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2" r:id="rId2"/>
  </p:sldMasterIdLst>
  <p:notesMasterIdLst>
    <p:notesMasterId r:id="rId104"/>
  </p:notesMasterIdLst>
  <p:sldIdLst>
    <p:sldId id="257" r:id="rId3"/>
    <p:sldId id="383" r:id="rId4"/>
    <p:sldId id="1065" r:id="rId5"/>
    <p:sldId id="1351" r:id="rId6"/>
    <p:sldId id="1353" r:id="rId7"/>
    <p:sldId id="1383" r:id="rId8"/>
    <p:sldId id="1354" r:id="rId9"/>
    <p:sldId id="1355" r:id="rId10"/>
    <p:sldId id="1356" r:id="rId11"/>
    <p:sldId id="1357" r:id="rId12"/>
    <p:sldId id="1358" r:id="rId13"/>
    <p:sldId id="1359" r:id="rId14"/>
    <p:sldId id="1360" r:id="rId15"/>
    <p:sldId id="1361" r:id="rId16"/>
    <p:sldId id="1362" r:id="rId17"/>
    <p:sldId id="271" r:id="rId18"/>
    <p:sldId id="382" r:id="rId19"/>
    <p:sldId id="1281" r:id="rId20"/>
    <p:sldId id="1282" r:id="rId21"/>
    <p:sldId id="1283" r:id="rId22"/>
    <p:sldId id="635" r:id="rId23"/>
    <p:sldId id="1284" r:id="rId24"/>
    <p:sldId id="1290" r:id="rId25"/>
    <p:sldId id="1289" r:id="rId26"/>
    <p:sldId id="1288" r:id="rId27"/>
    <p:sldId id="1287" r:id="rId28"/>
    <p:sldId id="1286" r:id="rId29"/>
    <p:sldId id="1285" r:id="rId30"/>
    <p:sldId id="1291" r:id="rId31"/>
    <p:sldId id="1292" r:id="rId32"/>
    <p:sldId id="1293" r:id="rId33"/>
    <p:sldId id="1294" r:id="rId34"/>
    <p:sldId id="1296" r:id="rId35"/>
    <p:sldId id="1297" r:id="rId36"/>
    <p:sldId id="1295" r:id="rId37"/>
    <p:sldId id="899" r:id="rId38"/>
    <p:sldId id="1298" r:id="rId39"/>
    <p:sldId id="1066" r:id="rId40"/>
    <p:sldId id="1299" r:id="rId41"/>
    <p:sldId id="1300" r:id="rId42"/>
    <p:sldId id="1302" r:id="rId43"/>
    <p:sldId id="1301" r:id="rId44"/>
    <p:sldId id="1304" r:id="rId45"/>
    <p:sldId id="1305" r:id="rId46"/>
    <p:sldId id="1308" r:id="rId47"/>
    <p:sldId id="1309" r:id="rId48"/>
    <p:sldId id="1311" r:id="rId49"/>
    <p:sldId id="1312" r:id="rId50"/>
    <p:sldId id="1313" r:id="rId51"/>
    <p:sldId id="1317" r:id="rId52"/>
    <p:sldId id="1322" r:id="rId53"/>
    <p:sldId id="1323" r:id="rId54"/>
    <p:sldId id="1324" r:id="rId55"/>
    <p:sldId id="1326" r:id="rId56"/>
    <p:sldId id="1327" r:id="rId57"/>
    <p:sldId id="1328" r:id="rId58"/>
    <p:sldId id="1329" r:id="rId59"/>
    <p:sldId id="1330" r:id="rId60"/>
    <p:sldId id="1331" r:id="rId61"/>
    <p:sldId id="1332" r:id="rId62"/>
    <p:sldId id="1333" r:id="rId63"/>
    <p:sldId id="1334" r:id="rId64"/>
    <p:sldId id="1335" r:id="rId65"/>
    <p:sldId id="1336" r:id="rId66"/>
    <p:sldId id="1337" r:id="rId67"/>
    <p:sldId id="1338" r:id="rId68"/>
    <p:sldId id="1341" r:id="rId69"/>
    <p:sldId id="1339" r:id="rId70"/>
    <p:sldId id="1340" r:id="rId71"/>
    <p:sldId id="314" r:id="rId72"/>
    <p:sldId id="276" r:id="rId73"/>
    <p:sldId id="1346" r:id="rId74"/>
    <p:sldId id="1343" r:id="rId75"/>
    <p:sldId id="1344" r:id="rId76"/>
    <p:sldId id="1345" r:id="rId77"/>
    <p:sldId id="1347" r:id="rId78"/>
    <p:sldId id="1348" r:id="rId79"/>
    <p:sldId id="1349" r:id="rId80"/>
    <p:sldId id="817" r:id="rId81"/>
    <p:sldId id="1375" r:id="rId82"/>
    <p:sldId id="1376" r:id="rId83"/>
    <p:sldId id="1377" r:id="rId84"/>
    <p:sldId id="913" r:id="rId85"/>
    <p:sldId id="1280" r:id="rId86"/>
    <p:sldId id="819" r:id="rId87"/>
    <p:sldId id="1378" r:id="rId88"/>
    <p:sldId id="1278" r:id="rId89"/>
    <p:sldId id="1363" r:id="rId90"/>
    <p:sldId id="1364" r:id="rId91"/>
    <p:sldId id="1366" r:id="rId92"/>
    <p:sldId id="1367" r:id="rId93"/>
    <p:sldId id="1368" r:id="rId94"/>
    <p:sldId id="1369" r:id="rId95"/>
    <p:sldId id="1370" r:id="rId96"/>
    <p:sldId id="1371" r:id="rId97"/>
    <p:sldId id="1374" r:id="rId98"/>
    <p:sldId id="1373" r:id="rId99"/>
    <p:sldId id="321" r:id="rId100"/>
    <p:sldId id="1379" r:id="rId101"/>
    <p:sldId id="1380" r:id="rId102"/>
    <p:sldId id="1382" r:id="rId103"/>
  </p:sldIdLst>
  <p:sldSz cx="12192000" cy="6858000"/>
  <p:notesSz cx="6858000" cy="9144000"/>
  <p:embeddedFontLst>
    <p:embeddedFont>
      <p:font typeface="宋体" panose="02010600030101010101" pitchFamily="2" charset="-122"/>
      <p:regular r:id="rId105"/>
    </p:embeddedFont>
    <p:embeddedFont>
      <p:font typeface="幼圆" panose="02010509060101010101" pitchFamily="49" charset="-122"/>
      <p:regular r:id="rId106"/>
    </p:embeddedFont>
    <p:embeddedFont>
      <p:font typeface="等线" panose="02010600030101010101" pitchFamily="2" charset="-122"/>
      <p:regular r:id="rId107"/>
      <p:bold r:id="rId108"/>
    </p:embeddedFont>
    <p:embeddedFont>
      <p:font typeface="Arial Black" panose="020B0604020202020204" pitchFamily="34" charset="0"/>
      <p:bold r:id="rId109"/>
    </p:embeddedFont>
    <p:embeddedFont>
      <p:font typeface="Calibri" panose="020F0502020204030204" pitchFamily="34" charset="0"/>
      <p:regular r:id="rId110"/>
      <p:bold r:id="rId111"/>
      <p:italic r:id="rId112"/>
      <p:boldItalic r:id="rId113"/>
    </p:embeddedFont>
    <p:embeddedFont>
      <p:font typeface="Georgia" panose="02040502050405020303" pitchFamily="18" charset="0"/>
      <p:regular r:id="rId114"/>
      <p:bold r:id="rId115"/>
      <p:italic r:id="rId116"/>
      <p:boldItalic r:id="rId117"/>
    </p:embeddedFont>
    <p:embeddedFont>
      <p:font typeface="Trebuchet MS" panose="020B0703020202090204" pitchFamily="34" charset="0"/>
      <p:regular r:id="rId118"/>
      <p:bold r:id="rId119"/>
      <p:italic r:id="rId120"/>
      <p:boldItalic r:id="rId121"/>
    </p:embeddedFont>
    <p:embeddedFont>
      <p:font typeface="Webdings" pitchFamily="2" charset="2"/>
      <p:regular r:id="rId1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夏 天" initials="夏" lastIdx="1" clrIdx="0">
    <p:extLst>
      <p:ext uri="{19B8F6BF-5375-455C-9EA6-DF929625EA0E}">
        <p15:presenceInfo xmlns:p15="http://schemas.microsoft.com/office/powerpoint/2012/main" userId="b801567839d04d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353" autoAdjust="0"/>
    <p:restoredTop sz="94660"/>
  </p:normalViewPr>
  <p:slideViewPr>
    <p:cSldViewPr snapToGrid="0">
      <p:cViewPr varScale="1">
        <p:scale>
          <a:sx n="84" d="100"/>
          <a:sy n="84" d="100"/>
        </p:scale>
        <p:origin x="208" y="11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13.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8.fntdata"/><Relationship Id="rId16" Type="http://schemas.openxmlformats.org/officeDocument/2006/relationships/slide" Target="slides/slide14.xml"/><Relationship Id="rId107" Type="http://schemas.openxmlformats.org/officeDocument/2006/relationships/font" Target="fonts/font3.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commentAuthors" Target="commentAuthor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font" Target="fonts/font4.fntdata"/><Relationship Id="rId124"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10.fntdata"/><Relationship Id="rId119" Type="http://schemas.openxmlformats.org/officeDocument/2006/relationships/font" Target="fonts/font15.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5.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120" Type="http://schemas.openxmlformats.org/officeDocument/2006/relationships/font" Target="fonts/font16.fntdata"/><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font" Target="fonts/font1.fntdata"/><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17.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font" Target="fonts/font7.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font" Target="fonts/font2.fntdata"/><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E8ACC-66E6-45D0-8F60-AE3C22549ACF}" type="datetimeFigureOut">
              <a:rPr lang="zh-CN" altLang="en-US" smtClean="0"/>
              <a:pPr/>
              <a:t>2023/5/3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BCF80-DAC7-49C4-AF8E-7DBCE8A2B37F}" type="slidenum">
              <a:rPr lang="zh-CN" altLang="en-US" smtClean="0"/>
              <a:pPr/>
              <a:t>‹#›</a:t>
            </a:fld>
            <a:endParaRPr lang="zh-CN" altLang="en-US"/>
          </a:p>
        </p:txBody>
      </p:sp>
    </p:spTree>
    <p:extLst>
      <p:ext uri="{BB962C8B-B14F-4D97-AF65-F5344CB8AC3E}">
        <p14:creationId xmlns:p14="http://schemas.microsoft.com/office/powerpoint/2010/main" val="405290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93807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402887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27001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091382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3277206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443456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034242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7684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91787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65034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394993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381317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97658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00116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529734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258088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842473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422529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146054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42848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769315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3001882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149519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182988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2445214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49727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60048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314203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70128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26718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53316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3771248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9218" name="图片 12"/>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3" name="KSO_CT2"/>
          <p:cNvSpPr>
            <a:spLocks noGrp="1"/>
          </p:cNvSpPr>
          <p:nvPr>
            <p:ph type="subTitle" idx="1"/>
          </p:nvPr>
        </p:nvSpPr>
        <p:spPr>
          <a:xfrm>
            <a:off x="3414195" y="3997231"/>
            <a:ext cx="5003676" cy="416258"/>
          </a:xfrm>
          <a:prstGeom prst="roundRect">
            <a:avLst>
              <a:gd name="adj" fmla="val 50000"/>
            </a:avLst>
          </a:prstGeom>
          <a:solidFill>
            <a:srgbClr val="FFFFFF"/>
          </a:solidFill>
        </p:spPr>
        <p:txBody>
          <a:bodyPr anchor="ctr">
            <a:noAutofit/>
          </a:bodyPr>
          <a:lstStyle>
            <a:lvl1pPr marL="0" indent="0" algn="ctr">
              <a:buNone/>
              <a:defRPr sz="1350">
                <a:solidFill>
                  <a:schemeClr val="accent2">
                    <a:lumMod val="50000"/>
                  </a:schemeClr>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7" name="KSO_CT1"/>
          <p:cNvSpPr>
            <a:spLocks noGrp="1"/>
          </p:cNvSpPr>
          <p:nvPr>
            <p:ph type="title"/>
          </p:nvPr>
        </p:nvSpPr>
        <p:spPr>
          <a:xfrm>
            <a:off x="2008784" y="2032984"/>
            <a:ext cx="7814491" cy="1776762"/>
          </a:xfrm>
          <a:prstGeom prst="roundRect">
            <a:avLst>
              <a:gd name="adj" fmla="val 20211"/>
            </a:avLst>
          </a:prstGeom>
          <a:solidFill>
            <a:srgbClr val="FFFFFF">
              <a:alpha val="94118"/>
            </a:srgbClr>
          </a:solidFill>
        </p:spPr>
        <p:txBody>
          <a:bodyPr>
            <a:noAutofit/>
          </a:bodyPr>
          <a:lstStyle>
            <a:lvl1pPr algn="ctr">
              <a:lnSpc>
                <a:spcPct val="100000"/>
              </a:lnSpc>
              <a:defRPr sz="315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a:t>单击此处编辑母版标题样式</a:t>
            </a:r>
            <a:endParaRPr lang="zh-CN" altLang="en-US" dirty="0"/>
          </a:p>
        </p:txBody>
      </p:sp>
      <p:sp>
        <p:nvSpPr>
          <p:cNvPr id="14" name="KSO_FD"/>
          <p:cNvSpPr>
            <a:spLocks noGrp="1"/>
          </p:cNvSpPr>
          <p:nvPr>
            <p:ph type="dt" sz="half" idx="2"/>
          </p:nvPr>
        </p:nvSpPr>
        <p:spPr>
          <a:xfrm>
            <a:off x="838200" y="6356351"/>
            <a:ext cx="2743200" cy="365125"/>
          </a:xfrm>
          <a:prstGeom prst="rect">
            <a:avLst/>
          </a:prstGeom>
        </p:spPr>
        <p:txBody>
          <a:bodyPr vert="horz" wrap="square" lIns="91440" tIns="45720" rIns="91440" bIns="45720" numCol="1" rtlCol="0" anchor="ctr" anchorCtr="0" compatLnSpc="1"/>
          <a:lstStyle>
            <a:lvl1pPr fontAlgn="base">
              <a:spcBef>
                <a:spcPct val="0"/>
              </a:spcBef>
              <a:spcAft>
                <a:spcPct val="0"/>
              </a:spcAft>
              <a:defRPr>
                <a:solidFill>
                  <a:srgbClr val="929292"/>
                </a:solidFill>
              </a:defRPr>
            </a:lvl1pPr>
          </a:lstStyle>
          <a:p>
            <a:pPr>
              <a:defRPr/>
            </a:pPr>
            <a:fld id="{BD53875C-F6D1-4F4C-9B57-A5515B5E3BBE}" type="datetimeFigureOut">
              <a:rPr lang="zh-CN" altLang="en-US" smtClean="0"/>
              <a:pPr>
                <a:defRPr/>
              </a:pPr>
              <a:t>2023/5/3</a:t>
            </a:fld>
            <a:endParaRPr lang="zh-CN" altLang="en-US"/>
          </a:p>
        </p:txBody>
      </p:sp>
      <p:sp>
        <p:nvSpPr>
          <p:cNvPr id="15"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en-US"/>
          </a:p>
        </p:txBody>
      </p:sp>
      <p:sp>
        <p:nvSpPr>
          <p:cNvPr id="16"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en-US" dirty="0"/>
              <a:pPr algn="r" eaLnBrk="1" hangingPunct="1">
                <a:buNone/>
              </a:pPr>
              <a:t>‹#›</a:t>
            </a:fld>
            <a:endParaRPr lang="zh-CN" altLang="en-US" dirty="0"/>
          </a:p>
        </p:txBody>
      </p:sp>
    </p:spTree>
    <p:extLst>
      <p:ext uri="{BB962C8B-B14F-4D97-AF65-F5344CB8AC3E}">
        <p14:creationId xmlns:p14="http://schemas.microsoft.com/office/powerpoint/2010/main" val="270321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185566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单击此处编辑母版文本样式</a:t>
            </a:r>
          </a:p>
          <a:p>
            <a:pPr lvl="1"/>
            <a:r>
              <a:rPr lang="zh-CN" altLang="en-US"/>
              <a:t>第二级</a:t>
            </a:r>
          </a:p>
        </p:txBody>
      </p:sp>
      <p:sp>
        <p:nvSpPr>
          <p:cNvPr id="13"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343837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pic>
        <p:nvPicPr>
          <p:cNvPr id="15362" name="图片 1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 name="KSO_CT2"/>
          <p:cNvSpPr>
            <a:spLocks noGrp="1"/>
          </p:cNvSpPr>
          <p:nvPr>
            <p:ph type="subTitle" idx="1"/>
          </p:nvPr>
        </p:nvSpPr>
        <p:spPr>
          <a:xfrm>
            <a:off x="3414194" y="3997231"/>
            <a:ext cx="5003676" cy="416258"/>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7" name="KSO_CT1"/>
          <p:cNvSpPr>
            <a:spLocks noGrp="1"/>
          </p:cNvSpPr>
          <p:nvPr>
            <p:ph type="title"/>
          </p:nvPr>
        </p:nvSpPr>
        <p:spPr>
          <a:xfrm>
            <a:off x="2008783" y="2032984"/>
            <a:ext cx="7814491" cy="1776762"/>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a:t>单击此处编辑母版标题样式</a:t>
            </a:r>
            <a:endParaRPr lang="zh-CN" altLang="en-US" dirty="0"/>
          </a:p>
        </p:txBody>
      </p:sp>
      <p:sp>
        <p:nvSpPr>
          <p:cNvPr id="14" name="KSO_FD"/>
          <p:cNvSpPr>
            <a:spLocks noGrp="1"/>
          </p:cNvSpPr>
          <p:nvPr>
            <p:ph type="dt" sz="half" idx="2"/>
          </p:nvPr>
        </p:nvSpPr>
        <p:spPr>
          <a:xfrm>
            <a:off x="838200" y="6356351"/>
            <a:ext cx="2743200" cy="365125"/>
          </a:xfrm>
          <a:prstGeom prst="rect">
            <a:avLst/>
          </a:prstGeom>
        </p:spPr>
        <p:txBody>
          <a:bodyPr vert="horz" wrap="square" lIns="91440" tIns="45720" rIns="91440" bIns="45720" numCol="1" rtlCol="0" anchor="ctr" anchorCtr="0" compatLnSpc="1"/>
          <a:lstStyle>
            <a:lvl1pPr fontAlgn="base">
              <a:spcBef>
                <a:spcPct val="0"/>
              </a:spcBef>
              <a:spcAft>
                <a:spcPct val="0"/>
              </a:spcAft>
              <a:defRPr>
                <a:solidFill>
                  <a:srgbClr val="929292"/>
                </a:solidFill>
              </a:defRPr>
            </a:lvl1pPr>
          </a:lstStyle>
          <a:p>
            <a:pPr>
              <a:defRPr/>
            </a:pPr>
            <a:fld id="{A8650857-3B51-4554-A3A0-D7768197A326}" type="datetimeFigureOut">
              <a:rPr lang="zh-CN" altLang="en-US" smtClean="0"/>
              <a:pPr>
                <a:defRPr/>
              </a:pPr>
              <a:t>2023/5/3</a:t>
            </a:fld>
            <a:endParaRPr lang="zh-CN" altLang="en-US"/>
          </a:p>
        </p:txBody>
      </p:sp>
      <p:sp>
        <p:nvSpPr>
          <p:cNvPr id="15"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en-US"/>
          </a:p>
        </p:txBody>
      </p:sp>
      <p:sp>
        <p:nvSpPr>
          <p:cNvPr id="16"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en-US" dirty="0"/>
              <a:pPr algn="r" eaLnBrk="1" hangingPunct="1">
                <a:buNone/>
              </a:pPr>
              <a:t>‹#›</a:t>
            </a:fld>
            <a:endParaRPr lang="zh-CN" altLang="en-US" dirty="0"/>
          </a:p>
        </p:txBody>
      </p:sp>
    </p:spTree>
    <p:extLst>
      <p:ext uri="{BB962C8B-B14F-4D97-AF65-F5344CB8AC3E}">
        <p14:creationId xmlns:p14="http://schemas.microsoft.com/office/powerpoint/2010/main" val="2079899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29760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6386" name="图片 12"/>
          <p:cNvPicPr>
            <a:picLocks noChangeAspect="1"/>
          </p:cNvPicPr>
          <p:nvPr/>
        </p:nvPicPr>
        <p:blipFill>
          <a:blip r:embed="rId2"/>
          <a:stretch>
            <a:fillRect/>
          </a:stretch>
        </p:blipFill>
        <p:spPr>
          <a:xfrm>
            <a:off x="0" y="9525"/>
            <a:ext cx="12192000" cy="6838950"/>
          </a:xfrm>
          <a:prstGeom prst="rect">
            <a:avLst/>
          </a:prstGeom>
          <a:noFill/>
          <a:ln w="9525">
            <a:noFill/>
          </a:ln>
        </p:spPr>
      </p:pic>
      <p:sp>
        <p:nvSpPr>
          <p:cNvPr id="14" name="矩形 13"/>
          <p:cNvSpPr/>
          <p:nvPr/>
        </p:nvSpPr>
        <p:spPr>
          <a:xfrm>
            <a:off x="0" y="0"/>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KSO_ST1"/>
          <p:cNvSpPr>
            <a:spLocks noGrp="1"/>
          </p:cNvSpPr>
          <p:nvPr>
            <p:ph type="title"/>
          </p:nvPr>
        </p:nvSpPr>
        <p:spPr>
          <a:xfrm>
            <a:off x="2098675" y="2108201"/>
            <a:ext cx="7994651" cy="1235075"/>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4050896" y="3400426"/>
            <a:ext cx="4090217" cy="414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5"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6"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7"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en-US" dirty="0"/>
              <a:pPr algn="r" eaLnBrk="1" hangingPunct="1">
                <a:buNone/>
              </a:pPr>
              <a:t>‹#›</a:t>
            </a:fld>
            <a:endParaRPr lang="zh-CN" altLang="en-US" dirty="0"/>
          </a:p>
        </p:txBody>
      </p:sp>
    </p:spTree>
    <p:extLst>
      <p:ext uri="{BB962C8B-B14F-4D97-AF65-F5344CB8AC3E}">
        <p14:creationId xmlns:p14="http://schemas.microsoft.com/office/powerpoint/2010/main" val="3837823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4"/>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5" y="1244601"/>
            <a:ext cx="5094116" cy="4932364"/>
          </a:xfrm>
        </p:spPr>
        <p:txBody>
          <a:body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pPr>
              <a:defRPr/>
            </a:pPr>
            <a:endParaRPr lang="zh-CN" altLang="zh-CN"/>
          </a:p>
        </p:txBody>
      </p:sp>
      <p:sp>
        <p:nvSpPr>
          <p:cNvPr id="6" name="页脚占位符 5"/>
          <p:cNvSpPr>
            <a:spLocks noGrp="1"/>
          </p:cNvSpPr>
          <p:nvPr>
            <p:ph type="ftr" sz="quarter" idx="11"/>
          </p:nvPr>
        </p:nvSpPr>
        <p:spPr/>
        <p:txBody>
          <a:bodyPr/>
          <a:lstStyle/>
          <a:p>
            <a:pPr>
              <a:defRPr/>
            </a:pPr>
            <a:endParaRPr lang="zh-CN" altLang="zh-CN"/>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1037057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431849" y="2200274"/>
            <a:ext cx="5183188"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pPr>
              <a:defRPr/>
            </a:pPr>
            <a:endParaRPr lang="zh-CN" altLang="zh-CN"/>
          </a:p>
        </p:txBody>
      </p:sp>
      <p:sp>
        <p:nvSpPr>
          <p:cNvPr id="8" name="页脚占位符 7"/>
          <p:cNvSpPr>
            <a:spLocks noGrp="1"/>
          </p:cNvSpPr>
          <p:nvPr>
            <p:ph type="ftr" sz="quarter" idx="11"/>
          </p:nvPr>
        </p:nvSpPr>
        <p:spPr/>
        <p:txBody>
          <a:bodyPr/>
          <a:lstStyle/>
          <a:p>
            <a:pPr>
              <a:defRPr/>
            </a:pPr>
            <a:endParaRPr lang="zh-CN" altLang="zh-CN"/>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3361358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a:defRPr/>
            </a:pPr>
            <a:endParaRPr lang="zh-CN" altLang="zh-CN"/>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3887072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2139815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3" name="KSO_FD"/>
          <p:cNvSpPr>
            <a:spLocks noGrp="1"/>
          </p:cNvSpPr>
          <p:nvPr>
            <p:ph type="dt" sz="half" idx="1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33249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294573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zh-CN" altLang="en-US" sz="3200" b="0" i="0" u="none" strike="noStrike" kern="1200" cap="none" spc="0" normalizeH="0" baseline="0" noProof="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单击图标添加图片</a:t>
            </a:r>
            <a:endParaRPr kumimoji="1" lang="en-US" sz="32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3" name="KSO_FD"/>
          <p:cNvSpPr>
            <a:spLocks noGrp="1"/>
          </p:cNvSpPr>
          <p:nvPr>
            <p:ph type="dt" sz="half" idx="1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1422825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19807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a:t>单击此处编辑母版文本样式</a:t>
            </a:r>
          </a:p>
          <a:p>
            <a:pPr lvl="1"/>
            <a:r>
              <a:rPr lang="zh-CN" altLang="en-US"/>
              <a:t>第二级</a:t>
            </a:r>
          </a:p>
        </p:txBody>
      </p:sp>
      <p:sp>
        <p:nvSpPr>
          <p:cNvPr id="13"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19379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0242" name="图片 12"/>
          <p:cNvPicPr>
            <a:picLocks noChangeAspect="1"/>
          </p:cNvPicPr>
          <p:nvPr/>
        </p:nvPicPr>
        <p:blipFill>
          <a:blip r:embed="rId3"/>
          <a:stretch>
            <a:fillRect/>
          </a:stretch>
        </p:blipFill>
        <p:spPr>
          <a:xfrm>
            <a:off x="0" y="9525"/>
            <a:ext cx="12192000" cy="6838950"/>
          </a:xfrm>
          <a:prstGeom prst="rect">
            <a:avLst/>
          </a:prstGeom>
          <a:noFill/>
          <a:ln w="9525">
            <a:noFill/>
          </a:ln>
        </p:spPr>
      </p:pic>
      <p:sp>
        <p:nvSpPr>
          <p:cNvPr id="14" name="矩形 13"/>
          <p:cNvSpPr/>
          <p:nvPr/>
        </p:nvSpPr>
        <p:spPr>
          <a:xfrm>
            <a:off x="0" y="0"/>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KSO_ST1"/>
          <p:cNvSpPr>
            <a:spLocks noGrp="1"/>
          </p:cNvSpPr>
          <p:nvPr>
            <p:ph type="title"/>
          </p:nvPr>
        </p:nvSpPr>
        <p:spPr>
          <a:xfrm>
            <a:off x="2098676" y="2108203"/>
            <a:ext cx="7994651" cy="1235075"/>
          </a:xfrm>
        </p:spPr>
        <p:txBody>
          <a:bodyPr anchor="b">
            <a:normAutofit/>
          </a:bodyPr>
          <a:lstStyle>
            <a:lvl1pPr algn="ctr">
              <a:defRPr sz="27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4050897" y="3400426"/>
            <a:ext cx="4090217" cy="414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5"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6"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7"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en-US" dirty="0"/>
              <a:pPr algn="r" eaLnBrk="1" hangingPunct="1">
                <a:buNone/>
              </a:pPr>
              <a:t>‹#›</a:t>
            </a:fld>
            <a:endParaRPr lang="zh-CN" altLang="en-US" dirty="0"/>
          </a:p>
        </p:txBody>
      </p:sp>
    </p:spTree>
    <p:extLst>
      <p:ext uri="{BB962C8B-B14F-4D97-AF65-F5344CB8AC3E}">
        <p14:creationId xmlns:p14="http://schemas.microsoft.com/office/powerpoint/2010/main" val="8872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4"/>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5" y="1244601"/>
            <a:ext cx="5094116" cy="4932364"/>
          </a:xfrm>
        </p:spPr>
        <p:txBody>
          <a:body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pPr>
              <a:defRPr/>
            </a:pPr>
            <a:endParaRPr lang="zh-CN" altLang="zh-CN"/>
          </a:p>
        </p:txBody>
      </p:sp>
      <p:sp>
        <p:nvSpPr>
          <p:cNvPr id="6" name="页脚占位符 5"/>
          <p:cNvSpPr>
            <a:spLocks noGrp="1"/>
          </p:cNvSpPr>
          <p:nvPr>
            <p:ph type="ftr" sz="quarter" idx="11"/>
          </p:nvPr>
        </p:nvSpPr>
        <p:spPr/>
        <p:txBody>
          <a:bodyPr/>
          <a:lstStyle/>
          <a:p>
            <a:pPr>
              <a:defRPr/>
            </a:pPr>
            <a:endParaRPr lang="zh-CN" altLang="zh-CN"/>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138408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50"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50" y="2200274"/>
            <a:ext cx="5183188"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pPr>
              <a:defRPr/>
            </a:pPr>
            <a:endParaRPr lang="zh-CN" altLang="zh-CN"/>
          </a:p>
        </p:txBody>
      </p:sp>
      <p:sp>
        <p:nvSpPr>
          <p:cNvPr id="8" name="页脚占位符 7"/>
          <p:cNvSpPr>
            <a:spLocks noGrp="1"/>
          </p:cNvSpPr>
          <p:nvPr>
            <p:ph type="ftr" sz="quarter" idx="11"/>
          </p:nvPr>
        </p:nvSpPr>
        <p:spPr/>
        <p:txBody>
          <a:bodyPr/>
          <a:lstStyle/>
          <a:p>
            <a:pPr>
              <a:defRPr/>
            </a:pPr>
            <a:endParaRPr lang="zh-CN" altLang="zh-CN"/>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28849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a:defRPr/>
            </a:pPr>
            <a:endParaRPr lang="zh-CN" altLang="zh-CN"/>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Tree>
    <p:extLst>
      <p:ext uri="{BB962C8B-B14F-4D97-AF65-F5344CB8AC3E}">
        <p14:creationId xmlns:p14="http://schemas.microsoft.com/office/powerpoint/2010/main" val="141452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11216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1"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3" name="KSO_FD"/>
          <p:cNvSpPr>
            <a:spLocks noGrp="1"/>
          </p:cNvSpPr>
          <p:nvPr>
            <p:ph type="dt" sz="half" idx="1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172481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30"/>
            <a:ext cx="617220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10000"/>
              </a:lnSpc>
              <a:spcBef>
                <a:spcPts val="1350"/>
              </a:spcBef>
              <a:spcAft>
                <a:spcPct val="0"/>
              </a:spcAft>
              <a:buClr>
                <a:schemeClr val="accent1"/>
              </a:buClr>
              <a:buSzPct val="70000"/>
              <a:buFont typeface="Webdings" panose="05030102010509060703" pitchFamily="18" charset="2"/>
              <a:buNone/>
              <a:defRPr/>
            </a:pPr>
            <a:r>
              <a:rPr kumimoji="1" lang="zh-CN" altLang="en-US" sz="2400" b="0" i="0" u="none" strike="noStrike" kern="1200" cap="none" spc="0" normalizeH="0" baseline="0" noProof="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单击图标添加图片</a:t>
            </a:r>
            <a:endParaRPr kumimoji="1" lang="en-US" sz="24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3" name="KSO_FD"/>
          <p:cNvSpPr>
            <a:spLocks noGrp="1"/>
          </p:cNvSpPr>
          <p:nvPr>
            <p:ph type="dt" sz="half" idx="12"/>
          </p:nvPr>
        </p:nvSpPr>
        <p:spPr>
          <a:xfrm>
            <a:off x="838200" y="6356351"/>
            <a:ext cx="27432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4"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defRPr/>
            </a:lvl1pPr>
          </a:lstStyle>
          <a:p>
            <a:pPr>
              <a:defRPr/>
            </a:pPr>
            <a:endParaRPr lang="zh-CN" altLang="zh-CN"/>
          </a:p>
        </p:txBody>
      </p:sp>
      <p:sp>
        <p:nvSpPr>
          <p:cNvPr id="15"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zh-CN" altLang="zh-CN" dirty="0"/>
              <a:pPr algn="r" eaLnBrk="1" hangingPunct="1">
                <a:buNone/>
              </a:pPr>
              <a:t>‹#›</a:t>
            </a:fld>
            <a:endParaRPr lang="zh-CN" altLang="zh-CN" dirty="0"/>
          </a:p>
        </p:txBody>
      </p:sp>
    </p:spTree>
    <p:extLst>
      <p:ext uri="{BB962C8B-B14F-4D97-AF65-F5344CB8AC3E}">
        <p14:creationId xmlns:p14="http://schemas.microsoft.com/office/powerpoint/2010/main" val="107852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pic>
        <p:nvPicPr>
          <p:cNvPr id="6146" name="图片 6"/>
          <p:cNvPicPr>
            <a:picLocks noChangeAspect="1"/>
          </p:cNvPicPr>
          <p:nvPr/>
        </p:nvPicPr>
        <p:blipFill>
          <a:blip r:embed="rId14"/>
          <a:stretch>
            <a:fillRect/>
          </a:stretch>
        </p:blipFill>
        <p:spPr>
          <a:xfrm>
            <a:off x="0" y="9525"/>
            <a:ext cx="12192000" cy="6838950"/>
          </a:xfrm>
          <a:prstGeom prst="rect">
            <a:avLst/>
          </a:prstGeom>
          <a:noFill/>
          <a:ln w="9525">
            <a:noFill/>
          </a:ln>
        </p:spPr>
      </p:pic>
      <p:sp>
        <p:nvSpPr>
          <p:cNvPr id="8" name="矩形 7"/>
          <p:cNvSpPr/>
          <p:nvPr/>
        </p:nvSpPr>
        <p:spPr>
          <a:xfrm>
            <a:off x="0" y="0"/>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900">
                <a:solidFill>
                  <a:schemeClr val="tx1">
                    <a:tint val="75000"/>
                  </a:schemeClr>
                </a:solidFill>
                <a:latin typeface="+mn-lt"/>
                <a:ea typeface="+mn-ea"/>
                <a:cs typeface="+mn-cs"/>
              </a:defRPr>
            </a:lvl1pPr>
          </a:lstStyle>
          <a:p>
            <a:pPr>
              <a:defRPr/>
            </a:pPr>
            <a:endParaRPr lang="zh-CN" altLang="zh-CN"/>
          </a:p>
        </p:txBody>
      </p:sp>
      <p:sp>
        <p:nvSpPr>
          <p:cNvPr id="5"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900">
                <a:solidFill>
                  <a:schemeClr val="tx1">
                    <a:tint val="75000"/>
                  </a:schemeClr>
                </a:solidFill>
                <a:latin typeface="+mn-lt"/>
                <a:ea typeface="+mn-ea"/>
                <a:cs typeface="+mn-cs"/>
              </a:defRPr>
            </a:lvl1pPr>
          </a:lstStyle>
          <a:p>
            <a:pPr>
              <a:defRPr/>
            </a:pPr>
            <a:endParaRPr lang="zh-CN" altLang="zh-CN"/>
          </a:p>
        </p:txBody>
      </p:sp>
      <p:sp>
        <p:nvSpPr>
          <p:cNvPr id="6"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lvl1pPr algn="r">
              <a:defRPr sz="900">
                <a:solidFill>
                  <a:srgbClr val="929292"/>
                </a:solidFill>
              </a:defRPr>
            </a:lvl1p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
        <p:nvSpPr>
          <p:cNvPr id="6151" name="KSO_BC1"/>
          <p:cNvSpPr>
            <a:spLocks noGrp="1"/>
          </p:cNvSpPr>
          <p:nvPr>
            <p:ph type="body" idx="1"/>
          </p:nvPr>
        </p:nvSpPr>
        <p:spPr>
          <a:xfrm>
            <a:off x="558801" y="1027113"/>
            <a:ext cx="11055351" cy="5192712"/>
          </a:xfrm>
          <a:prstGeom prst="rect">
            <a:avLst/>
          </a:prstGeom>
          <a:noFill/>
          <a:ln w="9525">
            <a:noFill/>
          </a:ln>
        </p:spPr>
        <p:txBody>
          <a:bodyPr/>
          <a:lstStyle/>
          <a:p>
            <a:pPr lvl="0"/>
            <a:r>
              <a:rPr lang="zh-CN" altLang="en-US" dirty="0"/>
              <a:t>单击此处编辑母版文本样式</a:t>
            </a:r>
          </a:p>
          <a:p>
            <a:pPr lvl="1"/>
            <a:r>
              <a:rPr lang="zh-CN" altLang="en-US" dirty="0"/>
              <a:t>第二级</a:t>
            </a:r>
          </a:p>
        </p:txBody>
      </p:sp>
      <p:sp>
        <p:nvSpPr>
          <p:cNvPr id="9" name="矩形 8"/>
          <p:cNvSpPr/>
          <p:nvPr/>
        </p:nvSpPr>
        <p:spPr>
          <a:xfrm>
            <a:off x="0" y="1"/>
            <a:ext cx="558800" cy="80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558800" y="1"/>
            <a:ext cx="11633200" cy="8032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0" y="715963"/>
            <a:ext cx="12192000" cy="22383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3176"/>
            <a:ext cx="12192000" cy="225425"/>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6156" name="KSO_BT1"/>
          <p:cNvSpPr>
            <a:spLocks noGrp="1"/>
          </p:cNvSpPr>
          <p:nvPr>
            <p:ph type="title"/>
          </p:nvPr>
        </p:nvSpPr>
        <p:spPr>
          <a:xfrm>
            <a:off x="673100" y="87313"/>
            <a:ext cx="10941051" cy="679450"/>
          </a:xfrm>
          <a:prstGeom prst="rect">
            <a:avLst/>
          </a:prstGeom>
          <a:noFill/>
          <a:ln w="9525">
            <a:noFill/>
          </a:ln>
        </p:spPr>
        <p:txBody>
          <a:bodyPr anchor="ctr" anchorCtr="0"/>
          <a:lstStyle/>
          <a:p>
            <a:pPr lvl="0"/>
            <a:r>
              <a:rPr lang="zh-CN" altLang="en-US" dirty="0"/>
              <a:t>单击此处编辑母版标题样式</a:t>
            </a:r>
            <a:endParaRPr lang="en-US" altLang="en-US" dirty="0"/>
          </a:p>
        </p:txBody>
      </p:sp>
    </p:spTree>
    <p:extLst>
      <p:ext uri="{BB962C8B-B14F-4D97-AF65-F5344CB8AC3E}">
        <p14:creationId xmlns:p14="http://schemas.microsoft.com/office/powerpoint/2010/main" val="132712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p:titleStyle>
    <p:body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p:cNvPicPr>
          <p:nvPr/>
        </p:nvPicPr>
        <p:blipFill>
          <a:blip r:embed="rId13"/>
          <a:stretch>
            <a:fillRect/>
          </a:stretch>
        </p:blipFill>
        <p:spPr>
          <a:xfrm>
            <a:off x="0" y="9525"/>
            <a:ext cx="12192000" cy="6838950"/>
          </a:xfrm>
          <a:prstGeom prst="rect">
            <a:avLst/>
          </a:prstGeom>
          <a:noFill/>
          <a:ln w="9525">
            <a:noFill/>
          </a:ln>
        </p:spPr>
      </p:pic>
      <p:sp>
        <p:nvSpPr>
          <p:cNvPr id="8" name="矩形 7"/>
          <p:cNvSpPr/>
          <p:nvPr/>
        </p:nvSpPr>
        <p:spPr>
          <a:xfrm>
            <a:off x="0" y="0"/>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zh-CN"/>
          </a:p>
        </p:txBody>
      </p:sp>
      <p:sp>
        <p:nvSpPr>
          <p:cNvPr id="5"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zh-CN"/>
          </a:p>
        </p:txBody>
      </p:sp>
      <p:sp>
        <p:nvSpPr>
          <p:cNvPr id="6" name="KSO_FN"/>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lstStyle>
            <a:lvl1pPr algn="r">
              <a:defRPr sz="1200">
                <a:solidFill>
                  <a:srgbClr val="929292"/>
                </a:solidFill>
              </a:defRPr>
            </a:lvl1pPr>
          </a:lstStyle>
          <a:p>
            <a:pPr lvl="0" eaLnBrk="1" hangingPunct="1">
              <a:buNone/>
            </a:pPr>
            <a:fld id="{9A0DB2DC-4C9A-4742-B13C-FB6460FD3503}" type="slidenum">
              <a:rPr lang="zh-CN" altLang="zh-CN" dirty="0">
                <a:latin typeface="Trebuchet MS" panose="020B0603020202020204" pitchFamily="34" charset="0"/>
              </a:rPr>
              <a:pPr lvl="0" eaLnBrk="1" hangingPunct="1">
                <a:buNone/>
              </a:pPr>
              <a:t>‹#›</a:t>
            </a:fld>
            <a:endParaRPr lang="zh-CN" altLang="zh-CN" dirty="0">
              <a:latin typeface="Trebuchet MS" panose="020B0603020202020204" pitchFamily="34" charset="0"/>
            </a:endParaRPr>
          </a:p>
        </p:txBody>
      </p:sp>
      <p:sp>
        <p:nvSpPr>
          <p:cNvPr id="7175" name="KSO_BC1"/>
          <p:cNvSpPr>
            <a:spLocks noGrp="1"/>
          </p:cNvSpPr>
          <p:nvPr>
            <p:ph type="body" idx="1"/>
          </p:nvPr>
        </p:nvSpPr>
        <p:spPr>
          <a:xfrm>
            <a:off x="558801" y="1027113"/>
            <a:ext cx="11055351" cy="5192712"/>
          </a:xfrm>
          <a:prstGeom prst="rect">
            <a:avLst/>
          </a:prstGeom>
          <a:noFill/>
          <a:ln w="9525">
            <a:noFill/>
          </a:ln>
        </p:spPr>
        <p:txBody>
          <a:bodyPr/>
          <a:lstStyle/>
          <a:p>
            <a:pPr lvl="0"/>
            <a:r>
              <a:rPr lang="zh-CN" altLang="en-US" dirty="0"/>
              <a:t>单击此处编辑母版文本样式</a:t>
            </a:r>
          </a:p>
          <a:p>
            <a:pPr lvl="1"/>
            <a:r>
              <a:rPr lang="zh-CN" altLang="en-US" dirty="0"/>
              <a:t>第二级</a:t>
            </a:r>
          </a:p>
        </p:txBody>
      </p:sp>
      <p:sp>
        <p:nvSpPr>
          <p:cNvPr id="9" name="矩形 8"/>
          <p:cNvSpPr/>
          <p:nvPr/>
        </p:nvSpPr>
        <p:spPr>
          <a:xfrm>
            <a:off x="0" y="1"/>
            <a:ext cx="558800" cy="80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558800" y="1"/>
            <a:ext cx="11633200" cy="8032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0" y="715963"/>
            <a:ext cx="12192000" cy="22383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3176"/>
            <a:ext cx="12192000" cy="225425"/>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7180" name="KSO_BT1"/>
          <p:cNvSpPr>
            <a:spLocks noGrp="1"/>
          </p:cNvSpPr>
          <p:nvPr>
            <p:ph type="title"/>
          </p:nvPr>
        </p:nvSpPr>
        <p:spPr>
          <a:xfrm>
            <a:off x="673100" y="87313"/>
            <a:ext cx="10941051" cy="679450"/>
          </a:xfrm>
          <a:prstGeom prst="rect">
            <a:avLst/>
          </a:prstGeom>
          <a:noFill/>
          <a:ln w="9525">
            <a:noFill/>
          </a:ln>
        </p:spPr>
        <p:txBody>
          <a:bodyPr anchor="ctr" anchorCtr="0"/>
          <a:lstStyle/>
          <a:p>
            <a:pPr lvl="0"/>
            <a:r>
              <a:rPr lang="zh-CN" altLang="en-US" dirty="0"/>
              <a:t>单击此处编辑母版标题样式</a:t>
            </a:r>
            <a:endParaRPr lang="en-US" altLang="en-US" dirty="0"/>
          </a:p>
        </p:txBody>
      </p:sp>
    </p:spTree>
    <p:extLst>
      <p:ext uri="{BB962C8B-B14F-4D97-AF65-F5344CB8AC3E}">
        <p14:creationId xmlns:p14="http://schemas.microsoft.com/office/powerpoint/2010/main" val="2448020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32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4572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9144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3716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8288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p:titleStyle>
    <p:body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44.xml"/></Relationships>
</file>

<file path=ppt/slides/_rels/slide22.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6.xml"/><Relationship Id="rId1" Type="http://schemas.openxmlformats.org/officeDocument/2006/relationships/slideLayout" Target="../slideLayouts/slideLayout7.xml"/><Relationship Id="rId5" Type="http://schemas.openxmlformats.org/officeDocument/2006/relationships/slide" Target="slide48.xml"/><Relationship Id="rId4" Type="http://schemas.openxmlformats.org/officeDocument/2006/relationships/slide" Target="slide47.xml"/></Relationships>
</file>

<file path=ppt/slides/_rels/slide24.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49.xml"/><Relationship Id="rId1" Type="http://schemas.openxmlformats.org/officeDocument/2006/relationships/slideLayout" Target="../slideLayouts/slideLayout7.xml"/><Relationship Id="rId6" Type="http://schemas.openxmlformats.org/officeDocument/2006/relationships/slide" Target="slide50.xml"/><Relationship Id="rId5" Type="http://schemas.openxmlformats.org/officeDocument/2006/relationships/slide" Target="slide55.xml"/><Relationship Id="rId4" Type="http://schemas.openxmlformats.org/officeDocument/2006/relationships/slide" Target="slide54.xml"/></Relationships>
</file>

<file path=ppt/slides/_rels/slide2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8.xml"/><Relationship Id="rId1" Type="http://schemas.openxmlformats.org/officeDocument/2006/relationships/slideLayout" Target="../slideLayouts/slideLayout7.xml"/><Relationship Id="rId6" Type="http://schemas.openxmlformats.org/officeDocument/2006/relationships/slide" Target="slide51.xml"/><Relationship Id="rId5" Type="http://schemas.openxmlformats.org/officeDocument/2006/relationships/slide" Target="slide61.xml"/><Relationship Id="rId4" Type="http://schemas.openxmlformats.org/officeDocument/2006/relationships/slide" Target="slide60.xml"/></Relationships>
</file>

<file path=ppt/slides/_rels/slide26.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52.xml"/><Relationship Id="rId1" Type="http://schemas.openxmlformats.org/officeDocument/2006/relationships/slideLayout" Target="../slideLayouts/slideLayout7.xml"/><Relationship Id="rId5" Type="http://schemas.openxmlformats.org/officeDocument/2006/relationships/slide" Target="slide54.xml"/><Relationship Id="rId4" Type="http://schemas.openxmlformats.org/officeDocument/2006/relationships/slide" Target="slide65.xml"/></Relationships>
</file>

<file path=ppt/slides/_rels/slide27.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5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slide" Target="slide4.xml"/><Relationship Id="rId7" Type="http://schemas.openxmlformats.org/officeDocument/2006/relationships/slide" Target="slide90.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87.xml"/><Relationship Id="rId5" Type="http://schemas.openxmlformats.org/officeDocument/2006/relationships/slide" Target="slide70.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9.xml"/><Relationship Id="rId1" Type="http://schemas.openxmlformats.org/officeDocument/2006/relationships/slideLayout" Target="../slideLayouts/slideLayout7.xml"/><Relationship Id="rId4" Type="http://schemas.openxmlformats.org/officeDocument/2006/relationships/slide" Target="slide61.xml"/></Relationships>
</file>

<file path=ppt/slides/_rels/slide3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2.xml"/><Relationship Id="rId1" Type="http://schemas.openxmlformats.org/officeDocument/2006/relationships/slideLayout" Target="../slideLayouts/slideLayout7.xml"/><Relationship Id="rId5" Type="http://schemas.openxmlformats.org/officeDocument/2006/relationships/slide" Target="slide65.xml"/><Relationship Id="rId4" Type="http://schemas.openxmlformats.org/officeDocument/2006/relationships/slide" Target="slide64.xml"/></Relationships>
</file>

<file path=ppt/slides/_rels/slide32.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Users/sobin/Library/Containers/com.tencent.xinWeChat/Data/Library/Application%20Support/com.tencent.xinWeChat/2.0b4.0.9/1fdd9a6ed432c43ee40d15c18ca0f9c7/Message/MessageTemp/8174321b01d4df88dce7e32f5ca4ee6f/File/B4U5/AI_%20An%20Automated%20Future%20-%20The%20Agenda%20in%20Full%20-%20CGTN.mp4" TargetMode="External"/><Relationship Id="rId1" Type="http://schemas.microsoft.com/office/2007/relationships/media" Target="file:////Users/sobin/Library/Containers/com.tencent.xinWeChat/Data/Library/Application%20Support/com.tencent.xinWeChat/2.0b4.0.9/1fdd9a6ed432c43ee40d15c18ca0f9c7/Message/MessageTemp/8174321b01d4df88dce7e32f5ca4ee6f/File/B4U5/AI_%20An%20Automated%20Future%20-%20The%20Agenda%20in%20Full%20-%20CGTN.mp4" TargetMode="External"/><Relationship Id="rId5" Type="http://schemas.openxmlformats.org/officeDocument/2006/relationships/image" Target="../media/image8.png"/><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76.xml"/><Relationship Id="rId7" Type="http://schemas.openxmlformats.org/officeDocument/2006/relationships/image" Target="../media/image5.png"/><Relationship Id="rId2" Type="http://schemas.openxmlformats.org/officeDocument/2006/relationships/slide" Target="slide71.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85.xml"/><Relationship Id="rId4" Type="http://schemas.openxmlformats.org/officeDocument/2006/relationships/slide" Target="slide7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2135505" y="2618741"/>
            <a:ext cx="7225030" cy="1332865"/>
          </a:xfrm>
          <a:effectLst/>
          <a:scene3d>
            <a:camera prst="orthographicFront"/>
            <a:lightRig rig="balanced" dir="t"/>
          </a:scene3d>
          <a:sp3d prstMaterial="plastic"/>
        </p:spPr>
        <p:txBody>
          <a:bodyPr vert="horz" wrap="square" lIns="91440" tIns="45720" rIns="91440" bIns="45720" numCol="1" rtlCol="0" anchor="ctr" anchorCtr="0" compatLnSpc="1">
            <a:normAutofit/>
          </a:bodyPr>
          <a:lstStyle/>
          <a:p>
            <a:pPr eaLnBrk="1" fontAlgn="auto" hangingPunct="1">
              <a:spcAft>
                <a:spcPts val="0"/>
              </a:spcAft>
              <a:defRPr/>
            </a:pPr>
            <a:r>
              <a:rPr lang="en-US" altLang="zh-CN" dirty="0">
                <a:cs typeface="+mj-cs"/>
              </a:rPr>
              <a:t>Unit 5 Artificial Intelligence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847844" y="1104645"/>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What is Artificial Intelligence?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016260F5-62C5-4156-98F2-8A198A55C7C6}"/>
              </a:ext>
            </a:extLst>
          </p:cNvPr>
          <p:cNvSpPr txBox="1"/>
          <p:nvPr/>
        </p:nvSpPr>
        <p:spPr>
          <a:xfrm>
            <a:off x="1786229" y="1806642"/>
            <a:ext cx="9530626" cy="3885103"/>
          </a:xfrm>
          <a:prstGeom prst="rect">
            <a:avLst/>
          </a:prstGeom>
          <a:noFill/>
        </p:spPr>
        <p:txBody>
          <a:bodyPr wrap="square" rtlCol="0">
            <a:spAutoFit/>
          </a:bodyPr>
          <a:lstStyle/>
          <a:p>
            <a:pPr>
              <a:lnSpc>
                <a:spcPct val="130000"/>
              </a:lnSpc>
            </a:pPr>
            <a:r>
              <a:rPr lang="en-US" altLang="zh-CN" sz="2400" dirty="0">
                <a:effectLst/>
                <a:latin typeface="Times New Roman" panose="02020603050405020304" pitchFamily="18" charset="0"/>
                <a:ea typeface="等线" panose="02010600030101010101" pitchFamily="2" charset="-122"/>
              </a:rPr>
              <a:t>Still, despite continuing advances in computer processing speed and memory capacity, there are as yet no programs that can match human flexibility over wider domains or in tasks requiring much everyday knowledge. On the other hand, some programs have attained the performance levels of human experts and professionals in performing certain specific tasks, so that artificial intelligence in this limited sense is found in applications as diverse as medical diagnosis, computer search</a:t>
            </a:r>
            <a:r>
              <a:rPr lang="en-US" altLang="zh-CN" sz="2400" u="sng" dirty="0">
                <a:solidFill>
                  <a:srgbClr val="0563C1"/>
                </a:solidFill>
                <a:effectLst/>
                <a:latin typeface="Times New Roman" panose="02020603050405020304" pitchFamily="18" charset="0"/>
                <a:ea typeface="等线" panose="02010600030101010101" pitchFamily="2" charset="-122"/>
              </a:rPr>
              <a:t> </a:t>
            </a:r>
            <a:r>
              <a:rPr lang="en-US" altLang="zh-CN" sz="2400" dirty="0">
                <a:effectLst/>
                <a:latin typeface="Times New Roman" panose="02020603050405020304" pitchFamily="18" charset="0"/>
                <a:ea typeface="等线" panose="02010600030101010101" pitchFamily="2" charset="-122"/>
              </a:rPr>
              <a:t>engines, and voice or handwriting recognition.</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633892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625474" y="228980"/>
            <a:ext cx="10941051" cy="679450"/>
          </a:xfrm>
        </p:spPr>
        <p:txBody>
          <a:bodyPr vert="horz" wrap="square" lIns="91440" tIns="45720" rIns="91440" bIns="45720" numCol="1" anchor="ctr" anchorCtr="0" compatLnSpc="1"/>
          <a:lstStyle/>
          <a:p>
            <a:pPr eaLnBrk="1" hangingPunct="1">
              <a:defRPr/>
            </a:pPr>
            <a:r>
              <a:rPr kumimoji="1" lang="en-US" altLang="zh-CN" sz="3200" dirty="0"/>
              <a:t>Home</a:t>
            </a:r>
            <a:r>
              <a:rPr kumimoji="1" lang="en-US" altLang="zh-CN" dirty="0"/>
              <a:t> </a:t>
            </a:r>
            <a:r>
              <a:rPr kumimoji="1" lang="en-US" altLang="zh-CN" sz="3200" b="0" dirty="0"/>
              <a:t>Reading</a:t>
            </a:r>
            <a:r>
              <a:rPr kumimoji="1" lang="en-US" altLang="zh-CN" sz="2000" b="0" dirty="0"/>
              <a:t>—Sentence Translation</a:t>
            </a:r>
            <a:br>
              <a:rPr lang="en-US" altLang="zh-CN" dirty="0">
                <a:latin typeface="Trebuchet MS" panose="020B0603020202020204" pitchFamily="34" charset="0"/>
                <a:ea typeface="宋体" panose="02010600030101010101" pitchFamily="2" charset="-122"/>
                <a:cs typeface="+mn-cs"/>
              </a:rPr>
            </a:br>
            <a:endParaRPr lang="zh-CN" altLang="en-US" dirty="0">
              <a:latin typeface="Trebuchet MS" panose="020B0603020202020204" pitchFamily="34" charset="0"/>
              <a:ea typeface="宋体" panose="02010600030101010101" pitchFamily="2" charset="-122"/>
              <a:cs typeface="+mn-cs"/>
            </a:endParaRPr>
          </a:p>
        </p:txBody>
      </p:sp>
      <p:sp>
        <p:nvSpPr>
          <p:cNvPr id="2" name="文本框 1">
            <a:extLst>
              <a:ext uri="{FF2B5EF4-FFF2-40B4-BE49-F238E27FC236}">
                <a16:creationId xmlns:a16="http://schemas.microsoft.com/office/drawing/2014/main" id="{5ABA28A0-9867-4E28-8728-CF25119561DE}"/>
              </a:ext>
            </a:extLst>
          </p:cNvPr>
          <p:cNvSpPr txBox="1"/>
          <p:nvPr/>
        </p:nvSpPr>
        <p:spPr>
          <a:xfrm>
            <a:off x="1552639" y="1515817"/>
            <a:ext cx="8646910" cy="2919838"/>
          </a:xfrm>
          <a:prstGeom prst="rect">
            <a:avLst/>
          </a:prstGeom>
          <a:noFill/>
        </p:spPr>
        <p:txBody>
          <a:bodyPr wrap="square" rtlCol="0">
            <a:spAutoFit/>
          </a:bodyPr>
          <a:lstStyle/>
          <a:p>
            <a:pPr>
              <a:lnSpc>
                <a:spcPct val="130000"/>
              </a:lnSpc>
            </a:pPr>
            <a:r>
              <a:rPr lang="en-US" altLang="zh-CN" sz="2400" dirty="0"/>
              <a:t>3) </a:t>
            </a:r>
            <a:r>
              <a:rPr lang="en-US" altLang="zh-CN" sz="2400" dirty="0">
                <a:latin typeface="Times New Roman" panose="02020603050405020304" pitchFamily="18" charset="0"/>
                <a:cs typeface="Times New Roman" panose="02020603050405020304" pitchFamily="18" charset="0"/>
              </a:rPr>
              <a:t>Across just about every industry, Chinese companies are  </a:t>
            </a:r>
          </a:p>
          <a:p>
            <a:pPr>
              <a:lnSpc>
                <a:spcPct val="130000"/>
              </a:lnSpc>
            </a:pPr>
            <a:r>
              <a:rPr lang="en-US" altLang="zh-CN" sz="2400" dirty="0">
                <a:latin typeface="Times New Roman" panose="02020603050405020304" pitchFamily="18" charset="0"/>
                <a:cs typeface="Times New Roman" panose="02020603050405020304" pitchFamily="18" charset="0"/>
              </a:rPr>
              <a:t>    shrugging off their reputation for following Western businesses, </a:t>
            </a:r>
          </a:p>
          <a:p>
            <a:pPr>
              <a:lnSpc>
                <a:spcPct val="130000"/>
              </a:lnSpc>
            </a:pPr>
            <a:r>
              <a:rPr lang="en-US" altLang="zh-CN" sz="2400" dirty="0">
                <a:latin typeface="Times New Roman" panose="02020603050405020304" pitchFamily="18" charset="0"/>
                <a:cs typeface="Times New Roman" panose="02020603050405020304" pitchFamily="18" charset="0"/>
              </a:rPr>
              <a:t>    and investing heavily in research and development. (Para. 23)</a:t>
            </a:r>
          </a:p>
          <a:p>
            <a:pPr>
              <a:lnSpc>
                <a:spcPct val="130000"/>
              </a:lnSpc>
            </a:pPr>
            <a:endParaRPr lang="en-US" altLang="zh-CN" sz="2400" dirty="0">
              <a:latin typeface="Arial" panose="020B0604020202020204" pitchFamily="34" charset="0"/>
              <a:ea typeface="微软雅黑" panose="020B0503020204020204" pitchFamily="34" charset="-122"/>
            </a:endParaRPr>
          </a:p>
          <a:p>
            <a:pPr>
              <a:lnSpc>
                <a:spcPct val="130000"/>
              </a:lnSpc>
            </a:pPr>
            <a:r>
              <a:rPr lang="zh-CN" altLang="en-US" sz="2400" dirty="0">
                <a:latin typeface="宋体" panose="02010600030101010101" pitchFamily="2" charset="-122"/>
                <a:ea typeface="宋体" panose="02010600030101010101" pitchFamily="2" charset="-122"/>
              </a:rPr>
              <a:t>  </a:t>
            </a:r>
            <a:r>
              <a:rPr lang="zh-CN" altLang="en-US" sz="2400" dirty="0">
                <a:solidFill>
                  <a:srgbClr val="C00000"/>
                </a:solidFill>
                <a:latin typeface="宋体" panose="02010600030101010101" pitchFamily="2" charset="-122"/>
                <a:ea typeface="宋体" panose="02010600030101010101" pitchFamily="2" charset="-122"/>
              </a:rPr>
              <a:t>几乎在每一个行业，中国企业都在摆脱跟在西方企业后面跑</a:t>
            </a:r>
            <a:endParaRPr lang="en-US" altLang="zh-CN" sz="2400" dirty="0">
              <a:solidFill>
                <a:srgbClr val="C00000"/>
              </a:solidFill>
              <a:latin typeface="宋体" panose="02010600030101010101" pitchFamily="2" charset="-122"/>
              <a:ea typeface="宋体" panose="02010600030101010101" pitchFamily="2" charset="-122"/>
            </a:endParaRPr>
          </a:p>
          <a:p>
            <a:pPr>
              <a:lnSpc>
                <a:spcPct val="130000"/>
              </a:lnSpc>
            </a:pPr>
            <a:r>
              <a:rPr lang="en-US" altLang="zh-CN" sz="2400" dirty="0">
                <a:solidFill>
                  <a:srgbClr val="C00000"/>
                </a:solidFill>
                <a:latin typeface="宋体" panose="02010600030101010101" pitchFamily="2" charset="-122"/>
                <a:ea typeface="宋体" panose="02010600030101010101" pitchFamily="2" charset="-122"/>
              </a:rPr>
              <a:t>  </a:t>
            </a:r>
            <a:r>
              <a:rPr lang="zh-CN" altLang="en-US" sz="2400" dirty="0">
                <a:solidFill>
                  <a:srgbClr val="C00000"/>
                </a:solidFill>
                <a:latin typeface="宋体" panose="02010600030101010101" pitchFamily="2" charset="-122"/>
                <a:ea typeface="宋体" panose="02010600030101010101" pitchFamily="2" charset="-122"/>
              </a:rPr>
              <a:t>的名声，在研发上投入巨资。</a:t>
            </a:r>
          </a:p>
        </p:txBody>
      </p:sp>
    </p:spTree>
    <p:extLst>
      <p:ext uri="{BB962C8B-B14F-4D97-AF65-F5344CB8AC3E}">
        <p14:creationId xmlns:p14="http://schemas.microsoft.com/office/powerpoint/2010/main" val="334400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625474" y="228980"/>
            <a:ext cx="10941051" cy="679450"/>
          </a:xfrm>
        </p:spPr>
        <p:txBody>
          <a:bodyPr vert="horz" wrap="square" lIns="91440" tIns="45720" rIns="91440" bIns="45720" numCol="1" anchor="ctr" anchorCtr="0" compatLnSpc="1"/>
          <a:lstStyle/>
          <a:p>
            <a:pPr eaLnBrk="1" hangingPunct="1">
              <a:defRPr/>
            </a:pPr>
            <a:r>
              <a:rPr kumimoji="1" lang="en-US" altLang="zh-CN" sz="3200" dirty="0"/>
              <a:t>Home</a:t>
            </a:r>
            <a:r>
              <a:rPr kumimoji="1" lang="en-US" altLang="zh-CN" dirty="0"/>
              <a:t> </a:t>
            </a:r>
            <a:r>
              <a:rPr kumimoji="1" lang="en-US" altLang="zh-CN" sz="3200" b="0" dirty="0"/>
              <a:t>Reading</a:t>
            </a:r>
            <a:r>
              <a:rPr kumimoji="1" lang="en-US" altLang="zh-CN" sz="2000" b="0" dirty="0"/>
              <a:t>—Sentence Translation</a:t>
            </a:r>
            <a:br>
              <a:rPr lang="en-US" altLang="zh-CN" dirty="0">
                <a:latin typeface="Trebuchet MS" panose="020B0603020202020204" pitchFamily="34" charset="0"/>
                <a:ea typeface="宋体" panose="02010600030101010101" pitchFamily="2" charset="-122"/>
                <a:cs typeface="+mn-cs"/>
              </a:rPr>
            </a:br>
            <a:endParaRPr lang="zh-CN" altLang="en-US" dirty="0">
              <a:latin typeface="Trebuchet MS" panose="020B0603020202020204" pitchFamily="34" charset="0"/>
              <a:ea typeface="宋体" panose="02010600030101010101" pitchFamily="2" charset="-122"/>
              <a:cs typeface="+mn-cs"/>
            </a:endParaRPr>
          </a:p>
        </p:txBody>
      </p:sp>
      <p:sp>
        <p:nvSpPr>
          <p:cNvPr id="2" name="文本框 1">
            <a:extLst>
              <a:ext uri="{FF2B5EF4-FFF2-40B4-BE49-F238E27FC236}">
                <a16:creationId xmlns:a16="http://schemas.microsoft.com/office/drawing/2014/main" id="{FB84E535-E5BD-4876-A952-7A3EBDFF6661}"/>
              </a:ext>
            </a:extLst>
          </p:cNvPr>
          <p:cNvSpPr txBox="1"/>
          <p:nvPr/>
        </p:nvSpPr>
        <p:spPr>
          <a:xfrm>
            <a:off x="1632419" y="2049729"/>
            <a:ext cx="8775785" cy="1959575"/>
          </a:xfrm>
          <a:prstGeom prst="rect">
            <a:avLst/>
          </a:prstGeom>
          <a:noFill/>
        </p:spPr>
        <p:txBody>
          <a:bodyPr wrap="square" rtlCol="0">
            <a:spAutoFit/>
          </a:bodyPr>
          <a:lstStyle/>
          <a:p>
            <a:pPr>
              <a:lnSpc>
                <a:spcPct val="130000"/>
              </a:lnSpc>
            </a:pPr>
            <a:r>
              <a:rPr lang="en-US" altLang="zh-CN" sz="2400" dirty="0"/>
              <a:t>4) </a:t>
            </a:r>
            <a:r>
              <a:rPr lang="en-US" altLang="zh-CN" sz="2400" dirty="0">
                <a:latin typeface="Times New Roman" panose="02020603050405020304" pitchFamily="18" charset="0"/>
                <a:cs typeface="Times New Roman" panose="02020603050405020304" pitchFamily="18" charset="0"/>
              </a:rPr>
              <a:t>Baidu anticipated the potential of artificial intelligence and sought </a:t>
            </a:r>
          </a:p>
          <a:p>
            <a:pPr>
              <a:lnSpc>
                <a:spcPct val="130000"/>
              </a:lnSpc>
            </a:pPr>
            <a:r>
              <a:rPr lang="en-US" altLang="zh-CN" sz="2400" dirty="0">
                <a:latin typeface="Times New Roman" panose="02020603050405020304" pitchFamily="18" charset="0"/>
                <a:cs typeface="Times New Roman" panose="02020603050405020304" pitchFamily="18" charset="0"/>
              </a:rPr>
              <a:t>    to leverage it to reinvent its whole business. (Para. 24) </a:t>
            </a:r>
          </a:p>
          <a:p>
            <a:pPr>
              <a:lnSpc>
                <a:spcPct val="130000"/>
              </a:lnSpc>
            </a:pPr>
            <a:endParaRPr lang="en-US" altLang="zh-CN" sz="2400" dirty="0"/>
          </a:p>
          <a:p>
            <a:pPr>
              <a:lnSpc>
                <a:spcPct val="130000"/>
              </a:lnSpc>
            </a:pPr>
            <a:r>
              <a:rPr lang="zh-CN" altLang="en-US" sz="2400" dirty="0">
                <a:solidFill>
                  <a:srgbClr val="C00000"/>
                </a:solidFill>
                <a:latin typeface="宋体" panose="02010600030101010101" pitchFamily="2" charset="-122"/>
                <a:ea typeface="宋体" panose="02010600030101010101" pitchFamily="2" charset="-122"/>
              </a:rPr>
              <a:t>  百度预见到了人工智能的潜力，并试图利用它重塑整个业务。</a:t>
            </a:r>
          </a:p>
        </p:txBody>
      </p:sp>
      <p:pic>
        <p:nvPicPr>
          <p:cNvPr id="4" name="Picture 8">
            <a:hlinkClick r:id="rId2" action="ppaction://hlinksldjump"/>
            <a:extLst>
              <a:ext uri="{FF2B5EF4-FFF2-40B4-BE49-F238E27FC236}">
                <a16:creationId xmlns:a16="http://schemas.microsoft.com/office/drawing/2014/main" id="{E96D627E-BA5F-4983-9740-3225512F76B9}"/>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9387907" y="5570113"/>
            <a:ext cx="1020297" cy="412311"/>
          </a:xfrm>
          <a:prstGeom prst="rect">
            <a:avLst/>
          </a:prstGeom>
          <a:noFill/>
          <a:ln>
            <a:noFill/>
          </a:ln>
        </p:spPr>
      </p:pic>
    </p:spTree>
    <p:extLst>
      <p:ext uri="{BB962C8B-B14F-4D97-AF65-F5344CB8AC3E}">
        <p14:creationId xmlns:p14="http://schemas.microsoft.com/office/powerpoint/2010/main" val="160566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847844" y="1104645"/>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What is Artificial Intelligence?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016260F5-62C5-4156-98F2-8A198A55C7C6}"/>
              </a:ext>
            </a:extLst>
          </p:cNvPr>
          <p:cNvSpPr txBox="1"/>
          <p:nvPr/>
        </p:nvSpPr>
        <p:spPr>
          <a:xfrm>
            <a:off x="1451379" y="1677854"/>
            <a:ext cx="9530626" cy="3885103"/>
          </a:xfrm>
          <a:prstGeom prst="rect">
            <a:avLst/>
          </a:prstGeom>
          <a:noFill/>
        </p:spPr>
        <p:txBody>
          <a:bodyPr wrap="square" rtlCol="0">
            <a:spAutoFit/>
          </a:bodyPr>
          <a:lstStyle/>
          <a:p>
            <a:pPr>
              <a:lnSpc>
                <a:spcPct val="130000"/>
              </a:lnSpc>
            </a:pPr>
            <a:r>
              <a:rPr lang="en-US" altLang="zh-CN" sz="2400" dirty="0">
                <a:effectLst/>
                <a:latin typeface="Times New Roman" panose="02020603050405020304" pitchFamily="18" charset="0"/>
                <a:ea typeface="等线" panose="02010600030101010101" pitchFamily="2" charset="-122"/>
              </a:rPr>
              <a:t>There are numerous, real-world applications of AI systems today. Below are some of the most common examples:</a:t>
            </a:r>
          </a:p>
          <a:p>
            <a:pPr>
              <a:lnSpc>
                <a:spcPct val="130000"/>
              </a:lnSpc>
            </a:pPr>
            <a:r>
              <a:rPr lang="en-US" altLang="zh-CN" sz="2400" b="1" dirty="0">
                <a:effectLst/>
                <a:latin typeface="Times New Roman" panose="02020603050405020304" pitchFamily="18" charset="0"/>
                <a:ea typeface="等线" panose="02010600030101010101" pitchFamily="2" charset="-122"/>
              </a:rPr>
              <a:t>Speech recognition:</a:t>
            </a:r>
            <a:r>
              <a:rPr lang="en-US" altLang="zh-CN" sz="2400" dirty="0">
                <a:effectLst/>
                <a:latin typeface="Times New Roman" panose="02020603050405020304" pitchFamily="18" charset="0"/>
                <a:ea typeface="等线" panose="02010600030101010101" pitchFamily="2" charset="-122"/>
              </a:rPr>
              <a:t> It is also known as automatic speech recognition (ASR), computer speech recognition, or speech-to-text, and it is a capability which uses natural language processing (NLP) to process human speech into a written format. Many mobile devices incorporate speech recognition into their systems to conduct voice search—e.g. Siri—or provide more accessibility around texting. </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99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847844" y="1104645"/>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What is Artificial Intelligence?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016260F5-62C5-4156-98F2-8A198A55C7C6}"/>
              </a:ext>
            </a:extLst>
          </p:cNvPr>
          <p:cNvSpPr txBox="1"/>
          <p:nvPr/>
        </p:nvSpPr>
        <p:spPr>
          <a:xfrm>
            <a:off x="1330687" y="1767472"/>
            <a:ext cx="9530626" cy="3893374"/>
          </a:xfrm>
          <a:prstGeom prst="rect">
            <a:avLst/>
          </a:prstGeom>
          <a:noFill/>
        </p:spPr>
        <p:txBody>
          <a:bodyPr wrap="square" rtlCol="0">
            <a:spAutoFit/>
          </a:bodyPr>
          <a:lstStyle/>
          <a:p>
            <a:pPr lvl="0" algn="just">
              <a:lnSpc>
                <a:spcPct val="130000"/>
              </a:lnSpc>
              <a:buSzPts val="1000"/>
              <a:tabLst>
                <a:tab pos="457200" algn="l"/>
              </a:tabLst>
            </a:pP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Customer service:</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Online virtual agents are replacing human agents along the customer journey. They answer frequently asked questions (FAQs) around topics, like shipping, or provide personalized advice, cross-selling products or suggesting sizes for users, changing the way we think about customer engagement across websites and social media platforms. Examples include messaging bots on e-commerce sites with virtual agents, messaging apps, such as Slack and Facebook Messenger, and tasks usually done by virtual assistants and voice assistants.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058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847844" y="1104645"/>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What is Artificial Intelligence?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F50ECF96-5764-40FA-8F1C-13259B05800E}"/>
              </a:ext>
            </a:extLst>
          </p:cNvPr>
          <p:cNvSpPr txBox="1"/>
          <p:nvPr/>
        </p:nvSpPr>
        <p:spPr>
          <a:xfrm>
            <a:off x="1534227" y="1784194"/>
            <a:ext cx="9364929" cy="3404971"/>
          </a:xfrm>
          <a:prstGeom prst="rect">
            <a:avLst/>
          </a:prstGeom>
          <a:noFill/>
        </p:spPr>
        <p:txBody>
          <a:bodyPr wrap="square" rtlCol="0">
            <a:spAutoFit/>
          </a:bodyPr>
          <a:lstStyle/>
          <a:p>
            <a:pPr>
              <a:lnSpc>
                <a:spcPct val="130000"/>
              </a:lnSpc>
            </a:pPr>
            <a:r>
              <a:rPr lang="en-US" altLang="zh-CN" sz="2400" b="1" dirty="0">
                <a:effectLst/>
                <a:latin typeface="Times New Roman" panose="02020603050405020304" pitchFamily="18" charset="0"/>
                <a:ea typeface="等线" panose="02010600030101010101" pitchFamily="2" charset="-122"/>
              </a:rPr>
              <a:t>Computer vision:</a:t>
            </a:r>
            <a:r>
              <a:rPr lang="en-US" altLang="zh-CN" sz="2400" dirty="0">
                <a:effectLst/>
                <a:latin typeface="Times New Roman" panose="02020603050405020304" pitchFamily="18" charset="0"/>
                <a:ea typeface="等线" panose="02010600030101010101" pitchFamily="2" charset="-122"/>
              </a:rPr>
              <a:t> This AI technology enables computers and systems to derive meaningful information from digital images, videos and other visual inputs, and based on those inputs, it can take action. This ability to provide recommendations distinguishes it from image recognition tasks. Powered by convolutional neural networks, computer vision has applications within photo tagging in social media, radiology imaging in healthcare, and self-driving cars within the automotive industry. </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2739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586587" y="1156896"/>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What is Artificial Intelligence?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D951E69B-0C25-4578-A0BC-34D6D5677D0A}"/>
              </a:ext>
            </a:extLst>
          </p:cNvPr>
          <p:cNvSpPr txBox="1"/>
          <p:nvPr/>
        </p:nvSpPr>
        <p:spPr>
          <a:xfrm>
            <a:off x="1502648" y="1771731"/>
            <a:ext cx="9318903" cy="4373505"/>
          </a:xfrm>
          <a:prstGeom prst="rect">
            <a:avLst/>
          </a:prstGeom>
          <a:noFill/>
        </p:spPr>
        <p:txBody>
          <a:bodyPr wrap="square" rtlCol="0">
            <a:spAutoFit/>
          </a:bodyPr>
          <a:lstStyle/>
          <a:p>
            <a:pPr lvl="0" algn="just">
              <a:lnSpc>
                <a:spcPct val="130000"/>
              </a:lnSpc>
              <a:buSzPts val="1000"/>
              <a:tabLst>
                <a:tab pos="457200" algn="l"/>
              </a:tabLst>
            </a:pP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Recommendation engines:</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Using past consumption behavior data, AI algorithms can help to discover data trends that can be used to develop more effective cross-selling strategies. This is used to make relevant add-on recommendations to customers during the checkout process for online retailers.</a:t>
            </a:r>
          </a:p>
          <a:p>
            <a:pPr lvl="0" algn="just">
              <a:lnSpc>
                <a:spcPct val="130000"/>
              </a:lnSpc>
              <a:buSzPts val="1000"/>
              <a:tabLst>
                <a:tab pos="457200" algn="l"/>
              </a:tabLst>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30000"/>
              </a:lnSpc>
              <a:buSzPts val="1000"/>
              <a:tabLst>
                <a:tab pos="457200" algn="l"/>
              </a:tabLst>
            </a:pP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Automated stock trading: </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Designed to optimize stock portfolios, AI-driven high-frequency trading platforms make thousands or even millions of trades per day without human intervention.</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Picture 8">
            <a:hlinkClick r:id="rId2" action="ppaction://hlinksldjump"/>
            <a:extLst>
              <a:ext uri="{FF2B5EF4-FFF2-40B4-BE49-F238E27FC236}">
                <a16:creationId xmlns:a16="http://schemas.microsoft.com/office/drawing/2014/main" id="{EC0812C8-6129-4037-BA03-1D00E1FF5CB2}"/>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10407425" y="5977884"/>
            <a:ext cx="828252" cy="334704"/>
          </a:xfrm>
          <a:prstGeom prst="rect">
            <a:avLst/>
          </a:prstGeom>
          <a:noFill/>
          <a:ln>
            <a:noFill/>
          </a:ln>
        </p:spPr>
      </p:pic>
    </p:spTree>
    <p:extLst>
      <p:ext uri="{BB962C8B-B14F-4D97-AF65-F5344CB8AC3E}">
        <p14:creationId xmlns:p14="http://schemas.microsoft.com/office/powerpoint/2010/main" val="125011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847844" y="1104645"/>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Warm-up Questions</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96650BDA-1BBF-4C1D-A95E-F315AEA87575}"/>
              </a:ext>
            </a:extLst>
          </p:cNvPr>
          <p:cNvSpPr txBox="1"/>
          <p:nvPr/>
        </p:nvSpPr>
        <p:spPr>
          <a:xfrm>
            <a:off x="1866196" y="1967094"/>
            <a:ext cx="7977987" cy="830997"/>
          </a:xfrm>
          <a:prstGeom prst="rect">
            <a:avLst/>
          </a:prstGeom>
          <a:noFill/>
        </p:spPr>
        <p:txBody>
          <a:bodyPr wrap="square" rtlCol="0">
            <a:spAutoFit/>
          </a:bodyPr>
          <a:lstStyle/>
          <a:p>
            <a:pPr lvl="0" algn="just">
              <a:buSzPts val="1000"/>
              <a:tabLst>
                <a:tab pos="457200" algn="l"/>
              </a:tabLst>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1. How much do you know about AI? What AI applications can </a:t>
            </a:r>
          </a:p>
          <a:p>
            <a:pPr lvl="0" algn="just">
              <a:buSzPts val="1000"/>
              <a:tabLst>
                <a:tab pos="457200" algn="l"/>
              </a:tabLs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you think of?</a:t>
            </a:r>
          </a:p>
        </p:txBody>
      </p:sp>
      <p:sp>
        <p:nvSpPr>
          <p:cNvPr id="5" name="文本框 4">
            <a:extLst>
              <a:ext uri="{FF2B5EF4-FFF2-40B4-BE49-F238E27FC236}">
                <a16:creationId xmlns:a16="http://schemas.microsoft.com/office/drawing/2014/main" id="{DD34CD05-4593-4832-8530-C12C202780C1}"/>
              </a:ext>
            </a:extLst>
          </p:cNvPr>
          <p:cNvSpPr txBox="1"/>
          <p:nvPr/>
        </p:nvSpPr>
        <p:spPr>
          <a:xfrm>
            <a:off x="1866196" y="2829543"/>
            <a:ext cx="8057192" cy="1964961"/>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How fast is China’s AI technology developing? What are the </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present achievements? </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 Do</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you</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AI robots would replace humans? Why or why </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not?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8">
            <a:hlinkClick r:id="rId2" action="ppaction://hlinksldjump"/>
            <a:extLst>
              <a:ext uri="{FF2B5EF4-FFF2-40B4-BE49-F238E27FC236}">
                <a16:creationId xmlns:a16="http://schemas.microsoft.com/office/drawing/2014/main" id="{4A008FCA-C133-4EEB-86F5-00377F01CF79}"/>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9627865" y="5341938"/>
            <a:ext cx="989956" cy="400050"/>
          </a:xfrm>
          <a:prstGeom prst="rect">
            <a:avLst/>
          </a:prstGeom>
          <a:noFill/>
          <a:ln>
            <a:noFill/>
          </a:ln>
        </p:spPr>
      </p:pic>
    </p:spTree>
    <p:extLst>
      <p:ext uri="{BB962C8B-B14F-4D97-AF65-F5344CB8AC3E}">
        <p14:creationId xmlns:p14="http://schemas.microsoft.com/office/powerpoint/2010/main" val="256553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In Reading</a:t>
            </a:r>
            <a:endParaRPr lang="zh-CN" altLang="en-US" sz="3200" b="0" dirty="0"/>
          </a:p>
        </p:txBody>
      </p:sp>
      <p:sp>
        <p:nvSpPr>
          <p:cNvPr id="30725" name="内容占位符 2"/>
          <p:cNvSpPr>
            <a:spLocks noGrp="1"/>
          </p:cNvSpPr>
          <p:nvPr>
            <p:ph idx="1"/>
          </p:nvPr>
        </p:nvSpPr>
        <p:spPr>
          <a:xfrm>
            <a:off x="2524100" y="2071678"/>
            <a:ext cx="7453338" cy="2291667"/>
          </a:xfrm>
        </p:spPr>
        <p:txBody>
          <a:bodyPr vert="horz" wrap="square" lIns="91440" tIns="45720" rIns="91440" bIns="45720" anchor="t" anchorCtr="0"/>
          <a:lstStyle/>
          <a:p>
            <a:pPr eaLnBrk="1" hangingPunct="1">
              <a:buFont typeface="Wingdings" panose="05000000000000000000" pitchFamily="2" charset="2"/>
              <a:buChar char="Ø"/>
            </a:pPr>
            <a:r>
              <a:rPr lang="en-US" altLang="zh-CN" sz="2800" b="1" dirty="0">
                <a:solidFill>
                  <a:srgbClr val="4C4C4C"/>
                </a:solidFill>
                <a:latin typeface="Times New Roman" panose="02020603050405020304" pitchFamily="18" charset="0"/>
                <a:cs typeface="Times New Roman" panose="02020603050405020304" pitchFamily="18" charset="0"/>
                <a:hlinkClick r:id="rId2" action="ppaction://hlinksldjump"/>
              </a:rPr>
              <a:t>Global</a:t>
            </a:r>
            <a:r>
              <a:rPr lang="zh-CN" altLang="en-US" sz="2800" b="1" dirty="0">
                <a:solidFill>
                  <a:srgbClr val="4C4C4C"/>
                </a:solidFill>
                <a:latin typeface="Times New Roman" panose="02020603050405020304" pitchFamily="18" charset="0"/>
                <a:cs typeface="Times New Roman" panose="02020603050405020304" pitchFamily="18" charset="0"/>
                <a:hlinkClick r:id="rId2" action="ppaction://hlinksldjump"/>
              </a:rPr>
              <a:t> </a:t>
            </a:r>
            <a:r>
              <a:rPr lang="en-US" altLang="zh-CN" sz="2800" b="1" dirty="0">
                <a:solidFill>
                  <a:srgbClr val="4C4C4C"/>
                </a:solidFill>
                <a:latin typeface="Times New Roman" panose="02020603050405020304" pitchFamily="18" charset="0"/>
                <a:cs typeface="Times New Roman" panose="02020603050405020304" pitchFamily="18" charset="0"/>
                <a:hlinkClick r:id="rId2" action="ppaction://hlinksldjump"/>
              </a:rPr>
              <a:t>Reading</a:t>
            </a:r>
            <a:endParaRPr lang="en-US" altLang="zh-CN" sz="2800" b="1" dirty="0">
              <a:solidFill>
                <a:srgbClr val="4C4C4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zh-CN" sz="2800" b="1" dirty="0">
              <a:solidFill>
                <a:srgbClr val="4C4C4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800" b="1" dirty="0">
                <a:solidFill>
                  <a:srgbClr val="4C4C4C"/>
                </a:solidFill>
                <a:latin typeface="Times New Roman" panose="02020603050405020304" pitchFamily="18" charset="0"/>
                <a:cs typeface="Times New Roman" panose="02020603050405020304" pitchFamily="18" charset="0"/>
                <a:hlinkClick r:id="rId3" action="ppaction://hlinksldjump"/>
              </a:rPr>
              <a:t>Detailed</a:t>
            </a:r>
            <a:r>
              <a:rPr lang="zh-CN" altLang="en-US" sz="2800" b="1" dirty="0">
                <a:solidFill>
                  <a:srgbClr val="4C4C4C"/>
                </a:solidFill>
                <a:latin typeface="Times New Roman" panose="02020603050405020304" pitchFamily="18" charset="0"/>
                <a:cs typeface="Times New Roman" panose="02020603050405020304" pitchFamily="18" charset="0"/>
                <a:hlinkClick r:id="rId3" action="ppaction://hlinksldjump"/>
              </a:rPr>
              <a:t> </a:t>
            </a:r>
            <a:r>
              <a:rPr lang="en-US" altLang="zh-CN" sz="2800" b="1" dirty="0">
                <a:solidFill>
                  <a:srgbClr val="4C4C4C"/>
                </a:solidFill>
                <a:latin typeface="Times New Roman" panose="02020603050405020304" pitchFamily="18" charset="0"/>
                <a:cs typeface="Times New Roman" panose="02020603050405020304" pitchFamily="18" charset="0"/>
                <a:hlinkClick r:id="rId3" action="ppaction://hlinksldjump"/>
              </a:rPr>
              <a:t>Reading</a:t>
            </a:r>
            <a:endParaRPr lang="zh-CN" altLang="en-US" sz="2800" b="1" dirty="0">
              <a:solidFill>
                <a:srgbClr val="4C4C4C"/>
              </a:solidFill>
              <a:latin typeface="Times New Roman" panose="02020603050405020304" pitchFamily="18" charset="0"/>
              <a:cs typeface="Times New Roman" panose="02020603050405020304" pitchFamily="18" charset="0"/>
            </a:endParaRPr>
          </a:p>
        </p:txBody>
      </p:sp>
      <p:pic>
        <p:nvPicPr>
          <p:cNvPr id="5" name="Picture 8">
            <a:hlinkClick r:id="rId4" action="ppaction://hlinksldjump"/>
            <a:extLst>
              <a:ext uri="{FF2B5EF4-FFF2-40B4-BE49-F238E27FC236}">
                <a16:creationId xmlns:a16="http://schemas.microsoft.com/office/drawing/2014/main" id="{A0E6A365-A287-4EF3-AFE7-D1F5E082A54D}"/>
              </a:ext>
            </a:extLst>
          </p:cNvPr>
          <p:cNvPicPr>
            <a:picLocks noChangeAspect="1" noChangeArrowheads="1"/>
          </p:cNvPicPr>
          <p:nvPr/>
        </p:nvPicPr>
        <p:blipFill>
          <a:blip r:embed="rId5">
            <a:duotone>
              <a:schemeClr val="accent3">
                <a:shade val="45000"/>
                <a:satMod val="135000"/>
              </a:schemeClr>
              <a:prstClr val="white"/>
            </a:duotone>
          </a:blip>
          <a:srcRect/>
          <a:stretch>
            <a:fillRect/>
          </a:stretch>
        </p:blipFill>
        <p:spPr bwMode="auto">
          <a:xfrm>
            <a:off x="8467770" y="5060951"/>
            <a:ext cx="1117459" cy="45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标题 1"/>
          <p:cNvSpPr>
            <a:spLocks noGrp="1"/>
          </p:cNvSpPr>
          <p:nvPr>
            <p:ph type="title"/>
          </p:nvPr>
        </p:nvSpPr>
        <p:spPr>
          <a:xfrm>
            <a:off x="565943" y="142546"/>
            <a:ext cx="10941051" cy="679450"/>
          </a:xfrm>
        </p:spPr>
        <p:txBody>
          <a:bodyPr vert="horz" wrap="square" lIns="91440" tIns="45720" rIns="91440" bIns="45720" anchor="ctr" anchorCtr="0"/>
          <a:lstStyle/>
          <a:p>
            <a:pPr eaLnBrk="1" hangingPunct="1"/>
            <a:r>
              <a:rPr lang="en-US" altLang="zh-CN" sz="3200" dirty="0"/>
              <a:t>In Reading – </a:t>
            </a:r>
            <a:r>
              <a:rPr lang="en-US" altLang="zh-CN" dirty="0">
                <a:latin typeface="Trebuchet MS" panose="020B0603020202020204" pitchFamily="34" charset="0"/>
              </a:rPr>
              <a:t>Global Reading</a:t>
            </a:r>
            <a:endParaRPr lang="zh-CN" altLang="en-US" sz="3200" b="0" dirty="0">
              <a:latin typeface="Trebuchet MS" panose="020B0603020202020204" pitchFamily="34" charset="0"/>
            </a:endParaRPr>
          </a:p>
        </p:txBody>
      </p:sp>
      <p:sp>
        <p:nvSpPr>
          <p:cNvPr id="2" name="文本框 1">
            <a:extLst>
              <a:ext uri="{FF2B5EF4-FFF2-40B4-BE49-F238E27FC236}">
                <a16:creationId xmlns:a16="http://schemas.microsoft.com/office/drawing/2014/main" id="{9A92AA35-50DC-4677-AB21-34491DB7417C}"/>
              </a:ext>
            </a:extLst>
          </p:cNvPr>
          <p:cNvSpPr txBox="1"/>
          <p:nvPr/>
        </p:nvSpPr>
        <p:spPr>
          <a:xfrm>
            <a:off x="1436037" y="889853"/>
            <a:ext cx="8646910" cy="1084721"/>
          </a:xfrm>
          <a:prstGeom prst="rect">
            <a:avLst/>
          </a:prstGeom>
          <a:noFill/>
        </p:spPr>
        <p:txBody>
          <a:bodyPr wrap="square" rtlCol="0">
            <a:spAutoFit/>
          </a:body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rPr>
              <a:t>Text Analysis</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rPr>
              <a:t>Read </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rPr>
              <a:t>Paras. 2–6 to find the author’s views on the use of </a:t>
            </a:r>
            <a:r>
              <a:rPr kumimoji="0" lang="en-US" altLang="zh-CN" sz="2400" b="0" i="0" u="none" strike="noStrike" kern="1200" cap="none" spc="0" normalizeH="0" baseline="0" noProof="0" dirty="0" err="1">
                <a:ln>
                  <a:noFill/>
                </a:ln>
                <a:solidFill>
                  <a:srgbClr val="3F3F3F"/>
                </a:solidFill>
                <a:effectLst/>
                <a:uLnTx/>
                <a:uFillTx/>
                <a:latin typeface="Times New Roman" panose="02020603050405020304" pitchFamily="18" charset="0"/>
                <a:ea typeface="幼圆"/>
                <a:cs typeface="Times New Roman" panose="02020603050405020304" pitchFamily="18" charset="0"/>
              </a:rPr>
              <a:t>robojudges</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rPr>
              <a:t>.</a:t>
            </a:r>
            <a:endPar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表格 10">
            <a:extLst>
              <a:ext uri="{FF2B5EF4-FFF2-40B4-BE49-F238E27FC236}">
                <a16:creationId xmlns:a16="http://schemas.microsoft.com/office/drawing/2014/main" id="{20818F6F-E19E-46B4-9706-B4E224FA143F}"/>
              </a:ext>
            </a:extLst>
          </p:cNvPr>
          <p:cNvGraphicFramePr>
            <a:graphicFrameLocks noGrp="1"/>
          </p:cNvGraphicFramePr>
          <p:nvPr>
            <p:extLst>
              <p:ext uri="{D42A27DB-BD31-4B8C-83A1-F6EECF244321}">
                <p14:modId xmlns:p14="http://schemas.microsoft.com/office/powerpoint/2010/main" val="2709919075"/>
              </p:ext>
            </p:extLst>
          </p:nvPr>
        </p:nvGraphicFramePr>
        <p:xfrm>
          <a:off x="523683" y="2174115"/>
          <a:ext cx="11144633" cy="3972477"/>
        </p:xfrm>
        <a:graphic>
          <a:graphicData uri="http://schemas.openxmlformats.org/drawingml/2006/table">
            <a:tbl>
              <a:tblPr firstRow="1" bandRow="1">
                <a:tableStyleId>{7DF18680-E054-41AD-8BC1-D1AEF772440D}</a:tableStyleId>
              </a:tblPr>
              <a:tblGrid>
                <a:gridCol w="2250600">
                  <a:extLst>
                    <a:ext uri="{9D8B030D-6E8A-4147-A177-3AD203B41FA5}">
                      <a16:colId xmlns:a16="http://schemas.microsoft.com/office/drawing/2014/main" val="1918033855"/>
                    </a:ext>
                  </a:extLst>
                </a:gridCol>
                <a:gridCol w="2871677">
                  <a:extLst>
                    <a:ext uri="{9D8B030D-6E8A-4147-A177-3AD203B41FA5}">
                      <a16:colId xmlns:a16="http://schemas.microsoft.com/office/drawing/2014/main" val="3038366697"/>
                    </a:ext>
                  </a:extLst>
                </a:gridCol>
                <a:gridCol w="6022356">
                  <a:extLst>
                    <a:ext uri="{9D8B030D-6E8A-4147-A177-3AD203B41FA5}">
                      <a16:colId xmlns:a16="http://schemas.microsoft.com/office/drawing/2014/main" val="3943706841"/>
                    </a:ext>
                  </a:extLst>
                </a:gridCol>
              </a:tblGrid>
              <a:tr h="581359">
                <a:tc>
                  <a:txBody>
                    <a:bodyPr/>
                    <a:lstStyle/>
                    <a:p>
                      <a:pPr algn="ctr"/>
                      <a:r>
                        <a:rPr lang="en-US" altLang="zh-CN" sz="2400" i="0" dirty="0">
                          <a:latin typeface="Times New Roman" panose="02020603050405020304" pitchFamily="18" charset="0"/>
                          <a:cs typeface="Times New Roman" panose="02020603050405020304" pitchFamily="18" charset="0"/>
                        </a:rPr>
                        <a:t>Paragraph No.</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Topic of Discussion</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Author’s View</a:t>
                      </a:r>
                      <a:endParaRPr lang="zh-CN" altLang="en-US" sz="24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298053"/>
                  </a:ext>
                </a:extLst>
              </a:tr>
              <a:tr h="1454448">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Legal Standards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13168"/>
                  </a:ext>
                </a:extLst>
              </a:tr>
              <a:tr h="1936670">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The Beckwith Case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0289555"/>
                  </a:ext>
                </a:extLst>
              </a:tr>
            </a:tbl>
          </a:graphicData>
        </a:graphic>
      </p:graphicFrame>
      <p:sp>
        <p:nvSpPr>
          <p:cNvPr id="11" name="文本框 10">
            <a:extLst>
              <a:ext uri="{FF2B5EF4-FFF2-40B4-BE49-F238E27FC236}">
                <a16:creationId xmlns:a16="http://schemas.microsoft.com/office/drawing/2014/main" id="{A1E17B0B-F67B-48C3-B720-F76F0E6CA651}"/>
              </a:ext>
            </a:extLst>
          </p:cNvPr>
          <p:cNvSpPr txBox="1"/>
          <p:nvPr/>
        </p:nvSpPr>
        <p:spPr>
          <a:xfrm>
            <a:off x="5819326" y="2686585"/>
            <a:ext cx="5687668" cy="1484830"/>
          </a:xfrm>
          <a:prstGeom prst="rect">
            <a:avLst/>
          </a:prstGeom>
          <a:noFill/>
        </p:spPr>
        <p:txBody>
          <a:bodyPr wrap="square" rtlCol="0">
            <a:spAutoFit/>
          </a:bodyPr>
          <a:lstStyle/>
          <a:p>
            <a:pPr>
              <a:lnSpc>
                <a:spcPct val="130000"/>
              </a:lnSpc>
            </a:pPr>
            <a:r>
              <a:rPr lang="en-US" altLang="zh-CN" sz="2400" u="sng" dirty="0" err="1">
                <a:solidFill>
                  <a:schemeClr val="accent1"/>
                </a:solidFill>
                <a:latin typeface="Times New Roman" panose="02020603050405020304" pitchFamily="18" charset="0"/>
                <a:cs typeface="Times New Roman" panose="02020603050405020304" pitchFamily="18" charset="0"/>
              </a:rPr>
              <a:t>Robojudges</a:t>
            </a:r>
            <a:r>
              <a:rPr lang="en-US" altLang="zh-CN" sz="2400" u="sng" dirty="0">
                <a:solidFill>
                  <a:schemeClr val="accent1"/>
                </a:solidFill>
                <a:latin typeface="Times New Roman" panose="02020603050405020304" pitchFamily="18" charset="0"/>
                <a:cs typeface="Times New Roman" panose="02020603050405020304" pitchFamily="18" charset="0"/>
              </a:rPr>
              <a:t> can tirelessly apply the same high legal standards to every judgment without succumbing to human weaknesses.</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CFEA5B05-DDCA-4902-8F81-B92DD670C1F5}"/>
              </a:ext>
            </a:extLst>
          </p:cNvPr>
          <p:cNvSpPr txBox="1"/>
          <p:nvPr/>
        </p:nvSpPr>
        <p:spPr>
          <a:xfrm>
            <a:off x="5819326" y="4160353"/>
            <a:ext cx="5796315" cy="1964961"/>
          </a:xfrm>
          <a:prstGeom prst="rect">
            <a:avLst/>
          </a:prstGeom>
          <a:noFill/>
        </p:spPr>
        <p:txBody>
          <a:bodyPr wrap="square" rtlCol="0">
            <a:spAutoFit/>
          </a:bodyPr>
          <a:lstStyle/>
          <a:p>
            <a:pPr>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In contrast with humans, </a:t>
            </a:r>
            <a:r>
              <a:rPr lang="en-US" altLang="zh-CN" sz="2400" u="sng" dirty="0" err="1">
                <a:solidFill>
                  <a:schemeClr val="accent1"/>
                </a:solidFill>
                <a:latin typeface="Times New Roman" panose="02020603050405020304" pitchFamily="18" charset="0"/>
                <a:cs typeface="Times New Roman" panose="02020603050405020304" pitchFamily="18" charset="0"/>
              </a:rPr>
              <a:t>Robojudges</a:t>
            </a:r>
            <a:r>
              <a:rPr lang="en-US" altLang="zh-CN" sz="2400" u="sng" dirty="0">
                <a:solidFill>
                  <a:schemeClr val="accent1"/>
                </a:solidFill>
                <a:latin typeface="Times New Roman" panose="02020603050405020304" pitchFamily="18" charset="0"/>
                <a:cs typeface="Times New Roman" panose="02020603050405020304" pitchFamily="18" charset="0"/>
              </a:rPr>
              <a:t> are free from the various social and gender biases and could in principle ensure equal justice under the law.</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标题 1"/>
          <p:cNvSpPr>
            <a:spLocks noGrp="1"/>
          </p:cNvSpPr>
          <p:nvPr>
            <p:ph type="title"/>
          </p:nvPr>
        </p:nvSpPr>
        <p:spPr>
          <a:xfrm>
            <a:off x="565943" y="142546"/>
            <a:ext cx="10941051" cy="679450"/>
          </a:xfrm>
        </p:spPr>
        <p:txBody>
          <a:bodyPr vert="horz" wrap="square" lIns="91440" tIns="45720" rIns="91440" bIns="45720" anchor="ctr" anchorCtr="0"/>
          <a:lstStyle/>
          <a:p>
            <a:pPr eaLnBrk="1" hangingPunct="1"/>
            <a:r>
              <a:rPr lang="en-US" altLang="zh-CN" sz="3200" dirty="0"/>
              <a:t>In Reading – </a:t>
            </a:r>
            <a:r>
              <a:rPr lang="en-US" altLang="zh-CN" dirty="0">
                <a:latin typeface="Trebuchet MS" panose="020B0603020202020204" pitchFamily="34" charset="0"/>
              </a:rPr>
              <a:t>Global Reading</a:t>
            </a:r>
            <a:endParaRPr lang="zh-CN" altLang="en-US" sz="3200" b="0" dirty="0">
              <a:latin typeface="Trebuchet MS" panose="020B0603020202020204" pitchFamily="34" charset="0"/>
            </a:endParaRPr>
          </a:p>
        </p:txBody>
      </p:sp>
      <p:graphicFrame>
        <p:nvGraphicFramePr>
          <p:cNvPr id="10" name="表格 10">
            <a:extLst>
              <a:ext uri="{FF2B5EF4-FFF2-40B4-BE49-F238E27FC236}">
                <a16:creationId xmlns:a16="http://schemas.microsoft.com/office/drawing/2014/main" id="{20818F6F-E19E-46B4-9706-B4E224FA143F}"/>
              </a:ext>
            </a:extLst>
          </p:cNvPr>
          <p:cNvGraphicFramePr>
            <a:graphicFrameLocks noGrp="1"/>
          </p:cNvGraphicFramePr>
          <p:nvPr>
            <p:extLst>
              <p:ext uri="{D42A27DB-BD31-4B8C-83A1-F6EECF244321}">
                <p14:modId xmlns:p14="http://schemas.microsoft.com/office/powerpoint/2010/main" val="4146776616"/>
              </p:ext>
            </p:extLst>
          </p:nvPr>
        </p:nvGraphicFramePr>
        <p:xfrm>
          <a:off x="366633" y="1087838"/>
          <a:ext cx="11339670" cy="5043507"/>
        </p:xfrm>
        <a:graphic>
          <a:graphicData uri="http://schemas.openxmlformats.org/drawingml/2006/table">
            <a:tbl>
              <a:tblPr firstRow="1" bandRow="1">
                <a:tableStyleId>{7DF18680-E054-41AD-8BC1-D1AEF772440D}</a:tableStyleId>
              </a:tblPr>
              <a:tblGrid>
                <a:gridCol w="2161175">
                  <a:extLst>
                    <a:ext uri="{9D8B030D-6E8A-4147-A177-3AD203B41FA5}">
                      <a16:colId xmlns:a16="http://schemas.microsoft.com/office/drawing/2014/main" val="1918033855"/>
                    </a:ext>
                  </a:extLst>
                </a:gridCol>
                <a:gridCol w="2652330">
                  <a:extLst>
                    <a:ext uri="{9D8B030D-6E8A-4147-A177-3AD203B41FA5}">
                      <a16:colId xmlns:a16="http://schemas.microsoft.com/office/drawing/2014/main" val="3038366697"/>
                    </a:ext>
                  </a:extLst>
                </a:gridCol>
                <a:gridCol w="6526165">
                  <a:extLst>
                    <a:ext uri="{9D8B030D-6E8A-4147-A177-3AD203B41FA5}">
                      <a16:colId xmlns:a16="http://schemas.microsoft.com/office/drawing/2014/main" val="3943706841"/>
                    </a:ext>
                  </a:extLst>
                </a:gridCol>
              </a:tblGrid>
              <a:tr h="906392">
                <a:tc>
                  <a:txBody>
                    <a:bodyPr/>
                    <a:lstStyle/>
                    <a:p>
                      <a:pPr algn="ctr"/>
                      <a:r>
                        <a:rPr lang="en-US" altLang="zh-CN" sz="2400" i="0" dirty="0">
                          <a:latin typeface="Times New Roman" panose="02020603050405020304" pitchFamily="18" charset="0"/>
                          <a:cs typeface="Times New Roman" panose="02020603050405020304" pitchFamily="18" charset="0"/>
                        </a:rPr>
                        <a:t>Paragraph No.</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Topic of Discussion</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Author’s View</a:t>
                      </a:r>
                      <a:endParaRPr lang="zh-CN" altLang="en-US" sz="24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298053"/>
                  </a:ext>
                </a:extLst>
              </a:tr>
              <a:tr h="1516040">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Accidental Human Biases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0207396"/>
                  </a:ext>
                </a:extLst>
              </a:tr>
              <a:tr h="883715">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Efficiency and Fairness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8469992"/>
                  </a:ext>
                </a:extLst>
              </a:tr>
              <a:tr h="702641">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Bugs and Hacks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1098595"/>
                  </a:ext>
                </a:extLst>
              </a:tr>
            </a:tbl>
          </a:graphicData>
        </a:graphic>
      </p:graphicFrame>
      <p:sp>
        <p:nvSpPr>
          <p:cNvPr id="3" name="文本框 2">
            <a:extLst>
              <a:ext uri="{FF2B5EF4-FFF2-40B4-BE49-F238E27FC236}">
                <a16:creationId xmlns:a16="http://schemas.microsoft.com/office/drawing/2014/main" id="{5E11B2ED-D4F2-456F-AE9D-AA413F781A25}"/>
              </a:ext>
            </a:extLst>
          </p:cNvPr>
          <p:cNvSpPr txBox="1"/>
          <p:nvPr/>
        </p:nvSpPr>
        <p:spPr>
          <a:xfrm>
            <a:off x="5240923" y="1901521"/>
            <a:ext cx="6266071" cy="1484830"/>
          </a:xfrm>
          <a:prstGeom prst="rect">
            <a:avLst/>
          </a:prstGeom>
          <a:noFill/>
        </p:spPr>
        <p:txBody>
          <a:bodyPr wrap="square" rtlCol="0">
            <a:spAutoFit/>
          </a:bodyPr>
          <a:lstStyle/>
          <a:p>
            <a:pPr>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In contrast with humans, </a:t>
            </a:r>
            <a:r>
              <a:rPr lang="en-US" altLang="zh-CN" sz="2400" u="sng" dirty="0" err="1">
                <a:solidFill>
                  <a:schemeClr val="accent1"/>
                </a:solidFill>
                <a:latin typeface="Times New Roman" panose="02020603050405020304" pitchFamily="18" charset="0"/>
                <a:cs typeface="Times New Roman" panose="02020603050405020304" pitchFamily="18" charset="0"/>
              </a:rPr>
              <a:t>robojudges</a:t>
            </a:r>
            <a:r>
              <a:rPr lang="en-US" altLang="zh-CN" sz="2400" u="sng" dirty="0">
                <a:solidFill>
                  <a:schemeClr val="accent1"/>
                </a:solidFill>
                <a:latin typeface="Times New Roman" panose="02020603050405020304" pitchFamily="18" charset="0"/>
                <a:cs typeface="Times New Roman" panose="02020603050405020304" pitchFamily="18" charset="0"/>
              </a:rPr>
              <a:t> are not affected by factors such as hunger and fatigue. They have unlimited memory and capacity.</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88EFD43E-F128-477A-AA4C-6CF54661EE56}"/>
              </a:ext>
            </a:extLst>
          </p:cNvPr>
          <p:cNvSpPr txBox="1"/>
          <p:nvPr/>
        </p:nvSpPr>
        <p:spPr>
          <a:xfrm>
            <a:off x="5240923" y="3644014"/>
            <a:ext cx="5173418" cy="524567"/>
          </a:xfrm>
          <a:prstGeom prst="rect">
            <a:avLst/>
          </a:prstGeom>
          <a:noFill/>
        </p:spPr>
        <p:txBody>
          <a:bodyPr wrap="square" rtlCol="0">
            <a:spAutoFit/>
          </a:bodyPr>
          <a:lstStyle/>
          <a:p>
            <a:pPr>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Efficiency makes </a:t>
            </a:r>
            <a:r>
              <a:rPr lang="en-US" altLang="zh-CN" sz="2400" u="sng" dirty="0" err="1">
                <a:solidFill>
                  <a:schemeClr val="accent1"/>
                </a:solidFill>
                <a:latin typeface="Times New Roman" panose="02020603050405020304" pitchFamily="18" charset="0"/>
                <a:cs typeface="Times New Roman" panose="02020603050405020304" pitchFamily="18" charset="0"/>
              </a:rPr>
              <a:t>robojudges</a:t>
            </a:r>
            <a:r>
              <a:rPr lang="en-US" altLang="zh-CN" sz="2400" u="sng" dirty="0">
                <a:solidFill>
                  <a:schemeClr val="accent1"/>
                </a:solidFill>
                <a:latin typeface="Times New Roman" panose="02020603050405020304" pitchFamily="18" charset="0"/>
                <a:cs typeface="Times New Roman" panose="02020603050405020304" pitchFamily="18" charset="0"/>
              </a:rPr>
              <a:t> fairer still.</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C69E7B16-1CD5-4088-9E20-1C86B6BB3CCD}"/>
              </a:ext>
            </a:extLst>
          </p:cNvPr>
          <p:cNvSpPr txBox="1"/>
          <p:nvPr/>
        </p:nvSpPr>
        <p:spPr>
          <a:xfrm>
            <a:off x="5240923" y="4482084"/>
            <a:ext cx="6186009" cy="1484830"/>
          </a:xfrm>
          <a:prstGeom prst="rect">
            <a:avLst/>
          </a:prstGeom>
          <a:noFill/>
        </p:spPr>
        <p:txBody>
          <a:bodyPr wrap="square" rtlCol="0">
            <a:spAutoFit/>
          </a:bodyPr>
          <a:lstStyle/>
          <a:p>
            <a:pPr>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A very real problem, especially when the stakes are high. Besides, people may not respect a </a:t>
            </a:r>
            <a:r>
              <a:rPr lang="en-US" altLang="zh-CN" sz="2400" u="sng" dirty="0" err="1">
                <a:solidFill>
                  <a:schemeClr val="accent1"/>
                </a:solidFill>
                <a:latin typeface="Times New Roman" panose="02020603050405020304" pitchFamily="18" charset="0"/>
                <a:cs typeface="Times New Roman" panose="02020603050405020304" pitchFamily="18" charset="0"/>
              </a:rPr>
              <a:t>robojudge’s</a:t>
            </a:r>
            <a:r>
              <a:rPr lang="en-US" altLang="zh-CN" sz="2400" u="sng" dirty="0">
                <a:solidFill>
                  <a:schemeClr val="accent1"/>
                </a:solidFill>
                <a:latin typeface="Times New Roman" panose="02020603050405020304" pitchFamily="18" charset="0"/>
                <a:cs typeface="Times New Roman" panose="02020603050405020304" pitchFamily="18" charset="0"/>
              </a:rPr>
              <a:t> judgment.</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2508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标题 1"/>
          <p:cNvSpPr>
            <a:spLocks noGrp="1"/>
          </p:cNvSpPr>
          <p:nvPr>
            <p:ph type="title"/>
          </p:nvPr>
        </p:nvSpPr>
        <p:spPr>
          <a:xfrm>
            <a:off x="565943" y="142546"/>
            <a:ext cx="10941051" cy="679450"/>
          </a:xfrm>
        </p:spPr>
        <p:txBody>
          <a:bodyPr vert="horz" wrap="square" lIns="91440" tIns="45720" rIns="91440" bIns="45720" anchor="ctr" anchorCtr="0"/>
          <a:lstStyle/>
          <a:p>
            <a:pPr eaLnBrk="1" hangingPunct="1"/>
            <a:r>
              <a:rPr lang="en-US" altLang="zh-CN" sz="3200" dirty="0"/>
              <a:t>In Reading – </a:t>
            </a:r>
            <a:r>
              <a:rPr lang="en-US" altLang="zh-CN" dirty="0">
                <a:latin typeface="Trebuchet MS" panose="020B0603020202020204" pitchFamily="34" charset="0"/>
              </a:rPr>
              <a:t>Global Reading</a:t>
            </a:r>
            <a:endParaRPr lang="zh-CN" altLang="en-US" sz="3200" b="0" dirty="0">
              <a:latin typeface="Trebuchet MS" panose="020B0603020202020204" pitchFamily="34" charset="0"/>
            </a:endParaRPr>
          </a:p>
        </p:txBody>
      </p:sp>
      <p:sp>
        <p:nvSpPr>
          <p:cNvPr id="2" name="文本框 1">
            <a:extLst>
              <a:ext uri="{FF2B5EF4-FFF2-40B4-BE49-F238E27FC236}">
                <a16:creationId xmlns:a16="http://schemas.microsoft.com/office/drawing/2014/main" id="{9A92AA35-50DC-4677-AB21-34491DB7417C}"/>
              </a:ext>
            </a:extLst>
          </p:cNvPr>
          <p:cNvSpPr txBox="1"/>
          <p:nvPr/>
        </p:nvSpPr>
        <p:spPr>
          <a:xfrm>
            <a:off x="1188307" y="1044951"/>
            <a:ext cx="9696322" cy="1004699"/>
          </a:xfrm>
          <a:prstGeom prst="rect">
            <a:avLst/>
          </a:prstGeom>
          <a:noFill/>
        </p:spPr>
        <p:txBody>
          <a:bodyPr wrap="square" rtlCol="0">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lang="en-US" altLang="zh-CN" sz="2400" dirty="0">
                <a:latin typeface="Times New Roman" panose="02020603050405020304" pitchFamily="18" charset="0"/>
                <a:cs typeface="Times New Roman" panose="02020603050405020304" pitchFamily="18" charset="0"/>
              </a:rPr>
              <a:t>Read Paras. 8–12 to find the author’s attitude towards changing the law to keep pace with AI development.</a:t>
            </a:r>
            <a:endPar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表格 10">
            <a:extLst>
              <a:ext uri="{FF2B5EF4-FFF2-40B4-BE49-F238E27FC236}">
                <a16:creationId xmlns:a16="http://schemas.microsoft.com/office/drawing/2014/main" id="{DDCC8232-F0E8-46FA-A0BA-C23573643AE9}"/>
              </a:ext>
            </a:extLst>
          </p:cNvPr>
          <p:cNvGraphicFramePr>
            <a:graphicFrameLocks noGrp="1"/>
          </p:cNvGraphicFramePr>
          <p:nvPr>
            <p:extLst>
              <p:ext uri="{D42A27DB-BD31-4B8C-83A1-F6EECF244321}">
                <p14:modId xmlns:p14="http://schemas.microsoft.com/office/powerpoint/2010/main" val="1546472071"/>
              </p:ext>
            </p:extLst>
          </p:nvPr>
        </p:nvGraphicFramePr>
        <p:xfrm>
          <a:off x="565943" y="2333675"/>
          <a:ext cx="11144633" cy="3637540"/>
        </p:xfrm>
        <a:graphic>
          <a:graphicData uri="http://schemas.openxmlformats.org/drawingml/2006/table">
            <a:tbl>
              <a:tblPr firstRow="1" bandRow="1">
                <a:tableStyleId>{7DF18680-E054-41AD-8BC1-D1AEF772440D}</a:tableStyleId>
              </a:tblPr>
              <a:tblGrid>
                <a:gridCol w="2250600">
                  <a:extLst>
                    <a:ext uri="{9D8B030D-6E8A-4147-A177-3AD203B41FA5}">
                      <a16:colId xmlns:a16="http://schemas.microsoft.com/office/drawing/2014/main" val="1918033855"/>
                    </a:ext>
                  </a:extLst>
                </a:gridCol>
                <a:gridCol w="2871677">
                  <a:extLst>
                    <a:ext uri="{9D8B030D-6E8A-4147-A177-3AD203B41FA5}">
                      <a16:colId xmlns:a16="http://schemas.microsoft.com/office/drawing/2014/main" val="3038366697"/>
                    </a:ext>
                  </a:extLst>
                </a:gridCol>
                <a:gridCol w="6022356">
                  <a:extLst>
                    <a:ext uri="{9D8B030D-6E8A-4147-A177-3AD203B41FA5}">
                      <a16:colId xmlns:a16="http://schemas.microsoft.com/office/drawing/2014/main" val="3943706841"/>
                    </a:ext>
                  </a:extLst>
                </a:gridCol>
              </a:tblGrid>
              <a:tr h="532342">
                <a:tc>
                  <a:txBody>
                    <a:bodyPr/>
                    <a:lstStyle/>
                    <a:p>
                      <a:pPr algn="ctr"/>
                      <a:r>
                        <a:rPr lang="en-US" altLang="zh-CN" sz="2400" i="0" dirty="0">
                          <a:latin typeface="Times New Roman" panose="02020603050405020304" pitchFamily="18" charset="0"/>
                          <a:cs typeface="Times New Roman" panose="02020603050405020304" pitchFamily="18" charset="0"/>
                        </a:rPr>
                        <a:t>Paragraph No.</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Topic of Discussion</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Author’s View</a:t>
                      </a:r>
                      <a:endParaRPr lang="zh-CN" altLang="en-US" sz="24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298053"/>
                  </a:ext>
                </a:extLst>
              </a:tr>
              <a:tr h="1331817">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Privacy or Freedom of Information</a:t>
                      </a:r>
                    </a:p>
                  </a:txBody>
                  <a:tcPr/>
                </a:tc>
                <a:tc>
                  <a:txBody>
                    <a:bodyPr/>
                    <a:lstStyle/>
                    <a:p>
                      <a:endParaRPr lang="zh-CN" alt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13168"/>
                  </a:ext>
                </a:extLst>
              </a:tr>
              <a:tr h="1773381">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AI Regulation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0289555"/>
                  </a:ext>
                </a:extLst>
              </a:tr>
            </a:tbl>
          </a:graphicData>
        </a:graphic>
      </p:graphicFrame>
      <p:sp>
        <p:nvSpPr>
          <p:cNvPr id="3" name="文本框 2">
            <a:extLst>
              <a:ext uri="{FF2B5EF4-FFF2-40B4-BE49-F238E27FC236}">
                <a16:creationId xmlns:a16="http://schemas.microsoft.com/office/drawing/2014/main" id="{79217DA3-9D84-4E26-8641-C7C083A581C1}"/>
              </a:ext>
            </a:extLst>
          </p:cNvPr>
          <p:cNvSpPr txBox="1"/>
          <p:nvPr/>
        </p:nvSpPr>
        <p:spPr>
          <a:xfrm>
            <a:off x="5842341" y="3166716"/>
            <a:ext cx="5197965" cy="524567"/>
          </a:xfrm>
          <a:prstGeom prst="rect">
            <a:avLst/>
          </a:prstGeom>
          <a:noFill/>
        </p:spPr>
        <p:txBody>
          <a:bodyPr wrap="square" rtlCol="0">
            <a:spAutoFit/>
          </a:bodyPr>
          <a:lstStyle/>
          <a:p>
            <a:pPr>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The trend is toward reduced privacy.</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D9FBBBFF-B631-41CB-9FBB-CFC197D7A5A2}"/>
              </a:ext>
            </a:extLst>
          </p:cNvPr>
          <p:cNvSpPr txBox="1"/>
          <p:nvPr/>
        </p:nvSpPr>
        <p:spPr>
          <a:xfrm>
            <a:off x="5903710" y="4416588"/>
            <a:ext cx="5467989" cy="1004699"/>
          </a:xfrm>
          <a:prstGeom prst="rect">
            <a:avLst/>
          </a:prstGeom>
          <a:noFill/>
        </p:spPr>
        <p:txBody>
          <a:bodyPr wrap="square" rtlCol="0">
            <a:spAutoFit/>
          </a:bodyPr>
          <a:lstStyle/>
          <a:p>
            <a:pPr>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The government should provide insight instead of oversight.</a:t>
            </a:r>
            <a:endParaRPr lang="zh-CN" altLang="en-US" sz="2400"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0499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vert="horz" wrap="square" lIns="91440" tIns="45720" rIns="91440" bIns="45720" anchor="ctr" anchorCtr="0"/>
          <a:lstStyle/>
          <a:p>
            <a:pPr eaLnBrk="1" hangingPunct="1"/>
            <a:r>
              <a:rPr lang="en-US" altLang="zh-CN" dirty="0"/>
              <a:t>Learning Objectives</a:t>
            </a:r>
            <a:endParaRPr lang="zh-CN" altLang="en-US" dirty="0"/>
          </a:p>
        </p:txBody>
      </p:sp>
      <p:sp>
        <p:nvSpPr>
          <p:cNvPr id="23555" name="内容占位符 2"/>
          <p:cNvSpPr>
            <a:spLocks noGrp="1"/>
          </p:cNvSpPr>
          <p:nvPr>
            <p:ph idx="1"/>
          </p:nvPr>
        </p:nvSpPr>
        <p:spPr>
          <a:xfrm>
            <a:off x="1703388" y="1095375"/>
            <a:ext cx="8424862" cy="5194300"/>
          </a:xfrm>
        </p:spPr>
        <p:txBody>
          <a:bodyPr vert="horz" wrap="square" lIns="91440" tIns="45720" rIns="91440" bIns="45720" anchor="t" anchorCtr="0"/>
          <a:lstStyle/>
          <a:p>
            <a:pPr marL="0" indent="0" eaLnBrk="1" hangingPunct="1">
              <a:lnSpc>
                <a:spcPct val="80000"/>
              </a:lnSpc>
              <a:buNone/>
            </a:pPr>
            <a:endParaRPr lang="en-US" altLang="zh-CN" sz="2400" dirty="0">
              <a:solidFill>
                <a:srgbClr val="3F3F3F"/>
              </a:solidFill>
            </a:endParaRPr>
          </a:p>
          <a:p>
            <a:pPr marL="0" indent="0" eaLnBrk="1" hangingPunct="1">
              <a:lnSpc>
                <a:spcPct val="80000"/>
              </a:lnSpc>
              <a:buNone/>
            </a:pPr>
            <a:r>
              <a:rPr lang="en-US" altLang="zh-CN" sz="2400" b="1" dirty="0">
                <a:solidFill>
                  <a:srgbClr val="EA2A0C"/>
                </a:solidFill>
              </a:rPr>
              <a:t>  </a:t>
            </a:r>
            <a:endParaRPr lang="en-US" altLang="zh-CN" sz="2400" dirty="0">
              <a:solidFill>
                <a:srgbClr val="3F3F3F"/>
              </a:solidFill>
            </a:endParaRPr>
          </a:p>
          <a:p>
            <a:pPr marL="0" indent="0" eaLnBrk="1" hangingPunct="1">
              <a:lnSpc>
                <a:spcPct val="80000"/>
              </a:lnSpc>
              <a:buNone/>
            </a:pPr>
            <a:r>
              <a:rPr lang="en-US" altLang="zh-CN" sz="2400" b="1" dirty="0">
                <a:solidFill>
                  <a:srgbClr val="EA2A0C"/>
                </a:solidFill>
              </a:rPr>
              <a:t>   </a:t>
            </a:r>
            <a:endParaRPr lang="en-US" altLang="zh-CN" sz="2400" dirty="0">
              <a:solidFill>
                <a:srgbClr val="3F3F3F"/>
              </a:solidFill>
            </a:endParaRPr>
          </a:p>
          <a:p>
            <a:pPr marL="0" indent="0" eaLnBrk="1" hangingPunct="1">
              <a:lnSpc>
                <a:spcPct val="80000"/>
              </a:lnSpc>
              <a:buNone/>
            </a:pPr>
            <a:r>
              <a:rPr lang="en-US" altLang="zh-CN" sz="2400" b="1" dirty="0">
                <a:solidFill>
                  <a:srgbClr val="EA2A0C"/>
                </a:solidFill>
              </a:rPr>
              <a:t>   </a:t>
            </a:r>
          </a:p>
          <a:p>
            <a:pPr marL="0" indent="0" eaLnBrk="1" hangingPunct="1">
              <a:lnSpc>
                <a:spcPct val="80000"/>
              </a:lnSpc>
              <a:buNone/>
            </a:pPr>
            <a:r>
              <a:rPr lang="zh-CN" altLang="zh-CN" sz="2400" b="1" dirty="0">
                <a:solidFill>
                  <a:srgbClr val="EA2A0C"/>
                </a:solidFill>
              </a:rPr>
              <a:t> </a:t>
            </a:r>
            <a:endParaRPr lang="en-US" altLang="zh-CN" sz="2400" b="1" dirty="0">
              <a:solidFill>
                <a:srgbClr val="EA2A0C"/>
              </a:solidFill>
            </a:endParaRPr>
          </a:p>
          <a:p>
            <a:pPr marL="0" indent="0" eaLnBrk="1" hangingPunct="1">
              <a:lnSpc>
                <a:spcPct val="80000"/>
              </a:lnSpc>
              <a:buNone/>
            </a:pPr>
            <a:endParaRPr lang="en-US" altLang="zh-CN" sz="2400" b="1" dirty="0">
              <a:solidFill>
                <a:srgbClr val="EA2A0C"/>
              </a:solidFill>
            </a:endParaRPr>
          </a:p>
          <a:p>
            <a:pPr marL="0" indent="0" eaLnBrk="1" hangingPunct="1">
              <a:lnSpc>
                <a:spcPct val="80000"/>
              </a:lnSpc>
              <a:buNone/>
            </a:pPr>
            <a:endParaRPr lang="en-US" altLang="zh-CN" sz="2400" b="1" dirty="0">
              <a:solidFill>
                <a:srgbClr val="EA2A0C"/>
              </a:solidFill>
            </a:endParaRPr>
          </a:p>
          <a:p>
            <a:pPr marL="0" indent="0" eaLnBrk="1" hangingPunct="1">
              <a:lnSpc>
                <a:spcPct val="80000"/>
              </a:lnSpc>
              <a:buNone/>
            </a:pPr>
            <a:endParaRPr lang="en-US" altLang="zh-CN" sz="2400" dirty="0">
              <a:solidFill>
                <a:srgbClr val="3F3F3F"/>
              </a:solidFill>
            </a:endParaRPr>
          </a:p>
        </p:txBody>
      </p:sp>
      <p:sp>
        <p:nvSpPr>
          <p:cNvPr id="4" name="矩形 3"/>
          <p:cNvSpPr/>
          <p:nvPr/>
        </p:nvSpPr>
        <p:spPr>
          <a:xfrm>
            <a:off x="1205415" y="4786323"/>
            <a:ext cx="2547366" cy="461665"/>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zh-CN" altLang="zh-CN" sz="2400" b="1" cap="all" dirty="0">
                <a:solidFill>
                  <a:srgbClr val="D5E14B">
                    <a:lumMod val="50000"/>
                  </a:srgbClr>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rPr>
              <a:t>M</a:t>
            </a:r>
            <a:r>
              <a:rPr lang="en-US" altLang="zh-CN" sz="2400" b="1" cap="all" dirty="0">
                <a:solidFill>
                  <a:srgbClr val="D5E14B">
                    <a:lumMod val="50000"/>
                  </a:srgbClr>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rPr>
              <a:t>oral</a:t>
            </a:r>
            <a:endParaRPr lang="zh-CN" altLang="en-US" sz="2400" b="1" cap="all" dirty="0">
              <a:solidFill>
                <a:srgbClr val="D5E14B">
                  <a:lumMod val="50000"/>
                </a:srgbClr>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endParaRPr>
          </a:p>
        </p:txBody>
      </p:sp>
      <p:sp>
        <p:nvSpPr>
          <p:cNvPr id="5" name="矩形 4"/>
          <p:cNvSpPr/>
          <p:nvPr/>
        </p:nvSpPr>
        <p:spPr>
          <a:xfrm>
            <a:off x="1524000" y="3071811"/>
            <a:ext cx="1751960" cy="461665"/>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altLang="zh-CN" sz="2400" b="1" cap="all" dirty="0">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rPr>
              <a:t>Skills</a:t>
            </a:r>
            <a:endParaRPr lang="zh-CN" altLang="en-US" sz="2400" b="1" cap="all" dirty="0">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endParaRPr>
          </a:p>
        </p:txBody>
      </p:sp>
      <p:sp>
        <p:nvSpPr>
          <p:cNvPr id="6" name="矩形 5"/>
          <p:cNvSpPr/>
          <p:nvPr/>
        </p:nvSpPr>
        <p:spPr>
          <a:xfrm>
            <a:off x="1524000" y="1357299"/>
            <a:ext cx="2394266" cy="461665"/>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altLang="zh-CN" sz="2400" b="1" cap="all" dirty="0">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rPr>
              <a:t>language</a:t>
            </a:r>
            <a:endParaRPr lang="zh-CN" altLang="en-US" sz="2400" b="1" cap="all" dirty="0">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latin typeface="Arial" panose="020B0604020202020204"/>
              <a:ea typeface="幼圆" panose="02010509060101010101" pitchFamily="49" charset="-122"/>
            </a:endParaRPr>
          </a:p>
        </p:txBody>
      </p:sp>
      <p:sp>
        <p:nvSpPr>
          <p:cNvPr id="23559" name="文本框 6"/>
          <p:cNvSpPr txBox="1"/>
          <p:nvPr/>
        </p:nvSpPr>
        <p:spPr>
          <a:xfrm>
            <a:off x="2155826" y="5333268"/>
            <a:ext cx="7797827" cy="1446550"/>
          </a:xfrm>
          <a:prstGeom prst="rect">
            <a:avLst/>
          </a:prstGeom>
          <a:noFill/>
          <a:ln w="9525">
            <a:noFill/>
          </a:ln>
        </p:spPr>
        <p:txBody>
          <a:bodyPr wrap="square">
            <a:spAutoFit/>
            <a:scene3d>
              <a:camera prst="orthographicFront"/>
              <a:lightRig rig="threePt" dir="t"/>
            </a:scene3d>
          </a:bodyPr>
          <a:lst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457200" indent="-457200" algn="l" eaLnBrk="1" hangingPunct="1">
              <a:lnSpc>
                <a:spcPct val="80000"/>
              </a:lnSpc>
              <a:spcBef>
                <a:spcPct val="0"/>
              </a:spcBef>
              <a:buClrTx/>
              <a:buSzTx/>
              <a:buFont typeface="+mj-lt"/>
              <a:buAutoNum type="arabicPeriod"/>
            </a:pPr>
            <a:r>
              <a:rPr lang="en-US" altLang="zh-CN" sz="2200" dirty="0">
                <a:solidFill>
                  <a:schemeClr val="tx1"/>
                </a:solidFill>
                <a:latin typeface="Times New Roman" panose="02020603050405020304" pitchFamily="18" charset="0"/>
                <a:cs typeface="Times New Roman" panose="02020603050405020304" pitchFamily="18" charset="0"/>
              </a:rPr>
              <a:t>learned to appreciate the changes AI is going to bring about in law and in the daily life of people, and the great potential of AI growth in China; </a:t>
            </a:r>
          </a:p>
          <a:p>
            <a:pPr marL="457200" indent="-457200" algn="l" eaLnBrk="1" hangingPunct="1">
              <a:lnSpc>
                <a:spcPct val="80000"/>
              </a:lnSpc>
              <a:spcBef>
                <a:spcPct val="0"/>
              </a:spcBef>
              <a:buClrTx/>
              <a:buSzTx/>
              <a:buFont typeface="+mj-lt"/>
              <a:buAutoNum type="arabicPeriod"/>
            </a:pPr>
            <a:r>
              <a:rPr lang="en-US" altLang="zh-CN" sz="2200" dirty="0">
                <a:solidFill>
                  <a:srgbClr val="3F3F3F"/>
                </a:solidFill>
                <a:latin typeface="Times New Roman" panose="02020603050405020304" pitchFamily="18" charset="0"/>
                <a:ea typeface="幼圆" panose="02010509060101010101" pitchFamily="49" charset="-122"/>
                <a:cs typeface="Times New Roman" panose="02020603050405020304" pitchFamily="18" charset="0"/>
              </a:rPr>
              <a:t>cultivated ability to tell Chinese stories in English and spread Chinese culture to the world.</a:t>
            </a:r>
          </a:p>
        </p:txBody>
      </p:sp>
      <p:sp>
        <p:nvSpPr>
          <p:cNvPr id="23560" name="文本框 7"/>
          <p:cNvSpPr txBox="1"/>
          <p:nvPr/>
        </p:nvSpPr>
        <p:spPr>
          <a:xfrm>
            <a:off x="2155826" y="3615617"/>
            <a:ext cx="7869265" cy="1175706"/>
          </a:xfrm>
          <a:prstGeom prst="rect">
            <a:avLst/>
          </a:prstGeom>
          <a:noFill/>
          <a:ln w="9525">
            <a:noFill/>
          </a:ln>
        </p:spPr>
        <p:txBody>
          <a:bodyPr wrap="square">
            <a:spAutoFit/>
          </a:bodyPr>
          <a:lst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457200" indent="-457200" algn="l" eaLnBrk="1" hangingPunct="1">
              <a:lnSpc>
                <a:spcPct val="80000"/>
              </a:lnSpc>
              <a:spcBef>
                <a:spcPct val="0"/>
              </a:spcBef>
              <a:buClrTx/>
              <a:buSzTx/>
              <a:buFont typeface="+mj-lt"/>
              <a:buAutoNum type="arabicPeriod"/>
            </a:pPr>
            <a:r>
              <a:rPr lang="en-US" altLang="zh-CN" sz="2200" dirty="0">
                <a:solidFill>
                  <a:schemeClr val="tx1"/>
                </a:solidFill>
                <a:latin typeface="Times New Roman" panose="02020603050405020304" pitchFamily="18" charset="0"/>
                <a:cs typeface="Times New Roman" panose="02020603050405020304" pitchFamily="18" charset="0"/>
              </a:rPr>
              <a:t>tried writing an argumentative essay for or against the use of </a:t>
            </a:r>
            <a:r>
              <a:rPr lang="en-US" altLang="zh-CN" sz="2200" dirty="0" err="1">
                <a:solidFill>
                  <a:schemeClr val="tx1"/>
                </a:solidFill>
                <a:latin typeface="Times New Roman" panose="02020603050405020304" pitchFamily="18" charset="0"/>
                <a:cs typeface="Times New Roman" panose="02020603050405020304" pitchFamily="18" charset="0"/>
              </a:rPr>
              <a:t>robojudges</a:t>
            </a:r>
            <a:r>
              <a:rPr lang="en-US" altLang="zh-CN" sz="2200" dirty="0">
                <a:solidFill>
                  <a:schemeClr val="tx1"/>
                </a:solidFill>
                <a:latin typeface="Times New Roman" panose="02020603050405020304" pitchFamily="18" charset="0"/>
                <a:cs typeface="Times New Roman" panose="02020603050405020304" pitchFamily="18" charset="0"/>
              </a:rPr>
              <a:t>;</a:t>
            </a:r>
            <a:r>
              <a:rPr lang="en-US" altLang="zh-CN" sz="220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a:t>
            </a:r>
          </a:p>
          <a:p>
            <a:pPr marL="457200" indent="-457200" algn="l" eaLnBrk="1" hangingPunct="1">
              <a:lnSpc>
                <a:spcPct val="80000"/>
              </a:lnSpc>
              <a:spcBef>
                <a:spcPct val="0"/>
              </a:spcBef>
              <a:buClrTx/>
              <a:buSzTx/>
              <a:buFont typeface="+mj-lt"/>
              <a:buAutoNum type="arabicPeriod"/>
            </a:pPr>
            <a:r>
              <a:rPr lang="en-US" altLang="zh-CN" sz="2200" dirty="0">
                <a:solidFill>
                  <a:srgbClr val="3F3F3F"/>
                </a:solidFill>
                <a:latin typeface="Times New Roman" panose="02020603050405020304" pitchFamily="18" charset="0"/>
                <a:ea typeface="幼圆" panose="02010509060101010101" pitchFamily="49" charset="-122"/>
                <a:cs typeface="Times New Roman" panose="02020603050405020304" pitchFamily="18" charset="0"/>
              </a:rPr>
              <a:t>tried doing a survey and giving a report on</a:t>
            </a:r>
            <a:r>
              <a:rPr lang="en-US" altLang="zh-CN" sz="2000" dirty="0">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how your fellow students feel towards merging AI with humans</a:t>
            </a:r>
            <a:r>
              <a:rPr lang="en-US" altLang="zh-CN" sz="2200" dirty="0">
                <a:solidFill>
                  <a:srgbClr val="3F3F3F"/>
                </a:solidFill>
                <a:latin typeface="Times New Roman" panose="02020603050405020304" pitchFamily="18" charset="0"/>
                <a:ea typeface="幼圆" panose="02010509060101010101" pitchFamily="49" charset="-122"/>
                <a:cs typeface="Times New Roman" panose="02020603050405020304" pitchFamily="18" charset="0"/>
              </a:rPr>
              <a:t>; </a:t>
            </a:r>
          </a:p>
        </p:txBody>
      </p:sp>
      <p:sp>
        <p:nvSpPr>
          <p:cNvPr id="23561" name="文本框 6"/>
          <p:cNvSpPr txBox="1"/>
          <p:nvPr/>
        </p:nvSpPr>
        <p:spPr>
          <a:xfrm>
            <a:off x="2095472" y="1928803"/>
            <a:ext cx="8372272" cy="1175706"/>
          </a:xfrm>
          <a:prstGeom prst="rect">
            <a:avLst/>
          </a:prstGeom>
          <a:noFill/>
          <a:ln w="9525">
            <a:noFill/>
          </a:ln>
        </p:spPr>
        <p:txBody>
          <a:bodyPr wrap="square">
            <a:spAutoFit/>
          </a:bodyPr>
          <a:lst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457200" indent="-457200" algn="l" eaLnBrk="1" hangingPunct="1">
              <a:lnSpc>
                <a:spcPct val="80000"/>
              </a:lnSpc>
              <a:spcBef>
                <a:spcPct val="0"/>
              </a:spcBef>
              <a:buClrTx/>
              <a:buSzTx/>
              <a:buFont typeface="+mj-lt"/>
              <a:buAutoNum type="arabicPeriod"/>
            </a:pPr>
            <a:r>
              <a:rPr lang="en-US" altLang="zh-CN" sz="2200" dirty="0">
                <a:solidFill>
                  <a:srgbClr val="3F3F3F"/>
                </a:solidFill>
                <a:latin typeface="Times New Roman" panose="02020603050405020304" pitchFamily="18" charset="0"/>
                <a:ea typeface="幼圆" panose="02010509060101010101" pitchFamily="49" charset="-122"/>
                <a:cs typeface="Times New Roman" panose="02020603050405020304" pitchFamily="18" charset="0"/>
              </a:rPr>
              <a:t>achieved a thorough understanding of Text A contextually and linguistically;</a:t>
            </a:r>
          </a:p>
          <a:p>
            <a:pPr marL="457200" indent="-457200" algn="l" eaLnBrk="1" hangingPunct="1">
              <a:lnSpc>
                <a:spcPct val="80000"/>
              </a:lnSpc>
              <a:spcBef>
                <a:spcPct val="0"/>
              </a:spcBef>
              <a:buClrTx/>
              <a:buSzTx/>
              <a:buFont typeface="+mj-lt"/>
              <a:buAutoNum type="arabicPeriod"/>
            </a:pPr>
            <a:r>
              <a:rPr lang="en-US" altLang="zh-CN" sz="2200" dirty="0">
                <a:solidFill>
                  <a:srgbClr val="3F3F3F"/>
                </a:solidFill>
                <a:latin typeface="Times New Roman" panose="02020603050405020304" pitchFamily="18" charset="0"/>
                <a:ea typeface="幼圆" panose="02010509060101010101" pitchFamily="49" charset="-122"/>
                <a:cs typeface="Times New Roman" panose="02020603050405020304" pitchFamily="18" charset="0"/>
              </a:rPr>
              <a:t>built up an active vocabulary around the theme of AI and its applications; </a:t>
            </a:r>
          </a:p>
        </p:txBody>
      </p:sp>
      <p:sp>
        <p:nvSpPr>
          <p:cNvPr id="23562" name="文本框 11"/>
          <p:cNvSpPr txBox="1"/>
          <p:nvPr/>
        </p:nvSpPr>
        <p:spPr>
          <a:xfrm>
            <a:off x="1809721" y="785795"/>
            <a:ext cx="9102725" cy="461963"/>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100000"/>
              </a:lnSpc>
              <a:spcBef>
                <a:spcPct val="0"/>
              </a:spcBef>
              <a:buClrTx/>
              <a:buSzTx/>
              <a:buNone/>
            </a:pPr>
            <a:r>
              <a:rPr lang="en-US" altLang="zh-CN" sz="2400" b="1"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Upon completion of this unit, learners (Ls) are expected to have:</a:t>
            </a:r>
            <a:endParaRPr lang="zh-CN" altLang="en-US" sz="2400" b="1" dirty="0">
              <a:solidFill>
                <a:srgbClr val="3F3F3F"/>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标题 1"/>
          <p:cNvSpPr>
            <a:spLocks noGrp="1"/>
          </p:cNvSpPr>
          <p:nvPr>
            <p:ph type="title"/>
          </p:nvPr>
        </p:nvSpPr>
        <p:spPr>
          <a:xfrm>
            <a:off x="565943" y="142546"/>
            <a:ext cx="10941051" cy="679450"/>
          </a:xfrm>
        </p:spPr>
        <p:txBody>
          <a:bodyPr vert="horz" wrap="square" lIns="91440" tIns="45720" rIns="91440" bIns="45720" anchor="ctr" anchorCtr="0"/>
          <a:lstStyle/>
          <a:p>
            <a:pPr eaLnBrk="1" hangingPunct="1"/>
            <a:r>
              <a:rPr lang="en-US" altLang="zh-CN" sz="3200" dirty="0"/>
              <a:t>In Reading – </a:t>
            </a:r>
            <a:r>
              <a:rPr lang="en-US" altLang="zh-CN" dirty="0">
                <a:latin typeface="Trebuchet MS" panose="020B0603020202020204" pitchFamily="34" charset="0"/>
              </a:rPr>
              <a:t>Global Reading</a:t>
            </a:r>
            <a:endParaRPr lang="zh-CN" altLang="en-US" sz="3200" b="0" dirty="0">
              <a:latin typeface="Trebuchet MS" panose="020B0603020202020204" pitchFamily="34" charset="0"/>
            </a:endParaRPr>
          </a:p>
        </p:txBody>
      </p:sp>
      <p:graphicFrame>
        <p:nvGraphicFramePr>
          <p:cNvPr id="10" name="表格 10">
            <a:extLst>
              <a:ext uri="{FF2B5EF4-FFF2-40B4-BE49-F238E27FC236}">
                <a16:creationId xmlns:a16="http://schemas.microsoft.com/office/drawing/2014/main" id="{20818F6F-E19E-46B4-9706-B4E224FA143F}"/>
              </a:ext>
            </a:extLst>
          </p:cNvPr>
          <p:cNvGraphicFramePr>
            <a:graphicFrameLocks noGrp="1"/>
          </p:cNvGraphicFramePr>
          <p:nvPr>
            <p:extLst>
              <p:ext uri="{D42A27DB-BD31-4B8C-83A1-F6EECF244321}">
                <p14:modId xmlns:p14="http://schemas.microsoft.com/office/powerpoint/2010/main" val="1812047383"/>
              </p:ext>
            </p:extLst>
          </p:nvPr>
        </p:nvGraphicFramePr>
        <p:xfrm>
          <a:off x="366633" y="1139281"/>
          <a:ext cx="10941051" cy="4807694"/>
        </p:xfrm>
        <a:graphic>
          <a:graphicData uri="http://schemas.openxmlformats.org/drawingml/2006/table">
            <a:tbl>
              <a:tblPr firstRow="1" bandRow="1">
                <a:tableStyleId>{7DF18680-E054-41AD-8BC1-D1AEF772440D}</a:tableStyleId>
              </a:tblPr>
              <a:tblGrid>
                <a:gridCol w="2085204">
                  <a:extLst>
                    <a:ext uri="{9D8B030D-6E8A-4147-A177-3AD203B41FA5}">
                      <a16:colId xmlns:a16="http://schemas.microsoft.com/office/drawing/2014/main" val="1918033855"/>
                    </a:ext>
                  </a:extLst>
                </a:gridCol>
                <a:gridCol w="2559094">
                  <a:extLst>
                    <a:ext uri="{9D8B030D-6E8A-4147-A177-3AD203B41FA5}">
                      <a16:colId xmlns:a16="http://schemas.microsoft.com/office/drawing/2014/main" val="3038366697"/>
                    </a:ext>
                  </a:extLst>
                </a:gridCol>
                <a:gridCol w="6296753">
                  <a:extLst>
                    <a:ext uri="{9D8B030D-6E8A-4147-A177-3AD203B41FA5}">
                      <a16:colId xmlns:a16="http://schemas.microsoft.com/office/drawing/2014/main" val="3943706841"/>
                    </a:ext>
                  </a:extLst>
                </a:gridCol>
              </a:tblGrid>
              <a:tr h="906392">
                <a:tc>
                  <a:txBody>
                    <a:bodyPr/>
                    <a:lstStyle/>
                    <a:p>
                      <a:pPr algn="ctr"/>
                      <a:r>
                        <a:rPr lang="en-US" altLang="zh-CN" sz="2400" i="0" dirty="0">
                          <a:latin typeface="Times New Roman" panose="02020603050405020304" pitchFamily="18" charset="0"/>
                          <a:cs typeface="Times New Roman" panose="02020603050405020304" pitchFamily="18" charset="0"/>
                        </a:rPr>
                        <a:t>Paragraph No.</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Topic of Discussion</a:t>
                      </a:r>
                      <a:endParaRPr lang="zh-CN" altLang="en-US" sz="24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0" dirty="0">
                          <a:latin typeface="Times New Roman" panose="02020603050405020304" pitchFamily="18" charset="0"/>
                          <a:cs typeface="Times New Roman" panose="02020603050405020304" pitchFamily="18" charset="0"/>
                        </a:rPr>
                        <a:t>Author’s View</a:t>
                      </a:r>
                      <a:endParaRPr lang="zh-CN" altLang="en-US" sz="24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298053"/>
                  </a:ext>
                </a:extLst>
              </a:tr>
              <a:tr h="1516040">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10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Granting Rights to Machines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0207396"/>
                  </a:ext>
                </a:extLst>
              </a:tr>
              <a:tr h="1059382">
                <a:tc>
                  <a:txBody>
                    <a:bodyPr/>
                    <a:lstStyle/>
                    <a:p>
                      <a:pPr algn="ctr"/>
                      <a:r>
                        <a:rPr lang="en-US" altLang="zh-CN" sz="2400" dirty="0">
                          <a:latin typeface="Times New Roman" panose="02020603050405020304" pitchFamily="18" charset="0"/>
                          <a:cs typeface="Times New Roman" panose="02020603050405020304" pitchFamily="18" charset="0"/>
                        </a:rPr>
                        <a:t>11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Granting Property Rights to Machines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8469992"/>
                  </a:ext>
                </a:extLst>
              </a:tr>
              <a:tr h="702641">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12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Granting Voting Rights to Machines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1098595"/>
                  </a:ext>
                </a:extLst>
              </a:tr>
            </a:tbl>
          </a:graphicData>
        </a:graphic>
      </p:graphicFrame>
      <p:sp>
        <p:nvSpPr>
          <p:cNvPr id="3" name="文本框 2">
            <a:extLst>
              <a:ext uri="{FF2B5EF4-FFF2-40B4-BE49-F238E27FC236}">
                <a16:creationId xmlns:a16="http://schemas.microsoft.com/office/drawing/2014/main" id="{5E11B2ED-D4F2-456F-AE9D-AA413F781A25}"/>
              </a:ext>
            </a:extLst>
          </p:cNvPr>
          <p:cNvSpPr txBox="1"/>
          <p:nvPr/>
        </p:nvSpPr>
        <p:spPr>
          <a:xfrm>
            <a:off x="5283883" y="2288466"/>
            <a:ext cx="5768698" cy="1004314"/>
          </a:xfrm>
          <a:prstGeom prst="rect">
            <a:avLst/>
          </a:prstGeom>
          <a:noFill/>
        </p:spPr>
        <p:txBody>
          <a:bodyPr wrap="square" rtlCol="0">
            <a:spAutoFit/>
          </a:bodyPr>
          <a:lstStyle/>
          <a:p>
            <a:pPr lvl="0">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Allowing self-driving cars to hold insurance might be a good idea.</a:t>
            </a:r>
            <a:endParaRPr kumimoji="0" lang="zh-CN" altLang="en-US" sz="2400" b="0" i="0" u="sng" strike="noStrike" kern="1200" cap="none" spc="0" normalizeH="0" baseline="0" noProof="0" dirty="0">
              <a:ln>
                <a:noFill/>
              </a:ln>
              <a:solidFill>
                <a:schemeClr val="accent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88EFD43E-F128-477A-AA4C-6CF54661EE56}"/>
              </a:ext>
            </a:extLst>
          </p:cNvPr>
          <p:cNvSpPr txBox="1"/>
          <p:nvPr/>
        </p:nvSpPr>
        <p:spPr>
          <a:xfrm>
            <a:off x="5283882" y="3451422"/>
            <a:ext cx="5449578" cy="1004314"/>
          </a:xfrm>
          <a:prstGeom prst="rect">
            <a:avLst/>
          </a:prstGeom>
          <a:noFill/>
        </p:spPr>
        <p:txBody>
          <a:bodyPr wrap="square" rtlCol="0">
            <a:spAutoFit/>
          </a:bodyPr>
          <a:lstStyle/>
          <a:p>
            <a:pPr lvl="0">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Granting property rights to non-human entities is the trend.</a:t>
            </a:r>
            <a:endParaRPr kumimoji="0" lang="zh-CN" altLang="en-US" sz="2400" b="0" i="0" u="sng" strike="noStrike" kern="1200" cap="none" spc="0" normalizeH="0" baseline="0" noProof="0" dirty="0">
              <a:ln>
                <a:noFill/>
              </a:ln>
              <a:solidFill>
                <a:schemeClr val="accent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C69E7B16-1CD5-4088-9E20-1C86B6BB3CCD}"/>
              </a:ext>
            </a:extLst>
          </p:cNvPr>
          <p:cNvSpPr txBox="1"/>
          <p:nvPr/>
        </p:nvSpPr>
        <p:spPr>
          <a:xfrm>
            <a:off x="5397555" y="4988729"/>
            <a:ext cx="4218987" cy="524182"/>
          </a:xfrm>
          <a:prstGeom prst="rect">
            <a:avLst/>
          </a:prstGeom>
          <a:noFill/>
        </p:spPr>
        <p:txBody>
          <a:bodyPr wrap="square" rtlCol="0">
            <a:spAutoFit/>
          </a:bodyPr>
          <a:lstStyle/>
          <a:p>
            <a:pPr lvl="0">
              <a:lnSpc>
                <a:spcPct val="130000"/>
              </a:lnSpc>
            </a:pPr>
            <a:r>
              <a:rPr lang="en-US" altLang="zh-CN" sz="2400" u="sng" dirty="0">
                <a:solidFill>
                  <a:schemeClr val="accent1"/>
                </a:solidFill>
                <a:latin typeface="Times New Roman" panose="02020603050405020304" pitchFamily="18" charset="0"/>
                <a:cs typeface="Times New Roman" panose="02020603050405020304" pitchFamily="18" charset="0"/>
              </a:rPr>
              <a:t>The question is open to debate.</a:t>
            </a:r>
            <a:endParaRPr kumimoji="0" lang="zh-CN" altLang="en-US" sz="2400" b="0" i="0" u="sng" strike="noStrike" kern="1200" cap="none" spc="0" normalizeH="0" baseline="0" noProof="0" dirty="0">
              <a:ln>
                <a:noFill/>
              </a:ln>
              <a:solidFill>
                <a:schemeClr val="accent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8">
            <a:hlinkClick r:id="rId2" action="ppaction://hlinksldjump"/>
            <a:extLst>
              <a:ext uri="{FF2B5EF4-FFF2-40B4-BE49-F238E27FC236}">
                <a16:creationId xmlns:a16="http://schemas.microsoft.com/office/drawing/2014/main" id="{5A205D44-710D-445B-9672-919294094C39}"/>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10148535" y="6172008"/>
            <a:ext cx="1034880" cy="418204"/>
          </a:xfrm>
          <a:prstGeom prst="rect">
            <a:avLst/>
          </a:prstGeom>
          <a:noFill/>
          <a:ln>
            <a:noFill/>
          </a:ln>
        </p:spPr>
      </p:pic>
    </p:spTree>
    <p:extLst>
      <p:ext uri="{BB962C8B-B14F-4D97-AF65-F5344CB8AC3E}">
        <p14:creationId xmlns:p14="http://schemas.microsoft.com/office/powerpoint/2010/main" val="2563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p:nvPr/>
        </p:nvSpPr>
        <p:spPr>
          <a:xfrm>
            <a:off x="3152503" y="1228872"/>
            <a:ext cx="5116785" cy="461665"/>
          </a:xfrm>
          <a:prstGeom prst="rect">
            <a:avLst/>
          </a:prstGeom>
          <a:noFill/>
          <a:ln w="9525">
            <a:noFill/>
          </a:ln>
        </p:spPr>
        <p:txBody>
          <a:bodyPr wrap="none">
            <a:spAutoFit/>
          </a:bodyPr>
          <a:lstStyle/>
          <a:p>
            <a:pPr fontAlgn="base">
              <a:spcBef>
                <a:spcPct val="0"/>
              </a:spcBef>
              <a:spcAft>
                <a:spcPct val="0"/>
              </a:spcAft>
            </a:pPr>
            <a:r>
              <a:rPr lang="en-US" altLang="zh-CN" sz="2400" dirty="0">
                <a:latin typeface="Times New Roman" panose="02020603050405020304" pitchFamily="18" charset="0"/>
                <a:cs typeface="Times New Roman" panose="02020603050405020304" pitchFamily="18" charset="0"/>
              </a:rPr>
              <a:t>Law in the Age of Artificial Intelligence</a:t>
            </a:r>
            <a:endPar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795" name="Text Box 5"/>
          <p:cNvSpPr txBox="1"/>
          <p:nvPr/>
        </p:nvSpPr>
        <p:spPr>
          <a:xfrm>
            <a:off x="1383056" y="2302963"/>
            <a:ext cx="9261608" cy="3405356"/>
          </a:xfrm>
          <a:prstGeom prst="rect">
            <a:avLst/>
          </a:prstGeom>
          <a:noFill/>
          <a:ln w="9525">
            <a:noFill/>
          </a:ln>
        </p:spPr>
        <p:txBody>
          <a:bodyPr wrap="square">
            <a:spAutoFit/>
          </a:bodyPr>
          <a:lstStyle/>
          <a:p>
            <a:pPr algn="just" fontAlgn="base">
              <a:lnSpc>
                <a:spcPct val="130000"/>
              </a:lnSpc>
              <a:spcBef>
                <a:spcPct val="0"/>
              </a:spcBef>
              <a:spcAft>
                <a:spcPct val="0"/>
              </a:spcAft>
            </a:pPr>
            <a:r>
              <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We humans are social animals who subdued all other species and conquered Earth thanks to our ability to cooperate. We’ve developed laws to incentivize and </a:t>
            </a:r>
            <a:r>
              <a:rPr lang="en-US" altLang="zh-CN" sz="2400" dirty="0">
                <a:latin typeface="Times New Roman" panose="02020603050405020304" pitchFamily="18" charset="0"/>
                <a:cs typeface="Times New Roman" panose="02020603050405020304" pitchFamily="18" charset="0"/>
                <a:hlinkClick r:id="rId3" action="ppaction://hlinksldjump"/>
              </a:rPr>
              <a:t>facilitate</a:t>
            </a:r>
            <a:r>
              <a:rPr lang="en-US" altLang="zh-CN" sz="2400" dirty="0">
                <a:latin typeface="Times New Roman" panose="02020603050405020304" pitchFamily="18" charset="0"/>
                <a:cs typeface="Times New Roman" panose="02020603050405020304" pitchFamily="18" charset="0"/>
              </a:rPr>
              <a:t> cooperation, so if AI can improve our legal and governance systems, then it can enable us to cooperate more successfully than ever before, </a:t>
            </a:r>
            <a:r>
              <a:rPr lang="en-US" altLang="zh-CN" sz="2400" dirty="0">
                <a:latin typeface="Times New Roman" panose="02020603050405020304" pitchFamily="18" charset="0"/>
                <a:cs typeface="Times New Roman" panose="02020603050405020304" pitchFamily="18" charset="0"/>
                <a:hlinkClick r:id="rId4" action="ppaction://hlinksldjump"/>
              </a:rPr>
              <a:t>bringing out </a:t>
            </a:r>
            <a:r>
              <a:rPr lang="en-US" altLang="zh-CN" sz="2400" dirty="0">
                <a:latin typeface="Times New Roman" panose="02020603050405020304" pitchFamily="18" charset="0"/>
                <a:cs typeface="Times New Roman" panose="02020603050405020304" pitchFamily="18" charset="0"/>
              </a:rPr>
              <a:t>the very best in us. And there’s plenty of opportunity for improvement here, both in how our laws are applied and how they’re written.</a:t>
            </a:r>
            <a:endPar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05" name="Rectangle 22"/>
          <p:cNvSpPr/>
          <p:nvPr/>
        </p:nvSpPr>
        <p:spPr>
          <a:xfrm>
            <a:off x="8232334" y="1724910"/>
            <a:ext cx="1908086" cy="461665"/>
          </a:xfrm>
          <a:prstGeom prst="rect">
            <a:avLst/>
          </a:prstGeom>
          <a:noFill/>
          <a:ln w="9525">
            <a:noFill/>
          </a:ln>
        </p:spPr>
        <p:txBody>
          <a:bodyPr wrap="none" anchor="ctr" anchorCtr="0">
            <a:spAutoFit/>
          </a:bodyPr>
          <a:lstStyle/>
          <a:p>
            <a:pPr fontAlgn="base">
              <a:spcBef>
                <a:spcPct val="0"/>
              </a:spcBef>
              <a:spcAft>
                <a:spcPct val="0"/>
              </a:spcAft>
            </a:pPr>
            <a:r>
              <a:rPr lang="en-US" altLang="zh-CN" sz="2400" i="1" dirty="0">
                <a:latin typeface="Times New Roman" panose="02020603050405020304" pitchFamily="18" charset="0"/>
                <a:cs typeface="Times New Roman" panose="02020603050405020304" pitchFamily="18" charset="0"/>
              </a:rPr>
              <a:t>Max </a:t>
            </a:r>
            <a:r>
              <a:rPr lang="en-US" altLang="zh-CN" sz="2400" i="1" dirty="0" err="1">
                <a:latin typeface="Times New Roman" panose="02020603050405020304" pitchFamily="18" charset="0"/>
                <a:cs typeface="Times New Roman" panose="02020603050405020304" pitchFamily="18" charset="0"/>
              </a:rPr>
              <a:t>Tegmark</a:t>
            </a:r>
            <a:endParaRPr lang="en-US" altLang="zh-CN" sz="2400" i="1" dirty="0">
              <a:solidFill>
                <a:srgbClr val="3F3F3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06" name="标题 1"/>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F0977758-4066-4C92-8A75-4DB0B221F3AD}"/>
              </a:ext>
            </a:extLst>
          </p:cNvPr>
          <p:cNvSpPr txBox="1"/>
          <p:nvPr/>
        </p:nvSpPr>
        <p:spPr>
          <a:xfrm>
            <a:off x="1319436" y="1129192"/>
            <a:ext cx="9364929" cy="484575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What are the first associations that </a:t>
            </a:r>
            <a:r>
              <a:rPr lang="en-US" altLang="zh-CN" sz="2400" dirty="0">
                <a:latin typeface="Times New Roman" panose="02020603050405020304" pitchFamily="18" charset="0"/>
                <a:cs typeface="Times New Roman" panose="02020603050405020304" pitchFamily="18" charset="0"/>
                <a:hlinkClick r:id="rId2" action="ppaction://hlinksldjump"/>
              </a:rPr>
              <a:t>come to your mind </a:t>
            </a:r>
            <a:r>
              <a:rPr lang="en-US" altLang="zh-CN" sz="2400" dirty="0">
                <a:latin typeface="Times New Roman" panose="02020603050405020304" pitchFamily="18" charset="0"/>
                <a:cs typeface="Times New Roman" panose="02020603050405020304" pitchFamily="18" charset="0"/>
              </a:rPr>
              <a:t>when you think about the court system in your country? If it’s lengthy delays, high costs and occasional injustice, then you’re not alone. Wouldn’t it be wonderful if your first thoughts were instead “efficiency” and “fairness”? Since the legal process can be abstractly viewed as a computation, inputting information about evidence and laws and </a:t>
            </a:r>
            <a:r>
              <a:rPr lang="en-US" altLang="zh-CN" sz="2400" dirty="0">
                <a:latin typeface="Times New Roman" panose="02020603050405020304" pitchFamily="18" charset="0"/>
                <a:cs typeface="Times New Roman" panose="02020603050405020304" pitchFamily="18" charset="0"/>
                <a:hlinkClick r:id="rId3" action="ppaction://hlinksldjump"/>
              </a:rPr>
              <a:t>outputting</a:t>
            </a:r>
            <a:r>
              <a:rPr lang="en-US" altLang="zh-CN" sz="2400" dirty="0">
                <a:latin typeface="Times New Roman" panose="02020603050405020304" pitchFamily="18" charset="0"/>
                <a:cs typeface="Times New Roman" panose="02020603050405020304" pitchFamily="18" charset="0"/>
              </a:rPr>
              <a:t> a decision, some scholars dream of fully automating it with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AI systems that tirelessly apply the same high legal standards to every judgment without succumbing to human weaknesses such as </a:t>
            </a:r>
            <a:r>
              <a:rPr lang="en-US" altLang="zh-CN" sz="2400" dirty="0">
                <a:latin typeface="Times New Roman" panose="02020603050405020304" pitchFamily="18" charset="0"/>
                <a:cs typeface="Times New Roman" panose="02020603050405020304" pitchFamily="18" charset="0"/>
                <a:hlinkClick r:id="rId2" action="ppaction://hlinksldjump"/>
              </a:rPr>
              <a:t>bias</a:t>
            </a:r>
            <a:r>
              <a:rPr lang="en-US" altLang="zh-CN" sz="2400" dirty="0">
                <a:latin typeface="Times New Roman" panose="02020603050405020304" pitchFamily="18" charset="0"/>
                <a:cs typeface="Times New Roman" panose="02020603050405020304" pitchFamily="18" charset="0"/>
              </a:rPr>
              <a:t>, fatigue or lack of the latest knowledge.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49485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C4EF2EA1-5E07-46D0-B177-4D032338963C}"/>
              </a:ext>
            </a:extLst>
          </p:cNvPr>
          <p:cNvSpPr txBox="1"/>
          <p:nvPr/>
        </p:nvSpPr>
        <p:spPr>
          <a:xfrm>
            <a:off x="1206927" y="1420059"/>
            <a:ext cx="10115678" cy="4365619"/>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Byron De La Beckwith Jr. was convicted in 1994 of assassinating civil rights leader Medgar Evers in 1963, but two separate all-white Mississippi juries had failed to convict him the year after the murder, even though the physical evidence was essentially the same. Alas, legal history is rife with judgments biased by skin color, gender, sexual </a:t>
            </a:r>
            <a:r>
              <a:rPr lang="en-US" altLang="zh-CN" sz="2400" dirty="0">
                <a:latin typeface="Times New Roman" panose="02020603050405020304" pitchFamily="18" charset="0"/>
                <a:cs typeface="Times New Roman" panose="02020603050405020304" pitchFamily="18" charset="0"/>
                <a:hlinkClick r:id="rId2" action="ppaction://hlinksldjump"/>
              </a:rPr>
              <a:t>orientation</a:t>
            </a:r>
            <a:r>
              <a:rPr lang="en-US" altLang="zh-CN" sz="2400" dirty="0">
                <a:latin typeface="Times New Roman" panose="02020603050405020304" pitchFamily="18" charset="0"/>
                <a:cs typeface="Times New Roman" panose="02020603050405020304" pitchFamily="18" charset="0"/>
              </a:rPr>
              <a:t>, religion, nationality and other factors.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could in principle </a:t>
            </a:r>
            <a:r>
              <a:rPr lang="en-US" altLang="zh-CN" sz="2400" dirty="0">
                <a:latin typeface="Times New Roman" panose="02020603050405020304" pitchFamily="18" charset="0"/>
                <a:cs typeface="Times New Roman" panose="02020603050405020304" pitchFamily="18" charset="0"/>
                <a:hlinkClick r:id="rId3" action="ppaction://hlinksldjump"/>
              </a:rPr>
              <a:t>ensure</a:t>
            </a:r>
            <a:r>
              <a:rPr lang="en-US" altLang="zh-CN" sz="2400" dirty="0">
                <a:latin typeface="Times New Roman" panose="02020603050405020304" pitchFamily="18" charset="0"/>
                <a:cs typeface="Times New Roman" panose="02020603050405020304" pitchFamily="18" charset="0"/>
              </a:rPr>
              <a:t> that, for the first time in history, everyone becomes truly equal under the law: they could be programmed to all be </a:t>
            </a:r>
            <a:r>
              <a:rPr lang="en-US" altLang="zh-CN" sz="2400" dirty="0">
                <a:latin typeface="Times New Roman" panose="02020603050405020304" pitchFamily="18" charset="0"/>
                <a:cs typeface="Times New Roman" panose="02020603050405020304" pitchFamily="18" charset="0"/>
                <a:hlinkClick r:id="rId4" action="ppaction://hlinksldjump"/>
              </a:rPr>
              <a:t>identical</a:t>
            </a:r>
            <a:r>
              <a:rPr lang="en-US" altLang="zh-CN" sz="2400" dirty="0">
                <a:latin typeface="Times New Roman" panose="02020603050405020304" pitchFamily="18" charset="0"/>
                <a:cs typeface="Times New Roman" panose="02020603050405020304" pitchFamily="18" charset="0"/>
              </a:rPr>
              <a:t> and to treat everyone equally, transparently applying the law in a truly unbiased </a:t>
            </a:r>
            <a:r>
              <a:rPr lang="en-US" altLang="zh-CN" sz="2400" dirty="0">
                <a:latin typeface="Times New Roman" panose="02020603050405020304" pitchFamily="18" charset="0"/>
                <a:cs typeface="Times New Roman" panose="02020603050405020304" pitchFamily="18" charset="0"/>
                <a:hlinkClick r:id="rId5" action="ppaction://hlinksldjump"/>
              </a:rPr>
              <a:t>fashion</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2397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97803890-E7F1-4404-8FD8-45330B6F92C3}"/>
              </a:ext>
            </a:extLst>
          </p:cNvPr>
          <p:cNvSpPr txBox="1"/>
          <p:nvPr/>
        </p:nvSpPr>
        <p:spPr>
          <a:xfrm>
            <a:off x="1085211" y="1227382"/>
            <a:ext cx="10021578" cy="484575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could also eliminate human biases that are accidental rather than intentional. For example, a </a:t>
            </a:r>
            <a:r>
              <a:rPr lang="en-US" altLang="zh-CN" sz="2400" dirty="0">
                <a:latin typeface="Times New Roman" panose="02020603050405020304" pitchFamily="18" charset="0"/>
                <a:cs typeface="Times New Roman" panose="02020603050405020304" pitchFamily="18" charset="0"/>
                <a:hlinkClick r:id="rId2" action="ppaction://hlinksldjump"/>
              </a:rPr>
              <a:t>controversial</a:t>
            </a:r>
            <a:r>
              <a:rPr lang="en-US" altLang="zh-CN" sz="2400" dirty="0">
                <a:latin typeface="Times New Roman" panose="02020603050405020304" pitchFamily="18" charset="0"/>
                <a:cs typeface="Times New Roman" panose="02020603050405020304" pitchFamily="18" charset="0"/>
              </a:rPr>
              <a:t> 2012 study of Israeli judges claimed that they delivered significantly harsher verdicts when they were hungry: whereas they </a:t>
            </a:r>
            <a:r>
              <a:rPr lang="en-US" altLang="zh-CN" sz="2400" dirty="0">
                <a:latin typeface="Times New Roman" panose="02020603050405020304" pitchFamily="18" charset="0"/>
                <a:cs typeface="Times New Roman" panose="02020603050405020304" pitchFamily="18" charset="0"/>
                <a:hlinkClick r:id="rId3" action="ppaction://hlinksldjump"/>
              </a:rPr>
              <a:t>denied</a:t>
            </a:r>
            <a:r>
              <a:rPr lang="en-US" altLang="zh-CN" sz="2400" dirty="0">
                <a:latin typeface="Times New Roman" panose="02020603050405020304" pitchFamily="18" charset="0"/>
                <a:cs typeface="Times New Roman" panose="02020603050405020304" pitchFamily="18" charset="0"/>
              </a:rPr>
              <a:t> about 35% of parole cases right after breakfast, they denied over 85% right before lunch. Another shortcoming of human judges is that they may lack </a:t>
            </a:r>
            <a:r>
              <a:rPr lang="en-US" altLang="zh-CN" sz="2400" dirty="0">
                <a:latin typeface="Times New Roman" panose="02020603050405020304" pitchFamily="18" charset="0"/>
                <a:cs typeface="Times New Roman" panose="02020603050405020304" pitchFamily="18" charset="0"/>
                <a:hlinkClick r:id="rId4" action="ppaction://hlinksldjump"/>
              </a:rPr>
              <a:t>sufficient</a:t>
            </a:r>
            <a:r>
              <a:rPr lang="en-US" altLang="zh-CN" sz="2400" dirty="0">
                <a:latin typeface="Times New Roman" panose="02020603050405020304" pitchFamily="18" charset="0"/>
                <a:cs typeface="Times New Roman" panose="02020603050405020304" pitchFamily="18" charset="0"/>
              </a:rPr>
              <a:t> time to explore all details of a case. </a:t>
            </a:r>
            <a:r>
              <a:rPr lang="en-US" altLang="zh-CN" sz="2400" dirty="0">
                <a:latin typeface="Times New Roman" panose="02020603050405020304" pitchFamily="18" charset="0"/>
                <a:cs typeface="Times New Roman" panose="02020603050405020304" pitchFamily="18" charset="0"/>
                <a:hlinkClick r:id="rId5" action="ppaction://hlinksldjump"/>
              </a:rPr>
              <a:t>In contrast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can easily be copied, since they consist of little more than software, allowing all </a:t>
            </a:r>
            <a:r>
              <a:rPr lang="en-US" altLang="zh-CN" sz="2400" dirty="0">
                <a:latin typeface="Times New Roman" panose="02020603050405020304" pitchFamily="18" charset="0"/>
                <a:cs typeface="Times New Roman" panose="02020603050405020304" pitchFamily="18" charset="0"/>
                <a:hlinkClick r:id="rId6" action="ppaction://hlinksldjump"/>
              </a:rPr>
              <a:t>pending</a:t>
            </a:r>
            <a:r>
              <a:rPr lang="en-US" altLang="zh-CN" sz="2400" dirty="0">
                <a:latin typeface="Times New Roman" panose="02020603050405020304" pitchFamily="18" charset="0"/>
                <a:cs typeface="Times New Roman" panose="02020603050405020304" pitchFamily="18" charset="0"/>
              </a:rPr>
              <a:t> cases to be processed in parallel rather than in series, each case getting its own </a:t>
            </a:r>
            <a:r>
              <a:rPr lang="en-US" altLang="zh-CN" sz="2400" dirty="0" err="1">
                <a:latin typeface="Times New Roman" panose="02020603050405020304" pitchFamily="18" charset="0"/>
                <a:cs typeface="Times New Roman" panose="02020603050405020304" pitchFamily="18" charset="0"/>
              </a:rPr>
              <a:t>robojudge</a:t>
            </a:r>
            <a:r>
              <a:rPr lang="en-US" altLang="zh-CN" sz="2400" dirty="0">
                <a:latin typeface="Times New Roman" panose="02020603050405020304" pitchFamily="18" charset="0"/>
                <a:cs typeface="Times New Roman" panose="02020603050405020304" pitchFamily="18" charset="0"/>
              </a:rPr>
              <a:t> for as long as it takes. Finally, while it’s impossible for human judges to master all technological knowledge required for every possible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46902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AA162B5B-AF61-4DAE-B0E7-04CD3BAC7540}"/>
              </a:ext>
            </a:extLst>
          </p:cNvPr>
          <p:cNvSpPr txBox="1"/>
          <p:nvPr/>
        </p:nvSpPr>
        <p:spPr>
          <a:xfrm>
            <a:off x="1141466" y="1006454"/>
            <a:ext cx="9702459" cy="5325882"/>
          </a:xfrm>
          <a:prstGeom prst="rect">
            <a:avLst/>
          </a:prstGeom>
          <a:noFill/>
        </p:spPr>
        <p:txBody>
          <a:bodyPr wrap="square" rtlCol="0">
            <a:spAutoFit/>
          </a:bodyPr>
          <a:lstStyle/>
          <a:p>
            <a:pPr>
              <a:lnSpc>
                <a:spcPct val="130000"/>
              </a:lnSpc>
            </a:pP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rPr>
              <a:t>case, from thorny patent </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hlinkClick r:id="rId2" action="ppaction://hlinksldjump"/>
              </a:rPr>
              <a:t>disputes</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rPr>
              <a:t> to murder mysteries hinging on the latest forensic science, future </a:t>
            </a:r>
            <a:r>
              <a:rPr kumimoji="0" lang="en-US" altLang="zh-CN" sz="2400" b="0" i="0" u="none" strike="noStrike" kern="1200" cap="none" spc="0" normalizeH="0" baseline="0" noProof="0" dirty="0" err="1">
                <a:ln>
                  <a:noFill/>
                </a:ln>
                <a:solidFill>
                  <a:srgbClr val="3F3F3F"/>
                </a:solidFill>
                <a:effectLst/>
                <a:uLnTx/>
                <a:uFillTx/>
                <a:latin typeface="Times New Roman" panose="02020603050405020304" pitchFamily="18" charset="0"/>
                <a:ea typeface="幼圆"/>
                <a:cs typeface="Times New Roman" panose="02020603050405020304" pitchFamily="18" charset="0"/>
              </a:rPr>
              <a:t>robojudges</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rPr>
              <a:t> may have essentially unlimited memory and learning </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hlinkClick r:id="rId3" action="ppaction://hlinksldjump"/>
              </a:rPr>
              <a:t>capacity</a:t>
            </a: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One day, such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may therefore be both more efficient and fairer, </a:t>
            </a:r>
            <a:r>
              <a:rPr lang="en-US" altLang="zh-CN" sz="2400" dirty="0">
                <a:latin typeface="Times New Roman" panose="02020603050405020304" pitchFamily="18" charset="0"/>
                <a:cs typeface="Times New Roman" panose="02020603050405020304" pitchFamily="18" charset="0"/>
                <a:hlinkClick r:id="rId4" action="ppaction://hlinksldjump"/>
              </a:rPr>
              <a:t>by virtue of </a:t>
            </a:r>
            <a:r>
              <a:rPr lang="en-US" altLang="zh-CN" sz="2400" dirty="0">
                <a:latin typeface="Times New Roman" panose="02020603050405020304" pitchFamily="18" charset="0"/>
                <a:cs typeface="Times New Roman" panose="02020603050405020304" pitchFamily="18" charset="0"/>
              </a:rPr>
              <a:t>being unbiased, </a:t>
            </a:r>
            <a:r>
              <a:rPr lang="en-US" altLang="zh-CN" sz="2400" dirty="0">
                <a:latin typeface="Times New Roman" panose="02020603050405020304" pitchFamily="18" charset="0"/>
                <a:cs typeface="Times New Roman" panose="02020603050405020304" pitchFamily="18" charset="0"/>
                <a:hlinkClick r:id="rId5" action="ppaction://hlinksldjump"/>
              </a:rPr>
              <a:t>competent</a:t>
            </a:r>
            <a:r>
              <a:rPr lang="en-US" altLang="zh-CN" sz="2400" dirty="0">
                <a:latin typeface="Times New Roman" panose="02020603050405020304" pitchFamily="18" charset="0"/>
                <a:cs typeface="Times New Roman" panose="02020603050405020304" pitchFamily="18" charset="0"/>
              </a:rPr>
              <a:t> and transparent. Their efficiency makes them fairer still: by speeding up the legal progress and making it harder for savvy lawyers to skew the outcome, they could make it dramatically cheaper to get justice through the courts. This could greatly increase the chances of a cash-strapped individual or startup company </a:t>
            </a:r>
            <a:r>
              <a:rPr lang="en-US" altLang="zh-CN" sz="2400" dirty="0">
                <a:latin typeface="Times New Roman" panose="02020603050405020304" pitchFamily="18" charset="0"/>
                <a:cs typeface="Times New Roman" panose="02020603050405020304" pitchFamily="18" charset="0"/>
                <a:hlinkClick r:id="rId6" action="ppaction://hlinksldjump"/>
              </a:rPr>
              <a:t>prevailing</a:t>
            </a:r>
            <a:r>
              <a:rPr lang="en-US" altLang="zh-CN" sz="2400" dirty="0">
                <a:latin typeface="Times New Roman" panose="02020603050405020304" pitchFamily="18" charset="0"/>
                <a:cs typeface="Times New Roman" panose="02020603050405020304" pitchFamily="18" charset="0"/>
              </a:rPr>
              <a:t> against a billionaire or multinational corporation with an army of lawyers.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48269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C3EEFE5B-C388-43BC-A68C-5E79E075E05B}"/>
              </a:ext>
            </a:extLst>
          </p:cNvPr>
          <p:cNvSpPr txBox="1"/>
          <p:nvPr/>
        </p:nvSpPr>
        <p:spPr>
          <a:xfrm>
            <a:off x="1123055" y="1393079"/>
            <a:ext cx="9769965" cy="4365619"/>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On the other hand, what if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have bugs or get hacked? Both have already afflicted automatic voting machines, and when years behind bars or millions in the bank are </a:t>
            </a:r>
            <a:r>
              <a:rPr lang="en-US" altLang="zh-CN" sz="2400" dirty="0">
                <a:latin typeface="Times New Roman" panose="02020603050405020304" pitchFamily="18" charset="0"/>
                <a:cs typeface="Times New Roman" panose="02020603050405020304" pitchFamily="18" charset="0"/>
                <a:hlinkClick r:id="rId2" action="ppaction://hlinksldjump"/>
              </a:rPr>
              <a:t>at stake</a:t>
            </a:r>
            <a:r>
              <a:rPr lang="en-US" altLang="zh-CN" sz="2400" dirty="0">
                <a:latin typeface="Times New Roman" panose="02020603050405020304" pitchFamily="18" charset="0"/>
                <a:cs typeface="Times New Roman" panose="02020603050405020304" pitchFamily="18" charset="0"/>
              </a:rPr>
              <a:t>, the </a:t>
            </a:r>
            <a:r>
              <a:rPr lang="en-US" altLang="zh-CN" sz="2400" dirty="0">
                <a:latin typeface="Times New Roman" panose="02020603050405020304" pitchFamily="18" charset="0"/>
                <a:cs typeface="Times New Roman" panose="02020603050405020304" pitchFamily="18" charset="0"/>
                <a:hlinkClick r:id="rId3" action="ppaction://hlinksldjump"/>
              </a:rPr>
              <a:t>incentives</a:t>
            </a:r>
            <a:r>
              <a:rPr lang="en-US" altLang="zh-CN" sz="2400" dirty="0">
                <a:latin typeface="Times New Roman" panose="02020603050405020304" pitchFamily="18" charset="0"/>
                <a:cs typeface="Times New Roman" panose="02020603050405020304" pitchFamily="18" charset="0"/>
              </a:rPr>
              <a:t> for cyberattack are greater still. Even if AI can be made </a:t>
            </a:r>
            <a:r>
              <a:rPr lang="en-US" altLang="zh-CN" sz="2400" dirty="0">
                <a:latin typeface="Times New Roman" panose="02020603050405020304" pitchFamily="18" charset="0"/>
                <a:cs typeface="Times New Roman" panose="02020603050405020304" pitchFamily="18" charset="0"/>
                <a:hlinkClick r:id="rId4" action="ppaction://hlinksldjump"/>
              </a:rPr>
              <a:t>robust</a:t>
            </a:r>
            <a:r>
              <a:rPr lang="en-US" altLang="zh-CN" sz="2400" dirty="0">
                <a:latin typeface="Times New Roman" panose="02020603050405020304" pitchFamily="18" charset="0"/>
                <a:cs typeface="Times New Roman" panose="02020603050405020304" pitchFamily="18" charset="0"/>
              </a:rPr>
              <a:t> enough for us to trust that a </a:t>
            </a:r>
            <a:r>
              <a:rPr lang="en-US" altLang="zh-CN" sz="2400" dirty="0" err="1">
                <a:latin typeface="Times New Roman" panose="02020603050405020304" pitchFamily="18" charset="0"/>
                <a:cs typeface="Times New Roman" panose="02020603050405020304" pitchFamily="18" charset="0"/>
              </a:rPr>
              <a:t>robojudge</a:t>
            </a:r>
            <a:r>
              <a:rPr lang="en-US" altLang="zh-CN" sz="2400" dirty="0">
                <a:latin typeface="Times New Roman" panose="02020603050405020304" pitchFamily="18" charset="0"/>
                <a:cs typeface="Times New Roman" panose="02020603050405020304" pitchFamily="18" charset="0"/>
              </a:rPr>
              <a:t> is using the legislated algorithm, will everybody feel that they understand its logical reasoning enough to respect its judgment?</a:t>
            </a:r>
          </a:p>
          <a:p>
            <a:pPr>
              <a:lnSpc>
                <a:spcPct val="130000"/>
              </a:lnSpc>
            </a:pPr>
            <a:r>
              <a:rPr lang="en-US" altLang="zh-CN" sz="2400" dirty="0">
                <a:latin typeface="Times New Roman" panose="02020603050405020304" pitchFamily="18" charset="0"/>
                <a:cs typeface="Times New Roman" panose="02020603050405020304" pitchFamily="18" charset="0"/>
              </a:rPr>
              <a:t>    So far, we’ve explored only the application of law; let us now turn to its content. There’s broad consensus that our laws need to evolve to </a:t>
            </a:r>
            <a:r>
              <a:rPr lang="en-US" altLang="zh-CN" sz="2400" dirty="0">
                <a:latin typeface="Times New Roman" panose="02020603050405020304" pitchFamily="18" charset="0"/>
                <a:cs typeface="Times New Roman" panose="02020603050405020304" pitchFamily="18" charset="0"/>
                <a:hlinkClick r:id="rId5" action="ppaction://hlinksldjump"/>
              </a:rPr>
              <a:t>keep pace with</a:t>
            </a:r>
            <a:r>
              <a:rPr lang="en-US" altLang="zh-CN" sz="2400" dirty="0">
                <a:latin typeface="Times New Roman" panose="02020603050405020304" pitchFamily="18" charset="0"/>
                <a:cs typeface="Times New Roman" panose="02020603050405020304" pitchFamily="18" charset="0"/>
              </a:rPr>
              <a:t> our technology. For example, the two programmers who created the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0783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8789F0F3-A732-433F-BE02-5F0D5FC1E664}"/>
              </a:ext>
            </a:extLst>
          </p:cNvPr>
          <p:cNvSpPr txBox="1"/>
          <p:nvPr/>
        </p:nvSpPr>
        <p:spPr>
          <a:xfrm>
            <a:off x="1574118" y="1552640"/>
            <a:ext cx="9129681" cy="388548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ILOVEYOU worm and caused billions of dollars in damages were acquitted of all charges and walked free because at that time, there were no laws against malware creations in the Philippines. Since the pace of technological progress appears to be accelerating, laws need to be </a:t>
            </a:r>
            <a:r>
              <a:rPr lang="en-US" altLang="zh-CN" sz="2400" dirty="0">
                <a:latin typeface="Times New Roman" panose="02020603050405020304" pitchFamily="18" charset="0"/>
                <a:cs typeface="Times New Roman" panose="02020603050405020304" pitchFamily="18" charset="0"/>
                <a:hlinkClick r:id="rId2" action="ppaction://hlinksldjump"/>
              </a:rPr>
              <a:t>updated</a:t>
            </a:r>
            <a:r>
              <a:rPr lang="en-US" altLang="zh-CN" sz="2400" dirty="0">
                <a:latin typeface="Times New Roman" panose="02020603050405020304" pitchFamily="18" charset="0"/>
                <a:cs typeface="Times New Roman" panose="02020603050405020304" pitchFamily="18" charset="0"/>
              </a:rPr>
              <a:t> even more rapidly. Getting more tech-savvy people into law schools and governments is probably a smart move for society. But should AI-based decision support systems for voters and legislators ensue, followed by outright </a:t>
            </a:r>
            <a:r>
              <a:rPr lang="en-US" altLang="zh-CN" sz="2400" dirty="0" err="1">
                <a:latin typeface="Times New Roman" panose="02020603050405020304" pitchFamily="18" charset="0"/>
                <a:cs typeface="Times New Roman" panose="02020603050405020304" pitchFamily="18" charset="0"/>
              </a:rPr>
              <a:t>robo</a:t>
            </a:r>
            <a:r>
              <a:rPr lang="en-US" altLang="zh-CN" sz="2400" dirty="0">
                <a:latin typeface="Times New Roman" panose="02020603050405020304" pitchFamily="18" charset="0"/>
                <a:cs typeface="Times New Roman" panose="02020603050405020304" pitchFamily="18" charset="0"/>
              </a:rPr>
              <a:t>-legislators?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01121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5664A6E6-20F9-4407-B6F0-50CBA5BF9390}"/>
              </a:ext>
            </a:extLst>
          </p:cNvPr>
          <p:cNvSpPr txBox="1"/>
          <p:nvPr/>
        </p:nvSpPr>
        <p:spPr>
          <a:xfrm>
            <a:off x="1178288" y="1098507"/>
            <a:ext cx="9659501" cy="484575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How to best alter our laws to reflect AI progress is a fascinating controversial topic. One dispute reflects the tension between privacy and freedom of information. Freedom fans argue that the less privacy we have, the more evidence the courts will have, and the fairer the judgments will be. For example, if the government </a:t>
            </a:r>
            <a:r>
              <a:rPr lang="en-US" altLang="zh-CN" sz="2400" dirty="0">
                <a:latin typeface="Times New Roman" panose="02020603050405020304" pitchFamily="18" charset="0"/>
                <a:cs typeface="Times New Roman" panose="02020603050405020304" pitchFamily="18" charset="0"/>
                <a:hlinkClick r:id="rId2" action="ppaction://hlinksldjump"/>
              </a:rPr>
              <a:t>taps into </a:t>
            </a:r>
            <a:r>
              <a:rPr lang="en-US" altLang="zh-CN" sz="2400" dirty="0">
                <a:latin typeface="Times New Roman" panose="02020603050405020304" pitchFamily="18" charset="0"/>
                <a:cs typeface="Times New Roman" panose="02020603050405020304" pitchFamily="18" charset="0"/>
              </a:rPr>
              <a:t>everyone’s electronic devices to record where they are and what they type, click, say and do, many crimes would be readily solved, and additional ones could be prevented. Moreover, machine-learning techniques have gotten better at analyzing brain data from fMRI scanners to determine what a person is thinking about and, in particular, whether they’re telling the truth or lying. If AI-assisted brain scanning</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4964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3C93B3E0-4099-4F34-B1B5-407285898991}"/>
              </a:ext>
            </a:extLst>
          </p:cNvPr>
          <p:cNvSpPr txBox="1"/>
          <p:nvPr/>
        </p:nvSpPr>
        <p:spPr>
          <a:xfrm>
            <a:off x="1548547" y="1245794"/>
            <a:ext cx="8947619" cy="484575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technology became commonplace in the courtroom, the currently tedious process of establishing the facts of a case could be dramatically simplified and expedited, enabling faster trials and fairer judgments. But privacy </a:t>
            </a:r>
            <a:r>
              <a:rPr lang="en-US" altLang="zh-CN" sz="2400" dirty="0">
                <a:latin typeface="Times New Roman" panose="02020603050405020304" pitchFamily="18" charset="0"/>
                <a:cs typeface="Times New Roman" panose="02020603050405020304" pitchFamily="18" charset="0"/>
                <a:hlinkClick r:id="rId2" action="ppaction://hlinksldjump"/>
              </a:rPr>
              <a:t>advocates</a:t>
            </a:r>
            <a:r>
              <a:rPr lang="en-US" altLang="zh-CN" sz="2400" dirty="0">
                <a:latin typeface="Times New Roman" panose="02020603050405020304" pitchFamily="18" charset="0"/>
                <a:cs typeface="Times New Roman" panose="02020603050405020304" pitchFamily="18" charset="0"/>
              </a:rPr>
              <a:t> might worry about whether such systems occasionally make mistakes and, more fundamentally, whether our minds should be off-limits to government snooping. Governments that don’t support freedom of thought could use such technology to criminalize the holding of certain beliefs and opinions. Where would you </a:t>
            </a:r>
            <a:r>
              <a:rPr lang="en-US" altLang="zh-CN" sz="2400" dirty="0">
                <a:latin typeface="Times New Roman" panose="02020603050405020304" pitchFamily="18" charset="0"/>
                <a:cs typeface="Times New Roman" panose="02020603050405020304" pitchFamily="18" charset="0"/>
                <a:hlinkClick r:id="rId3" action="ppaction://hlinksldjump"/>
              </a:rPr>
              <a:t>draw the line between </a:t>
            </a:r>
            <a:r>
              <a:rPr lang="en-US" altLang="zh-CN" sz="2400" dirty="0">
                <a:latin typeface="Times New Roman" panose="02020603050405020304" pitchFamily="18" charset="0"/>
                <a:cs typeface="Times New Roman" panose="02020603050405020304" pitchFamily="18" charset="0"/>
              </a:rPr>
              <a:t>protecting society and protecting personal freedom? Wherever you draw it, will it gradually but inexorably move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6124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1" y="0"/>
            <a:ext cx="703263" cy="6858000"/>
          </a:xfrm>
          <a:prstGeom prst="rect">
            <a:avLst/>
          </a:prstGeom>
          <a:solidFill>
            <a:srgbClr val="194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6" name="矩形 5"/>
          <p:cNvSpPr/>
          <p:nvPr/>
        </p:nvSpPr>
        <p:spPr>
          <a:xfrm>
            <a:off x="2227264" y="0"/>
            <a:ext cx="703263" cy="6858000"/>
          </a:xfrm>
          <a:prstGeom prst="rect">
            <a:avLst/>
          </a:prstGeom>
          <a:solidFill>
            <a:srgbClr val="2072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7" name="矩形 6"/>
          <p:cNvSpPr/>
          <p:nvPr/>
        </p:nvSpPr>
        <p:spPr>
          <a:xfrm>
            <a:off x="2930526" y="0"/>
            <a:ext cx="703263" cy="6858000"/>
          </a:xfrm>
          <a:prstGeom prst="rect">
            <a:avLst/>
          </a:prstGeom>
          <a:solidFill>
            <a:srgbClr val="0092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8" name="矩形 7"/>
          <p:cNvSpPr/>
          <p:nvPr/>
        </p:nvSpPr>
        <p:spPr>
          <a:xfrm>
            <a:off x="3633789" y="0"/>
            <a:ext cx="703263" cy="6858000"/>
          </a:xfrm>
          <a:prstGeom prst="rect">
            <a:avLst/>
          </a:prstGeom>
          <a:solidFill>
            <a:srgbClr val="5293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9" name="矩形 8"/>
          <p:cNvSpPr/>
          <p:nvPr/>
        </p:nvSpPr>
        <p:spPr>
          <a:xfrm>
            <a:off x="4337051" y="0"/>
            <a:ext cx="703263" cy="6858000"/>
          </a:xfrm>
          <a:prstGeom prst="rect">
            <a:avLst/>
          </a:prstGeom>
          <a:solidFill>
            <a:srgbClr val="BFC9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0" name="矩形 9"/>
          <p:cNvSpPr/>
          <p:nvPr/>
        </p:nvSpPr>
        <p:spPr>
          <a:xfrm>
            <a:off x="5040314" y="0"/>
            <a:ext cx="703263" cy="6858000"/>
          </a:xfrm>
          <a:prstGeom prst="rect">
            <a:avLst/>
          </a:prstGeom>
          <a:solidFill>
            <a:srgbClr val="FFD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1" name="矩形 10"/>
          <p:cNvSpPr/>
          <p:nvPr/>
        </p:nvSpPr>
        <p:spPr>
          <a:xfrm>
            <a:off x="5743575" y="0"/>
            <a:ext cx="704850" cy="6858000"/>
          </a:xfrm>
          <a:prstGeom prst="rect">
            <a:avLst/>
          </a:prstGeom>
          <a:solidFill>
            <a:srgbClr val="FFB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2" name="矩形 11"/>
          <p:cNvSpPr/>
          <p:nvPr/>
        </p:nvSpPr>
        <p:spPr>
          <a:xfrm>
            <a:off x="6448426" y="0"/>
            <a:ext cx="703263" cy="6858000"/>
          </a:xfrm>
          <a:prstGeom prst="rect">
            <a:avLst/>
          </a:prstGeom>
          <a:solidFill>
            <a:srgbClr val="FC75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3" name="矩形 12"/>
          <p:cNvSpPr/>
          <p:nvPr/>
        </p:nvSpPr>
        <p:spPr>
          <a:xfrm>
            <a:off x="7151689" y="0"/>
            <a:ext cx="703263" cy="6858000"/>
          </a:xfrm>
          <a:prstGeom prst="rect">
            <a:avLst/>
          </a:prstGeom>
          <a:solidFill>
            <a:srgbClr val="FF2F2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4" name="矩形 13"/>
          <p:cNvSpPr/>
          <p:nvPr/>
        </p:nvSpPr>
        <p:spPr>
          <a:xfrm>
            <a:off x="7854951" y="0"/>
            <a:ext cx="703263" cy="6858000"/>
          </a:xfrm>
          <a:prstGeom prst="rect">
            <a:avLst/>
          </a:prstGeom>
          <a:solidFill>
            <a:srgbClr val="FF1E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5" name="矩形 14"/>
          <p:cNvSpPr/>
          <p:nvPr/>
        </p:nvSpPr>
        <p:spPr>
          <a:xfrm>
            <a:off x="8558214" y="0"/>
            <a:ext cx="703263" cy="6858000"/>
          </a:xfrm>
          <a:prstGeom prst="rect">
            <a:avLst/>
          </a:prstGeom>
          <a:solidFill>
            <a:srgbClr val="B631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6" name="矩形 15"/>
          <p:cNvSpPr/>
          <p:nvPr/>
        </p:nvSpPr>
        <p:spPr>
          <a:xfrm>
            <a:off x="9261476" y="0"/>
            <a:ext cx="703263" cy="6858000"/>
          </a:xfrm>
          <a:prstGeom prst="rect">
            <a:avLst/>
          </a:prstGeom>
          <a:solidFill>
            <a:srgbClr val="851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17" name="矩形 16"/>
          <p:cNvSpPr/>
          <p:nvPr/>
        </p:nvSpPr>
        <p:spPr>
          <a:xfrm>
            <a:off x="9964739" y="0"/>
            <a:ext cx="703263" cy="6858000"/>
          </a:xfrm>
          <a:prstGeom prst="rect">
            <a:avLst/>
          </a:prstGeom>
          <a:solidFill>
            <a:srgbClr val="737E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sp>
        <p:nvSpPr>
          <p:cNvPr id="39" name="矩形 38"/>
          <p:cNvSpPr/>
          <p:nvPr/>
        </p:nvSpPr>
        <p:spPr>
          <a:xfrm>
            <a:off x="1524000" y="1"/>
            <a:ext cx="9144000" cy="691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latin typeface="Arial"/>
              <a:ea typeface="幼圆"/>
            </a:endParaRPr>
          </a:p>
        </p:txBody>
      </p:sp>
      <p:grpSp>
        <p:nvGrpSpPr>
          <p:cNvPr id="48" name="组合 33"/>
          <p:cNvGrpSpPr/>
          <p:nvPr/>
        </p:nvGrpSpPr>
        <p:grpSpPr>
          <a:xfrm>
            <a:off x="2567610" y="1525436"/>
            <a:ext cx="8100393" cy="693828"/>
            <a:chOff x="1875690" y="1525438"/>
            <a:chExt cx="10316310" cy="1217762"/>
          </a:xfrm>
          <a:scene3d>
            <a:camera prst="orthographicFront"/>
            <a:lightRig rig="threePt" dir="t">
              <a:rot lat="0" lon="0" rev="15600000"/>
            </a:lightRig>
          </a:scene3d>
        </p:grpSpPr>
        <p:sp>
          <p:nvSpPr>
            <p:cNvPr id="49" name="矩形 48"/>
            <p:cNvSpPr/>
            <p:nvPr/>
          </p:nvSpPr>
          <p:spPr>
            <a:xfrm>
              <a:off x="1875691" y="1525438"/>
              <a:ext cx="10316309" cy="1217762"/>
            </a:xfrm>
            <a:prstGeom prst="rect">
              <a:avLst/>
            </a:prstGeom>
            <a:noFill/>
            <a:ln>
              <a:noFill/>
            </a:ln>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latin typeface="Arial"/>
                <a:ea typeface="幼圆"/>
              </a:endParaRPr>
            </a:p>
          </p:txBody>
        </p:sp>
        <p:sp>
          <p:nvSpPr>
            <p:cNvPr id="50" name="矩形 49"/>
            <p:cNvSpPr/>
            <p:nvPr/>
          </p:nvSpPr>
          <p:spPr>
            <a:xfrm>
              <a:off x="1875690" y="1525438"/>
              <a:ext cx="2017538" cy="1217762"/>
            </a:xfrm>
            <a:prstGeom prst="rect">
              <a:avLst/>
            </a:prstGeom>
            <a:solidFill>
              <a:schemeClr val="accent3">
                <a:lumMod val="75000"/>
              </a:schemeClr>
            </a:solidFill>
            <a:ln>
              <a:noFill/>
            </a:ln>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prstClr val="white"/>
                  </a:solidFill>
                  <a:latin typeface="Arial Black"/>
                  <a:ea typeface="时尚中黑简体" panose="01010104010101010101" pitchFamily="2" charset="-122"/>
                </a:rPr>
                <a:t>Part</a:t>
              </a:r>
              <a:r>
                <a:rPr lang="zh-CN" altLang="en-US" sz="2800" b="1" dirty="0">
                  <a:solidFill>
                    <a:prstClr val="white"/>
                  </a:solidFill>
                  <a:latin typeface="Arial Black"/>
                  <a:ea typeface="时尚中黑简体" panose="01010104010101010101" pitchFamily="2" charset="-122"/>
                </a:rPr>
                <a:t> </a:t>
              </a:r>
              <a:r>
                <a:rPr lang="en-US" altLang="zh-CN" sz="2800" b="1" dirty="0">
                  <a:solidFill>
                    <a:prstClr val="white"/>
                  </a:solidFill>
                  <a:latin typeface="Arial Black"/>
                  <a:ea typeface="时尚中黑简体" panose="01010104010101010101" pitchFamily="2" charset="-122"/>
                </a:rPr>
                <a:t>1 </a:t>
              </a:r>
              <a:endParaRPr lang="zh-CN" altLang="en-US" sz="2800" b="1" dirty="0">
                <a:solidFill>
                  <a:prstClr val="white"/>
                </a:solidFill>
                <a:latin typeface="Arial Black"/>
                <a:ea typeface="时尚中黑简体" panose="01010104010101010101" pitchFamily="2" charset="-122"/>
              </a:endParaRPr>
            </a:p>
          </p:txBody>
        </p:sp>
        <p:sp>
          <p:nvSpPr>
            <p:cNvPr id="51" name="文本框 50">
              <a:hlinkClick r:id="" action="ppaction://noaction"/>
            </p:cNvPr>
            <p:cNvSpPr txBox="1"/>
            <p:nvPr/>
          </p:nvSpPr>
          <p:spPr>
            <a:xfrm>
              <a:off x="4351758" y="1706856"/>
              <a:ext cx="4036264" cy="916128"/>
            </a:xfrm>
            <a:prstGeom prst="rect">
              <a:avLst/>
            </a:prstGeom>
            <a:noFill/>
            <a:sp3d/>
          </p:spPr>
          <p:txBody>
            <a:bodyPr wrap="none">
              <a:spAutoFit/>
            </a:bodyPr>
            <a:lstStyle/>
            <a:p>
              <a:pPr>
                <a:defRPr/>
              </a:pPr>
              <a:r>
                <a:rPr lang="en-US" altLang="zh-CN" sz="2800" b="1" dirty="0">
                  <a:solidFill>
                    <a:srgbClr val="E22F31"/>
                  </a:solidFill>
                  <a:latin typeface="Arial Black"/>
                  <a:ea typeface="张海山锐线体简" panose="02000000000000000000" charset="-122"/>
                  <a:hlinkClick r:id="rId3" action="ppaction://hlinksldjump"/>
                </a:rPr>
                <a:t>Before Reading</a:t>
              </a:r>
              <a:endParaRPr lang="zh-CN" altLang="en-US" sz="2800" b="1" dirty="0">
                <a:solidFill>
                  <a:srgbClr val="E22F31"/>
                </a:solidFill>
                <a:latin typeface="Arial Black"/>
                <a:ea typeface="张海山锐线体简" panose="02000000000000000000" charset="-122"/>
              </a:endParaRPr>
            </a:p>
          </p:txBody>
        </p:sp>
      </p:grpSp>
      <p:grpSp>
        <p:nvGrpSpPr>
          <p:cNvPr id="52" name="组合 34"/>
          <p:cNvGrpSpPr/>
          <p:nvPr/>
        </p:nvGrpSpPr>
        <p:grpSpPr>
          <a:xfrm>
            <a:off x="2424114" y="2219325"/>
            <a:ext cx="8243887" cy="1036638"/>
            <a:chOff x="1875691" y="2374008"/>
            <a:chExt cx="10316309" cy="1586954"/>
          </a:xfrm>
        </p:grpSpPr>
        <p:sp>
          <p:nvSpPr>
            <p:cNvPr id="53" name="矩形 52"/>
            <p:cNvSpPr/>
            <p:nvPr/>
          </p:nvSpPr>
          <p:spPr>
            <a:xfrm>
              <a:off x="1875691" y="2743406"/>
              <a:ext cx="10316309" cy="1217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latin typeface="Arial"/>
                <a:ea typeface="幼圆"/>
              </a:endParaRPr>
            </a:p>
          </p:txBody>
        </p:sp>
        <p:sp>
          <p:nvSpPr>
            <p:cNvPr id="54" name="矩形 53"/>
            <p:cNvSpPr/>
            <p:nvPr/>
          </p:nvSpPr>
          <p:spPr>
            <a:xfrm>
              <a:off x="2056469" y="2374008"/>
              <a:ext cx="1982607" cy="1057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prstClr val="white"/>
                  </a:solidFill>
                  <a:latin typeface="Arial Black"/>
                  <a:ea typeface="时尚中黑简体" panose="01010104010101010101" pitchFamily="2" charset="-122"/>
                </a:rPr>
                <a:t>Part</a:t>
              </a:r>
              <a:r>
                <a:rPr lang="zh-CN" altLang="en-US" sz="2800" b="1" dirty="0">
                  <a:solidFill>
                    <a:prstClr val="white"/>
                  </a:solidFill>
                  <a:latin typeface="Arial Black"/>
                  <a:ea typeface="时尚中黑简体" panose="01010104010101010101" pitchFamily="2" charset="-122"/>
                </a:rPr>
                <a:t> </a:t>
              </a:r>
              <a:r>
                <a:rPr lang="en-US" altLang="zh-CN" sz="2800" b="1" dirty="0">
                  <a:solidFill>
                    <a:prstClr val="white"/>
                  </a:solidFill>
                  <a:latin typeface="Arial Black"/>
                  <a:ea typeface="时尚中黑简体" panose="01010104010101010101" pitchFamily="2" charset="-122"/>
                </a:rPr>
                <a:t>2</a:t>
              </a:r>
              <a:endParaRPr lang="zh-CN" altLang="en-US" sz="2800" b="1" dirty="0">
                <a:solidFill>
                  <a:prstClr val="white"/>
                </a:solidFill>
                <a:latin typeface="Arial Black"/>
                <a:ea typeface="时尚中黑简体" panose="01010104010101010101" pitchFamily="2" charset="-122"/>
              </a:endParaRPr>
            </a:p>
          </p:txBody>
        </p:sp>
        <p:sp>
          <p:nvSpPr>
            <p:cNvPr id="55" name="文本框 54">
              <a:hlinkClick r:id="" action="ppaction://noaction"/>
            </p:cNvPr>
            <p:cNvSpPr txBox="1"/>
            <p:nvPr/>
          </p:nvSpPr>
          <p:spPr>
            <a:xfrm>
              <a:off x="4488043" y="2461497"/>
              <a:ext cx="2824917" cy="799066"/>
            </a:xfrm>
            <a:prstGeom prst="rect">
              <a:avLst/>
            </a:prstGeom>
            <a:noFill/>
          </p:spPr>
          <p:txBody>
            <a:bodyPr wrap="none">
              <a:spAutoFit/>
            </a:bodyPr>
            <a:lstStyle/>
            <a:p>
              <a:pPr>
                <a:defRPr/>
              </a:pPr>
              <a:r>
                <a:rPr lang="en-US" altLang="zh-CN" sz="2800" b="1" dirty="0">
                  <a:solidFill>
                    <a:srgbClr val="3E91D5">
                      <a:lumMod val="75000"/>
                    </a:srgbClr>
                  </a:solidFill>
                  <a:latin typeface="Arial Black"/>
                  <a:ea typeface="张海山锐线体简" panose="02000000000000000000" charset="-122"/>
                  <a:hlinkClick r:id="rId4" action="ppaction://hlinksldjump">
                    <a:extLst>
                      <a:ext uri="{DAF060AB-1E55-43B9-8AAB-6FB025537F2F}">
                        <wpsdc:hlinkClr xmlns:wpsdc="http://www.wps.cn/officeDocument/2017/drawingmlCustomData" xmlns="" val="256EA9"/>
                        <wpsdc:folHlinkClr xmlns:wpsdc="http://www.wps.cn/officeDocument/2017/drawingmlCustomData" xmlns="" val="7F723D"/>
                        <wpsdc:hlinkUnderline xmlns:wpsdc="http://www.wps.cn/officeDocument/2017/drawingmlCustomData" xmlns="" val="0"/>
                      </a:ext>
                    </a:extLst>
                  </a:hlinkClick>
                </a:rPr>
                <a:t>In Reading</a:t>
              </a:r>
              <a:endParaRPr lang="zh-CN" altLang="en-US" sz="2800" b="1" dirty="0">
                <a:solidFill>
                  <a:srgbClr val="3E91D5">
                    <a:lumMod val="75000"/>
                  </a:srgbClr>
                </a:solidFill>
                <a:latin typeface="Arial Black"/>
                <a:ea typeface="张海山锐线体简" panose="02000000000000000000" charset="-122"/>
              </a:endParaRPr>
            </a:p>
          </p:txBody>
        </p:sp>
      </p:grpSp>
      <p:grpSp>
        <p:nvGrpSpPr>
          <p:cNvPr id="56" name="组合 35"/>
          <p:cNvGrpSpPr/>
          <p:nvPr/>
        </p:nvGrpSpPr>
        <p:grpSpPr>
          <a:xfrm>
            <a:off x="2566988" y="2909889"/>
            <a:ext cx="8101012" cy="771525"/>
            <a:chOff x="1197734" y="3805842"/>
            <a:chExt cx="10994266" cy="1372882"/>
          </a:xfrm>
        </p:grpSpPr>
        <p:sp>
          <p:nvSpPr>
            <p:cNvPr id="57" name="矩形 56"/>
            <p:cNvSpPr/>
            <p:nvPr/>
          </p:nvSpPr>
          <p:spPr>
            <a:xfrm>
              <a:off x="1876392" y="3961208"/>
              <a:ext cx="10315608" cy="121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latin typeface="Arial"/>
                <a:ea typeface="幼圆"/>
              </a:endParaRPr>
            </a:p>
          </p:txBody>
        </p:sp>
        <p:sp>
          <p:nvSpPr>
            <p:cNvPr id="58" name="矩形 57"/>
            <p:cNvSpPr/>
            <p:nvPr/>
          </p:nvSpPr>
          <p:spPr>
            <a:xfrm>
              <a:off x="1197734" y="3805842"/>
              <a:ext cx="2150162" cy="12203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prstClr val="white"/>
                  </a:solidFill>
                  <a:latin typeface="Arial Black"/>
                  <a:ea typeface="时尚中黑简体" panose="01010104010101010101" pitchFamily="2" charset="-122"/>
                </a:rPr>
                <a:t>Part</a:t>
              </a:r>
              <a:r>
                <a:rPr lang="zh-CN" altLang="en-US" sz="2800" b="1" dirty="0">
                  <a:solidFill>
                    <a:prstClr val="white"/>
                  </a:solidFill>
                  <a:latin typeface="Arial Black"/>
                  <a:ea typeface="时尚中黑简体" panose="01010104010101010101" pitchFamily="2" charset="-122"/>
                </a:rPr>
                <a:t> </a:t>
              </a:r>
              <a:r>
                <a:rPr lang="en-US" altLang="zh-CN" sz="2800" b="1" dirty="0">
                  <a:solidFill>
                    <a:prstClr val="white"/>
                  </a:solidFill>
                  <a:latin typeface="Arial Black"/>
                  <a:ea typeface="时尚中黑简体" panose="01010104010101010101" pitchFamily="2" charset="-122"/>
                </a:rPr>
                <a:t>3</a:t>
              </a:r>
              <a:endParaRPr lang="zh-CN" altLang="en-US" sz="2800" b="1" dirty="0">
                <a:solidFill>
                  <a:prstClr val="white"/>
                </a:solidFill>
                <a:latin typeface="Arial Black"/>
                <a:ea typeface="时尚中黑简体" panose="01010104010101010101" pitchFamily="2" charset="-122"/>
              </a:endParaRPr>
            </a:p>
          </p:txBody>
        </p:sp>
        <p:sp>
          <p:nvSpPr>
            <p:cNvPr id="59" name="文本框 58">
              <a:hlinkClick r:id="" action="ppaction://noaction"/>
            </p:cNvPr>
            <p:cNvSpPr txBox="1"/>
            <p:nvPr/>
          </p:nvSpPr>
          <p:spPr>
            <a:xfrm>
              <a:off x="3836961" y="3961208"/>
              <a:ext cx="4033170" cy="928814"/>
            </a:xfrm>
            <a:prstGeom prst="rect">
              <a:avLst/>
            </a:prstGeom>
            <a:noFill/>
          </p:spPr>
          <p:txBody>
            <a:bodyPr wrap="none">
              <a:spAutoFit/>
            </a:bodyPr>
            <a:lstStyle/>
            <a:p>
              <a:pPr>
                <a:defRPr/>
              </a:pPr>
              <a:r>
                <a:rPr lang="en-US" altLang="zh-CN" sz="2800" b="1" dirty="0">
                  <a:solidFill>
                    <a:srgbClr val="C00000"/>
                  </a:solidFill>
                  <a:latin typeface="Arial Black"/>
                  <a:ea typeface="张海山锐线体简" panose="02000000000000000000" charset="-122"/>
                  <a:hlinkClick r:id="rId5" action="ppaction://hlinksldjump"/>
                </a:rPr>
                <a:t>After Reading </a:t>
              </a:r>
              <a:endParaRPr lang="en-US" altLang="zh-CN" sz="2800" b="1" dirty="0">
                <a:solidFill>
                  <a:srgbClr val="C00000"/>
                </a:solidFill>
                <a:latin typeface="Arial Black"/>
                <a:ea typeface="张海山锐线体简" panose="02000000000000000000" charset="-122"/>
                <a:hlinkClick r:id="rId5" action="ppaction://hlinksldjump">
                  <a:extLst>
                    <a:ext uri="{DAF060AB-1E55-43B9-8AAB-6FB025537F2F}">
                      <wpsdc:hlinkClr xmlns:wpsdc="http://www.wps.cn/officeDocument/2017/drawingmlCustomData" xmlns="" val="800000"/>
                      <wpsdc:folHlinkClr xmlns:wpsdc="http://www.wps.cn/officeDocument/2017/drawingmlCustomData" xmlns="" val="7F723D"/>
                      <wpsdc:hlinkUnderline xmlns:wpsdc="http://www.wps.cn/officeDocument/2017/drawingmlCustomData" xmlns="" val="0"/>
                    </a:ext>
                  </a:extLst>
                </a:hlinkClick>
              </a:endParaRPr>
            </a:p>
          </p:txBody>
        </p:sp>
      </p:grpSp>
      <p:grpSp>
        <p:nvGrpSpPr>
          <p:cNvPr id="60" name="组合 36"/>
          <p:cNvGrpSpPr/>
          <p:nvPr/>
        </p:nvGrpSpPr>
        <p:grpSpPr>
          <a:xfrm>
            <a:off x="2566988" y="3514725"/>
            <a:ext cx="8101012" cy="857250"/>
            <a:chOff x="1875691" y="4871066"/>
            <a:chExt cx="10316309" cy="1525420"/>
          </a:xfrm>
        </p:grpSpPr>
        <p:sp>
          <p:nvSpPr>
            <p:cNvPr id="61" name="矩形 60"/>
            <p:cNvSpPr/>
            <p:nvPr/>
          </p:nvSpPr>
          <p:spPr>
            <a:xfrm>
              <a:off x="1875691" y="5178976"/>
              <a:ext cx="10316309" cy="1217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latin typeface="Arial"/>
                <a:ea typeface="幼圆"/>
              </a:endParaRPr>
            </a:p>
          </p:txBody>
        </p:sp>
        <p:sp>
          <p:nvSpPr>
            <p:cNvPr id="62" name="矩形 61"/>
            <p:cNvSpPr/>
            <p:nvPr/>
          </p:nvSpPr>
          <p:spPr>
            <a:xfrm>
              <a:off x="1875691" y="4871066"/>
              <a:ext cx="2017573" cy="12175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prstClr val="white"/>
                  </a:solidFill>
                  <a:latin typeface="Arial Black"/>
                  <a:ea typeface="时尚中黑简体" panose="01010104010101010101" pitchFamily="2" charset="-122"/>
                </a:rPr>
                <a:t>Part</a:t>
              </a:r>
              <a:r>
                <a:rPr lang="zh-CN" altLang="en-US" sz="2800" b="1" dirty="0">
                  <a:solidFill>
                    <a:prstClr val="white"/>
                  </a:solidFill>
                  <a:latin typeface="Arial Black"/>
                  <a:ea typeface="时尚中黑简体" panose="01010104010101010101" pitchFamily="2" charset="-122"/>
                </a:rPr>
                <a:t> </a:t>
              </a:r>
              <a:r>
                <a:rPr lang="en-US" altLang="zh-CN" sz="2800" b="1" dirty="0">
                  <a:solidFill>
                    <a:prstClr val="white"/>
                  </a:solidFill>
                  <a:latin typeface="Arial Black"/>
                  <a:ea typeface="时尚中黑简体" panose="01010104010101010101" pitchFamily="2" charset="-122"/>
                </a:rPr>
                <a:t>4</a:t>
              </a:r>
              <a:endParaRPr lang="zh-CN" altLang="en-US" sz="2800" b="1" dirty="0">
                <a:solidFill>
                  <a:prstClr val="white"/>
                </a:solidFill>
                <a:latin typeface="Arial Black"/>
                <a:ea typeface="时尚中黑简体" panose="01010104010101010101" pitchFamily="2" charset="-122"/>
              </a:endParaRPr>
            </a:p>
          </p:txBody>
        </p:sp>
        <p:sp>
          <p:nvSpPr>
            <p:cNvPr id="63" name="文本框 62">
              <a:hlinkClick r:id="" action="ppaction://noaction"/>
            </p:cNvPr>
            <p:cNvSpPr txBox="1"/>
            <p:nvPr/>
          </p:nvSpPr>
          <p:spPr>
            <a:xfrm>
              <a:off x="4352171" y="5102704"/>
              <a:ext cx="4513057" cy="928811"/>
            </a:xfrm>
            <a:prstGeom prst="rect">
              <a:avLst/>
            </a:prstGeom>
            <a:noFill/>
          </p:spPr>
          <p:txBody>
            <a:bodyPr wrap="none">
              <a:spAutoFit/>
            </a:bodyPr>
            <a:lstStyle/>
            <a:p>
              <a:pPr>
                <a:defRPr/>
              </a:pPr>
              <a:r>
                <a:rPr lang="en-US" altLang="zh-CN" sz="2800" b="1" dirty="0">
                  <a:solidFill>
                    <a:srgbClr val="62B56D">
                      <a:lumMod val="75000"/>
                    </a:srgbClr>
                  </a:solidFill>
                  <a:latin typeface="Arial Black"/>
                  <a:ea typeface="张海山锐线体简" panose="02000000000000000000" charset="-122"/>
                  <a:hlinkClick r:id="rId6" action="ppaction://hlinksldjump"/>
                </a:rPr>
                <a:t>Critical Thinking </a:t>
              </a:r>
              <a:endParaRPr lang="zh-CN" altLang="en-US" sz="2800" b="1" dirty="0">
                <a:solidFill>
                  <a:srgbClr val="62B56D">
                    <a:lumMod val="75000"/>
                  </a:srgbClr>
                </a:solidFill>
                <a:latin typeface="Arial Black"/>
                <a:ea typeface="张海山锐线体简" panose="02000000000000000000" charset="-122"/>
              </a:endParaRPr>
            </a:p>
          </p:txBody>
        </p:sp>
      </p:grpSp>
      <p:sp>
        <p:nvSpPr>
          <p:cNvPr id="5" name="文本框 4"/>
          <p:cNvSpPr txBox="1"/>
          <p:nvPr/>
        </p:nvSpPr>
        <p:spPr>
          <a:xfrm>
            <a:off x="2640013" y="0"/>
            <a:ext cx="6840538" cy="827662"/>
          </a:xfrm>
          <a:prstGeom prst="rect">
            <a:avLst/>
          </a:prstGeom>
          <a:noFill/>
        </p:spPr>
        <p:txBody>
          <a:bodyPr>
            <a:spAutoFit/>
          </a:bodyPr>
          <a:lstStyle/>
          <a:p>
            <a:pPr algn="ctr">
              <a:lnSpc>
                <a:spcPct val="130000"/>
              </a:lnSpc>
              <a:defRPr/>
            </a:pPr>
            <a:r>
              <a:rPr lang="en-US" altLang="zh-CN" sz="4000" dirty="0">
                <a:solidFill>
                  <a:srgbClr val="4C4C4C"/>
                </a:solidFill>
                <a:latin typeface="Arial Black"/>
                <a:ea typeface="微软雅黑" panose="020B0503020204020204" pitchFamily="34" charset="-122"/>
              </a:rPr>
              <a:t>CONTENTS</a:t>
            </a:r>
            <a:endParaRPr lang="zh-CN" altLang="en-US" sz="4000" dirty="0">
              <a:solidFill>
                <a:srgbClr val="4C4C4C"/>
              </a:solidFill>
              <a:latin typeface="Arial Black"/>
              <a:ea typeface="微软雅黑" panose="020B0503020204020204" pitchFamily="34" charset="-122"/>
            </a:endParaRPr>
          </a:p>
        </p:txBody>
      </p:sp>
      <p:grpSp>
        <p:nvGrpSpPr>
          <p:cNvPr id="65" name="组合 35"/>
          <p:cNvGrpSpPr/>
          <p:nvPr/>
        </p:nvGrpSpPr>
        <p:grpSpPr>
          <a:xfrm>
            <a:off x="2566988" y="4206876"/>
            <a:ext cx="7880350" cy="771525"/>
            <a:chOff x="1295467" y="3609349"/>
            <a:chExt cx="10896533" cy="1569375"/>
          </a:xfrm>
        </p:grpSpPr>
        <p:sp>
          <p:nvSpPr>
            <p:cNvPr id="66" name="矩形 65"/>
            <p:cNvSpPr/>
            <p:nvPr/>
          </p:nvSpPr>
          <p:spPr>
            <a:xfrm>
              <a:off x="1874976" y="3961329"/>
              <a:ext cx="10317024" cy="1217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latin typeface="Arial"/>
                <a:ea typeface="幼圆"/>
              </a:endParaRPr>
            </a:p>
          </p:txBody>
        </p:sp>
        <p:sp>
          <p:nvSpPr>
            <p:cNvPr id="67" name="矩形 66"/>
            <p:cNvSpPr/>
            <p:nvPr/>
          </p:nvSpPr>
          <p:spPr>
            <a:xfrm>
              <a:off x="1295467" y="3609349"/>
              <a:ext cx="2190721" cy="121739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prstClr val="white"/>
                  </a:solidFill>
                  <a:latin typeface="Arial Black"/>
                  <a:ea typeface="时尚中黑简体" panose="01010104010101010101" pitchFamily="2" charset="-122"/>
                </a:rPr>
                <a:t>Part</a:t>
              </a:r>
              <a:r>
                <a:rPr lang="zh-CN" altLang="en-US" sz="2800" b="1" dirty="0">
                  <a:solidFill>
                    <a:prstClr val="white"/>
                  </a:solidFill>
                  <a:latin typeface="Arial Black"/>
                  <a:ea typeface="时尚中黑简体" panose="01010104010101010101" pitchFamily="2" charset="-122"/>
                </a:rPr>
                <a:t> </a:t>
              </a:r>
              <a:r>
                <a:rPr lang="en-US" altLang="zh-CN" sz="2800" b="1" dirty="0">
                  <a:solidFill>
                    <a:prstClr val="white"/>
                  </a:solidFill>
                  <a:latin typeface="Arial Black"/>
                  <a:ea typeface="时尚中黑简体" panose="01010104010101010101" pitchFamily="2" charset="-122"/>
                </a:rPr>
                <a:t>5</a:t>
              </a:r>
              <a:endParaRPr lang="zh-CN" altLang="en-US" sz="2800" b="1" dirty="0">
                <a:solidFill>
                  <a:prstClr val="white"/>
                </a:solidFill>
                <a:latin typeface="Arial Black"/>
                <a:ea typeface="时尚中黑简体" panose="01010104010101010101" pitchFamily="2" charset="-122"/>
              </a:endParaRPr>
            </a:p>
          </p:txBody>
        </p:sp>
        <p:sp>
          <p:nvSpPr>
            <p:cNvPr id="68" name="文本框 67">
              <a:hlinkClick r:id="" action="ppaction://noaction"/>
            </p:cNvPr>
            <p:cNvSpPr txBox="1"/>
            <p:nvPr/>
          </p:nvSpPr>
          <p:spPr>
            <a:xfrm>
              <a:off x="3984478" y="3783724"/>
              <a:ext cx="4001249" cy="1061750"/>
            </a:xfrm>
            <a:prstGeom prst="rect">
              <a:avLst/>
            </a:prstGeom>
            <a:noFill/>
          </p:spPr>
          <p:txBody>
            <a:bodyPr wrap="none">
              <a:spAutoFit/>
            </a:bodyPr>
            <a:lstStyle/>
            <a:p>
              <a:pPr>
                <a:defRPr/>
              </a:pPr>
              <a:r>
                <a:rPr lang="en-US" altLang="zh-CN" sz="2800" b="1" dirty="0">
                  <a:solidFill>
                    <a:srgbClr val="ECCC0A"/>
                  </a:solidFill>
                  <a:latin typeface="Arial Black"/>
                  <a:ea typeface="张海山锐线体简" panose="02000000000000000000" charset="-122"/>
                  <a:hlinkClick r:id="rId7" action="ppaction://hlinksldjump"/>
                </a:rPr>
                <a:t>Culture Focus</a:t>
              </a:r>
              <a:endParaRPr lang="zh-CN" altLang="en-US" sz="2800" b="1" dirty="0">
                <a:solidFill>
                  <a:srgbClr val="ECCC0A"/>
                </a:solidFill>
                <a:latin typeface="Arial Black"/>
                <a:ea typeface="张海山锐线体简" panose="02000000000000000000" charset="-122"/>
              </a:endParaRPr>
            </a:p>
          </p:txBody>
        </p:sp>
      </p:grpSp>
      <p:grpSp>
        <p:nvGrpSpPr>
          <p:cNvPr id="43" name="组合 35"/>
          <p:cNvGrpSpPr/>
          <p:nvPr/>
        </p:nvGrpSpPr>
        <p:grpSpPr>
          <a:xfrm>
            <a:off x="2566988" y="4812984"/>
            <a:ext cx="7880350" cy="770255"/>
            <a:chOff x="1295467" y="3611932"/>
            <a:chExt cx="10896533" cy="1566792"/>
          </a:xfrm>
        </p:grpSpPr>
        <p:sp>
          <p:nvSpPr>
            <p:cNvPr id="44" name="矩形 43"/>
            <p:cNvSpPr/>
            <p:nvPr/>
          </p:nvSpPr>
          <p:spPr>
            <a:xfrm>
              <a:off x="1874976" y="3961327"/>
              <a:ext cx="10317024" cy="1217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latin typeface="Arial"/>
                <a:ea typeface="幼圆"/>
              </a:endParaRPr>
            </a:p>
          </p:txBody>
        </p:sp>
        <p:sp>
          <p:nvSpPr>
            <p:cNvPr id="45" name="矩形 44"/>
            <p:cNvSpPr/>
            <p:nvPr/>
          </p:nvSpPr>
          <p:spPr>
            <a:xfrm>
              <a:off x="1295467" y="3611932"/>
              <a:ext cx="2190721" cy="128843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prstClr val="white"/>
                  </a:solidFill>
                  <a:latin typeface="Arial Black"/>
                  <a:ea typeface="时尚中黑简体" panose="01010104010101010101" pitchFamily="2" charset="-122"/>
                </a:rPr>
                <a:t>Part</a:t>
              </a:r>
              <a:r>
                <a:rPr lang="zh-CN" altLang="en-US" sz="2800" b="1" dirty="0">
                  <a:solidFill>
                    <a:prstClr val="white"/>
                  </a:solidFill>
                  <a:latin typeface="Arial Black"/>
                  <a:ea typeface="时尚中黑简体" panose="01010104010101010101" pitchFamily="2" charset="-122"/>
                </a:rPr>
                <a:t> </a:t>
              </a:r>
              <a:r>
                <a:rPr lang="en-US" altLang="zh-CN" sz="2800" b="1" dirty="0">
                  <a:solidFill>
                    <a:prstClr val="white"/>
                  </a:solidFill>
                  <a:latin typeface="Arial Black"/>
                  <a:ea typeface="时尚中黑简体" panose="01010104010101010101" pitchFamily="2" charset="-122"/>
                </a:rPr>
                <a:t>6</a:t>
              </a:r>
              <a:endParaRPr lang="zh-CN" altLang="en-US" sz="2800" b="1" dirty="0">
                <a:solidFill>
                  <a:prstClr val="white"/>
                </a:solidFill>
                <a:latin typeface="Arial Black"/>
                <a:ea typeface="时尚中黑简体" panose="01010104010101010101" pitchFamily="2" charset="-122"/>
              </a:endParaRPr>
            </a:p>
          </p:txBody>
        </p:sp>
        <p:sp>
          <p:nvSpPr>
            <p:cNvPr id="46" name="文本框 45">
              <a:hlinkClick r:id="" action="ppaction://noaction"/>
            </p:cNvPr>
            <p:cNvSpPr txBox="1"/>
            <p:nvPr/>
          </p:nvSpPr>
          <p:spPr>
            <a:xfrm>
              <a:off x="3984478" y="3725599"/>
              <a:ext cx="4326126" cy="1061750"/>
            </a:xfrm>
            <a:prstGeom prst="rect">
              <a:avLst/>
            </a:prstGeom>
            <a:noFill/>
          </p:spPr>
          <p:txBody>
            <a:bodyPr wrap="none">
              <a:spAutoFit/>
            </a:bodyPr>
            <a:lstStyle/>
            <a:p>
              <a:pPr>
                <a:defRPr/>
              </a:pPr>
              <a:r>
                <a:rPr lang="en-US" altLang="zh-CN" sz="2800" b="1" dirty="0">
                  <a:solidFill>
                    <a:srgbClr val="4C4C4C"/>
                  </a:solidFill>
                  <a:latin typeface="Arial Black"/>
                  <a:ea typeface="张海山锐线体简" panose="02000000000000000000" charset="-122"/>
                  <a:hlinkClick r:id="rId8" action="ppaction://hlinksldjump"/>
                </a:rPr>
                <a:t>Home Reading </a:t>
              </a:r>
              <a:endParaRPr lang="zh-CN" altLang="en-US" sz="2800" b="1" dirty="0">
                <a:solidFill>
                  <a:srgbClr val="4C4C4C"/>
                </a:solidFill>
                <a:latin typeface="Arial Black"/>
                <a:ea typeface="张海山锐线体简" panose="02000000000000000000"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2500" fill="hold">
                                          <p:stCondLst>
                                            <p:cond delay="0"/>
                                          </p:stCondLst>
                                        </p:cTn>
                                        <p:tgtEl>
                                          <p:spTgt spid="39"/>
                                        </p:tgtEl>
                                        <p:attrNameLst>
                                          <p:attrName>style.visibility</p:attrName>
                                        </p:attrNameLst>
                                      </p:cBhvr>
                                      <p:to>
                                        <p:strVal val="visible"/>
                                      </p:to>
                                    </p:set>
                                    <p:anim calcmode="lin" valueType="num">
                                      <p:cBhvr additive="base">
                                        <p:cTn id="7" dur="2500" fill="hold"/>
                                        <p:tgtEl>
                                          <p:spTgt spid="39"/>
                                        </p:tgtEl>
                                        <p:attrNameLst>
                                          <p:attrName>ppt_x</p:attrName>
                                        </p:attrNameLst>
                                      </p:cBhvr>
                                      <p:tavLst>
                                        <p:tav tm="0">
                                          <p:val>
                                            <p:strVal val="0-#ppt_w/2"/>
                                          </p:val>
                                        </p:tav>
                                        <p:tav tm="100000">
                                          <p:val>
                                            <p:strVal val="#ppt_x"/>
                                          </p:val>
                                        </p:tav>
                                      </p:tavLst>
                                    </p:anim>
                                    <p:anim calcmode="lin" valueType="num">
                                      <p:cBhvr additive="base">
                                        <p:cTn id="8" dur="2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53" presetClass="entr" presetSubtype="16" fill="hold" nodeType="afterEffect">
                                  <p:stCondLst>
                                    <p:cond delay="0"/>
                                  </p:stCondLst>
                                  <p:childTnLst>
                                    <p:set>
                                      <p:cBhvr>
                                        <p:cTn id="11" dur="250" fill="hold">
                                          <p:stCondLst>
                                            <p:cond delay="0"/>
                                          </p:stCondLst>
                                        </p:cTn>
                                        <p:tgtEl>
                                          <p:spTgt spid="48"/>
                                        </p:tgtEl>
                                        <p:attrNameLst>
                                          <p:attrName>style.visibility</p:attrName>
                                        </p:attrNameLst>
                                      </p:cBhvr>
                                      <p:to>
                                        <p:strVal val="visible"/>
                                      </p:to>
                                    </p:set>
                                    <p:anim calcmode="lin" valueType="num">
                                      <p:cBhvr>
                                        <p:cTn id="12" dur="250" fill="hold"/>
                                        <p:tgtEl>
                                          <p:spTgt spid="48"/>
                                        </p:tgtEl>
                                        <p:attrNameLst>
                                          <p:attrName>ppt_w</p:attrName>
                                        </p:attrNameLst>
                                      </p:cBhvr>
                                      <p:tavLst>
                                        <p:tav tm="0">
                                          <p:val>
                                            <p:fltVal val="0"/>
                                          </p:val>
                                        </p:tav>
                                        <p:tav tm="100000">
                                          <p:val>
                                            <p:strVal val="#ppt_w"/>
                                          </p:val>
                                        </p:tav>
                                      </p:tavLst>
                                    </p:anim>
                                    <p:anim calcmode="lin" valueType="num">
                                      <p:cBhvr>
                                        <p:cTn id="13" dur="250" fill="hold"/>
                                        <p:tgtEl>
                                          <p:spTgt spid="48"/>
                                        </p:tgtEl>
                                        <p:attrNameLst>
                                          <p:attrName>ppt_h</p:attrName>
                                        </p:attrNameLst>
                                      </p:cBhvr>
                                      <p:tavLst>
                                        <p:tav tm="0">
                                          <p:val>
                                            <p:fltVal val="0"/>
                                          </p:val>
                                        </p:tav>
                                        <p:tav tm="100000">
                                          <p:val>
                                            <p:strVal val="#ppt_h"/>
                                          </p:val>
                                        </p:tav>
                                      </p:tavLst>
                                    </p:anim>
                                    <p:animEffect transition="in" filter="fade">
                                      <p:cBhvr>
                                        <p:cTn id="14" dur="250"/>
                                        <p:tgtEl>
                                          <p:spTgt spid="48"/>
                                        </p:tgtEl>
                                      </p:cBhvr>
                                    </p:animEffect>
                                  </p:childTnLst>
                                </p:cTn>
                              </p:par>
                            </p:childTnLst>
                          </p:cTn>
                        </p:par>
                        <p:par>
                          <p:cTn id="15" fill="hold">
                            <p:stCondLst>
                              <p:cond delay="3000"/>
                            </p:stCondLst>
                            <p:childTnLst>
                              <p:par>
                                <p:cTn id="16" presetID="53" presetClass="entr" presetSubtype="16"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ppt_w</p:attrName>
                                        </p:attrNameLst>
                                      </p:cBhvr>
                                      <p:tavLst>
                                        <p:tav tm="0">
                                          <p:val>
                                            <p:fltVal val="0"/>
                                          </p:val>
                                        </p:tav>
                                        <p:tav tm="100000">
                                          <p:val>
                                            <p:strVal val="#ppt_w"/>
                                          </p:val>
                                        </p:tav>
                                      </p:tavLst>
                                    </p:anim>
                                    <p:anim calcmode="lin" valueType="num">
                                      <p:cBhvr>
                                        <p:cTn id="19" dur="500" fill="hold"/>
                                        <p:tgtEl>
                                          <p:spTgt spid="52"/>
                                        </p:tgtEl>
                                        <p:attrNameLst>
                                          <p:attrName>ppt_h</p:attrName>
                                        </p:attrNameLst>
                                      </p:cBhvr>
                                      <p:tavLst>
                                        <p:tav tm="0">
                                          <p:val>
                                            <p:fltVal val="0"/>
                                          </p:val>
                                        </p:tav>
                                        <p:tav tm="100000">
                                          <p:val>
                                            <p:strVal val="#ppt_h"/>
                                          </p:val>
                                        </p:tav>
                                      </p:tavLst>
                                    </p:anim>
                                    <p:animEffect transition="in" filter="fade">
                                      <p:cBhvr>
                                        <p:cTn id="20" dur="500"/>
                                        <p:tgtEl>
                                          <p:spTgt spid="52"/>
                                        </p:tgtEl>
                                      </p:cBhvr>
                                    </p:animEffect>
                                  </p:childTnLst>
                                </p:cTn>
                              </p:par>
                            </p:childTnLst>
                          </p:cTn>
                        </p:par>
                        <p:par>
                          <p:cTn id="21" fill="hold">
                            <p:stCondLst>
                              <p:cond delay="3500"/>
                            </p:stCondLst>
                            <p:childTnLst>
                              <p:par>
                                <p:cTn id="22" presetID="53" presetClass="entr" presetSubtype="16"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p:cTn id="24" dur="500" fill="hold"/>
                                        <p:tgtEl>
                                          <p:spTgt spid="56"/>
                                        </p:tgtEl>
                                        <p:attrNameLst>
                                          <p:attrName>ppt_w</p:attrName>
                                        </p:attrNameLst>
                                      </p:cBhvr>
                                      <p:tavLst>
                                        <p:tav tm="0">
                                          <p:val>
                                            <p:fltVal val="0"/>
                                          </p:val>
                                        </p:tav>
                                        <p:tav tm="100000">
                                          <p:val>
                                            <p:strVal val="#ppt_w"/>
                                          </p:val>
                                        </p:tav>
                                      </p:tavLst>
                                    </p:anim>
                                    <p:anim calcmode="lin" valueType="num">
                                      <p:cBhvr>
                                        <p:cTn id="25" dur="500" fill="hold"/>
                                        <p:tgtEl>
                                          <p:spTgt spid="56"/>
                                        </p:tgtEl>
                                        <p:attrNameLst>
                                          <p:attrName>ppt_h</p:attrName>
                                        </p:attrNameLst>
                                      </p:cBhvr>
                                      <p:tavLst>
                                        <p:tav tm="0">
                                          <p:val>
                                            <p:fltVal val="0"/>
                                          </p:val>
                                        </p:tav>
                                        <p:tav tm="100000">
                                          <p:val>
                                            <p:strVal val="#ppt_h"/>
                                          </p:val>
                                        </p:tav>
                                      </p:tavLst>
                                    </p:anim>
                                    <p:animEffect transition="in" filter="fade">
                                      <p:cBhvr>
                                        <p:cTn id="26" dur="500"/>
                                        <p:tgtEl>
                                          <p:spTgt spid="56"/>
                                        </p:tgtEl>
                                      </p:cBhvr>
                                    </p:animEffect>
                                  </p:childTnLst>
                                </p:cTn>
                              </p:par>
                            </p:childTnLst>
                          </p:cTn>
                        </p:par>
                        <p:par>
                          <p:cTn id="27" fill="hold">
                            <p:stCondLst>
                              <p:cond delay="4000"/>
                            </p:stCondLst>
                            <p:childTnLst>
                              <p:par>
                                <p:cTn id="28" presetID="53" presetClass="entr" presetSubtype="16"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animEffect transition="in" filter="fade">
                                      <p:cBhvr>
                                        <p:cTn id="32" dur="500"/>
                                        <p:tgtEl>
                                          <p:spTgt spid="60"/>
                                        </p:tgtEl>
                                      </p:cBhvr>
                                    </p:animEffect>
                                  </p:childTnLst>
                                </p:cTn>
                              </p:par>
                            </p:childTnLst>
                          </p:cTn>
                        </p:par>
                        <p:par>
                          <p:cTn id="33" fill="hold">
                            <p:stCondLst>
                              <p:cond delay="4500"/>
                            </p:stCondLst>
                            <p:childTnLst>
                              <p:par>
                                <p:cTn id="34" presetID="53" presetClass="entr" presetSubtype="16" fill="hold"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500" fill="hold"/>
                                        <p:tgtEl>
                                          <p:spTgt spid="65"/>
                                        </p:tgtEl>
                                        <p:attrNameLst>
                                          <p:attrName>ppt_w</p:attrName>
                                        </p:attrNameLst>
                                      </p:cBhvr>
                                      <p:tavLst>
                                        <p:tav tm="0">
                                          <p:val>
                                            <p:fltVal val="0"/>
                                          </p:val>
                                        </p:tav>
                                        <p:tav tm="100000">
                                          <p:val>
                                            <p:strVal val="#ppt_w"/>
                                          </p:val>
                                        </p:tav>
                                      </p:tavLst>
                                    </p:anim>
                                    <p:anim calcmode="lin" valueType="num">
                                      <p:cBhvr>
                                        <p:cTn id="37" dur="500" fill="hold"/>
                                        <p:tgtEl>
                                          <p:spTgt spid="65"/>
                                        </p:tgtEl>
                                        <p:attrNameLst>
                                          <p:attrName>ppt_h</p:attrName>
                                        </p:attrNameLst>
                                      </p:cBhvr>
                                      <p:tavLst>
                                        <p:tav tm="0">
                                          <p:val>
                                            <p:fltVal val="0"/>
                                          </p:val>
                                        </p:tav>
                                        <p:tav tm="100000">
                                          <p:val>
                                            <p:strVal val="#ppt_h"/>
                                          </p:val>
                                        </p:tav>
                                      </p:tavLst>
                                    </p:anim>
                                    <p:animEffect transition="in" filter="fade">
                                      <p:cBhvr>
                                        <p:cTn id="38" dur="500"/>
                                        <p:tgtEl>
                                          <p:spTgt spid="65"/>
                                        </p:tgtEl>
                                      </p:cBhvr>
                                    </p:animEffect>
                                  </p:childTnLst>
                                </p:cTn>
                              </p:par>
                            </p:childTnLst>
                          </p:cTn>
                        </p:par>
                        <p:par>
                          <p:cTn id="39" fill="hold">
                            <p:stCondLst>
                              <p:cond delay="5000"/>
                            </p:stCondLst>
                            <p:childTnLst>
                              <p:par>
                                <p:cTn id="40" presetID="53" presetClass="entr" presetSubtype="16" fill="hold" nodeType="afterEffect">
                                  <p:stCondLst>
                                    <p:cond delay="0"/>
                                  </p:stCondLst>
                                  <p:childTnLst>
                                    <p:set>
                                      <p:cBhvr>
                                        <p:cTn id="41" dur="500"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84BB5936-0FAC-4E1C-A7DB-FE94E6653914}"/>
              </a:ext>
            </a:extLst>
          </p:cNvPr>
          <p:cNvSpPr txBox="1"/>
          <p:nvPr/>
        </p:nvSpPr>
        <p:spPr>
          <a:xfrm>
            <a:off x="1595597" y="1258067"/>
            <a:ext cx="9174684" cy="484575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toward reduced privacy to compensate for the fact that evidence gets easier to fake? For example, once AI becomes able to </a:t>
            </a:r>
            <a:r>
              <a:rPr lang="en-US" altLang="zh-CN" sz="2400" dirty="0">
                <a:latin typeface="Times New Roman" panose="02020603050405020304" pitchFamily="18" charset="0"/>
                <a:cs typeface="Times New Roman" panose="02020603050405020304" pitchFamily="18" charset="0"/>
                <a:hlinkClick r:id="rId2" action="ppaction://hlinksldjump"/>
              </a:rPr>
              <a:t>generate</a:t>
            </a:r>
            <a:r>
              <a:rPr lang="en-US" altLang="zh-CN" sz="2400" dirty="0">
                <a:latin typeface="Times New Roman" panose="02020603050405020304" pitchFamily="18" charset="0"/>
                <a:cs typeface="Times New Roman" panose="02020603050405020304" pitchFamily="18" charset="0"/>
              </a:rPr>
              <a:t> fully realistic fake videos of you committing crimes, will you vote for a system where the government tracks everyone’s whereabouts at all times and can provide you with an ironclad alibi if needed?</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Another captivating controversy is whether AI research should be </a:t>
            </a:r>
            <a:r>
              <a:rPr lang="en-US" altLang="zh-CN" sz="2400" dirty="0">
                <a:latin typeface="Times New Roman" panose="02020603050405020304" pitchFamily="18" charset="0"/>
                <a:cs typeface="Times New Roman" panose="02020603050405020304" pitchFamily="18" charset="0"/>
                <a:hlinkClick r:id="rId3" action="ppaction://hlinksldjump"/>
              </a:rPr>
              <a:t>regulated</a:t>
            </a:r>
            <a:r>
              <a:rPr lang="en-US" altLang="zh-CN" sz="2400" dirty="0">
                <a:latin typeface="Times New Roman" panose="02020603050405020304" pitchFamily="18" charset="0"/>
                <a:cs typeface="Times New Roman" panose="02020603050405020304" pitchFamily="18" charset="0"/>
              </a:rPr>
              <a:t> or more generally, what incentives policymakers should give AI researchers</a:t>
            </a:r>
            <a:r>
              <a:rPr lang="en-US" altLang="zh-CN" sz="2400" dirty="0"/>
              <a:t> </a:t>
            </a:r>
            <a:r>
              <a:rPr lang="en-US" altLang="zh-CN" sz="2400" dirty="0">
                <a:latin typeface="Times New Roman" panose="02020603050405020304" pitchFamily="18" charset="0"/>
                <a:cs typeface="Times New Roman" panose="02020603050405020304" pitchFamily="18" charset="0"/>
              </a:rPr>
              <a:t>to maximize the chances of a </a:t>
            </a:r>
            <a:r>
              <a:rPr lang="en-US" altLang="zh-CN" sz="2400" dirty="0">
                <a:latin typeface="Times New Roman" panose="02020603050405020304" pitchFamily="18" charset="0"/>
                <a:cs typeface="Times New Roman" panose="02020603050405020304" pitchFamily="18" charset="0"/>
                <a:hlinkClick r:id="rId4" action="ppaction://hlinksldjump"/>
              </a:rPr>
              <a:t>beneficial</a:t>
            </a:r>
            <a:r>
              <a:rPr lang="en-US" altLang="zh-CN" sz="2400" dirty="0">
                <a:latin typeface="Times New Roman" panose="02020603050405020304" pitchFamily="18" charset="0"/>
                <a:cs typeface="Times New Roman" panose="02020603050405020304" pitchFamily="18" charset="0"/>
              </a:rPr>
              <a:t> outcome. Some AI researchers have argued against all forms of regulation of AI development, claiming that they would needlessly delay urgently needed</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64971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A59D9F51-C91B-4ED0-9F8B-49F342CF54B8}"/>
              </a:ext>
            </a:extLst>
          </p:cNvPr>
          <p:cNvSpPr txBox="1"/>
          <p:nvPr/>
        </p:nvSpPr>
        <p:spPr>
          <a:xfrm>
            <a:off x="1520931" y="1172151"/>
            <a:ext cx="9150137" cy="484575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innovation (for example, lifesaving self- driving cars) and would drive cutting-edge AI research underground and/or to other countries with more permissive governments. At the Puerto Rico Beneficial AI conference, Elon Musk argued that what we need right now from governments isn’t </a:t>
            </a:r>
            <a:r>
              <a:rPr lang="en-US" altLang="zh-CN" sz="2400" dirty="0">
                <a:latin typeface="Times New Roman" panose="02020603050405020304" pitchFamily="18" charset="0"/>
                <a:cs typeface="Times New Roman" panose="02020603050405020304" pitchFamily="18" charset="0"/>
                <a:hlinkClick r:id="rId2" action="ppaction://hlinksldjump"/>
              </a:rPr>
              <a:t>oversight</a:t>
            </a:r>
            <a:r>
              <a:rPr lang="en-US" altLang="zh-CN" sz="2400" dirty="0">
                <a:latin typeface="Times New Roman" panose="02020603050405020304" pitchFamily="18" charset="0"/>
                <a:cs typeface="Times New Roman" panose="02020603050405020304" pitchFamily="18" charset="0"/>
              </a:rPr>
              <a:t> but insight: specifically, technically capable people in government positions who can </a:t>
            </a:r>
            <a:r>
              <a:rPr lang="en-US" altLang="zh-CN" sz="2400" dirty="0">
                <a:latin typeface="Times New Roman" panose="02020603050405020304" pitchFamily="18" charset="0"/>
                <a:cs typeface="Times New Roman" panose="02020603050405020304" pitchFamily="18" charset="0"/>
                <a:hlinkClick r:id="rId3" action="ppaction://hlinksldjump"/>
              </a:rPr>
              <a:t>monitor</a:t>
            </a:r>
            <a:r>
              <a:rPr lang="en-US" altLang="zh-CN" sz="2400" dirty="0">
                <a:latin typeface="Times New Roman" panose="02020603050405020304" pitchFamily="18" charset="0"/>
                <a:cs typeface="Times New Roman" panose="02020603050405020304" pitchFamily="18" charset="0"/>
              </a:rPr>
              <a:t> AI’s progress and </a:t>
            </a:r>
            <a:r>
              <a:rPr lang="en-US" altLang="zh-CN" sz="2400" dirty="0">
                <a:latin typeface="Times New Roman" panose="02020603050405020304" pitchFamily="18" charset="0"/>
                <a:cs typeface="Times New Roman" panose="02020603050405020304" pitchFamily="18" charset="0"/>
                <a:hlinkClick r:id="rId4" action="ppaction://hlinksldjump"/>
              </a:rPr>
              <a:t>steer</a:t>
            </a:r>
            <a:r>
              <a:rPr lang="en-US" altLang="zh-CN" sz="2400" dirty="0">
                <a:latin typeface="Times New Roman" panose="02020603050405020304" pitchFamily="18" charset="0"/>
                <a:cs typeface="Times New Roman" panose="02020603050405020304" pitchFamily="18" charset="0"/>
              </a:rPr>
              <a:t> it if warranted down the road. He also argued that government regulation can sometimes nurture rather than </a:t>
            </a:r>
            <a:r>
              <a:rPr lang="en-US" altLang="zh-CN" sz="2400" dirty="0">
                <a:latin typeface="Times New Roman" panose="02020603050405020304" pitchFamily="18" charset="0"/>
                <a:cs typeface="Times New Roman" panose="02020603050405020304" pitchFamily="18" charset="0"/>
                <a:hlinkClick r:id="rId5" action="ppaction://hlinksldjump"/>
              </a:rPr>
              <a:t>stifle</a:t>
            </a:r>
            <a:r>
              <a:rPr lang="en-US" altLang="zh-CN" sz="2400" dirty="0">
                <a:latin typeface="Times New Roman" panose="02020603050405020304" pitchFamily="18" charset="0"/>
                <a:cs typeface="Times New Roman" panose="02020603050405020304" pitchFamily="18" charset="0"/>
              </a:rPr>
              <a:t> progress: for example, if government safety standards for self-driving cars can help reduce the number of self-driving car accidents, then a public backlash is less likely</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49971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9FE9FA66-D6CB-474F-8B38-867E1E82DD27}"/>
              </a:ext>
            </a:extLst>
          </p:cNvPr>
          <p:cNvSpPr txBox="1"/>
          <p:nvPr/>
        </p:nvSpPr>
        <p:spPr>
          <a:xfrm>
            <a:off x="1496384" y="1362394"/>
            <a:ext cx="9199232" cy="4365619"/>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and adoption of the new technology can be accelerated. The most safety-conscious AI companies might therefore favor regulation that forces less scrupulous competitors to match their high safety standards.</a:t>
            </a:r>
          </a:p>
          <a:p>
            <a:pPr>
              <a:lnSpc>
                <a:spcPct val="130000"/>
              </a:lnSpc>
            </a:pPr>
            <a:r>
              <a:rPr lang="en-US" altLang="zh-CN" sz="2400" dirty="0">
                <a:latin typeface="Times New Roman" panose="02020603050405020304" pitchFamily="18" charset="0"/>
                <a:cs typeface="Times New Roman" panose="02020603050405020304" pitchFamily="18" charset="0"/>
              </a:rPr>
              <a:t>    Yet another interesting legal controversy involves granting rights to machines. If self-driving cars cut the 32,000 annual U.S. traffic fatalities in half, perhaps carmakers won’t get 16,000 thank-you notes, but 16,000 lawsuits. So if a self-driving car causes an accident, who should be </a:t>
            </a:r>
            <a:r>
              <a:rPr lang="en-US" altLang="zh-CN" sz="2400" dirty="0">
                <a:latin typeface="Times New Roman" panose="02020603050405020304" pitchFamily="18" charset="0"/>
                <a:cs typeface="Times New Roman" panose="02020603050405020304" pitchFamily="18" charset="0"/>
                <a:hlinkClick r:id="rId2" action="ppaction://hlinksldjump"/>
              </a:rPr>
              <a:t>liable</a:t>
            </a:r>
            <a:r>
              <a:rPr lang="en-US" altLang="zh-CN" sz="2400" dirty="0">
                <a:latin typeface="Times New Roman" panose="02020603050405020304" pitchFamily="18" charset="0"/>
                <a:cs typeface="Times New Roman" panose="02020603050405020304" pitchFamily="18" charset="0"/>
              </a:rPr>
              <a:t> — its occupants, its owner or its manufacturer? Legal scholar David Vladeck has proposed a fourth answer: the car itself! Specifically,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5893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935F91EE-DCB5-4391-A120-04853903A8F7}"/>
              </a:ext>
            </a:extLst>
          </p:cNvPr>
          <p:cNvSpPr txBox="1"/>
          <p:nvPr/>
        </p:nvSpPr>
        <p:spPr>
          <a:xfrm>
            <a:off x="1333755" y="1515817"/>
            <a:ext cx="9749509" cy="4365619"/>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he proposes that self-driving cars be allowed (and required) to hold car insurance. This way, models with a sterling safety record will </a:t>
            </a:r>
            <a:r>
              <a:rPr lang="en-US" altLang="zh-CN" sz="2400" dirty="0">
                <a:latin typeface="Times New Roman" panose="02020603050405020304" pitchFamily="18" charset="0"/>
                <a:cs typeface="Times New Roman" panose="02020603050405020304" pitchFamily="18" charset="0"/>
                <a:hlinkClick r:id="rId2" action="ppaction://hlinksldjump"/>
              </a:rPr>
              <a:t>qualify</a:t>
            </a:r>
            <a:r>
              <a:rPr lang="en-US" altLang="zh-CN" sz="2400" dirty="0">
                <a:latin typeface="Times New Roman" panose="02020603050405020304" pitchFamily="18" charset="0"/>
                <a:cs typeface="Times New Roman" panose="02020603050405020304" pitchFamily="18" charset="0"/>
              </a:rPr>
              <a:t> for premiums that are very low, probably lower than what’s available to human drivers, while poorly designed models from sloppy manufacturers will only qualify for insurance policies that make them prohibitively expensive to own.</a:t>
            </a:r>
          </a:p>
          <a:p>
            <a:pPr>
              <a:lnSpc>
                <a:spcPct val="130000"/>
              </a:lnSpc>
            </a:pPr>
            <a:r>
              <a:rPr lang="en-US" altLang="zh-CN" sz="2400" dirty="0">
                <a:latin typeface="Times New Roman" panose="02020603050405020304" pitchFamily="18" charset="0"/>
                <a:cs typeface="Times New Roman" panose="02020603050405020304" pitchFamily="18" charset="0"/>
              </a:rPr>
              <a:t>But if machines such as cars are allowed to hold insurance policies, should they also be able to own money and property? If so, there’s nothing legally stopping smart computers from making money on the stock market and using it to buy online services. Once a computer starts paying humans to work for</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27210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DFF64ADF-5FCB-44FA-BDB3-380BB6F24B6D}"/>
              </a:ext>
            </a:extLst>
          </p:cNvPr>
          <p:cNvSpPr txBox="1"/>
          <p:nvPr/>
        </p:nvSpPr>
        <p:spPr>
          <a:xfrm>
            <a:off x="1558776" y="1546502"/>
            <a:ext cx="8855565" cy="388548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it, it can accomplish anything that humans can do. If AI systems eventually get better than humans at investing (which they already are in some domains), this could lead to a situation where most of our economy is owned and controlled by machines. Is this what we want? If it sounds far-off, consider that most of our economy is already owned by another form of nonhuman entity: corporations, which are often more powerful than any one person in them and can to some extent </a:t>
            </a:r>
            <a:r>
              <a:rPr lang="en-US" altLang="zh-CN" sz="2400" dirty="0">
                <a:latin typeface="Times New Roman" panose="02020603050405020304" pitchFamily="18" charset="0"/>
                <a:cs typeface="Times New Roman" panose="02020603050405020304" pitchFamily="18" charset="0"/>
                <a:hlinkClick r:id="rId2" action="ppaction://hlinksldjump"/>
              </a:rPr>
              <a:t>take on </a:t>
            </a:r>
            <a:r>
              <a:rPr lang="en-US" altLang="zh-CN" sz="2400" dirty="0">
                <a:latin typeface="Times New Roman" panose="02020603050405020304" pitchFamily="18" charset="0"/>
                <a:cs typeface="Times New Roman" panose="02020603050405020304" pitchFamily="18" charset="0"/>
              </a:rPr>
              <a:t>a life of their own.</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93028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BB810-19BF-4E43-9147-BE1477B1C174}"/>
              </a:ext>
            </a:extLst>
          </p:cNvPr>
          <p:cNvSpPr txBox="1"/>
          <p:nvPr/>
        </p:nvSpPr>
        <p:spPr>
          <a:xfrm>
            <a:off x="642937" y="189559"/>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1B65E42D-153E-43FE-907A-7C676B1CBBA2}"/>
              </a:ext>
            </a:extLst>
          </p:cNvPr>
          <p:cNvSpPr txBox="1"/>
          <p:nvPr/>
        </p:nvSpPr>
        <p:spPr>
          <a:xfrm>
            <a:off x="1761294" y="1607871"/>
            <a:ext cx="8788060" cy="3405356"/>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If you’re OK with granting machines the rights to own money and property, then how about getting them the right to vote? If so, should each computer program get one vote, even though it can trivially make trillions of copies of itself in the cloud if it’s rich enough, thereby guaranteeing that it will decide all elections? If not, then on what moral basis are we </a:t>
            </a:r>
            <a:r>
              <a:rPr lang="en-US" altLang="zh-CN" sz="2400" dirty="0">
                <a:latin typeface="Times New Roman" panose="02020603050405020304" pitchFamily="18" charset="0"/>
                <a:cs typeface="Times New Roman" panose="02020603050405020304" pitchFamily="18" charset="0"/>
                <a:hlinkClick r:id="rId2" action="ppaction://hlinksldjump"/>
              </a:rPr>
              <a:t>discriminating</a:t>
            </a:r>
            <a:r>
              <a:rPr lang="en-US" altLang="zh-CN" sz="2400" dirty="0">
                <a:latin typeface="Times New Roman" panose="02020603050405020304" pitchFamily="18" charset="0"/>
                <a:cs typeface="Times New Roman" panose="02020603050405020304" pitchFamily="18" charset="0"/>
              </a:rPr>
              <a:t> against machine minds relative to human minds?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9502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p:nvPr/>
        </p:nvSpPr>
        <p:spPr>
          <a:xfrm>
            <a:off x="1518281" y="1388888"/>
            <a:ext cx="8892387" cy="1569660"/>
          </a:xfrm>
          <a:prstGeom prst="rect">
            <a:avLst/>
          </a:prstGeom>
          <a:noFill/>
          <a:ln w="9525">
            <a:noFill/>
          </a:ln>
        </p:spPr>
        <p:txBody>
          <a:bodyPr wrap="square">
            <a:spAutoFit/>
          </a:bodyPr>
          <a:lstStyle/>
          <a:p>
            <a:pPr algn="just" fontAlgn="base">
              <a:spcBef>
                <a:spcPct val="0"/>
              </a:spcBef>
              <a:spcAft>
                <a:spcPct val="0"/>
              </a:spcAft>
            </a:pPr>
            <a:r>
              <a:rPr lang="en-US" altLang="zh-CN" sz="2400" b="1"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Question 1</a:t>
            </a:r>
            <a:r>
              <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 The </a:t>
            </a:r>
            <a:r>
              <a:rPr lang="en-US" altLang="zh-CN" sz="2400" dirty="0">
                <a:latin typeface="Times New Roman" panose="02020603050405020304" pitchFamily="18" charset="0"/>
                <a:cs typeface="Times New Roman" panose="02020603050405020304" pitchFamily="18" charset="0"/>
              </a:rPr>
              <a:t>author says at the beginning of the essay that we humans are social animals who subdued all other species and conquered Earth thanks to our ability to cooperate. Do you agree with him</a:t>
            </a:r>
            <a:r>
              <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8140" name="Rectangle 13">
            <a:hlinkClick r:id="" action="ppaction://noaction"/>
          </p:cNvPr>
          <p:cNvSpPr/>
          <p:nvPr/>
        </p:nvSpPr>
        <p:spPr>
          <a:xfrm>
            <a:off x="7805738" y="4602313"/>
            <a:ext cx="855662" cy="461665"/>
          </a:xfrm>
          <a:prstGeom prst="rect">
            <a:avLst/>
          </a:prstGeom>
          <a:solidFill>
            <a:schemeClr val="tx1">
              <a:alpha val="0"/>
            </a:schemeClr>
          </a:solidFill>
          <a:ln w="9525">
            <a:noFill/>
          </a:ln>
        </p:spPr>
        <p:txBody>
          <a:bodyPr anchor="ctr" anchorCtr="0">
            <a:spAutoFit/>
          </a:bodyPr>
          <a:lstStyle/>
          <a:p>
            <a:pPr fontAlgn="base">
              <a:spcBef>
                <a:spcPct val="0"/>
              </a:spcBef>
              <a:spcAft>
                <a:spcPct val="0"/>
              </a:spcAft>
            </a:pPr>
            <a:endParaRPr lang="zh-CN" altLang="en-US" sz="2400" dirty="0">
              <a:solidFill>
                <a:srgbClr val="3F3F3F"/>
              </a:solidFill>
              <a:latin typeface="Trebuchet MS" panose="020B0603020202020204" pitchFamily="34" charset="0"/>
              <a:ea typeface="宋体" panose="02010600030101010101" pitchFamily="2" charset="-122"/>
            </a:endParaRPr>
          </a:p>
        </p:txBody>
      </p:sp>
      <p:sp>
        <p:nvSpPr>
          <p:cNvPr id="48141" name="标题 1"/>
          <p:cNvSpPr txBox="1"/>
          <p:nvPr/>
        </p:nvSpPr>
        <p:spPr>
          <a:xfrm>
            <a:off x="710240" y="182138"/>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4416E3BF-01F9-43AF-87FF-E0B463442E45}"/>
              </a:ext>
            </a:extLst>
          </p:cNvPr>
          <p:cNvSpPr txBox="1"/>
          <p:nvPr/>
        </p:nvSpPr>
        <p:spPr>
          <a:xfrm>
            <a:off x="1518281" y="3287639"/>
            <a:ext cx="8818744" cy="2445093"/>
          </a:xfrm>
          <a:prstGeom prst="rect">
            <a:avLst/>
          </a:prstGeom>
          <a:noFill/>
        </p:spPr>
        <p:txBody>
          <a:bodyPr wrap="square" rtlCol="0">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Have we really subdued all other species and conquered Earth? I very much doubt it. Many of the harmful insects still remain in spite of our use of insecticides, to say nothing of the germs and viruses that have caused so many deaths among us. In fact some of the insects have evolved to be stronger and more destructive.</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p:nvPr/>
        </p:nvSpPr>
        <p:spPr>
          <a:xfrm>
            <a:off x="1351752" y="1589535"/>
            <a:ext cx="8892387" cy="461665"/>
          </a:xfrm>
          <a:prstGeom prst="rect">
            <a:avLst/>
          </a:prstGeom>
          <a:noFill/>
          <a:ln w="9525">
            <a:noFill/>
          </a:ln>
        </p:spPr>
        <p:txBody>
          <a:bodyPr wrap="square">
            <a:spAutoFit/>
          </a:bodyPr>
          <a:lstStyle/>
          <a:p>
            <a:pPr algn="just" fontAlgn="base">
              <a:spcBef>
                <a:spcPct val="0"/>
              </a:spcBef>
              <a:spcAft>
                <a:spcPct val="0"/>
              </a:spcAft>
            </a:pPr>
            <a:r>
              <a:rPr lang="en-US" altLang="zh-CN" sz="2400" b="1"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Question 2</a:t>
            </a:r>
            <a:r>
              <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Do you foresee any danger of AI growing out of control</a:t>
            </a:r>
            <a:r>
              <a:rPr lang="en-US" altLang="zh-CN" sz="2400"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8141" name="标题 1"/>
          <p:cNvSpPr txBox="1"/>
          <p:nvPr/>
        </p:nvSpPr>
        <p:spPr>
          <a:xfrm>
            <a:off x="2036764" y="98425"/>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Detailed Reading</a:t>
            </a:r>
            <a:endParaRPr lang="zh-CN" altLang="en-US" sz="3200" dirty="0">
              <a:solidFill>
                <a:prstClr val="white"/>
              </a:solidFill>
              <a:latin typeface="Trebuchet MS" panose="020B0603020202020204" pitchFamily="34" charset="0"/>
            </a:endParaRPr>
          </a:p>
        </p:txBody>
      </p:sp>
      <p:sp>
        <p:nvSpPr>
          <p:cNvPr id="3" name="文本框 2">
            <a:extLst>
              <a:ext uri="{FF2B5EF4-FFF2-40B4-BE49-F238E27FC236}">
                <a16:creationId xmlns:a16="http://schemas.microsoft.com/office/drawing/2014/main" id="{4416E3BF-01F9-43AF-87FF-E0B463442E45}"/>
              </a:ext>
            </a:extLst>
          </p:cNvPr>
          <p:cNvSpPr txBox="1"/>
          <p:nvPr/>
        </p:nvSpPr>
        <p:spPr>
          <a:xfrm>
            <a:off x="1437896" y="2469763"/>
            <a:ext cx="8892387" cy="2445093"/>
          </a:xfrm>
          <a:prstGeom prst="rect">
            <a:avLst/>
          </a:prstGeom>
          <a:noFill/>
        </p:spPr>
        <p:txBody>
          <a:bodyPr wrap="square" rtlCol="0">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I think the danger cannot be underestimated. If robots are programmed to have the capacity to redesign and upgrade themselves, the likelihood of them becoming destructive is real, and they may someday prevail over humans. That’s why Stephen Hawking said that AI may be the worst thing that can happen to humanity. </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1937948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p:nvPr/>
        </p:nvSpPr>
        <p:spPr>
          <a:xfrm>
            <a:off x="1386942" y="3355489"/>
            <a:ext cx="8996712" cy="1200329"/>
          </a:xfrm>
          <a:prstGeom prst="rect">
            <a:avLst/>
          </a:prstGeom>
          <a:noFill/>
          <a:ln w="9525">
            <a:noFill/>
          </a:ln>
        </p:spPr>
        <p:txBody>
          <a:bodyPr wrap="square">
            <a:spAutoFit/>
          </a:bodyPr>
          <a:lstStyle/>
          <a:p>
            <a:pPr algn="just" fontAlgn="base">
              <a:spcBef>
                <a:spcPct val="0"/>
              </a:spcBef>
              <a:spcAft>
                <a:spcPct val="0"/>
              </a:spcAft>
            </a:pPr>
            <a:r>
              <a:rPr lang="en-US" altLang="zh-CN" sz="2400" dirty="0">
                <a:solidFill>
                  <a:srgbClr val="FF0000"/>
                </a:solidFill>
                <a:latin typeface="Times New Roman" panose="02020603050405020304" pitchFamily="18" charset="0"/>
                <a:cs typeface="Times New Roman" panose="02020603050405020304" pitchFamily="18" charset="0"/>
              </a:rPr>
              <a:t>Since the legal process can be abstractly viewed as a computation, inputting information about evidence and laws and outputting a decision, some scholars dream of fully automating it with </a:t>
            </a:r>
            <a:r>
              <a:rPr lang="en-US" altLang="zh-CN" sz="2400" dirty="0" err="1">
                <a:solidFill>
                  <a:srgbClr val="FF0000"/>
                </a:solidFill>
                <a:latin typeface="Times New Roman" panose="02020603050405020304" pitchFamily="18" charset="0"/>
                <a:cs typeface="Times New Roman" panose="02020603050405020304" pitchFamily="18" charset="0"/>
              </a:rPr>
              <a:t>robojudges</a:t>
            </a:r>
            <a:r>
              <a:rPr lang="en-US" altLang="zh-CN" sz="2400" dirty="0">
                <a:solidFill>
                  <a:srgbClr val="FF0000"/>
                </a:solidFill>
                <a:latin typeface="Times New Roman" panose="02020603050405020304" pitchFamily="18" charset="0"/>
                <a:cs typeface="Times New Roman" panose="02020603050405020304" pitchFamily="18" charset="0"/>
              </a:rPr>
              <a:t>. </a:t>
            </a:r>
            <a:endParaRPr lang="en-US" altLang="zh-CN" sz="2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41" name="标题 1"/>
          <p:cNvSpPr txBox="1"/>
          <p:nvPr/>
        </p:nvSpPr>
        <p:spPr>
          <a:xfrm>
            <a:off x="637549" y="212327"/>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a:t>
            </a:r>
            <a:r>
              <a:rPr lang="en-US" altLang="zh-CN" sz="2400" b="1" dirty="0">
                <a:solidFill>
                  <a:prstClr val="white"/>
                </a:solidFill>
                <a:latin typeface="Trebuchet MS" panose="020B0603020202020204" pitchFamily="34" charset="0"/>
                <a:sym typeface="+mn-ea"/>
              </a:rPr>
              <a:t>– Detailed Reading</a:t>
            </a:r>
          </a:p>
        </p:txBody>
      </p:sp>
      <p:sp>
        <p:nvSpPr>
          <p:cNvPr id="3" name="文本框 2">
            <a:extLst>
              <a:ext uri="{FF2B5EF4-FFF2-40B4-BE49-F238E27FC236}">
                <a16:creationId xmlns:a16="http://schemas.microsoft.com/office/drawing/2014/main" id="{35852E47-A36C-4C08-845A-C5F3CB385FD1}"/>
              </a:ext>
            </a:extLst>
          </p:cNvPr>
          <p:cNvSpPr txBox="1"/>
          <p:nvPr/>
        </p:nvSpPr>
        <p:spPr>
          <a:xfrm>
            <a:off x="1258153" y="1383077"/>
            <a:ext cx="8996713" cy="1481111"/>
          </a:xfrm>
          <a:prstGeom prst="rect">
            <a:avLst/>
          </a:prstGeom>
          <a:noFill/>
        </p:spPr>
        <p:txBody>
          <a:bodyPr wrap="square" rtlCol="0">
            <a:spAutoFit/>
          </a:bodyPr>
          <a:lstStyle/>
          <a:p>
            <a:pPr>
              <a:lnSpc>
                <a:spcPct val="130000"/>
              </a:lnSpc>
            </a:pPr>
            <a:r>
              <a:rPr lang="zh-CN" altLang="en-US" sz="2400" dirty="0">
                <a:latin typeface="宋体" panose="02010600030101010101" pitchFamily="2" charset="-122"/>
                <a:ea typeface="宋体" panose="02010600030101010101" pitchFamily="2" charset="-122"/>
              </a:rPr>
              <a:t>由于法律程序可以抽象地看做一种计算，输入有关证据和法律的信息，输出一个裁决，一些学者就梦想用机器人法官来实现完全自动化。</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(Para. 2)</a:t>
            </a:r>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randombar(horizontal)">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37549" y="212327"/>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a:t>
            </a:r>
            <a:r>
              <a:rPr lang="en-US" altLang="zh-CN" sz="2400" b="1" dirty="0">
                <a:solidFill>
                  <a:prstClr val="white"/>
                </a:solidFill>
                <a:latin typeface="Trebuchet MS" panose="020B0603020202020204" pitchFamily="34" charset="0"/>
                <a:sym typeface="+mn-ea"/>
              </a:rPr>
              <a:t>– Detailed Reading</a:t>
            </a:r>
          </a:p>
        </p:txBody>
      </p:sp>
      <p:sp>
        <p:nvSpPr>
          <p:cNvPr id="2" name="文本框 1">
            <a:extLst>
              <a:ext uri="{FF2B5EF4-FFF2-40B4-BE49-F238E27FC236}">
                <a16:creationId xmlns:a16="http://schemas.microsoft.com/office/drawing/2014/main" id="{0B87024A-3C9C-4BE2-9C04-492A1132D931}"/>
              </a:ext>
            </a:extLst>
          </p:cNvPr>
          <p:cNvSpPr txBox="1"/>
          <p:nvPr/>
        </p:nvSpPr>
        <p:spPr>
          <a:xfrm>
            <a:off x="1386942" y="1661179"/>
            <a:ext cx="9211506" cy="1000980"/>
          </a:xfrm>
          <a:prstGeom prst="rect">
            <a:avLst/>
          </a:prstGeom>
          <a:noFill/>
        </p:spPr>
        <p:txBody>
          <a:bodyPr wrap="square" rtlCol="0">
            <a:spAutoFit/>
          </a:bodyPr>
          <a:lstStyle/>
          <a:p>
            <a:pPr>
              <a:lnSpc>
                <a:spcPct val="130000"/>
              </a:lnSpc>
            </a:pPr>
            <a:r>
              <a:rPr lang="zh-CN" altLang="en-US" sz="2400" dirty="0">
                <a:latin typeface="宋体" panose="02010600030101010101" pitchFamily="2" charset="-122"/>
                <a:ea typeface="宋体" panose="02010600030101010101" pitchFamily="2" charset="-122"/>
              </a:rPr>
              <a:t>因此，总有一天，这种机器人法官由于没有偏见，非常称职，且透明办案，从而可能做到不但效率更高而 且更加公正。</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(Para. 5) </a:t>
            </a:r>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EEAB633-0EEF-4647-A1D5-F1307E23E803}"/>
              </a:ext>
            </a:extLst>
          </p:cNvPr>
          <p:cNvSpPr txBox="1"/>
          <p:nvPr/>
        </p:nvSpPr>
        <p:spPr>
          <a:xfrm>
            <a:off x="1386942" y="3429000"/>
            <a:ext cx="9211506" cy="1004699"/>
          </a:xfrm>
          <a:prstGeom prst="rect">
            <a:avLst/>
          </a:prstGeom>
          <a:noFill/>
        </p:spPr>
        <p:txBody>
          <a:bodyPr wrap="square" rtlCol="0">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One day, such </a:t>
            </a:r>
            <a:r>
              <a:rPr lang="en-US" altLang="zh-CN" sz="2400" dirty="0" err="1">
                <a:solidFill>
                  <a:srgbClr val="FF0000"/>
                </a:solidFill>
                <a:latin typeface="Times New Roman" panose="02020603050405020304" pitchFamily="18" charset="0"/>
                <a:cs typeface="Times New Roman" panose="02020603050405020304" pitchFamily="18" charset="0"/>
              </a:rPr>
              <a:t>robojudges</a:t>
            </a:r>
            <a:r>
              <a:rPr lang="en-US" altLang="zh-CN" sz="2400" dirty="0">
                <a:solidFill>
                  <a:srgbClr val="FF0000"/>
                </a:solidFill>
                <a:latin typeface="Times New Roman" panose="02020603050405020304" pitchFamily="18" charset="0"/>
                <a:cs typeface="Times New Roman" panose="02020603050405020304" pitchFamily="18" charset="0"/>
              </a:rPr>
              <a:t> may therefore be both more efficient and fairer, by virtue of being unbiased, competent and transparent.</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153200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30724" name="Text Box 29"/>
          <p:cNvSpPr txBox="1"/>
          <p:nvPr/>
        </p:nvSpPr>
        <p:spPr>
          <a:xfrm>
            <a:off x="2063750" y="4941888"/>
            <a:ext cx="647700" cy="40005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mn-cs"/>
            </a:endParaRPr>
          </a:p>
        </p:txBody>
      </p:sp>
      <p:sp>
        <p:nvSpPr>
          <p:cNvPr id="30725" name="内容占位符 2"/>
          <p:cNvSpPr>
            <a:spLocks noGrp="1"/>
          </p:cNvSpPr>
          <p:nvPr>
            <p:ph idx="1"/>
          </p:nvPr>
        </p:nvSpPr>
        <p:spPr>
          <a:xfrm>
            <a:off x="2297034" y="2089854"/>
            <a:ext cx="7453338" cy="2678292"/>
          </a:xfrm>
        </p:spPr>
        <p:txBody>
          <a:bodyPr vert="horz" wrap="square" lIns="91440" tIns="45720" rIns="91440" bIns="45720" anchor="t" anchorCtr="0"/>
          <a:lstStyle/>
          <a:p>
            <a:pPr eaLnBrk="1" hangingPunct="1">
              <a:buFont typeface="Wingdings" panose="05000000000000000000" pitchFamily="2" charset="2"/>
              <a:buChar char="Ø"/>
            </a:pPr>
            <a:r>
              <a:rPr lang="en-US" altLang="zh-CN" sz="2800" b="1" dirty="0">
                <a:solidFill>
                  <a:srgbClr val="4C4C4C"/>
                </a:solidFill>
                <a:latin typeface="Times New Roman" panose="02020603050405020304" pitchFamily="18" charset="0"/>
                <a:cs typeface="Times New Roman" panose="02020603050405020304" pitchFamily="18" charset="0"/>
                <a:hlinkClick r:id="rId2" action="ppaction://hlinksldjump"/>
              </a:rPr>
              <a:t>Background information</a:t>
            </a:r>
            <a:endParaRPr lang="en-US" altLang="zh-CN" sz="2800" b="1" dirty="0">
              <a:solidFill>
                <a:srgbClr val="4C4C4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zh-CN" sz="2800" b="1" dirty="0">
              <a:solidFill>
                <a:srgbClr val="4C4C4C"/>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800" b="1" dirty="0">
                <a:solidFill>
                  <a:srgbClr val="4C4C4C"/>
                </a:solidFill>
                <a:latin typeface="Times New Roman" panose="02020603050405020304" pitchFamily="18" charset="0"/>
                <a:cs typeface="Times New Roman" panose="02020603050405020304" pitchFamily="18" charset="0"/>
                <a:hlinkClick r:id="rId3" action="ppaction://hlinksldjump"/>
              </a:rPr>
              <a:t>Warm-up Questions</a:t>
            </a:r>
            <a:endParaRPr lang="zh-CN" altLang="en-US" sz="2800" b="1" dirty="0">
              <a:solidFill>
                <a:srgbClr val="4C4C4C"/>
              </a:solidFill>
              <a:latin typeface="Times New Roman" panose="02020603050405020304" pitchFamily="18" charset="0"/>
              <a:cs typeface="Times New Roman" panose="02020603050405020304" pitchFamily="18" charset="0"/>
            </a:endParaRPr>
          </a:p>
        </p:txBody>
      </p:sp>
      <p:pic>
        <p:nvPicPr>
          <p:cNvPr id="5" name="Picture 8">
            <a:hlinkClick r:id="rId4" action="ppaction://hlinksldjump"/>
            <a:extLst>
              <a:ext uri="{FF2B5EF4-FFF2-40B4-BE49-F238E27FC236}">
                <a16:creationId xmlns:a16="http://schemas.microsoft.com/office/drawing/2014/main" id="{86ACCEE3-9B48-4F99-8B16-2FE374D5F608}"/>
              </a:ext>
            </a:extLst>
          </p:cNvPr>
          <p:cNvPicPr>
            <a:picLocks noChangeAspect="1" noChangeArrowheads="1"/>
          </p:cNvPicPr>
          <p:nvPr/>
        </p:nvPicPr>
        <p:blipFill>
          <a:blip r:embed="rId5">
            <a:duotone>
              <a:schemeClr val="accent3">
                <a:shade val="45000"/>
                <a:satMod val="135000"/>
              </a:schemeClr>
              <a:prstClr val="white"/>
            </a:duotone>
          </a:blip>
          <a:srcRect/>
          <a:stretch>
            <a:fillRect/>
          </a:stretch>
        </p:blipFill>
        <p:spPr bwMode="auto">
          <a:xfrm>
            <a:off x="9432925" y="5247306"/>
            <a:ext cx="989956" cy="400050"/>
          </a:xfrm>
          <a:prstGeom prst="rect">
            <a:avLst/>
          </a:prstGeom>
          <a:noFill/>
          <a:ln>
            <a:noFill/>
          </a:ln>
        </p:spPr>
      </p:pic>
    </p:spTree>
    <p:extLst>
      <p:ext uri="{BB962C8B-B14F-4D97-AF65-F5344CB8AC3E}">
        <p14:creationId xmlns:p14="http://schemas.microsoft.com/office/powerpoint/2010/main" val="27749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37549" y="212327"/>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a:t>
            </a:r>
            <a:r>
              <a:rPr lang="en-US" altLang="zh-CN" sz="2400" b="1" dirty="0">
                <a:solidFill>
                  <a:prstClr val="white"/>
                </a:solidFill>
                <a:latin typeface="Trebuchet MS" panose="020B0603020202020204" pitchFamily="34" charset="0"/>
                <a:sym typeface="+mn-ea"/>
              </a:rPr>
              <a:t>– Detailed Reading</a:t>
            </a:r>
          </a:p>
        </p:txBody>
      </p:sp>
      <p:sp>
        <p:nvSpPr>
          <p:cNvPr id="2" name="文本框 1">
            <a:extLst>
              <a:ext uri="{FF2B5EF4-FFF2-40B4-BE49-F238E27FC236}">
                <a16:creationId xmlns:a16="http://schemas.microsoft.com/office/drawing/2014/main" id="{83E198AF-5C73-454D-B921-CA2993625D17}"/>
              </a:ext>
            </a:extLst>
          </p:cNvPr>
          <p:cNvSpPr txBox="1"/>
          <p:nvPr/>
        </p:nvSpPr>
        <p:spPr>
          <a:xfrm>
            <a:off x="1436036" y="1653646"/>
            <a:ext cx="8867839" cy="1000980"/>
          </a:xfrm>
          <a:prstGeom prst="rect">
            <a:avLst/>
          </a:prstGeom>
          <a:noFill/>
        </p:spPr>
        <p:txBody>
          <a:bodyPr wrap="square" rtlCol="0">
            <a:spAutoFit/>
          </a:bodyPr>
          <a:lstStyle/>
          <a:p>
            <a:pPr>
              <a:lnSpc>
                <a:spcPct val="130000"/>
              </a:lnSpc>
            </a:pPr>
            <a:r>
              <a:rPr lang="zh-CN" altLang="en-US" sz="2400" dirty="0">
                <a:latin typeface="宋体" panose="02010600030101010101" pitchFamily="2" charset="-122"/>
                <a:ea typeface="宋体" panose="02010600030101010101" pitchFamily="2" charset="-122"/>
              </a:rPr>
              <a:t>人们普遍一致认为我们的法律需要不断发展，以跟上技术发展的步伐。</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(Para. 7)</a:t>
            </a:r>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2E459D0-E27F-4E3D-B44A-412C5A0F1E2E}"/>
              </a:ext>
            </a:extLst>
          </p:cNvPr>
          <p:cNvSpPr txBox="1"/>
          <p:nvPr/>
        </p:nvSpPr>
        <p:spPr>
          <a:xfrm>
            <a:off x="1436036" y="3425921"/>
            <a:ext cx="8867839" cy="1004699"/>
          </a:xfrm>
          <a:prstGeom prst="rect">
            <a:avLst/>
          </a:prstGeom>
          <a:noFill/>
        </p:spPr>
        <p:txBody>
          <a:bodyPr wrap="square" rtlCol="0">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There’s broad consensus that our laws need to evolve to keep pace with our technology.</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8847870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37549" y="212327"/>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a:t>
            </a:r>
            <a:r>
              <a:rPr lang="en-US" altLang="zh-CN" sz="2400" b="1" dirty="0">
                <a:solidFill>
                  <a:prstClr val="white"/>
                </a:solidFill>
                <a:latin typeface="Trebuchet MS" panose="020B0603020202020204" pitchFamily="34" charset="0"/>
                <a:sym typeface="+mn-ea"/>
              </a:rPr>
              <a:t>– Detailed Reading</a:t>
            </a:r>
          </a:p>
        </p:txBody>
      </p:sp>
      <p:sp>
        <p:nvSpPr>
          <p:cNvPr id="2" name="文本框 1">
            <a:extLst>
              <a:ext uri="{FF2B5EF4-FFF2-40B4-BE49-F238E27FC236}">
                <a16:creationId xmlns:a16="http://schemas.microsoft.com/office/drawing/2014/main" id="{9D1923BB-A72F-47BB-A999-6513DF25C78A}"/>
              </a:ext>
            </a:extLst>
          </p:cNvPr>
          <p:cNvSpPr txBox="1"/>
          <p:nvPr/>
        </p:nvSpPr>
        <p:spPr>
          <a:xfrm>
            <a:off x="1540365" y="1593576"/>
            <a:ext cx="8677595" cy="984500"/>
          </a:xfrm>
          <a:prstGeom prst="rect">
            <a:avLst/>
          </a:prstGeom>
          <a:noFill/>
        </p:spPr>
        <p:txBody>
          <a:bodyPr wrap="square" rtlCol="0">
            <a:spAutoFit/>
          </a:bodyPr>
          <a:lstStyle/>
          <a:p>
            <a:pPr>
              <a:lnSpc>
                <a:spcPct val="130000"/>
              </a:lnSpc>
            </a:pPr>
            <a:r>
              <a:rPr lang="zh-CN" altLang="en-US" sz="2400" dirty="0">
                <a:latin typeface="宋体" panose="02010600030101010101" pitchFamily="2" charset="-122"/>
                <a:ea typeface="宋体" panose="02010600030101010101" pitchFamily="2" charset="-122"/>
              </a:rPr>
              <a:t>因此，最注重安全的人工智能公司可能会喜欢监管，迫使那些不如自己谨慎的竞争对手也采用同样高的 安全标准。</a:t>
            </a:r>
            <a:r>
              <a:rPr lang="en-US" altLang="zh-CN" sz="2400" i="1" dirty="0">
                <a:latin typeface="宋体" panose="02010600030101010101" pitchFamily="2" charset="-122"/>
                <a:ea typeface="宋体" panose="02010600030101010101" pitchFamily="2" charset="-122"/>
              </a:rPr>
              <a:t>(Para. 9)</a:t>
            </a:r>
            <a:endParaRPr lang="zh-CN" altLang="en-US" sz="2400" i="1"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A7611E6-6BEB-4DC4-9BFE-74D21F52E84C}"/>
              </a:ext>
            </a:extLst>
          </p:cNvPr>
          <p:cNvSpPr txBox="1"/>
          <p:nvPr/>
        </p:nvSpPr>
        <p:spPr>
          <a:xfrm>
            <a:off x="1540365" y="3197332"/>
            <a:ext cx="8567130" cy="1484830"/>
          </a:xfrm>
          <a:prstGeom prst="rect">
            <a:avLst/>
          </a:prstGeom>
          <a:noFill/>
        </p:spPr>
        <p:txBody>
          <a:bodyPr wrap="square" rtlCol="0">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The most safety-conscious AI companies might therefore favor regulation that forces less scrupulous competitors to match their high safety standards.</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5389764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712A8C-8C35-42FC-995A-3F50DD726A63}"/>
              </a:ext>
            </a:extLst>
          </p:cNvPr>
          <p:cNvSpPr txBox="1"/>
          <p:nvPr/>
        </p:nvSpPr>
        <p:spPr>
          <a:xfrm>
            <a:off x="1546502" y="1405354"/>
            <a:ext cx="8407578" cy="1964961"/>
          </a:xfrm>
          <a:prstGeom prst="rect">
            <a:avLst/>
          </a:prstGeom>
          <a:noFill/>
        </p:spPr>
        <p:txBody>
          <a:bodyPr wrap="square" rtlCol="0">
            <a:spAutoFit/>
          </a:bodyPr>
          <a:lstStyle/>
          <a:p>
            <a:pPr>
              <a:lnSpc>
                <a:spcPct val="130000"/>
              </a:lnSpc>
            </a:pPr>
            <a:r>
              <a:rPr lang="zh-CN" altLang="en-US" sz="2400" dirty="0">
                <a:latin typeface="宋体" panose="02010600030101010101" pitchFamily="2" charset="-122"/>
                <a:ea typeface="宋体" panose="02010600030101010101" pitchFamily="2" charset="-122"/>
              </a:rPr>
              <a:t>这样的话，有着良好安全记录的车型将有资格获得非常低的保费，可能低于自然人驾驶者所需的保费，而粗制滥造、设计拙劣的车型保费门槛很高，使人对这些车型望而却步。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(Para. 10)</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41" name="标题 1"/>
          <p:cNvSpPr txBox="1"/>
          <p:nvPr/>
        </p:nvSpPr>
        <p:spPr>
          <a:xfrm>
            <a:off x="637549" y="212327"/>
            <a:ext cx="7808413" cy="525375"/>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a:t>
            </a:r>
            <a:r>
              <a:rPr lang="en-US" altLang="zh-CN" sz="2400" b="1" dirty="0">
                <a:solidFill>
                  <a:prstClr val="white"/>
                </a:solidFill>
                <a:latin typeface="Trebuchet MS" panose="020B0603020202020204" pitchFamily="34" charset="0"/>
                <a:sym typeface="+mn-ea"/>
              </a:rPr>
              <a:t>– Detailed Reading</a:t>
            </a:r>
          </a:p>
        </p:txBody>
      </p:sp>
      <p:sp>
        <p:nvSpPr>
          <p:cNvPr id="3" name="文本框 2">
            <a:extLst>
              <a:ext uri="{FF2B5EF4-FFF2-40B4-BE49-F238E27FC236}">
                <a16:creationId xmlns:a16="http://schemas.microsoft.com/office/drawing/2014/main" id="{0D4C264E-2A83-40AC-AE49-DC048DC7A624}"/>
              </a:ext>
            </a:extLst>
          </p:cNvPr>
          <p:cNvSpPr txBox="1"/>
          <p:nvPr/>
        </p:nvSpPr>
        <p:spPr>
          <a:xfrm>
            <a:off x="1546502" y="3287334"/>
            <a:ext cx="8407577" cy="2445093"/>
          </a:xfrm>
          <a:prstGeom prst="rect">
            <a:avLst/>
          </a:prstGeom>
          <a:noFill/>
        </p:spPr>
        <p:txBody>
          <a:bodyPr wrap="square" rtlCol="0">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This way, models with a sterling safety record will qualify for premiums that are very low, probably lower than what’s available to human drivers, while poorly designed models from sloppy manufacturers will only qualify for insurance policies that make them prohibitively expensive to own.</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8">
            <a:hlinkClick r:id="rId3" action="ppaction://hlinksldjump"/>
            <a:extLst>
              <a:ext uri="{FF2B5EF4-FFF2-40B4-BE49-F238E27FC236}">
                <a16:creationId xmlns:a16="http://schemas.microsoft.com/office/drawing/2014/main" id="{F900E7F3-1496-4BA3-A587-39D1CCB8BDCC}"/>
              </a:ext>
            </a:extLst>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218381" y="5874093"/>
            <a:ext cx="963169" cy="389225"/>
          </a:xfrm>
          <a:prstGeom prst="rect">
            <a:avLst/>
          </a:prstGeom>
          <a:noFill/>
          <a:ln>
            <a:noFill/>
          </a:ln>
        </p:spPr>
      </p:pic>
    </p:spTree>
    <p:extLst>
      <p:ext uri="{BB962C8B-B14F-4D97-AF65-F5344CB8AC3E}">
        <p14:creationId xmlns:p14="http://schemas.microsoft.com/office/powerpoint/2010/main" val="292787339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870683" y="5611761"/>
            <a:ext cx="964577" cy="389794"/>
          </a:xfrm>
          <a:prstGeom prst="rect">
            <a:avLst/>
          </a:prstGeom>
          <a:noFill/>
          <a:ln>
            <a:noFill/>
          </a:ln>
        </p:spPr>
      </p:pic>
      <p:sp>
        <p:nvSpPr>
          <p:cNvPr id="2" name="文本框 1">
            <a:extLst>
              <a:ext uri="{FF2B5EF4-FFF2-40B4-BE49-F238E27FC236}">
                <a16:creationId xmlns:a16="http://schemas.microsoft.com/office/drawing/2014/main" id="{E8428F91-07FB-4042-BF1C-11D11D93B124}"/>
              </a:ext>
            </a:extLst>
          </p:cNvPr>
          <p:cNvSpPr txBox="1"/>
          <p:nvPr/>
        </p:nvSpPr>
        <p:spPr>
          <a:xfrm>
            <a:off x="1442174" y="1374668"/>
            <a:ext cx="8910798" cy="340163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facilitate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make easier; help bring about </a:t>
            </a:r>
            <a:r>
              <a:rPr lang="zh-CN" altLang="en-US" sz="2400" dirty="0">
                <a:latin typeface="宋体" panose="02010600030101010101" pitchFamily="2" charset="-122"/>
                <a:ea typeface="宋体" panose="02010600030101010101" pitchFamily="2" charset="-122"/>
                <a:cs typeface="Times New Roman" panose="02020603050405020304" pitchFamily="18" charset="0"/>
              </a:rPr>
              <a:t>使容易，使便利；促进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Cultural exchanges between countries </a:t>
            </a:r>
            <a:r>
              <a:rPr lang="en-US" altLang="zh-CN" sz="2400" i="1" dirty="0">
                <a:latin typeface="Times New Roman" panose="02020603050405020304" pitchFamily="18" charset="0"/>
                <a:cs typeface="Times New Roman" panose="02020603050405020304" pitchFamily="18" charset="0"/>
              </a:rPr>
              <a:t>facilitate</a:t>
            </a:r>
            <a:r>
              <a:rPr lang="en-US" altLang="zh-CN" sz="2400" dirty="0">
                <a:latin typeface="Times New Roman" panose="02020603050405020304" pitchFamily="18" charset="0"/>
                <a:cs typeface="Times New Roman" panose="02020603050405020304" pitchFamily="18" charset="0"/>
              </a:rPr>
              <a:t> mutual </a:t>
            </a:r>
          </a:p>
          <a:p>
            <a:pPr>
              <a:lnSpc>
                <a:spcPct val="130000"/>
              </a:lnSpc>
            </a:pPr>
            <a:r>
              <a:rPr lang="en-US" altLang="zh-CN" sz="2400" dirty="0">
                <a:latin typeface="Times New Roman" panose="02020603050405020304" pitchFamily="18" charset="0"/>
                <a:cs typeface="Times New Roman" panose="02020603050405020304" pitchFamily="18" charset="0"/>
              </a:rPr>
              <a:t>       understanding.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国与国之间的文化交流促进相互理解。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Computers can be used to </a:t>
            </a:r>
            <a:r>
              <a:rPr lang="en-US" altLang="zh-CN" sz="2400" i="1" dirty="0">
                <a:latin typeface="Times New Roman" panose="02020603050405020304" pitchFamily="18" charset="0"/>
                <a:cs typeface="Times New Roman" panose="02020603050405020304" pitchFamily="18" charset="0"/>
              </a:rPr>
              <a:t>facilitate</a:t>
            </a:r>
            <a:r>
              <a:rPr lang="en-US" altLang="zh-CN" sz="2400" dirty="0">
                <a:latin typeface="Times New Roman" panose="02020603050405020304" pitchFamily="18" charset="0"/>
                <a:cs typeface="Times New Roman" panose="02020603050405020304" pitchFamily="18" charset="0"/>
              </a:rPr>
              <a:t> language learning.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p>
        </p:txBody>
      </p:sp>
      <p:sp>
        <p:nvSpPr>
          <p:cNvPr id="4" name="文本框 3">
            <a:extLst>
              <a:ext uri="{FF2B5EF4-FFF2-40B4-BE49-F238E27FC236}">
                <a16:creationId xmlns:a16="http://schemas.microsoft.com/office/drawing/2014/main" id="{B6FE1750-8E1D-507E-F718-0DF8C9C0162A}"/>
              </a:ext>
            </a:extLst>
          </p:cNvPr>
          <p:cNvSpPr txBox="1"/>
          <p:nvPr/>
        </p:nvSpPr>
        <p:spPr>
          <a:xfrm>
            <a:off x="1839028" y="4591639"/>
            <a:ext cx="6099716"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使用计算机可以使语言学习更方便。</a:t>
            </a:r>
            <a:endParaRPr lang="zh-CN" altLang="en-US" sz="2400" dirty="0"/>
          </a:p>
        </p:txBody>
      </p:sp>
    </p:spTree>
    <p:extLst>
      <p:ext uri="{BB962C8B-B14F-4D97-AF65-F5344CB8AC3E}">
        <p14:creationId xmlns:p14="http://schemas.microsoft.com/office/powerpoint/2010/main" val="315598366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580878" y="5650398"/>
            <a:ext cx="1107991" cy="447749"/>
          </a:xfrm>
          <a:prstGeom prst="rect">
            <a:avLst/>
          </a:prstGeom>
          <a:noFill/>
          <a:ln>
            <a:noFill/>
          </a:ln>
        </p:spPr>
      </p:pic>
      <p:sp>
        <p:nvSpPr>
          <p:cNvPr id="2" name="文本框 1">
            <a:extLst>
              <a:ext uri="{FF2B5EF4-FFF2-40B4-BE49-F238E27FC236}">
                <a16:creationId xmlns:a16="http://schemas.microsoft.com/office/drawing/2014/main" id="{6F5F65BB-341A-4E1C-98E1-E6DABA856C3B}"/>
              </a:ext>
            </a:extLst>
          </p:cNvPr>
          <p:cNvSpPr txBox="1"/>
          <p:nvPr/>
        </p:nvSpPr>
        <p:spPr>
          <a:xfrm>
            <a:off x="1276478" y="1540365"/>
            <a:ext cx="8967661"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bring out</a:t>
            </a:r>
            <a:r>
              <a:rPr lang="en-US" altLang="zh-CN" sz="2400" dirty="0">
                <a:latin typeface="Times New Roman" panose="02020603050405020304" pitchFamily="18" charset="0"/>
                <a:cs typeface="Times New Roman" panose="02020603050405020304" pitchFamily="18" charset="0"/>
              </a:rPr>
              <a:t>: nurture and develop </a:t>
            </a:r>
            <a:r>
              <a:rPr lang="zh-CN" altLang="en-US" sz="2400" dirty="0">
                <a:latin typeface="宋体" panose="02010600030101010101" pitchFamily="2" charset="-122"/>
                <a:ea typeface="宋体" panose="02010600030101010101" pitchFamily="2" charset="-122"/>
                <a:cs typeface="Times New Roman" panose="02020603050405020304" pitchFamily="18" charset="0"/>
              </a:rPr>
              <a:t>培育</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A crisis can </a:t>
            </a:r>
            <a:r>
              <a:rPr lang="en-US" altLang="zh-CN" sz="2400" i="1" dirty="0">
                <a:latin typeface="Times New Roman" panose="02020603050405020304" pitchFamily="18" charset="0"/>
                <a:cs typeface="Times New Roman" panose="02020603050405020304" pitchFamily="18" charset="0"/>
              </a:rPr>
              <a:t>bring out </a:t>
            </a:r>
            <a:r>
              <a:rPr lang="en-US" altLang="zh-CN" sz="2400" dirty="0">
                <a:latin typeface="Times New Roman" panose="02020603050405020304" pitchFamily="18" charset="0"/>
                <a:cs typeface="Times New Roman" panose="02020603050405020304" pitchFamily="18" charset="0"/>
              </a:rPr>
              <a:t>the best and the worst in people.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You need to add a little more salt to</a:t>
            </a:r>
            <a:r>
              <a:rPr lang="zh-CN" altLang="en-US" sz="2400" dirty="0">
                <a:latin typeface="Times New Roman" panose="02020603050405020304" pitchFamily="18" charset="0"/>
                <a:cs typeface="Times New Roman" panose="02020603050405020304" pitchFamily="18" charset="0"/>
              </a:rPr>
              <a:t>　　</a:t>
            </a:r>
            <a:r>
              <a:rPr lang="zh-CN" altLang="en-US" sz="2400" u="sng"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u="sng"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要稍许多加点盐，</a:t>
            </a:r>
            <a:r>
              <a:rPr lang="zh-CN" altLang="en-US" sz="2400" u="sng" dirty="0">
                <a:solidFill>
                  <a:srgbClr val="FF0000"/>
                </a:solidFill>
                <a:latin typeface="宋体" panose="02010600030101010101" pitchFamily="2" charset="-122"/>
                <a:ea typeface="宋体" panose="02010600030101010101" pitchFamily="2" charset="-122"/>
                <a:cs typeface="Times New Roman" panose="02020603050405020304" pitchFamily="18" charset="0"/>
              </a:rPr>
              <a:t>才能使肉味更鲜</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p:txBody>
      </p:sp>
      <p:sp>
        <p:nvSpPr>
          <p:cNvPr id="4" name="文本框 3">
            <a:extLst>
              <a:ext uri="{FF2B5EF4-FFF2-40B4-BE49-F238E27FC236}">
                <a16:creationId xmlns:a16="http://schemas.microsoft.com/office/drawing/2014/main" id="{5985C494-2CA2-853A-7F1A-28B22AF87BF2}"/>
              </a:ext>
            </a:extLst>
          </p:cNvPr>
          <p:cNvSpPr txBox="1"/>
          <p:nvPr/>
        </p:nvSpPr>
        <p:spPr>
          <a:xfrm>
            <a:off x="6406377" y="3518210"/>
            <a:ext cx="6099716" cy="461665"/>
          </a:xfrm>
          <a:prstGeom prst="rect">
            <a:avLst/>
          </a:prstGeom>
          <a:noFill/>
        </p:spPr>
        <p:txBody>
          <a:bodyPr wrap="square">
            <a:spAutoFit/>
          </a:bodyPr>
          <a:lstStyle/>
          <a:p>
            <a:r>
              <a:rPr lang="en-US" altLang="zh-CN" sz="2400" i="1" dirty="0">
                <a:solidFill>
                  <a:srgbClr val="FF0000"/>
                </a:solidFill>
                <a:latin typeface="Times New Roman" panose="02020603050405020304" pitchFamily="18" charset="0"/>
                <a:cs typeface="Times New Roman" panose="02020603050405020304" pitchFamily="18" charset="0"/>
              </a:rPr>
              <a:t>bring out </a:t>
            </a:r>
            <a:r>
              <a:rPr lang="en-US" altLang="zh-CN" sz="2400" dirty="0">
                <a:solidFill>
                  <a:srgbClr val="FF0000"/>
                </a:solidFill>
                <a:latin typeface="Times New Roman" panose="02020603050405020304" pitchFamily="18" charset="0"/>
                <a:cs typeface="Times New Roman" panose="02020603050405020304" pitchFamily="18" charset="0"/>
              </a:rPr>
              <a:t>the flavor of the meat. </a:t>
            </a:r>
            <a:endParaRPr lang="zh-CN" altLang="en-US" sz="2400" dirty="0">
              <a:solidFill>
                <a:srgbClr val="FF0000"/>
              </a:solidFill>
            </a:endParaRPr>
          </a:p>
        </p:txBody>
      </p:sp>
      <p:sp>
        <p:nvSpPr>
          <p:cNvPr id="6" name="文本框 5">
            <a:extLst>
              <a:ext uri="{FF2B5EF4-FFF2-40B4-BE49-F238E27FC236}">
                <a16:creationId xmlns:a16="http://schemas.microsoft.com/office/drawing/2014/main" id="{4CADB041-0A2F-4D10-6B72-C1700E1A1268}"/>
              </a:ext>
            </a:extLst>
          </p:cNvPr>
          <p:cNvSpPr txBox="1"/>
          <p:nvPr/>
        </p:nvSpPr>
        <p:spPr>
          <a:xfrm>
            <a:off x="1756409" y="2816451"/>
            <a:ext cx="8967661" cy="461665"/>
          </a:xfrm>
          <a:prstGeom prst="rect">
            <a:avLst/>
          </a:prstGeom>
          <a:noFill/>
        </p:spPr>
        <p:txBody>
          <a:bodyPr wrap="square">
            <a:spAutoFit/>
          </a:bodyPr>
          <a:lstStyle/>
          <a:p>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危机可以调动人的最佳潜质，也可暴露人的最劣品性</a:t>
            </a:r>
            <a:r>
              <a:rPr lang="zh-CN" altLang="en-US" sz="1600" dirty="0">
                <a:latin typeface="宋体" panose="02010600030101010101" pitchFamily="2" charset="-122"/>
                <a:ea typeface="宋体" panose="02010600030101010101" pitchFamily="2" charset="-122"/>
                <a:cs typeface="Times New Roman" panose="02020603050405020304" pitchFamily="18" charset="0"/>
              </a:rPr>
              <a:t>。 </a:t>
            </a:r>
            <a:endParaRPr lang="zh-CN" altLang="en-US" sz="1600" dirty="0"/>
          </a:p>
        </p:txBody>
      </p:sp>
    </p:spTree>
    <p:extLst>
      <p:ext uri="{BB962C8B-B14F-4D97-AF65-F5344CB8AC3E}">
        <p14:creationId xmlns:p14="http://schemas.microsoft.com/office/powerpoint/2010/main" val="62369437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244139" y="6041423"/>
            <a:ext cx="996447" cy="402673"/>
          </a:xfrm>
          <a:prstGeom prst="rect">
            <a:avLst/>
          </a:prstGeom>
          <a:noFill/>
          <a:ln>
            <a:noFill/>
          </a:ln>
        </p:spPr>
      </p:pic>
      <p:sp>
        <p:nvSpPr>
          <p:cNvPr id="2" name="文本框 1">
            <a:extLst>
              <a:ext uri="{FF2B5EF4-FFF2-40B4-BE49-F238E27FC236}">
                <a16:creationId xmlns:a16="http://schemas.microsoft.com/office/drawing/2014/main" id="{77852C36-6142-4B68-9247-307AEBA8CE66}"/>
              </a:ext>
            </a:extLst>
          </p:cNvPr>
          <p:cNvSpPr txBox="1"/>
          <p:nvPr/>
        </p:nvSpPr>
        <p:spPr>
          <a:xfrm>
            <a:off x="853031" y="1110781"/>
            <a:ext cx="10708913" cy="3881768"/>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bias</a:t>
            </a:r>
            <a:r>
              <a:rPr lang="en-US" altLang="zh-CN" sz="2400" dirty="0">
                <a:latin typeface="Times New Roman" panose="02020603050405020304" pitchFamily="18" charset="0"/>
                <a:cs typeface="Times New Roman" panose="02020603050405020304" pitchFamily="18" charset="0"/>
              </a:rPr>
              <a:t>: 1) n. an irrational preference </a:t>
            </a:r>
            <a:r>
              <a:rPr lang="zh-CN" altLang="en-US" sz="2400" dirty="0">
                <a:latin typeface="宋体" panose="02010600030101010101" pitchFamily="2" charset="-122"/>
                <a:ea typeface="宋体" panose="02010600030101010101" pitchFamily="2" charset="-122"/>
                <a:cs typeface="Times New Roman" panose="02020603050405020304" pitchFamily="18" charset="0"/>
              </a:rPr>
              <a:t>偏见，偏心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writer claims that,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social or political.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作者声称</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他毫无偏见</a:t>
            </a:r>
            <a:r>
              <a:rPr lang="zh-CN" altLang="en-US" sz="2400" dirty="0">
                <a:latin typeface="宋体" panose="02010600030101010101" pitchFamily="2" charset="-122"/>
                <a:ea typeface="宋体" panose="02010600030101010101" pitchFamily="2" charset="-122"/>
                <a:cs typeface="Times New Roman" panose="02020603050405020304" pitchFamily="18" charset="0"/>
              </a:rPr>
              <a:t>，没有社会偏见也没有政治偏见。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2)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cause to feel or show prejudice </a:t>
            </a:r>
            <a:r>
              <a:rPr lang="zh-CN" altLang="en-US" sz="2400" dirty="0">
                <a:latin typeface="宋体" panose="02010600030101010101" pitchFamily="2" charset="-122"/>
                <a:ea typeface="宋体" panose="02010600030101010101" pitchFamily="2" charset="-122"/>
                <a:cs typeface="Times New Roman" panose="02020603050405020304" pitchFamily="18" charset="0"/>
              </a:rPr>
              <a:t>使存偏见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candidate claimed that the media were </a:t>
            </a:r>
            <a:r>
              <a:rPr lang="en-US" altLang="zh-CN" sz="2400" i="1" dirty="0">
                <a:latin typeface="Times New Roman" panose="02020603050405020304" pitchFamily="18" charset="0"/>
                <a:cs typeface="Times New Roman" panose="02020603050405020304" pitchFamily="18" charset="0"/>
              </a:rPr>
              <a:t>biased</a:t>
            </a:r>
            <a:r>
              <a:rPr lang="en-US" altLang="zh-CN" sz="2400" dirty="0">
                <a:latin typeface="Times New Roman" panose="02020603050405020304" pitchFamily="18" charset="0"/>
                <a:cs typeface="Times New Roman" panose="02020603050405020304" pitchFamily="18" charset="0"/>
              </a:rPr>
              <a:t> against him.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87675A5-4BAD-7478-99C2-ED1AE1B0DD85}"/>
              </a:ext>
            </a:extLst>
          </p:cNvPr>
          <p:cNvSpPr txBox="1"/>
          <p:nvPr/>
        </p:nvSpPr>
        <p:spPr>
          <a:xfrm>
            <a:off x="4646362" y="1689854"/>
            <a:ext cx="3781358" cy="461665"/>
          </a:xfrm>
          <a:prstGeom prst="rect">
            <a:avLst/>
          </a:prstGeom>
          <a:noFill/>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he is free from </a:t>
            </a:r>
            <a:r>
              <a:rPr lang="en-US" altLang="zh-CN" sz="2400" i="1" dirty="0">
                <a:solidFill>
                  <a:srgbClr val="FF0000"/>
                </a:solidFill>
                <a:latin typeface="Times New Roman" panose="02020603050405020304" pitchFamily="18" charset="0"/>
                <a:cs typeface="Times New Roman" panose="02020603050405020304" pitchFamily="18" charset="0"/>
              </a:rPr>
              <a:t>bias</a:t>
            </a:r>
            <a:r>
              <a:rPr lang="zh-CN" altLang="en-US" sz="1800" i="1" dirty="0">
                <a:solidFill>
                  <a:srgbClr val="FF0000"/>
                </a:solidFill>
                <a:latin typeface="Times New Roman" panose="02020603050405020304" pitchFamily="18" charset="0"/>
                <a:cs typeface="Times New Roman" panose="02020603050405020304" pitchFamily="18" charset="0"/>
              </a:rPr>
              <a:t>，</a:t>
            </a:r>
            <a:endParaRPr lang="zh-CN" altLang="en-US" dirty="0">
              <a:solidFill>
                <a:srgbClr val="FF0000"/>
              </a:solidFill>
            </a:endParaRPr>
          </a:p>
        </p:txBody>
      </p:sp>
      <p:sp>
        <p:nvSpPr>
          <p:cNvPr id="6" name="文本框 5">
            <a:extLst>
              <a:ext uri="{FF2B5EF4-FFF2-40B4-BE49-F238E27FC236}">
                <a16:creationId xmlns:a16="http://schemas.microsoft.com/office/drawing/2014/main" id="{82766DDD-F4EB-EFED-C148-292A233341BB}"/>
              </a:ext>
            </a:extLst>
          </p:cNvPr>
          <p:cNvSpPr txBox="1"/>
          <p:nvPr/>
        </p:nvSpPr>
        <p:spPr>
          <a:xfrm>
            <a:off x="1432560" y="4258271"/>
            <a:ext cx="6096000"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这位竞选人声称媒体对他不公。</a:t>
            </a:r>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24263325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0C5D3A-C192-4564-8926-EFA7F4F2B3B4}"/>
              </a:ext>
            </a:extLst>
          </p:cNvPr>
          <p:cNvSpPr txBox="1"/>
          <p:nvPr/>
        </p:nvSpPr>
        <p:spPr>
          <a:xfrm>
            <a:off x="1051190" y="911018"/>
            <a:ext cx="10384167" cy="4345420"/>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orientation</a:t>
            </a:r>
            <a:r>
              <a:rPr lang="en-US" altLang="zh-CN" sz="2400" dirty="0">
                <a:latin typeface="Times New Roman" panose="02020603050405020304" pitchFamily="18" charset="0"/>
                <a:cs typeface="Times New Roman" panose="02020603050405020304" pitchFamily="18" charset="0"/>
              </a:rPr>
              <a:t>: n. one’s basic attitudes or beliefs; training for a new job or activity </a:t>
            </a:r>
            <a:r>
              <a:rPr lang="zh-CN" altLang="en-US" sz="2400" dirty="0">
                <a:latin typeface="宋体" panose="02010600030101010101" pitchFamily="2" charset="-122"/>
                <a:ea typeface="宋体" panose="02010600030101010101" pitchFamily="2" charset="-122"/>
                <a:cs typeface="Times New Roman" panose="02020603050405020304" pitchFamily="18" charset="0"/>
              </a:rPr>
              <a:t>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向，取向；职前培训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company employs people without regard to their political or  </a:t>
            </a:r>
          </a:p>
          <a:p>
            <a:pPr>
              <a:lnSpc>
                <a:spcPct val="130000"/>
              </a:lnSpc>
            </a:pPr>
            <a:r>
              <a:rPr lang="en-US" altLang="zh-CN" sz="2400" dirty="0">
                <a:latin typeface="Times New Roman" panose="02020603050405020304" pitchFamily="18" charset="0"/>
                <a:cs typeface="Times New Roman" panose="02020603050405020304" pitchFamily="18" charset="0"/>
              </a:rPr>
              <a:t>       religious </a:t>
            </a:r>
            <a:r>
              <a:rPr lang="en-US" altLang="zh-CN" sz="2400" i="1" dirty="0">
                <a:latin typeface="Times New Roman" panose="02020603050405020304" pitchFamily="18" charset="0"/>
                <a:cs typeface="Times New Roman" panose="02020603050405020304" pitchFamily="18" charset="0"/>
              </a:rPr>
              <a:t>orientation</a:t>
            </a:r>
            <a:r>
              <a:rPr lang="en-US" altLang="zh-CN" sz="2400" dirty="0">
                <a:latin typeface="Times New Roman" panose="02020603050405020304" pitchFamily="18" charset="0"/>
                <a:cs typeface="Times New Roman" panose="02020603050405020304" pitchFamily="18" charset="0"/>
              </a:rPr>
              <a: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a:t>
            </a:r>
          </a:p>
          <a:p>
            <a:pPr>
              <a:lnSpc>
                <a:spcPct val="130000"/>
              </a:lnSpc>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　这些材料是供新职员培训使用的。</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693935" y="5444707"/>
            <a:ext cx="994447" cy="401865"/>
          </a:xfrm>
          <a:prstGeom prst="rect">
            <a:avLst/>
          </a:prstGeom>
          <a:noFill/>
          <a:ln>
            <a:noFill/>
          </a:ln>
        </p:spPr>
      </p:pic>
      <p:sp>
        <p:nvSpPr>
          <p:cNvPr id="4" name="文本框 3">
            <a:extLst>
              <a:ext uri="{FF2B5EF4-FFF2-40B4-BE49-F238E27FC236}">
                <a16:creationId xmlns:a16="http://schemas.microsoft.com/office/drawing/2014/main" id="{CA68E64D-F6DD-56EF-7883-CD943E37FB64}"/>
              </a:ext>
            </a:extLst>
          </p:cNvPr>
          <p:cNvSpPr txBox="1"/>
          <p:nvPr/>
        </p:nvSpPr>
        <p:spPr>
          <a:xfrm>
            <a:off x="1680961" y="3059668"/>
            <a:ext cx="6096000"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公司聘用人员不考虑他们的政治或宗教倾向。 </a:t>
            </a:r>
            <a:endParaRPr lang="zh-CN" altLang="en-US" sz="2400" dirty="0"/>
          </a:p>
        </p:txBody>
      </p:sp>
      <p:sp>
        <p:nvSpPr>
          <p:cNvPr id="6" name="文本框 5">
            <a:extLst>
              <a:ext uri="{FF2B5EF4-FFF2-40B4-BE49-F238E27FC236}">
                <a16:creationId xmlns:a16="http://schemas.microsoft.com/office/drawing/2014/main" id="{507FDD5F-3953-EBC1-30FB-3D469BC8ABF4}"/>
              </a:ext>
            </a:extLst>
          </p:cNvPr>
          <p:cNvSpPr txBox="1"/>
          <p:nvPr/>
        </p:nvSpPr>
        <p:spPr>
          <a:xfrm>
            <a:off x="1680961" y="4378978"/>
            <a:ext cx="8012974" cy="524567"/>
          </a:xfrm>
          <a:prstGeom prst="rect">
            <a:avLst/>
          </a:prstGeom>
          <a:noFill/>
        </p:spPr>
        <p:txBody>
          <a:bodyPr wrap="square">
            <a:spAutoFit/>
          </a:bodyPr>
          <a:lstStyle/>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These materials are for the </a:t>
            </a:r>
            <a:r>
              <a:rPr lang="en-US" altLang="zh-CN" sz="2400" i="1" dirty="0">
                <a:solidFill>
                  <a:srgbClr val="FF0000"/>
                </a:solidFill>
                <a:latin typeface="Times New Roman" panose="02020603050405020304" pitchFamily="18" charset="0"/>
                <a:cs typeface="Times New Roman" panose="02020603050405020304" pitchFamily="18" charset="0"/>
              </a:rPr>
              <a:t>orientation</a:t>
            </a:r>
            <a:r>
              <a:rPr lang="en-US" altLang="zh-CN" sz="2400" dirty="0">
                <a:solidFill>
                  <a:srgbClr val="FF0000"/>
                </a:solidFill>
                <a:latin typeface="Times New Roman" panose="02020603050405020304" pitchFamily="18" charset="0"/>
                <a:cs typeface="Times New Roman" panose="02020603050405020304" pitchFamily="18" charset="0"/>
              </a:rPr>
              <a:t> of new employees.</a:t>
            </a:r>
          </a:p>
        </p:txBody>
      </p:sp>
    </p:spTree>
    <p:extLst>
      <p:ext uri="{BB962C8B-B14F-4D97-AF65-F5344CB8AC3E}">
        <p14:creationId xmlns:p14="http://schemas.microsoft.com/office/powerpoint/2010/main" val="155904373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741219" y="5311498"/>
            <a:ext cx="949283" cy="383614"/>
          </a:xfrm>
          <a:prstGeom prst="rect">
            <a:avLst/>
          </a:prstGeom>
          <a:noFill/>
          <a:ln>
            <a:noFill/>
          </a:ln>
        </p:spPr>
      </p:pic>
      <p:sp>
        <p:nvSpPr>
          <p:cNvPr id="2" name="文本框 1">
            <a:extLst>
              <a:ext uri="{FF2B5EF4-FFF2-40B4-BE49-F238E27FC236}">
                <a16:creationId xmlns:a16="http://schemas.microsoft.com/office/drawing/2014/main" id="{800E56AE-47B2-49F7-AF8A-C24C80F292C1}"/>
              </a:ext>
            </a:extLst>
          </p:cNvPr>
          <p:cNvSpPr txBox="1"/>
          <p:nvPr/>
        </p:nvSpPr>
        <p:spPr>
          <a:xfrm>
            <a:off x="1779705" y="1546502"/>
            <a:ext cx="8910797"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identical</a:t>
            </a:r>
            <a:r>
              <a:rPr lang="en-US" altLang="zh-CN" sz="2400" dirty="0">
                <a:latin typeface="Times New Roman" panose="02020603050405020304" pitchFamily="18" charset="0"/>
                <a:cs typeface="Times New Roman" panose="02020603050405020304" pitchFamily="18" charset="0"/>
              </a:rPr>
              <a:t>: a. being the same </a:t>
            </a:r>
            <a:r>
              <a:rPr lang="zh-CN" altLang="en-US" sz="2400" dirty="0">
                <a:latin typeface="宋体" panose="02010600030101010101" pitchFamily="2" charset="-122"/>
                <a:ea typeface="宋体" panose="02010600030101010101" pitchFamily="2" charset="-122"/>
                <a:cs typeface="Times New Roman" panose="02020603050405020304" pitchFamily="18" charset="0"/>
              </a:rPr>
              <a:t>完全相同的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sisters were almost </a:t>
            </a:r>
            <a:r>
              <a:rPr lang="en-US" altLang="zh-CN" sz="2400" i="1" dirty="0">
                <a:latin typeface="Times New Roman" panose="02020603050405020304" pitchFamily="18" charset="0"/>
                <a:cs typeface="Times New Roman" panose="02020603050405020304" pitchFamily="18" charset="0"/>
              </a:rPr>
              <a:t>identical</a:t>
            </a:r>
            <a:r>
              <a:rPr lang="en-US" altLang="zh-CN" sz="2400" dirty="0">
                <a:latin typeface="Times New Roman" panose="02020603050405020304" pitchFamily="18" charset="0"/>
                <a:cs typeface="Times New Roman" panose="02020603050405020304" pitchFamily="18" charset="0"/>
              </a:rPr>
              <a:t> in appearance.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姐妹俩长得几乎一模一样。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The results </a:t>
            </a:r>
            <a:r>
              <a:rPr lang="en-US" altLang="zh-CN" sz="2400" dirty="0">
                <a:solidFill>
                  <a:srgbClr val="FF0000"/>
                </a:solidFill>
                <a:latin typeface="Times New Roman" panose="02020603050405020304" pitchFamily="18" charset="0"/>
                <a:cs typeface="Times New Roman" panose="02020603050405020304" pitchFamily="18" charset="0"/>
              </a:rPr>
              <a:t>were </a:t>
            </a:r>
            <a:r>
              <a:rPr lang="en-US" altLang="zh-CN" sz="2400" i="1" dirty="0">
                <a:solidFill>
                  <a:srgbClr val="FF0000"/>
                </a:solidFill>
                <a:latin typeface="Times New Roman" panose="02020603050405020304" pitchFamily="18" charset="0"/>
                <a:cs typeface="Times New Roman" panose="02020603050405020304" pitchFamily="18" charset="0"/>
              </a:rPr>
              <a:t>identical</a:t>
            </a:r>
            <a:r>
              <a:rPr lang="en-US" altLang="zh-CN" sz="2400" dirty="0">
                <a:solidFill>
                  <a:srgbClr val="FF0000"/>
                </a:solidFill>
                <a:latin typeface="Times New Roman" panose="02020603050405020304" pitchFamily="18" charset="0"/>
                <a:cs typeface="Times New Roman" panose="02020603050405020304" pitchFamily="18" charset="0"/>
              </a:rPr>
              <a:t> to </a:t>
            </a:r>
            <a:r>
              <a:rPr lang="en-US" altLang="zh-CN" sz="2400" dirty="0">
                <a:latin typeface="Times New Roman" panose="02020603050405020304" pitchFamily="18" charset="0"/>
                <a:cs typeface="Times New Roman" panose="02020603050405020304" pitchFamily="18" charset="0"/>
              </a:rPr>
              <a:t>those of the first test.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结果与第一次检测完全一致。</a:t>
            </a:r>
          </a:p>
        </p:txBody>
      </p:sp>
    </p:spTree>
    <p:extLst>
      <p:ext uri="{BB962C8B-B14F-4D97-AF65-F5344CB8AC3E}">
        <p14:creationId xmlns:p14="http://schemas.microsoft.com/office/powerpoint/2010/main" val="3797284531"/>
      </p:ext>
    </p:extLst>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15539" y="5796297"/>
            <a:ext cx="978692" cy="395498"/>
          </a:xfrm>
          <a:prstGeom prst="rect">
            <a:avLst/>
          </a:prstGeom>
          <a:noFill/>
          <a:ln>
            <a:noFill/>
          </a:ln>
        </p:spPr>
      </p:pic>
      <p:sp>
        <p:nvSpPr>
          <p:cNvPr id="2" name="文本框 1">
            <a:extLst>
              <a:ext uri="{FF2B5EF4-FFF2-40B4-BE49-F238E27FC236}">
                <a16:creationId xmlns:a16="http://schemas.microsoft.com/office/drawing/2014/main" id="{0FA56C51-4375-47D0-B8F8-D2E108E235B3}"/>
              </a:ext>
            </a:extLst>
          </p:cNvPr>
          <p:cNvSpPr txBox="1"/>
          <p:nvPr/>
        </p:nvSpPr>
        <p:spPr>
          <a:xfrm>
            <a:off x="987020" y="1489019"/>
            <a:ext cx="10217960" cy="2445093"/>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fashion</a:t>
            </a:r>
            <a:r>
              <a:rPr lang="en-US" altLang="zh-CN" sz="2400" dirty="0">
                <a:latin typeface="Times New Roman" panose="02020603050405020304" pitchFamily="18" charset="0"/>
                <a:cs typeface="Times New Roman" panose="02020603050405020304" pitchFamily="18" charset="0"/>
              </a:rPr>
              <a:t>: n. manner, way; the latest or most admired style in clothes, behavior, etc.    </a:t>
            </a:r>
          </a:p>
          <a:p>
            <a:pPr>
              <a:lnSpc>
                <a:spcPct val="13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方 式；时尚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Jim guided the visitors out of the building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吉姆领着来访者有序地走出大楼。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Mary is a vain girl. She always wears the latest </a:t>
            </a:r>
            <a:r>
              <a:rPr lang="en-US" altLang="zh-CN" sz="2400" i="1" dirty="0">
                <a:latin typeface="Times New Roman" panose="02020603050405020304" pitchFamily="18" charset="0"/>
                <a:cs typeface="Times New Roman" panose="02020603050405020304" pitchFamily="18" charset="0"/>
              </a:rPr>
              <a:t>fashion</a:t>
            </a:r>
            <a:r>
              <a:rPr lang="en-US" altLang="zh-CN" sz="2400" dirty="0">
                <a:latin typeface="Times New Roman" panose="02020603050405020304" pitchFamily="18" charset="0"/>
                <a:cs typeface="Times New Roman" panose="02020603050405020304" pitchFamily="18" charset="0"/>
              </a:rPr>
              <a:t>. </a:t>
            </a:r>
          </a:p>
        </p:txBody>
      </p:sp>
      <p:sp>
        <p:nvSpPr>
          <p:cNvPr id="4" name="文本框 3">
            <a:extLst>
              <a:ext uri="{FF2B5EF4-FFF2-40B4-BE49-F238E27FC236}">
                <a16:creationId xmlns:a16="http://schemas.microsoft.com/office/drawing/2014/main" id="{C7EC60DE-8CF5-23CD-DED3-86991F1DFC72}"/>
              </a:ext>
            </a:extLst>
          </p:cNvPr>
          <p:cNvSpPr txBox="1"/>
          <p:nvPr/>
        </p:nvSpPr>
        <p:spPr>
          <a:xfrm>
            <a:off x="6812280" y="2480732"/>
            <a:ext cx="6096000" cy="461665"/>
          </a:xfrm>
          <a:prstGeom prst="rect">
            <a:avLst/>
          </a:prstGeom>
          <a:noFill/>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in an orderly </a:t>
            </a:r>
            <a:r>
              <a:rPr lang="en-US" altLang="zh-CN" sz="2400" i="1" dirty="0">
                <a:solidFill>
                  <a:srgbClr val="FF0000"/>
                </a:solidFill>
                <a:latin typeface="Times New Roman" panose="02020603050405020304" pitchFamily="18" charset="0"/>
                <a:cs typeface="Times New Roman" panose="02020603050405020304" pitchFamily="18" charset="0"/>
              </a:rPr>
              <a:t>fashion</a:t>
            </a:r>
            <a:endParaRPr lang="zh-CN" altLang="en-US" sz="2400" dirty="0">
              <a:solidFill>
                <a:srgbClr val="FF0000"/>
              </a:solidFill>
            </a:endParaRPr>
          </a:p>
        </p:txBody>
      </p:sp>
      <p:sp>
        <p:nvSpPr>
          <p:cNvPr id="6" name="文本框 5">
            <a:extLst>
              <a:ext uri="{FF2B5EF4-FFF2-40B4-BE49-F238E27FC236}">
                <a16:creationId xmlns:a16="http://schemas.microsoft.com/office/drawing/2014/main" id="{CD8BAE9A-0284-07D2-620A-43F4B241D5B1}"/>
              </a:ext>
            </a:extLst>
          </p:cNvPr>
          <p:cNvSpPr txBox="1"/>
          <p:nvPr/>
        </p:nvSpPr>
        <p:spPr>
          <a:xfrm>
            <a:off x="1505701" y="4042810"/>
            <a:ext cx="6446520" cy="461665"/>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玛丽爱虚荣，她总是穿最时髦的衣裳。</a:t>
            </a:r>
            <a:endParaRPr lang="zh-CN" altLang="en-US" dirty="0"/>
          </a:p>
        </p:txBody>
      </p:sp>
    </p:spTree>
    <p:extLst>
      <p:ext uri="{BB962C8B-B14F-4D97-AF65-F5344CB8AC3E}">
        <p14:creationId xmlns:p14="http://schemas.microsoft.com/office/powerpoint/2010/main" val="76912505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244139" y="5953051"/>
            <a:ext cx="695325" cy="280987"/>
          </a:xfrm>
          <a:prstGeom prst="rect">
            <a:avLst/>
          </a:prstGeom>
          <a:noFill/>
          <a:ln>
            <a:noFill/>
          </a:ln>
        </p:spPr>
      </p:pic>
      <p:sp>
        <p:nvSpPr>
          <p:cNvPr id="2" name="文本框 1">
            <a:extLst>
              <a:ext uri="{FF2B5EF4-FFF2-40B4-BE49-F238E27FC236}">
                <a16:creationId xmlns:a16="http://schemas.microsoft.com/office/drawing/2014/main" id="{4CDB056D-BCD9-43C0-89B8-F1502FC02FA4}"/>
              </a:ext>
            </a:extLst>
          </p:cNvPr>
          <p:cNvSpPr txBox="1"/>
          <p:nvPr/>
        </p:nvSpPr>
        <p:spPr>
          <a:xfrm>
            <a:off x="1460585" y="1307162"/>
            <a:ext cx="9794513" cy="242489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controversial</a:t>
            </a:r>
            <a:r>
              <a:rPr lang="en-US" altLang="zh-CN" sz="2400" dirty="0">
                <a:latin typeface="Times New Roman" panose="02020603050405020304" pitchFamily="18" charset="0"/>
                <a:cs typeface="Times New Roman" panose="02020603050405020304" pitchFamily="18" charset="0"/>
              </a:rPr>
              <a:t>: a. causing a lot of disagreement </a:t>
            </a:r>
            <a:r>
              <a:rPr lang="zh-CN" altLang="en-US" sz="2400" dirty="0">
                <a:latin typeface="宋体" panose="02010600030101010101" pitchFamily="2" charset="-122"/>
                <a:ea typeface="宋体" panose="02010600030101010101" pitchFamily="2" charset="-122"/>
                <a:cs typeface="Times New Roman" panose="02020603050405020304" pitchFamily="18" charset="0"/>
              </a:rPr>
              <a:t>有争议的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Her speech steered clear of </a:t>
            </a:r>
            <a:r>
              <a:rPr lang="en-US" altLang="zh-CN" sz="2400" i="1" dirty="0">
                <a:latin typeface="Times New Roman" panose="02020603050405020304" pitchFamily="18" charset="0"/>
                <a:cs typeface="Times New Roman" panose="02020603050405020304" pitchFamily="18" charset="0"/>
              </a:rPr>
              <a:t>controversial</a:t>
            </a:r>
            <a:r>
              <a:rPr lang="en-US" altLang="zh-CN" sz="2400" dirty="0">
                <a:latin typeface="Times New Roman" panose="02020603050405020304" pitchFamily="18" charset="0"/>
                <a:cs typeface="Times New Roman" panose="02020603050405020304" pitchFamily="18" charset="0"/>
              </a:rPr>
              <a:t> issues.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她的讲话避开了有争议的问题。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这位获得诺贝尔奖的作家在他本国颇受争议。</a:t>
            </a:r>
          </a:p>
        </p:txBody>
      </p:sp>
      <p:sp>
        <p:nvSpPr>
          <p:cNvPr id="4" name="文本框 3">
            <a:extLst>
              <a:ext uri="{FF2B5EF4-FFF2-40B4-BE49-F238E27FC236}">
                <a16:creationId xmlns:a16="http://schemas.microsoft.com/office/drawing/2014/main" id="{763A9409-078E-1CC7-39F0-EAA1A4442FE1}"/>
              </a:ext>
            </a:extLst>
          </p:cNvPr>
          <p:cNvSpPr txBox="1"/>
          <p:nvPr/>
        </p:nvSpPr>
        <p:spPr>
          <a:xfrm>
            <a:off x="1825943" y="3987553"/>
            <a:ext cx="9113521" cy="461665"/>
          </a:xfrm>
          <a:prstGeom prst="rect">
            <a:avLst/>
          </a:prstGeom>
          <a:noFill/>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The Nobel Prize winning writer is quite </a:t>
            </a:r>
            <a:r>
              <a:rPr lang="en-US" altLang="zh-CN" sz="2400" i="1" dirty="0">
                <a:solidFill>
                  <a:srgbClr val="FF0000"/>
                </a:solidFill>
                <a:latin typeface="Times New Roman" panose="02020603050405020304" pitchFamily="18" charset="0"/>
                <a:cs typeface="Times New Roman" panose="02020603050405020304" pitchFamily="18" charset="0"/>
              </a:rPr>
              <a:t>controversial</a:t>
            </a:r>
            <a:r>
              <a:rPr lang="en-US" altLang="zh-CN" sz="2400" dirty="0">
                <a:solidFill>
                  <a:srgbClr val="FF0000"/>
                </a:solidFill>
                <a:latin typeface="Times New Roman" panose="02020603050405020304" pitchFamily="18" charset="0"/>
                <a:cs typeface="Times New Roman" panose="02020603050405020304" pitchFamily="18" charset="0"/>
              </a:rPr>
              <a:t> in his own country.</a:t>
            </a:r>
            <a:r>
              <a:rPr lang="en-US" altLang="zh-CN" sz="2400" dirty="0">
                <a:latin typeface="Times New Roman" panose="02020603050405020304" pitchFamily="18" charset="0"/>
                <a:cs typeface="Times New Roman" panose="02020603050405020304" pitchFamily="18" charset="0"/>
              </a:rPr>
              <a:t> </a:t>
            </a:r>
            <a:endParaRPr lang="zh-CN" altLang="en-US" sz="2400" dirty="0"/>
          </a:p>
        </p:txBody>
      </p:sp>
    </p:spTree>
    <p:extLst>
      <p:ext uri="{BB962C8B-B14F-4D97-AF65-F5344CB8AC3E}">
        <p14:creationId xmlns:p14="http://schemas.microsoft.com/office/powerpoint/2010/main" val="256537155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30724" name="Text Box 29"/>
          <p:cNvSpPr txBox="1"/>
          <p:nvPr/>
        </p:nvSpPr>
        <p:spPr>
          <a:xfrm>
            <a:off x="2063750" y="4941888"/>
            <a:ext cx="647700" cy="40005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mn-cs"/>
            </a:endParaRPr>
          </a:p>
        </p:txBody>
      </p:sp>
      <p:sp>
        <p:nvSpPr>
          <p:cNvPr id="4" name="文本框 3">
            <a:extLst>
              <a:ext uri="{FF2B5EF4-FFF2-40B4-BE49-F238E27FC236}">
                <a16:creationId xmlns:a16="http://schemas.microsoft.com/office/drawing/2014/main" id="{7FA2E05E-E19F-4F34-9349-4E9A9B267A0F}"/>
              </a:ext>
            </a:extLst>
          </p:cNvPr>
          <p:cNvSpPr txBox="1"/>
          <p:nvPr/>
        </p:nvSpPr>
        <p:spPr>
          <a:xfrm>
            <a:off x="1521956" y="1391545"/>
            <a:ext cx="8045492" cy="52456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Watch the video clip and answer the following questions.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5C4D8827-303A-4A7A-B8B8-339077CE374F}"/>
              </a:ext>
            </a:extLst>
          </p:cNvPr>
          <p:cNvSpPr txBox="1"/>
          <p:nvPr/>
        </p:nvSpPr>
        <p:spPr>
          <a:xfrm>
            <a:off x="1383149" y="2284547"/>
            <a:ext cx="8745101" cy="3405356"/>
          </a:xfrm>
          <a:prstGeom prst="rect">
            <a:avLst/>
          </a:prstGeom>
          <a:noFill/>
        </p:spPr>
        <p:txBody>
          <a:bodyPr wrap="square" rtlCol="0">
            <a:spAutoFit/>
          </a:bodyPr>
          <a:lstStyle/>
          <a:p>
            <a:pPr marL="342900" indent="-342900">
              <a:lnSpc>
                <a:spcPct val="130000"/>
              </a:lnSpc>
              <a:buAutoNum type="arabicPeriod"/>
            </a:pPr>
            <a:r>
              <a:rPr lang="en-US" altLang="zh-CN" sz="2400" dirty="0">
                <a:effectLst/>
                <a:latin typeface="Times New Roman" panose="02020603050405020304" pitchFamily="18" charset="0"/>
                <a:ea typeface="等线" panose="02010600030101010101" pitchFamily="2" charset="-122"/>
                <a:cs typeface="Times New Roman" panose="02020603050405020304" pitchFamily="18" charset="0"/>
              </a:rPr>
              <a:t>How did the speaker define Artificial Intelligence and Human Intelligence?</a:t>
            </a:r>
          </a:p>
          <a:p>
            <a:pPr marL="342900" indent="-342900">
              <a:lnSpc>
                <a:spcPct val="130000"/>
              </a:lnSpc>
              <a:buFontTx/>
              <a:buAutoNum type="arabicPeriod"/>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What machines have the human brain created, according to the speaker?</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indent="-342900">
              <a:lnSpc>
                <a:spcPct val="130000"/>
              </a:lnSpc>
              <a:buAutoNum type="arabicPeriod"/>
            </a:pPr>
            <a:r>
              <a:rPr lang="en-US" altLang="zh-CN" sz="2400" dirty="0">
                <a:effectLst/>
                <a:latin typeface="Times New Roman" panose="02020603050405020304" pitchFamily="18" charset="0"/>
                <a:ea typeface="等线" panose="02010600030101010101" pitchFamily="2" charset="-122"/>
                <a:cs typeface="Times New Roman" panose="02020603050405020304" pitchFamily="18" charset="0"/>
              </a:rPr>
              <a:t>According to the speaker, what cannot those “inanimate objects” do? And what can they do?</a:t>
            </a:r>
          </a:p>
          <a:p>
            <a:pPr marL="342900" indent="-342900">
              <a:lnSpc>
                <a:spcPct val="130000"/>
              </a:lnSpc>
              <a:buFontTx/>
              <a:buAutoNum type="arabicPeriod"/>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What is the big question the speaker raised at the end of the clip?</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descr="unnamed.jpg">
            <a:hlinkClick r:id="rId2" action="ppaction://hlinksldjump"/>
          </p:cNvPr>
          <p:cNvPicPr>
            <a:picLocks noChangeAspect="1"/>
          </p:cNvPicPr>
          <p:nvPr/>
        </p:nvPicPr>
        <p:blipFill>
          <a:blip r:embed="rId3" cstate="print">
            <a:clrChange>
              <a:clrFrom>
                <a:srgbClr val="F6F6F6"/>
              </a:clrFrom>
              <a:clrTo>
                <a:srgbClr val="F6F6F6">
                  <a:alpha val="0"/>
                </a:srgbClr>
              </a:clrTo>
            </a:clrChange>
          </a:blip>
          <a:srcRect t="26562" r="57324" b="32422"/>
          <a:stretch>
            <a:fillRect/>
          </a:stretch>
        </p:blipFill>
        <p:spPr>
          <a:xfrm>
            <a:off x="8830962" y="1463247"/>
            <a:ext cx="594630" cy="571503"/>
          </a:xfrm>
          <a:prstGeom prst="rect">
            <a:avLst/>
          </a:prstGeom>
        </p:spPr>
      </p:pic>
    </p:spTree>
    <p:extLst>
      <p:ext uri="{BB962C8B-B14F-4D97-AF65-F5344CB8AC3E}">
        <p14:creationId xmlns:p14="http://schemas.microsoft.com/office/powerpoint/2010/main" val="3663809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sp>
        <p:nvSpPr>
          <p:cNvPr id="2" name="文本框 1">
            <a:extLst>
              <a:ext uri="{FF2B5EF4-FFF2-40B4-BE49-F238E27FC236}">
                <a16:creationId xmlns:a16="http://schemas.microsoft.com/office/drawing/2014/main" id="{A96CA3B5-9D1F-41BB-AD34-D01601C9AE05}"/>
              </a:ext>
            </a:extLst>
          </p:cNvPr>
          <p:cNvSpPr txBox="1"/>
          <p:nvPr/>
        </p:nvSpPr>
        <p:spPr>
          <a:xfrm>
            <a:off x="1033048" y="1620146"/>
            <a:ext cx="9731098" cy="1464632"/>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pending</a:t>
            </a:r>
            <a:r>
              <a:rPr lang="en-US" altLang="zh-CN" sz="2400" dirty="0">
                <a:latin typeface="Times New Roman" panose="02020603050405020304" pitchFamily="18" charset="0"/>
                <a:cs typeface="Times New Roman" panose="02020603050405020304" pitchFamily="18" charset="0"/>
              </a:rPr>
              <a:t>: 1) a. not yet decided </a:t>
            </a:r>
            <a:r>
              <a:rPr lang="zh-CN" altLang="en-US" sz="2400" dirty="0">
                <a:latin typeface="宋体" panose="02010600030101010101" pitchFamily="2" charset="-122"/>
                <a:ea typeface="宋体" panose="02010600030101010101" pitchFamily="2" charset="-122"/>
                <a:cs typeface="Times New Roman" panose="02020603050405020304" pitchFamily="18" charset="0"/>
              </a:rPr>
              <a:t>悬而未决的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lawsuit is still </a:t>
            </a:r>
            <a:r>
              <a:rPr lang="en-US" altLang="zh-CN" sz="2400" i="1" dirty="0">
                <a:latin typeface="Times New Roman" panose="02020603050405020304" pitchFamily="18" charset="0"/>
                <a:cs typeface="Times New Roman" panose="02020603050405020304" pitchFamily="18" charset="0"/>
              </a:rPr>
              <a:t>pending</a:t>
            </a:r>
            <a:r>
              <a:rPr lang="en-US" altLang="zh-CN" sz="2400" dirty="0">
                <a:latin typeface="Times New Roman" panose="02020603050405020304" pitchFamily="18" charset="0"/>
                <a:cs typeface="Times New Roman" panose="02020603050405020304" pitchFamily="18" charset="0"/>
              </a:rPr>
              <a:t> in the trial court.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案子还在初审法院悬着呢。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E0923B1E-53B2-E490-EB10-394953395650}"/>
              </a:ext>
            </a:extLst>
          </p:cNvPr>
          <p:cNvSpPr txBox="1"/>
          <p:nvPr/>
        </p:nvSpPr>
        <p:spPr>
          <a:xfrm>
            <a:off x="1033048" y="3429000"/>
            <a:ext cx="7587883" cy="2905026"/>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2) prep. during; while awaiting </a:t>
            </a:r>
            <a:r>
              <a:rPr lang="zh-CN" altLang="en-US" sz="2400" dirty="0">
                <a:latin typeface="宋体" panose="02010600030101010101" pitchFamily="2" charset="-122"/>
                <a:ea typeface="宋体" panose="02010600030101010101" pitchFamily="2" charset="-122"/>
                <a:cs typeface="Times New Roman" panose="02020603050405020304" pitchFamily="18" charset="0"/>
              </a:rPr>
              <a:t>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期间；在等待</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之际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Diagnosis was deferred pending further assessment.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诊断结论还有待进一步评估才能出来。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Pending his return let’s get everything ready.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在他回来之前，我们把一切准备好。</a:t>
            </a:r>
          </a:p>
        </p:txBody>
      </p:sp>
    </p:spTree>
    <p:extLst>
      <p:ext uri="{BB962C8B-B14F-4D97-AF65-F5344CB8AC3E}">
        <p14:creationId xmlns:p14="http://schemas.microsoft.com/office/powerpoint/2010/main" val="323231774"/>
      </p:ext>
    </p:extLst>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594707" y="5489469"/>
            <a:ext cx="893997" cy="361272"/>
          </a:xfrm>
          <a:prstGeom prst="rect">
            <a:avLst/>
          </a:prstGeom>
          <a:noFill/>
          <a:ln>
            <a:noFill/>
          </a:ln>
        </p:spPr>
      </p:pic>
      <p:sp>
        <p:nvSpPr>
          <p:cNvPr id="2" name="文本框 1">
            <a:extLst>
              <a:ext uri="{FF2B5EF4-FFF2-40B4-BE49-F238E27FC236}">
                <a16:creationId xmlns:a16="http://schemas.microsoft.com/office/drawing/2014/main" id="{A273B70E-6CEB-428D-B52A-BC3F6BD9484E}"/>
              </a:ext>
            </a:extLst>
          </p:cNvPr>
          <p:cNvSpPr txBox="1"/>
          <p:nvPr/>
        </p:nvSpPr>
        <p:spPr>
          <a:xfrm>
            <a:off x="1834938" y="1368531"/>
            <a:ext cx="8315515"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prevail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vi. defeat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打败，战胜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We are confident that justice will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prevail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in the end.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我们深信正义最终会胜利。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Logic finally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prevailed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over emotion in the debate. </a:t>
            </a:r>
          </a:p>
          <a:p>
            <a:pPr>
              <a:lnSpc>
                <a:spcPct val="13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 name="文本框 3">
            <a:extLst>
              <a:ext uri="{FF2B5EF4-FFF2-40B4-BE49-F238E27FC236}">
                <a16:creationId xmlns:a16="http://schemas.microsoft.com/office/drawing/2014/main" id="{E98565A6-F445-8D2D-594A-23E3B2CCDC1A}"/>
              </a:ext>
            </a:extLst>
          </p:cNvPr>
          <p:cNvSpPr txBox="1"/>
          <p:nvPr/>
        </p:nvSpPr>
        <p:spPr>
          <a:xfrm>
            <a:off x="2407920" y="3951184"/>
            <a:ext cx="6096000" cy="461665"/>
          </a:xfrm>
          <a:prstGeom prst="rect">
            <a:avLst/>
          </a:prstGeom>
          <a:noFill/>
        </p:spPr>
        <p:txBody>
          <a:bodyPr wrap="square">
            <a:spAutoFit/>
          </a:bodyPr>
          <a:lstStyle/>
          <a:p>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在这次辩论中，逻辑最终战胜了情绪。</a:t>
            </a:r>
            <a:endParaRPr lang="zh-CN" altLang="en-US" sz="2400" dirty="0">
              <a:solidFill>
                <a:srgbClr val="FF0000"/>
              </a:solidFill>
            </a:endParaRPr>
          </a:p>
        </p:txBody>
      </p:sp>
    </p:spTree>
    <p:extLst>
      <p:ext uri="{BB962C8B-B14F-4D97-AF65-F5344CB8AC3E}">
        <p14:creationId xmlns:p14="http://schemas.microsoft.com/office/powerpoint/2010/main" val="80924916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954988" y="5769735"/>
            <a:ext cx="862127" cy="348393"/>
          </a:xfrm>
          <a:prstGeom prst="rect">
            <a:avLst/>
          </a:prstGeom>
          <a:noFill/>
          <a:ln>
            <a:noFill/>
          </a:ln>
        </p:spPr>
      </p:pic>
      <p:sp>
        <p:nvSpPr>
          <p:cNvPr id="2" name="文本框 1">
            <a:extLst>
              <a:ext uri="{FF2B5EF4-FFF2-40B4-BE49-F238E27FC236}">
                <a16:creationId xmlns:a16="http://schemas.microsoft.com/office/drawing/2014/main" id="{63818320-1FD2-4132-94E1-8C8816BD40EB}"/>
              </a:ext>
            </a:extLst>
          </p:cNvPr>
          <p:cNvSpPr txBox="1"/>
          <p:nvPr/>
        </p:nvSpPr>
        <p:spPr>
          <a:xfrm>
            <a:off x="1595597" y="1442174"/>
            <a:ext cx="8648541" cy="242489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at stake</a:t>
            </a:r>
            <a:r>
              <a:rPr lang="en-US" altLang="zh-CN" sz="2400" dirty="0">
                <a:latin typeface="Times New Roman" panose="02020603050405020304" pitchFamily="18" charset="0"/>
                <a:cs typeface="Times New Roman" panose="02020603050405020304" pitchFamily="18" charset="0"/>
              </a:rPr>
              <a:t>: to be won or lost; at risk </a:t>
            </a:r>
            <a:r>
              <a:rPr lang="zh-CN" altLang="en-US" sz="2400" dirty="0">
                <a:latin typeface="宋体" panose="02010600030101010101" pitchFamily="2" charset="-122"/>
                <a:ea typeface="宋体" panose="02010600030101010101" pitchFamily="2" charset="-122"/>
                <a:cs typeface="Times New Roman" panose="02020603050405020304" pitchFamily="18" charset="0"/>
              </a:rPr>
              <a:t>得失攸关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a:t>
            </a:r>
          </a:p>
          <a:p>
            <a:pPr>
              <a:lnSpc>
                <a:spcPct val="130000"/>
              </a:lnSpc>
            </a:pPr>
            <a:r>
              <a:rPr lang="en-US" altLang="zh-CN" sz="2400" dirty="0">
                <a:latin typeface="Times New Roman" panose="02020603050405020304" pitchFamily="18" charset="0"/>
                <a:cs typeface="Times New Roman" panose="02020603050405020304" pitchFamily="18" charset="0"/>
              </a:rPr>
              <a:t>      Thousands of lives will be </a:t>
            </a:r>
            <a:r>
              <a:rPr lang="en-US" altLang="zh-CN" sz="2400" i="1" dirty="0">
                <a:latin typeface="Times New Roman" panose="02020603050405020304" pitchFamily="18" charset="0"/>
                <a:cs typeface="Times New Roman" panose="02020603050405020304" pitchFamily="18" charset="0"/>
              </a:rPr>
              <a:t>at stake </a:t>
            </a:r>
            <a:r>
              <a:rPr lang="en-US" altLang="zh-CN" sz="2400" dirty="0">
                <a:latin typeface="Times New Roman" panose="02020603050405020304" pitchFamily="18" charset="0"/>
                <a:cs typeface="Times New Roman" panose="02020603050405020304" pitchFamily="18" charset="0"/>
              </a:rPr>
              <a:t>if emergency aid does not </a:t>
            </a:r>
          </a:p>
          <a:p>
            <a:pPr>
              <a:lnSpc>
                <a:spcPct val="130000"/>
              </a:lnSpc>
            </a:pPr>
            <a:r>
              <a:rPr lang="en-US" altLang="zh-CN" sz="2400" dirty="0">
                <a:latin typeface="Times New Roman" panose="02020603050405020304" pitchFamily="18" charset="0"/>
                <a:cs typeface="Times New Roman" panose="02020603050405020304" pitchFamily="18" charset="0"/>
              </a:rPr>
              <a:t>      arrive in the city soon.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p>
        </p:txBody>
      </p:sp>
      <p:sp>
        <p:nvSpPr>
          <p:cNvPr id="4" name="文本框 3">
            <a:extLst>
              <a:ext uri="{FF2B5EF4-FFF2-40B4-BE49-F238E27FC236}">
                <a16:creationId xmlns:a16="http://schemas.microsoft.com/office/drawing/2014/main" id="{C2D80F31-C315-9FD4-7F34-AD9FA072D1ED}"/>
              </a:ext>
            </a:extLst>
          </p:cNvPr>
          <p:cNvSpPr txBox="1"/>
          <p:nvPr/>
        </p:nvSpPr>
        <p:spPr>
          <a:xfrm>
            <a:off x="1947862" y="3682403"/>
            <a:ext cx="8007126" cy="461665"/>
          </a:xfrm>
          <a:prstGeom prst="rect">
            <a:avLst/>
          </a:prstGeom>
          <a:noFill/>
        </p:spPr>
        <p:txBody>
          <a:bodyPr wrap="square">
            <a:spAutoFit/>
          </a:bodyPr>
          <a:lstStyle/>
          <a:p>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如果紧急救援不能很快进城，数千人的生命将危在旦夕。</a:t>
            </a:r>
            <a:endParaRPr lang="zh-CN" altLang="en-US" sz="2400" dirty="0">
              <a:solidFill>
                <a:srgbClr val="FF0000"/>
              </a:solidFill>
            </a:endParaRPr>
          </a:p>
        </p:txBody>
      </p:sp>
    </p:spTree>
    <p:extLst>
      <p:ext uri="{BB962C8B-B14F-4D97-AF65-F5344CB8AC3E}">
        <p14:creationId xmlns:p14="http://schemas.microsoft.com/office/powerpoint/2010/main" val="127538526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933923" y="5827691"/>
            <a:ext cx="1005541" cy="406348"/>
          </a:xfrm>
          <a:prstGeom prst="rect">
            <a:avLst/>
          </a:prstGeom>
          <a:noFill/>
          <a:ln>
            <a:noFill/>
          </a:ln>
        </p:spPr>
      </p:pic>
      <p:sp>
        <p:nvSpPr>
          <p:cNvPr id="2" name="文本框 1">
            <a:extLst>
              <a:ext uri="{FF2B5EF4-FFF2-40B4-BE49-F238E27FC236}">
                <a16:creationId xmlns:a16="http://schemas.microsoft.com/office/drawing/2014/main" id="{D5C94C23-F2B2-45EE-9D38-EE56A92B4833}"/>
              </a:ext>
            </a:extLst>
          </p:cNvPr>
          <p:cNvSpPr txBox="1"/>
          <p:nvPr/>
        </p:nvSpPr>
        <p:spPr>
          <a:xfrm>
            <a:off x="1558776" y="1276478"/>
            <a:ext cx="8984439" cy="3881768"/>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incentive</a:t>
            </a:r>
            <a:r>
              <a:rPr lang="en-US" altLang="zh-CN" sz="2400" dirty="0">
                <a:latin typeface="Times New Roman" panose="02020603050405020304" pitchFamily="18" charset="0"/>
                <a:cs typeface="Times New Roman" panose="02020603050405020304" pitchFamily="18" charset="0"/>
              </a:rPr>
              <a:t>: n. a thing that motivates or encourages one to do </a:t>
            </a:r>
            <a:r>
              <a:rPr lang="en-US" altLang="zh-CN" sz="2400" dirty="0" err="1">
                <a:latin typeface="Times New Roman" panose="02020603050405020304" pitchFamily="18" charset="0"/>
                <a:cs typeface="Times New Roman" panose="02020603050405020304" pitchFamily="18" charset="0"/>
              </a:rPr>
              <a:t>sth</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刺激；</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诱因；动机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As an added </a:t>
            </a:r>
            <a:r>
              <a:rPr lang="en-US" altLang="zh-CN" sz="2400" i="1" dirty="0">
                <a:latin typeface="Times New Roman" panose="02020603050405020304" pitchFamily="18" charset="0"/>
                <a:cs typeface="Times New Roman" panose="02020603050405020304" pitchFamily="18" charset="0"/>
              </a:rPr>
              <a:t>incentive</a:t>
            </a:r>
            <a:r>
              <a:rPr lang="en-US" altLang="zh-CN" sz="2400" dirty="0">
                <a:latin typeface="Times New Roman" panose="02020603050405020304" pitchFamily="18" charset="0"/>
                <a:cs typeface="Times New Roman" panose="02020603050405020304" pitchFamily="18" charset="0"/>
              </a:rPr>
              <a:t>, there’s a bottle of champagne for the </a:t>
            </a:r>
          </a:p>
          <a:p>
            <a:pPr>
              <a:lnSpc>
                <a:spcPct val="130000"/>
              </a:lnSpc>
            </a:pPr>
            <a:r>
              <a:rPr lang="en-US" altLang="zh-CN" sz="2400" dirty="0">
                <a:latin typeface="Times New Roman" panose="02020603050405020304" pitchFamily="18" charset="0"/>
                <a:cs typeface="Times New Roman" panose="02020603050405020304" pitchFamily="18" charset="0"/>
              </a:rPr>
              <a:t>       winning team.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Farmers lack any </a:t>
            </a:r>
            <a:r>
              <a:rPr lang="en-US" altLang="zh-CN" sz="2400" i="1" dirty="0">
                <a:latin typeface="Times New Roman" panose="02020603050405020304" pitchFamily="18" charset="0"/>
                <a:cs typeface="Times New Roman" panose="02020603050405020304" pitchFamily="18" charset="0"/>
              </a:rPr>
              <a:t>incentive</a:t>
            </a:r>
            <a:r>
              <a:rPr lang="en-US" altLang="zh-CN" sz="2400" dirty="0">
                <a:latin typeface="Times New Roman" panose="02020603050405020304" pitchFamily="18" charset="0"/>
                <a:cs typeface="Times New Roman" panose="02020603050405020304" pitchFamily="18" charset="0"/>
              </a:rPr>
              <a:t> to manage their land organically.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农场主们缺乏对土地进行有机管理的动机。</a:t>
            </a:r>
          </a:p>
        </p:txBody>
      </p:sp>
      <p:sp>
        <p:nvSpPr>
          <p:cNvPr id="4" name="文本框 3">
            <a:extLst>
              <a:ext uri="{FF2B5EF4-FFF2-40B4-BE49-F238E27FC236}">
                <a16:creationId xmlns:a16="http://schemas.microsoft.com/office/drawing/2014/main" id="{55719555-950D-807F-FEF8-C0FCAC508563}"/>
              </a:ext>
            </a:extLst>
          </p:cNvPr>
          <p:cNvSpPr txBox="1"/>
          <p:nvPr/>
        </p:nvSpPr>
        <p:spPr>
          <a:xfrm>
            <a:off x="2286000" y="3429000"/>
            <a:ext cx="7299960" cy="461665"/>
          </a:xfrm>
          <a:prstGeom prst="rect">
            <a:avLst/>
          </a:prstGeom>
          <a:noFill/>
        </p:spPr>
        <p:txBody>
          <a:bodyPr wrap="square">
            <a:spAutoFit/>
          </a:bodyPr>
          <a:lstStyle/>
          <a:p>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获胜团队还将获得一瓶香槟酒，这算是额外激励。 </a:t>
            </a:r>
            <a:endParaRPr lang="zh-CN" altLang="en-US" sz="2400" dirty="0">
              <a:solidFill>
                <a:srgbClr val="FF0000"/>
              </a:solidFill>
            </a:endParaRPr>
          </a:p>
        </p:txBody>
      </p:sp>
    </p:spTree>
    <p:extLst>
      <p:ext uri="{BB962C8B-B14F-4D97-AF65-F5344CB8AC3E}">
        <p14:creationId xmlns:p14="http://schemas.microsoft.com/office/powerpoint/2010/main" val="317800724"/>
      </p:ext>
    </p:extLst>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45467" y="5872767"/>
            <a:ext cx="893997" cy="361272"/>
          </a:xfrm>
          <a:prstGeom prst="rect">
            <a:avLst/>
          </a:prstGeom>
          <a:noFill/>
          <a:ln>
            <a:noFill/>
          </a:ln>
        </p:spPr>
      </p:pic>
      <p:sp>
        <p:nvSpPr>
          <p:cNvPr id="2" name="文本框 1">
            <a:extLst>
              <a:ext uri="{FF2B5EF4-FFF2-40B4-BE49-F238E27FC236}">
                <a16:creationId xmlns:a16="http://schemas.microsoft.com/office/drawing/2014/main" id="{9249D718-E543-403B-802C-8DA298884BE5}"/>
              </a:ext>
            </a:extLst>
          </p:cNvPr>
          <p:cNvSpPr txBox="1"/>
          <p:nvPr/>
        </p:nvSpPr>
        <p:spPr>
          <a:xfrm>
            <a:off x="1227383" y="1331710"/>
            <a:ext cx="9454331" cy="3881768"/>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keep pace with</a:t>
            </a:r>
            <a:r>
              <a:rPr lang="en-US" altLang="zh-CN" sz="2400" dirty="0">
                <a:latin typeface="Times New Roman" panose="02020603050405020304" pitchFamily="18" charset="0"/>
                <a:cs typeface="Times New Roman" panose="02020603050405020304" pitchFamily="18" charset="0"/>
              </a:rPr>
              <a:t>: go or make progress at the same speed as (sb./</a:t>
            </a:r>
            <a:r>
              <a:rPr lang="en-US" altLang="zh-CN" sz="2400" dirty="0" err="1">
                <a:latin typeface="Times New Roman" panose="02020603050405020304" pitchFamily="18" charset="0"/>
                <a:cs typeface="Times New Roman" panose="02020603050405020304" pitchFamily="18" charset="0"/>
              </a:rPr>
              <a:t>sth</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跟上，</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与</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同步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Pensions and benefits had not risen to </a:t>
            </a:r>
            <a:r>
              <a:rPr lang="en-US" altLang="zh-CN" sz="2400" i="1" dirty="0">
                <a:latin typeface="Times New Roman" panose="02020603050405020304" pitchFamily="18" charset="0"/>
                <a:cs typeface="Times New Roman" panose="02020603050405020304" pitchFamily="18" charset="0"/>
              </a:rPr>
              <a:t>keep pace with </a:t>
            </a:r>
            <a:r>
              <a:rPr lang="en-US" altLang="zh-CN" sz="2400" dirty="0">
                <a:latin typeface="Times New Roman" panose="02020603050405020304" pitchFamily="18" charset="0"/>
                <a:cs typeface="Times New Roman" panose="02020603050405020304" pitchFamily="18" charset="0"/>
              </a:rPr>
              <a:t>the rate of </a:t>
            </a:r>
          </a:p>
          <a:p>
            <a:pPr>
              <a:lnSpc>
                <a:spcPct val="130000"/>
              </a:lnSpc>
            </a:pPr>
            <a:r>
              <a:rPr lang="en-US" altLang="zh-CN" sz="2400" dirty="0">
                <a:latin typeface="Times New Roman" panose="02020603050405020304" pitchFamily="18" charset="0"/>
                <a:cs typeface="Times New Roman" panose="02020603050405020304" pitchFamily="18" charset="0"/>
              </a:rPr>
              <a:t>       inflation, especially in recent years.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养老金和福利待遇没有跟上通胀的步伐，尤其是在近几年。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The company is struggling </a:t>
            </a:r>
            <a:r>
              <a:rPr lang="en-US" altLang="zh-CN" sz="2400" i="1" dirty="0">
                <a:latin typeface="Times New Roman" panose="02020603050405020304" pitchFamily="18" charset="0"/>
                <a:cs typeface="Times New Roman" panose="02020603050405020304" pitchFamily="18" charset="0"/>
              </a:rPr>
              <a:t>to keep pace with </a:t>
            </a:r>
            <a:r>
              <a:rPr lang="en-US" altLang="zh-CN" sz="2400" dirty="0">
                <a:latin typeface="Times New Roman" panose="02020603050405020304" pitchFamily="18" charset="0"/>
                <a:cs typeface="Times New Roman" panose="02020603050405020304" pitchFamily="18" charset="0"/>
              </a:rPr>
              <a:t>changes in the market.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公司正在努力争取跟上市场的变化。</a:t>
            </a:r>
          </a:p>
        </p:txBody>
      </p:sp>
    </p:spTree>
    <p:extLst>
      <p:ext uri="{BB962C8B-B14F-4D97-AF65-F5344CB8AC3E}">
        <p14:creationId xmlns:p14="http://schemas.microsoft.com/office/powerpoint/2010/main" val="3983892174"/>
      </p:ext>
    </p:extLst>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23393" y="5904257"/>
            <a:ext cx="816072" cy="329782"/>
          </a:xfrm>
          <a:prstGeom prst="rect">
            <a:avLst/>
          </a:prstGeom>
          <a:noFill/>
          <a:ln>
            <a:noFill/>
          </a:ln>
        </p:spPr>
      </p:pic>
      <p:sp>
        <p:nvSpPr>
          <p:cNvPr id="2" name="文本框 1">
            <a:extLst>
              <a:ext uri="{FF2B5EF4-FFF2-40B4-BE49-F238E27FC236}">
                <a16:creationId xmlns:a16="http://schemas.microsoft.com/office/drawing/2014/main" id="{F9BA4347-6EBA-4050-B9FF-957F24722DCA}"/>
              </a:ext>
            </a:extLst>
          </p:cNvPr>
          <p:cNvSpPr txBox="1"/>
          <p:nvPr/>
        </p:nvSpPr>
        <p:spPr>
          <a:xfrm>
            <a:off x="1521955" y="1429900"/>
            <a:ext cx="8831017" cy="3865289"/>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update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bring up to date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更新</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Apple </a:t>
            </a:r>
            <a:r>
              <a:rPr lang="en-US" altLang="zh-CN" sz="2400" i="1" dirty="0">
                <a:latin typeface="Times New Roman" panose="02020603050405020304" pitchFamily="18" charset="0"/>
                <a:cs typeface="Times New Roman" panose="02020603050405020304" pitchFamily="18" charset="0"/>
              </a:rPr>
              <a:t>updated</a:t>
            </a:r>
            <a:r>
              <a:rPr lang="en-US" altLang="zh-CN" sz="2400" dirty="0">
                <a:latin typeface="Times New Roman" panose="02020603050405020304" pitchFamily="18" charset="0"/>
                <a:cs typeface="Times New Roman" panose="02020603050405020304" pitchFamily="18" charset="0"/>
              </a:rPr>
              <a:t> its operating system for the iPhone and iPad earlier </a:t>
            </a:r>
          </a:p>
          <a:p>
            <a:pPr>
              <a:lnSpc>
                <a:spcPct val="130000"/>
              </a:lnSpc>
            </a:pPr>
            <a:r>
              <a:rPr lang="en-US" altLang="zh-CN" sz="2400" dirty="0">
                <a:latin typeface="Times New Roman" panose="02020603050405020304" pitchFamily="18" charset="0"/>
                <a:cs typeface="Times New Roman" panose="02020603050405020304" pitchFamily="18" charset="0"/>
              </a:rPr>
              <a:t>      this year.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今年年初，苹果公司更新了它生产的手机和平板电脑的操作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系统。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Can you </a:t>
            </a:r>
            <a:r>
              <a:rPr lang="en-US" altLang="zh-CN" sz="2400" i="1" dirty="0">
                <a:latin typeface="Times New Roman" panose="02020603050405020304" pitchFamily="18" charset="0"/>
                <a:cs typeface="Times New Roman" panose="02020603050405020304" pitchFamily="18" charset="0"/>
              </a:rPr>
              <a:t>update</a:t>
            </a:r>
            <a:r>
              <a:rPr lang="en-US" altLang="zh-CN" sz="2400" dirty="0">
                <a:latin typeface="Times New Roman" panose="02020603050405020304" pitchFamily="18" charset="0"/>
                <a:cs typeface="Times New Roman" panose="02020603050405020304" pitchFamily="18" charset="0"/>
              </a:rPr>
              <a:t> me on what’s been happening?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你能说说近来都发生了什么事，让我跟上形势吗？</a:t>
            </a:r>
          </a:p>
        </p:txBody>
      </p:sp>
    </p:spTree>
    <p:extLst>
      <p:ext uri="{BB962C8B-B14F-4D97-AF65-F5344CB8AC3E}">
        <p14:creationId xmlns:p14="http://schemas.microsoft.com/office/powerpoint/2010/main" val="1376356537"/>
      </p:ext>
    </p:extLst>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26654" y="5943600"/>
            <a:ext cx="909931" cy="367711"/>
          </a:xfrm>
          <a:prstGeom prst="rect">
            <a:avLst/>
          </a:prstGeom>
          <a:noFill/>
          <a:ln>
            <a:noFill/>
          </a:ln>
        </p:spPr>
      </p:pic>
      <p:sp>
        <p:nvSpPr>
          <p:cNvPr id="2" name="文本框 1">
            <a:extLst>
              <a:ext uri="{FF2B5EF4-FFF2-40B4-BE49-F238E27FC236}">
                <a16:creationId xmlns:a16="http://schemas.microsoft.com/office/drawing/2014/main" id="{9D2C60B2-3F0A-4378-BE5D-A87223C35391}"/>
              </a:ext>
            </a:extLst>
          </p:cNvPr>
          <p:cNvSpPr txBox="1"/>
          <p:nvPr/>
        </p:nvSpPr>
        <p:spPr>
          <a:xfrm>
            <a:off x="1255415" y="1248050"/>
            <a:ext cx="9684049" cy="4825552"/>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tap into</a:t>
            </a:r>
            <a:r>
              <a:rPr lang="en-US" altLang="zh-CN" sz="2400" dirty="0">
                <a:latin typeface="Times New Roman" panose="02020603050405020304" pitchFamily="18" charset="0"/>
                <a:cs typeface="Times New Roman" panose="02020603050405020304" pitchFamily="18" charset="0"/>
              </a:rPr>
              <a:t>: gain access to some resource; take advantage of </a:t>
            </a:r>
            <a:r>
              <a:rPr lang="zh-CN" altLang="en-US" sz="2400" dirty="0">
                <a:latin typeface="宋体" panose="02010600030101010101" pitchFamily="2" charset="-122"/>
                <a:ea typeface="宋体" panose="02010600030101010101" pitchFamily="2" charset="-122"/>
                <a:cs typeface="Times New Roman" panose="02020603050405020304" pitchFamily="18" charset="0"/>
              </a:rPr>
              <a:t>挖掘；开发，</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利用</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Our competitors tried to </a:t>
            </a:r>
            <a:r>
              <a:rPr lang="en-US" altLang="zh-CN" sz="2400" i="1" dirty="0">
                <a:latin typeface="Times New Roman" panose="02020603050405020304" pitchFamily="18" charset="0"/>
                <a:cs typeface="Times New Roman" panose="02020603050405020304" pitchFamily="18" charset="0"/>
              </a:rPr>
              <a:t>tap into </a:t>
            </a:r>
            <a:r>
              <a:rPr lang="en-US" altLang="zh-CN" sz="2400" dirty="0">
                <a:latin typeface="Times New Roman" panose="02020603050405020304" pitchFamily="18" charset="0"/>
                <a:cs typeface="Times New Roman" panose="02020603050405020304" pitchFamily="18" charset="0"/>
              </a:rPr>
              <a:t>our regional networks for customer </a:t>
            </a:r>
          </a:p>
          <a:p>
            <a:pPr>
              <a:lnSpc>
                <a:spcPct val="130000"/>
              </a:lnSpc>
            </a:pPr>
            <a:r>
              <a:rPr lang="en-US" altLang="zh-CN" sz="2400" dirty="0">
                <a:latin typeface="Times New Roman" panose="02020603050405020304" pitchFamily="18" charset="0"/>
                <a:cs typeface="Times New Roman" panose="02020603050405020304" pitchFamily="18" charset="0"/>
              </a:rPr>
              <a:t>       information.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我们的竞争对手曾企图入侵我们的区域网站获取客户信息。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If you get lost in the woods, you can </a:t>
            </a:r>
            <a:r>
              <a:rPr lang="en-US" altLang="zh-CN" sz="2400" i="1" dirty="0">
                <a:latin typeface="Times New Roman" panose="02020603050405020304" pitchFamily="18" charset="0"/>
                <a:cs typeface="Times New Roman" panose="02020603050405020304" pitchFamily="18" charset="0"/>
              </a:rPr>
              <a:t>tap into </a:t>
            </a:r>
            <a:r>
              <a:rPr lang="en-US" altLang="zh-CN" sz="2400" dirty="0">
                <a:latin typeface="Times New Roman" panose="02020603050405020304" pitchFamily="18" charset="0"/>
                <a:cs typeface="Times New Roman" panose="02020603050405020304" pitchFamily="18" charset="0"/>
              </a:rPr>
              <a:t>GPS and get an instant </a:t>
            </a:r>
          </a:p>
          <a:p>
            <a:pPr>
              <a:lnSpc>
                <a:spcPct val="130000"/>
              </a:lnSpc>
            </a:pPr>
            <a:r>
              <a:rPr lang="en-US" altLang="zh-CN" sz="2400" dirty="0">
                <a:latin typeface="Times New Roman" panose="02020603050405020304" pitchFamily="18" charset="0"/>
                <a:cs typeface="Times New Roman" panose="02020603050405020304" pitchFamily="18" charset="0"/>
              </a:rPr>
              <a:t>       position on the digitized map.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如果在林子里迷了路，你可以利用</a:t>
            </a:r>
            <a:r>
              <a:rPr lang="en-US" altLang="zh-CN" sz="2400" dirty="0">
                <a:latin typeface="宋体" panose="02010600030101010101" pitchFamily="2" charset="-122"/>
                <a:ea typeface="宋体" panose="02010600030101010101" pitchFamily="2" charset="-122"/>
                <a:cs typeface="Times New Roman" panose="02020603050405020304" pitchFamily="18" charset="0"/>
              </a:rPr>
              <a:t>GPS</a:t>
            </a:r>
            <a:r>
              <a:rPr lang="zh-CN" altLang="en-US" sz="2400" dirty="0">
                <a:latin typeface="宋体" panose="02010600030101010101" pitchFamily="2" charset="-122"/>
                <a:ea typeface="宋体" panose="02010600030101010101" pitchFamily="2" charset="-122"/>
                <a:cs typeface="Times New Roman" panose="02020603050405020304" pitchFamily="18" charset="0"/>
              </a:rPr>
              <a:t>找到自己在数字化地图上的</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实时位置。</a:t>
            </a:r>
          </a:p>
        </p:txBody>
      </p:sp>
    </p:spTree>
    <p:extLst>
      <p:ext uri="{BB962C8B-B14F-4D97-AF65-F5344CB8AC3E}">
        <p14:creationId xmlns:p14="http://schemas.microsoft.com/office/powerpoint/2010/main" val="3871817898"/>
      </p:ext>
    </p:extLst>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956504" y="5827691"/>
            <a:ext cx="989605" cy="399908"/>
          </a:xfrm>
          <a:prstGeom prst="rect">
            <a:avLst/>
          </a:prstGeom>
          <a:noFill/>
          <a:ln>
            <a:noFill/>
          </a:ln>
        </p:spPr>
      </p:pic>
      <p:sp>
        <p:nvSpPr>
          <p:cNvPr id="2" name="文本框 1">
            <a:extLst>
              <a:ext uri="{FF2B5EF4-FFF2-40B4-BE49-F238E27FC236}">
                <a16:creationId xmlns:a16="http://schemas.microsoft.com/office/drawing/2014/main" id="{AFA4791E-556C-4000-934C-F5511BFE005E}"/>
              </a:ext>
            </a:extLst>
          </p:cNvPr>
          <p:cNvSpPr txBox="1"/>
          <p:nvPr/>
        </p:nvSpPr>
        <p:spPr>
          <a:xfrm>
            <a:off x="1497406" y="1436038"/>
            <a:ext cx="9101041" cy="340163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advocate</a:t>
            </a:r>
            <a:r>
              <a:rPr lang="en-US" altLang="zh-CN" sz="2400" dirty="0">
                <a:latin typeface="Times New Roman" panose="02020603050405020304" pitchFamily="18" charset="0"/>
                <a:cs typeface="Times New Roman" panose="02020603050405020304" pitchFamily="18" charset="0"/>
              </a:rPr>
              <a:t>: n. one who publicly supports a particular cause or policy </a:t>
            </a:r>
            <a:r>
              <a:rPr lang="zh-CN" altLang="en-US" sz="2400" dirty="0">
                <a:latin typeface="宋体" panose="02010600030101010101" pitchFamily="2" charset="-122"/>
                <a:ea typeface="宋体" panose="02010600030101010101" pitchFamily="2" charset="-122"/>
                <a:cs typeface="Times New Roman" panose="02020603050405020304" pitchFamily="18" charset="0"/>
              </a:rPr>
              <a:t>提倡</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者；拥护者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She’s a passionate </a:t>
            </a:r>
            <a:r>
              <a:rPr lang="en-US" altLang="zh-CN" sz="2400" i="1" dirty="0">
                <a:latin typeface="Times New Roman" panose="02020603050405020304" pitchFamily="18" charset="0"/>
                <a:cs typeface="Times New Roman" panose="02020603050405020304" pitchFamily="18" charset="0"/>
              </a:rPr>
              <a:t>advocate</a:t>
            </a:r>
            <a:r>
              <a:rPr lang="en-US" altLang="zh-CN" sz="2400" dirty="0">
                <a:latin typeface="Times New Roman" panose="02020603050405020304" pitchFamily="18" charset="0"/>
                <a:cs typeface="Times New Roman" panose="02020603050405020304" pitchFamily="18" charset="0"/>
              </a:rPr>
              <a:t> of free medical care for all.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她极力提倡全民免费医疗。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Gun control </a:t>
            </a:r>
            <a:r>
              <a:rPr lang="en-US" altLang="zh-CN" sz="2400" i="1" dirty="0">
                <a:latin typeface="Times New Roman" panose="02020603050405020304" pitchFamily="18" charset="0"/>
                <a:cs typeface="Times New Roman" panose="02020603050405020304" pitchFamily="18" charset="0"/>
              </a:rPr>
              <a:t>advocates</a:t>
            </a:r>
            <a:r>
              <a:rPr lang="en-US" altLang="zh-CN" sz="2400" dirty="0">
                <a:latin typeface="Times New Roman" panose="02020603050405020304" pitchFamily="18" charset="0"/>
                <a:cs typeface="Times New Roman" panose="02020603050405020304" pitchFamily="18" charset="0"/>
              </a:rPr>
              <a:t> in America are lobbying hard for new laws.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美国主张控制枪支的人正在为新的法律积极游说。</a:t>
            </a:r>
          </a:p>
        </p:txBody>
      </p:sp>
    </p:spTree>
    <p:extLst>
      <p:ext uri="{BB962C8B-B14F-4D97-AF65-F5344CB8AC3E}">
        <p14:creationId xmlns:p14="http://schemas.microsoft.com/office/powerpoint/2010/main" val="1720163000"/>
      </p:ext>
    </p:extLst>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25141" y="5904963"/>
            <a:ext cx="814323" cy="329075"/>
          </a:xfrm>
          <a:prstGeom prst="rect">
            <a:avLst/>
          </a:prstGeom>
          <a:noFill/>
          <a:ln>
            <a:noFill/>
          </a:ln>
        </p:spPr>
      </p:pic>
      <p:sp>
        <p:nvSpPr>
          <p:cNvPr id="2" name="文本框 1">
            <a:extLst>
              <a:ext uri="{FF2B5EF4-FFF2-40B4-BE49-F238E27FC236}">
                <a16:creationId xmlns:a16="http://schemas.microsoft.com/office/drawing/2014/main" id="{CA1C12D5-329C-47FF-9191-8A40DA5BB2EA}"/>
              </a:ext>
            </a:extLst>
          </p:cNvPr>
          <p:cNvSpPr txBox="1"/>
          <p:nvPr/>
        </p:nvSpPr>
        <p:spPr>
          <a:xfrm>
            <a:off x="965541" y="1380806"/>
            <a:ext cx="10260918" cy="4345420"/>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draw the line (between)</a:t>
            </a:r>
            <a:r>
              <a:rPr lang="en-US" altLang="zh-CN"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clearly separate or create a boundary for two things </a:t>
            </a:r>
          </a:p>
          <a:p>
            <a:pPr>
              <a:lnSpc>
                <a:spcPct val="13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划分</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Where do we </a:t>
            </a:r>
            <a:r>
              <a:rPr lang="en-US" altLang="zh-CN" sz="2400" i="1" dirty="0">
                <a:latin typeface="Times New Roman" panose="02020603050405020304" pitchFamily="18" charset="0"/>
                <a:cs typeface="Times New Roman" panose="02020603050405020304" pitchFamily="18" charset="0"/>
              </a:rPr>
              <a:t>draw the line between </a:t>
            </a:r>
            <a:r>
              <a:rPr lang="en-US" altLang="zh-CN" sz="2400" dirty="0">
                <a:latin typeface="Times New Roman" panose="02020603050405020304" pitchFamily="18" charset="0"/>
                <a:cs typeface="Times New Roman" panose="02020603050405020304" pitchFamily="18" charset="0"/>
              </a:rPr>
              <a:t>those who are poor and those who are not?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我们怎么划分谁穷谁富呢？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In attempting to </a:t>
            </a:r>
            <a:r>
              <a:rPr lang="en-US" altLang="zh-CN" sz="2400" i="1" dirty="0">
                <a:latin typeface="Times New Roman" panose="02020603050405020304" pitchFamily="18" charset="0"/>
                <a:cs typeface="Times New Roman" panose="02020603050405020304" pitchFamily="18" charset="0"/>
              </a:rPr>
              <a:t>draw the line between </a:t>
            </a:r>
            <a:r>
              <a:rPr lang="en-US" altLang="zh-CN" sz="2400" dirty="0">
                <a:latin typeface="Times New Roman" panose="02020603050405020304" pitchFamily="18" charset="0"/>
                <a:cs typeface="Times New Roman" panose="02020603050405020304" pitchFamily="18" charset="0"/>
              </a:rPr>
              <a:t>normal and abnormal behavior, we </a:t>
            </a:r>
          </a:p>
          <a:p>
            <a:pPr>
              <a:lnSpc>
                <a:spcPct val="130000"/>
              </a:lnSpc>
            </a:pPr>
            <a:r>
              <a:rPr lang="en-US" altLang="zh-CN" sz="2400" dirty="0">
                <a:latin typeface="Times New Roman" panose="02020603050405020304" pitchFamily="18" charset="0"/>
                <a:cs typeface="Times New Roman" panose="02020603050405020304" pitchFamily="18" charset="0"/>
              </a:rPr>
              <a:t>       must put the individual in his particular social context.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要区分正常与不正常行为的界限，我们要把个人放在他所处的特定社会</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环境里衡量。</a:t>
            </a:r>
          </a:p>
        </p:txBody>
      </p:sp>
    </p:spTree>
    <p:extLst>
      <p:ext uri="{BB962C8B-B14F-4D97-AF65-F5344CB8AC3E}">
        <p14:creationId xmlns:p14="http://schemas.microsoft.com/office/powerpoint/2010/main" val="1654865408"/>
      </p:ext>
    </p:extLst>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16355" y="5901413"/>
            <a:ext cx="823109" cy="332626"/>
          </a:xfrm>
          <a:prstGeom prst="rect">
            <a:avLst/>
          </a:prstGeom>
          <a:noFill/>
          <a:ln>
            <a:noFill/>
          </a:ln>
        </p:spPr>
      </p:pic>
      <p:sp>
        <p:nvSpPr>
          <p:cNvPr id="2" name="文本框 1">
            <a:extLst>
              <a:ext uri="{FF2B5EF4-FFF2-40B4-BE49-F238E27FC236}">
                <a16:creationId xmlns:a16="http://schemas.microsoft.com/office/drawing/2014/main" id="{F01C371B-4924-489B-896A-5E38587E0F28}"/>
              </a:ext>
            </a:extLst>
          </p:cNvPr>
          <p:cNvSpPr txBox="1"/>
          <p:nvPr/>
        </p:nvSpPr>
        <p:spPr>
          <a:xfrm>
            <a:off x="1292123" y="1454448"/>
            <a:ext cx="9607753" cy="3865289"/>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generate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produce </a:t>
            </a:r>
            <a:r>
              <a:rPr lang="zh-CN" altLang="en-US" sz="2400" dirty="0">
                <a:latin typeface="宋体" panose="02010600030101010101" pitchFamily="2" charset="-122"/>
                <a:ea typeface="宋体" panose="02010600030101010101" pitchFamily="2" charset="-122"/>
                <a:cs typeface="Times New Roman" panose="02020603050405020304" pitchFamily="18" charset="0"/>
              </a:rPr>
              <a:t>生成，产生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candidate made a speaking tour across the country to </a:t>
            </a:r>
            <a:r>
              <a:rPr lang="en-US" altLang="zh-CN" sz="2400" i="1" dirty="0">
                <a:latin typeface="Times New Roman" panose="02020603050405020304" pitchFamily="18" charset="0"/>
                <a:cs typeface="Times New Roman" panose="02020603050405020304" pitchFamily="18" charset="0"/>
              </a:rPr>
              <a:t>generate</a:t>
            </a:r>
            <a:r>
              <a:rPr lang="en-US" altLang="zh-CN" sz="2400" dirty="0">
                <a:latin typeface="Times New Roman" panose="02020603050405020304" pitchFamily="18" charset="0"/>
                <a:cs typeface="Times New Roman" panose="02020603050405020304" pitchFamily="18" charset="0"/>
              </a:rPr>
              <a:t> </a:t>
            </a:r>
          </a:p>
          <a:p>
            <a:pPr>
              <a:lnSpc>
                <a:spcPct val="130000"/>
              </a:lnSpc>
            </a:pPr>
            <a:r>
              <a:rPr lang="en-US" altLang="zh-CN" sz="2400" dirty="0">
                <a:latin typeface="Times New Roman" panose="02020603050405020304" pitchFamily="18" charset="0"/>
                <a:cs typeface="Times New Roman" panose="02020603050405020304" pitchFamily="18" charset="0"/>
              </a:rPr>
              <a:t>        public support for his policy.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竞选者在全国巡回演说，以赢得公众对他的政策的支持。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Such a profitable business is sure to </a:t>
            </a:r>
            <a:r>
              <a:rPr lang="en-US" altLang="zh-CN" sz="2400" i="1" dirty="0">
                <a:latin typeface="Times New Roman" panose="02020603050405020304" pitchFamily="18" charset="0"/>
                <a:cs typeface="Times New Roman" panose="02020603050405020304" pitchFamily="18" charset="0"/>
              </a:rPr>
              <a:t>generate</a:t>
            </a:r>
            <a:r>
              <a:rPr lang="en-US" altLang="zh-CN" sz="2400" dirty="0">
                <a:latin typeface="Times New Roman" panose="02020603050405020304" pitchFamily="18" charset="0"/>
                <a:cs typeface="Times New Roman" panose="02020603050405020304" pitchFamily="18" charset="0"/>
              </a:rPr>
              <a:t> interest among potential </a:t>
            </a:r>
          </a:p>
          <a:p>
            <a:pPr>
              <a:lnSpc>
                <a:spcPct val="130000"/>
              </a:lnSpc>
            </a:pPr>
            <a:r>
              <a:rPr lang="en-US" altLang="zh-CN" sz="2400" dirty="0">
                <a:latin typeface="Times New Roman" panose="02020603050405020304" pitchFamily="18" charset="0"/>
                <a:cs typeface="Times New Roman" panose="02020603050405020304" pitchFamily="18" charset="0"/>
              </a:rPr>
              <a:t>       investors. </a:t>
            </a: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这么赚钱的企业肯定会引发潜在投资者的兴趣。</a:t>
            </a:r>
          </a:p>
        </p:txBody>
      </p:sp>
    </p:spTree>
    <p:extLst>
      <p:ext uri="{BB962C8B-B14F-4D97-AF65-F5344CB8AC3E}">
        <p14:creationId xmlns:p14="http://schemas.microsoft.com/office/powerpoint/2010/main" val="4118606057"/>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Before Reading</a:t>
            </a:r>
          </a:p>
        </p:txBody>
      </p:sp>
      <p:pic>
        <p:nvPicPr>
          <p:cNvPr id="6" name="图片 5" descr="4507.jpg"/>
          <p:cNvPicPr>
            <a:picLocks noChangeAspect="1"/>
          </p:cNvPicPr>
          <p:nvPr/>
        </p:nvPicPr>
        <p:blipFill>
          <a:blip r:embed="rId4"/>
          <a:stretch>
            <a:fillRect/>
          </a:stretch>
        </p:blipFill>
        <p:spPr>
          <a:xfrm>
            <a:off x="-1" y="785794"/>
            <a:ext cx="12455807" cy="6072206"/>
          </a:xfrm>
          <a:prstGeom prst="rect">
            <a:avLst/>
          </a:prstGeom>
        </p:spPr>
      </p:pic>
      <p:pic>
        <p:nvPicPr>
          <p:cNvPr id="7" name="AI_ An Automated Future - The Agenda in Full - CGTN.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3716978" y="1692233"/>
            <a:ext cx="4845132" cy="3633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39093" y="5870191"/>
            <a:ext cx="900371" cy="363848"/>
          </a:xfrm>
          <a:prstGeom prst="rect">
            <a:avLst/>
          </a:prstGeom>
          <a:noFill/>
          <a:ln>
            <a:noFill/>
          </a:ln>
        </p:spPr>
      </p:pic>
      <p:sp>
        <p:nvSpPr>
          <p:cNvPr id="2" name="文本框 1">
            <a:extLst>
              <a:ext uri="{FF2B5EF4-FFF2-40B4-BE49-F238E27FC236}">
                <a16:creationId xmlns:a16="http://schemas.microsoft.com/office/drawing/2014/main" id="{7341B742-50AC-472B-8B99-66F18108DFBF}"/>
              </a:ext>
            </a:extLst>
          </p:cNvPr>
          <p:cNvSpPr txBox="1"/>
          <p:nvPr/>
        </p:nvSpPr>
        <p:spPr>
          <a:xfrm>
            <a:off x="1544179" y="1644693"/>
            <a:ext cx="9680234" cy="340163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regulate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make regulations for </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制定规章，规范；控制，管理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United States Congress has the power to </a:t>
            </a:r>
            <a:r>
              <a:rPr lang="en-US" altLang="zh-CN" sz="2400" i="1" dirty="0">
                <a:latin typeface="Times New Roman" panose="02020603050405020304" pitchFamily="18" charset="0"/>
                <a:cs typeface="Times New Roman" panose="02020603050405020304" pitchFamily="18" charset="0"/>
              </a:rPr>
              <a:t>regulate</a:t>
            </a:r>
            <a:r>
              <a:rPr lang="en-US" altLang="zh-CN" sz="2400" dirty="0">
                <a:latin typeface="Times New Roman" panose="02020603050405020304" pitchFamily="18" charset="0"/>
                <a:cs typeface="Times New Roman" panose="02020603050405020304" pitchFamily="18" charset="0"/>
              </a:rPr>
              <a:t> inter-state </a:t>
            </a:r>
          </a:p>
          <a:p>
            <a:pPr>
              <a:lnSpc>
                <a:spcPct val="130000"/>
              </a:lnSpc>
            </a:pPr>
            <a:r>
              <a:rPr lang="en-US" altLang="zh-CN" sz="2400" dirty="0">
                <a:latin typeface="Times New Roman" panose="02020603050405020304" pitchFamily="18" charset="0"/>
                <a:cs typeface="Times New Roman" panose="02020603050405020304" pitchFamily="18" charset="0"/>
              </a:rPr>
              <a:t>       commerce.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美国国会有权调控州际商务。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Sweating is a way to help us </a:t>
            </a:r>
            <a:r>
              <a:rPr lang="en-US" altLang="zh-CN" sz="2400" i="1" dirty="0">
                <a:latin typeface="Times New Roman" panose="02020603050405020304" pitchFamily="18" charset="0"/>
                <a:cs typeface="Times New Roman" panose="02020603050405020304" pitchFamily="18" charset="0"/>
              </a:rPr>
              <a:t>regulate</a:t>
            </a:r>
            <a:r>
              <a:rPr lang="en-US" altLang="zh-CN" sz="2400" dirty="0">
                <a:latin typeface="Times New Roman" panose="02020603050405020304" pitchFamily="18" charset="0"/>
                <a:cs typeface="Times New Roman" panose="02020603050405020304" pitchFamily="18" charset="0"/>
              </a:rPr>
              <a:t> body temperature.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出汗是帮助调节体温的一种方法。</a:t>
            </a:r>
          </a:p>
        </p:txBody>
      </p:sp>
    </p:spTree>
    <p:extLst>
      <p:ext uri="{BB962C8B-B14F-4D97-AF65-F5344CB8AC3E}">
        <p14:creationId xmlns:p14="http://schemas.microsoft.com/office/powerpoint/2010/main" val="1911492737"/>
      </p:ext>
    </p:extLst>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09205" y="5898523"/>
            <a:ext cx="830259" cy="335515"/>
          </a:xfrm>
          <a:prstGeom prst="rect">
            <a:avLst/>
          </a:prstGeom>
          <a:noFill/>
          <a:ln>
            <a:noFill/>
          </a:ln>
        </p:spPr>
      </p:pic>
      <p:sp>
        <p:nvSpPr>
          <p:cNvPr id="2" name="文本框 1">
            <a:extLst>
              <a:ext uri="{FF2B5EF4-FFF2-40B4-BE49-F238E27FC236}">
                <a16:creationId xmlns:a16="http://schemas.microsoft.com/office/drawing/2014/main" id="{5D05F0DE-DEB9-4B2B-BF6C-1BE657E63130}"/>
              </a:ext>
            </a:extLst>
          </p:cNvPr>
          <p:cNvSpPr txBox="1"/>
          <p:nvPr/>
        </p:nvSpPr>
        <p:spPr>
          <a:xfrm>
            <a:off x="1749020" y="1467757"/>
            <a:ext cx="9037021"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beneficial</a:t>
            </a:r>
            <a:r>
              <a:rPr lang="en-US" altLang="zh-CN" sz="2400" dirty="0">
                <a:latin typeface="Times New Roman" panose="02020603050405020304" pitchFamily="18" charset="0"/>
                <a:cs typeface="Times New Roman" panose="02020603050405020304" pitchFamily="18" charset="0"/>
              </a:rPr>
              <a:t>: a. favorable or advantageous </a:t>
            </a:r>
            <a:r>
              <a:rPr lang="zh-CN" altLang="en-US" sz="2400" dirty="0">
                <a:latin typeface="宋体" panose="02010600030101010101" pitchFamily="2" charset="-122"/>
                <a:ea typeface="宋体" panose="02010600030101010101" pitchFamily="2" charset="-122"/>
                <a:cs typeface="Times New Roman" panose="02020603050405020304" pitchFamily="18" charset="0"/>
              </a:rPr>
              <a:t>有益的</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They finally came to a mutually </a:t>
            </a:r>
            <a:r>
              <a:rPr lang="en-US" altLang="zh-CN" sz="2400" i="1" dirty="0">
                <a:latin typeface="Times New Roman" panose="02020603050405020304" pitchFamily="18" charset="0"/>
                <a:cs typeface="Times New Roman" panose="02020603050405020304" pitchFamily="18" charset="0"/>
              </a:rPr>
              <a:t>beneficial</a:t>
            </a:r>
            <a:r>
              <a:rPr lang="en-US" altLang="zh-CN" sz="2400" dirty="0">
                <a:latin typeface="Times New Roman" panose="02020603050405020304" pitchFamily="18" charset="0"/>
                <a:cs typeface="Times New Roman" panose="02020603050405020304" pitchFamily="18" charset="0"/>
              </a:rPr>
              <a:t> agreement.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他们最终达成了互惠协议。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He hopes the new drug will prove </a:t>
            </a:r>
            <a:r>
              <a:rPr lang="en-US" altLang="zh-CN" sz="2400" i="1" dirty="0">
                <a:latin typeface="Times New Roman" panose="02020603050405020304" pitchFamily="18" charset="0"/>
                <a:cs typeface="Times New Roman" panose="02020603050405020304" pitchFamily="18" charset="0"/>
              </a:rPr>
              <a:t>beneficial</a:t>
            </a:r>
            <a:r>
              <a:rPr lang="en-US" altLang="zh-CN" sz="2400" dirty="0">
                <a:latin typeface="Times New Roman" panose="02020603050405020304" pitchFamily="18" charset="0"/>
                <a:cs typeface="Times New Roman" panose="02020603050405020304" pitchFamily="18" charset="0"/>
              </a:rPr>
              <a:t> to many older people.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他希望这款新药会对许多老年人有益。</a:t>
            </a:r>
          </a:p>
        </p:txBody>
      </p:sp>
    </p:spTree>
    <p:extLst>
      <p:ext uri="{BB962C8B-B14F-4D97-AF65-F5344CB8AC3E}">
        <p14:creationId xmlns:p14="http://schemas.microsoft.com/office/powerpoint/2010/main" val="3927558519"/>
      </p:ext>
    </p:extLst>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77337" y="5885645"/>
            <a:ext cx="862127" cy="348393"/>
          </a:xfrm>
          <a:prstGeom prst="rect">
            <a:avLst/>
          </a:prstGeom>
          <a:noFill/>
          <a:ln>
            <a:noFill/>
          </a:ln>
        </p:spPr>
      </p:pic>
      <p:sp>
        <p:nvSpPr>
          <p:cNvPr id="2" name="文本框 1">
            <a:extLst>
              <a:ext uri="{FF2B5EF4-FFF2-40B4-BE49-F238E27FC236}">
                <a16:creationId xmlns:a16="http://schemas.microsoft.com/office/drawing/2014/main" id="{BA13A1AE-6D91-4BB4-AB87-50B1C928A7F9}"/>
              </a:ext>
            </a:extLst>
          </p:cNvPr>
          <p:cNvSpPr txBox="1"/>
          <p:nvPr/>
        </p:nvSpPr>
        <p:spPr>
          <a:xfrm>
            <a:off x="1533205" y="1491270"/>
            <a:ext cx="9464143" cy="338515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oversight</a:t>
            </a:r>
            <a:r>
              <a:rPr lang="en-US" altLang="zh-CN" sz="2400" dirty="0">
                <a:latin typeface="Times New Roman" panose="02020603050405020304" pitchFamily="18" charset="0"/>
                <a:cs typeface="Times New Roman" panose="02020603050405020304" pitchFamily="18" charset="0"/>
              </a:rPr>
              <a:t>: n. supervision </a:t>
            </a:r>
            <a:r>
              <a:rPr lang="zh-CN" altLang="en-US" sz="2400" dirty="0">
                <a:latin typeface="宋体" panose="02010600030101010101" pitchFamily="2" charset="-122"/>
                <a:ea typeface="宋体" panose="02010600030101010101" pitchFamily="2" charset="-122"/>
                <a:cs typeface="Times New Roman" panose="02020603050405020304" pitchFamily="18" charset="0"/>
              </a:rPr>
              <a:t>监管</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new manager was given </a:t>
            </a:r>
            <a:r>
              <a:rPr lang="en-US" altLang="zh-CN" sz="2400" i="1" dirty="0">
                <a:latin typeface="Times New Roman" panose="02020603050405020304" pitchFamily="18" charset="0"/>
                <a:cs typeface="Times New Roman" panose="02020603050405020304" pitchFamily="18" charset="0"/>
              </a:rPr>
              <a:t>oversight</a:t>
            </a:r>
            <a:r>
              <a:rPr lang="en-US" altLang="zh-CN" sz="2400" dirty="0">
                <a:latin typeface="Times New Roman" panose="02020603050405020304" pitchFamily="18" charset="0"/>
                <a:cs typeface="Times New Roman" panose="02020603050405020304" pitchFamily="18" charset="0"/>
              </a:rPr>
              <a:t> of the project.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新经理被授权监管该项目。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Because these programs are typically based overseas, </a:t>
            </a:r>
          </a:p>
          <a:p>
            <a:pPr>
              <a:lnSpc>
                <a:spcPct val="130000"/>
              </a:lnSpc>
            </a:pPr>
            <a:r>
              <a:rPr lang="en-US" altLang="zh-CN" sz="2400" dirty="0">
                <a:latin typeface="Times New Roman" panose="02020603050405020304" pitchFamily="18" charset="0"/>
                <a:cs typeface="Times New Roman" panose="02020603050405020304" pitchFamily="18" charset="0"/>
              </a:rPr>
              <a:t>      maintaining </a:t>
            </a:r>
            <a:r>
              <a:rPr lang="en-US" altLang="zh-CN" sz="2400" i="1" dirty="0">
                <a:latin typeface="Times New Roman" panose="02020603050405020304" pitchFamily="18" charset="0"/>
                <a:cs typeface="Times New Roman" panose="02020603050405020304" pitchFamily="18" charset="0"/>
              </a:rPr>
              <a:t>oversight</a:t>
            </a:r>
            <a:r>
              <a:rPr lang="en-US" altLang="zh-CN" sz="2400" dirty="0">
                <a:latin typeface="Times New Roman" panose="02020603050405020304" pitchFamily="18" charset="0"/>
                <a:cs typeface="Times New Roman" panose="02020603050405020304" pitchFamily="18" charset="0"/>
              </a:rPr>
              <a:t> and monitoring effectiveness can be difficult.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由于这些项目通常都在海外，维持监管和监测效果都可能有难度。</a:t>
            </a:r>
          </a:p>
        </p:txBody>
      </p:sp>
    </p:spTree>
    <p:extLst>
      <p:ext uri="{BB962C8B-B14F-4D97-AF65-F5344CB8AC3E}">
        <p14:creationId xmlns:p14="http://schemas.microsoft.com/office/powerpoint/2010/main" val="3844966154"/>
      </p:ext>
    </p:extLst>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25141" y="5904963"/>
            <a:ext cx="814323" cy="329075"/>
          </a:xfrm>
          <a:prstGeom prst="rect">
            <a:avLst/>
          </a:prstGeom>
          <a:noFill/>
          <a:ln>
            <a:noFill/>
          </a:ln>
        </p:spPr>
      </p:pic>
      <p:sp>
        <p:nvSpPr>
          <p:cNvPr id="2" name="文本框 1">
            <a:extLst>
              <a:ext uri="{FF2B5EF4-FFF2-40B4-BE49-F238E27FC236}">
                <a16:creationId xmlns:a16="http://schemas.microsoft.com/office/drawing/2014/main" id="{A45C900D-154E-44DF-94D1-87246B9864D8}"/>
              </a:ext>
            </a:extLst>
          </p:cNvPr>
          <p:cNvSpPr txBox="1"/>
          <p:nvPr/>
        </p:nvSpPr>
        <p:spPr>
          <a:xfrm>
            <a:off x="1405353" y="1620145"/>
            <a:ext cx="9254463" cy="340163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monitor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keep close watch over </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密切监视；监督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Her heartbeat and blood pressure are being closely </a:t>
            </a:r>
            <a:r>
              <a:rPr lang="en-US" altLang="zh-CN" sz="2400" i="1" dirty="0">
                <a:latin typeface="Times New Roman" panose="02020603050405020304" pitchFamily="18" charset="0"/>
                <a:cs typeface="Times New Roman" panose="02020603050405020304" pitchFamily="18" charset="0"/>
              </a:rPr>
              <a:t>monitored</a:t>
            </a:r>
            <a:r>
              <a:rPr lang="en-US" altLang="zh-CN" sz="2400" dirty="0">
                <a:latin typeface="Times New Roman" panose="02020603050405020304" pitchFamily="18" charset="0"/>
                <a:cs typeface="Times New Roman" panose="02020603050405020304" pitchFamily="18" charset="0"/>
              </a:rPr>
              <a: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正密切监视着她的心跳和血压。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The police use electronic tags to </a:t>
            </a:r>
            <a:r>
              <a:rPr lang="en-US" altLang="zh-CN" sz="2400" i="1" dirty="0">
                <a:latin typeface="Times New Roman" panose="02020603050405020304" pitchFamily="18" charset="0"/>
                <a:cs typeface="Times New Roman" panose="02020603050405020304" pitchFamily="18" charset="0"/>
              </a:rPr>
              <a:t>monitor</a:t>
            </a:r>
            <a:r>
              <a:rPr lang="en-US" altLang="zh-CN" sz="2400" dirty="0">
                <a:latin typeface="Times New Roman" panose="02020603050405020304" pitchFamily="18" charset="0"/>
                <a:cs typeface="Times New Roman" panose="02020603050405020304" pitchFamily="18" charset="0"/>
              </a:rPr>
              <a:t> the whereabouts of young </a:t>
            </a:r>
          </a:p>
          <a:p>
            <a:pPr>
              <a:lnSpc>
                <a:spcPct val="130000"/>
              </a:lnSpc>
            </a:pPr>
            <a:r>
              <a:rPr lang="en-US" altLang="zh-CN" sz="2400" dirty="0">
                <a:latin typeface="Times New Roman" panose="02020603050405020304" pitchFamily="18" charset="0"/>
                <a:cs typeface="Times New Roman" panose="02020603050405020304" pitchFamily="18" charset="0"/>
              </a:rPr>
              <a:t>      offenders on parole.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警察用电子追踪器来监视被保释的轻罪年轻人的行踪。</a:t>
            </a:r>
          </a:p>
        </p:txBody>
      </p:sp>
    </p:spTree>
    <p:extLst>
      <p:ext uri="{BB962C8B-B14F-4D97-AF65-F5344CB8AC3E}">
        <p14:creationId xmlns:p14="http://schemas.microsoft.com/office/powerpoint/2010/main" val="297316182"/>
      </p:ext>
    </p:extLst>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25141" y="5904963"/>
            <a:ext cx="814323" cy="329075"/>
          </a:xfrm>
          <a:prstGeom prst="rect">
            <a:avLst/>
          </a:prstGeom>
          <a:noFill/>
          <a:ln>
            <a:noFill/>
          </a:ln>
        </p:spPr>
      </p:pic>
      <p:sp>
        <p:nvSpPr>
          <p:cNvPr id="2" name="文本框 1">
            <a:extLst>
              <a:ext uri="{FF2B5EF4-FFF2-40B4-BE49-F238E27FC236}">
                <a16:creationId xmlns:a16="http://schemas.microsoft.com/office/drawing/2014/main" id="{2DC44510-DE9E-42F9-B6D6-909790D8B752}"/>
              </a:ext>
            </a:extLst>
          </p:cNvPr>
          <p:cNvSpPr txBox="1"/>
          <p:nvPr/>
        </p:nvSpPr>
        <p:spPr>
          <a:xfrm>
            <a:off x="1303071" y="1111020"/>
            <a:ext cx="9585857" cy="4842031"/>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steer: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control the course of; follow or move in a set course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指引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的路线；</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行进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Helen tried to steer the conversation away from herself.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海伦试图把话题从自己身上引开。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Teachers should try to steer pupils away from drugs.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教师应努力引导学生远离毒品。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The ship steered towards the southern tip of the island.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船向岛的南端驶去。</a:t>
            </a:r>
          </a:p>
        </p:txBody>
      </p:sp>
    </p:spTree>
    <p:extLst>
      <p:ext uri="{BB962C8B-B14F-4D97-AF65-F5344CB8AC3E}">
        <p14:creationId xmlns:p14="http://schemas.microsoft.com/office/powerpoint/2010/main" val="3356167314"/>
      </p:ext>
    </p:extLst>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141079" y="5911403"/>
            <a:ext cx="798386" cy="322635"/>
          </a:xfrm>
          <a:prstGeom prst="rect">
            <a:avLst/>
          </a:prstGeom>
          <a:noFill/>
          <a:ln>
            <a:noFill/>
          </a:ln>
        </p:spPr>
      </p:pic>
      <p:sp>
        <p:nvSpPr>
          <p:cNvPr id="2" name="文本框 1">
            <a:extLst>
              <a:ext uri="{FF2B5EF4-FFF2-40B4-BE49-F238E27FC236}">
                <a16:creationId xmlns:a16="http://schemas.microsoft.com/office/drawing/2014/main" id="{9E96741A-8B9B-4820-8B94-1CEE026813D9}"/>
              </a:ext>
            </a:extLst>
          </p:cNvPr>
          <p:cNvSpPr txBox="1"/>
          <p:nvPr/>
        </p:nvSpPr>
        <p:spPr>
          <a:xfrm>
            <a:off x="1380295" y="1442174"/>
            <a:ext cx="9211506" cy="340163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stifle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vt.</a:t>
            </a:r>
            <a:r>
              <a:rPr lang="en-US" altLang="zh-CN" sz="2400" dirty="0">
                <a:latin typeface="Times New Roman" panose="02020603050405020304" pitchFamily="18" charset="0"/>
                <a:cs typeface="Times New Roman" panose="02020603050405020304" pitchFamily="18" charset="0"/>
              </a:rPr>
              <a:t> deter, discourage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抑止；遏制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She managed to </a:t>
            </a:r>
            <a:r>
              <a:rPr lang="en-US" altLang="zh-CN" sz="2400" i="1" dirty="0">
                <a:latin typeface="Times New Roman" panose="02020603050405020304" pitchFamily="18" charset="0"/>
                <a:cs typeface="Times New Roman" panose="02020603050405020304" pitchFamily="18" charset="0"/>
              </a:rPr>
              <a:t>stifle</a:t>
            </a:r>
            <a:r>
              <a:rPr lang="en-US" altLang="zh-CN" sz="2400" dirty="0">
                <a:latin typeface="Times New Roman" panose="02020603050405020304" pitchFamily="18" charset="0"/>
                <a:cs typeface="Times New Roman" panose="02020603050405020304" pitchFamily="18" charset="0"/>
              </a:rPr>
              <a:t> a yawn.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她忍住了没打呵欠。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With his future career at stake, the incentive for him to </a:t>
            </a:r>
            <a:r>
              <a:rPr lang="en-US" altLang="zh-CN" sz="2400" i="1" dirty="0">
                <a:latin typeface="Times New Roman" panose="02020603050405020304" pitchFamily="18" charset="0"/>
                <a:cs typeface="Times New Roman" panose="02020603050405020304" pitchFamily="18" charset="0"/>
              </a:rPr>
              <a:t>stifle</a:t>
            </a:r>
            <a:r>
              <a:rPr lang="en-US" altLang="zh-CN" sz="2400" dirty="0">
                <a:latin typeface="Times New Roman" panose="02020603050405020304" pitchFamily="18" charset="0"/>
                <a:cs typeface="Times New Roman" panose="02020603050405020304" pitchFamily="18" charset="0"/>
              </a:rPr>
              <a:t>   </a:t>
            </a:r>
          </a:p>
          <a:p>
            <a:pPr>
              <a:lnSpc>
                <a:spcPct val="130000"/>
              </a:lnSpc>
            </a:pPr>
            <a:r>
              <a:rPr lang="en-US" altLang="zh-CN" sz="2400" dirty="0">
                <a:latin typeface="Times New Roman" panose="02020603050405020304" pitchFamily="18" charset="0"/>
                <a:cs typeface="Times New Roman" panose="02020603050405020304" pitchFamily="18" charset="0"/>
              </a:rPr>
              <a:t>        opposition during the campaign was great.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事关他的前程，驱使他在竞选期间打压反对派的动力是很强的。</a:t>
            </a:r>
          </a:p>
        </p:txBody>
      </p:sp>
    </p:spTree>
    <p:extLst>
      <p:ext uri="{BB962C8B-B14F-4D97-AF65-F5344CB8AC3E}">
        <p14:creationId xmlns:p14="http://schemas.microsoft.com/office/powerpoint/2010/main" val="555156640"/>
      </p:ext>
    </p:extLst>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182636" y="5500668"/>
            <a:ext cx="874625" cy="353444"/>
          </a:xfrm>
          <a:prstGeom prst="rect">
            <a:avLst/>
          </a:prstGeom>
          <a:noFill/>
          <a:ln>
            <a:noFill/>
          </a:ln>
        </p:spPr>
      </p:pic>
      <p:sp>
        <p:nvSpPr>
          <p:cNvPr id="3" name="文本框 2">
            <a:extLst>
              <a:ext uri="{FF2B5EF4-FFF2-40B4-BE49-F238E27FC236}">
                <a16:creationId xmlns:a16="http://schemas.microsoft.com/office/drawing/2014/main" id="{5B9A7FF5-C58A-4169-B393-B301564B95E6}"/>
              </a:ext>
            </a:extLst>
          </p:cNvPr>
          <p:cNvSpPr txBox="1"/>
          <p:nvPr/>
        </p:nvSpPr>
        <p:spPr>
          <a:xfrm>
            <a:off x="1196187" y="1423764"/>
            <a:ext cx="9395614"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liable</a:t>
            </a:r>
            <a:r>
              <a:rPr lang="en-US" altLang="zh-CN" sz="2400" dirty="0">
                <a:latin typeface="Times New Roman" panose="02020603050405020304" pitchFamily="18" charset="0"/>
                <a:cs typeface="Times New Roman" panose="02020603050405020304" pitchFamily="18" charset="0"/>
              </a:rPr>
              <a:t>: a. legally obligated; responsible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有（法律）责任的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law holds parents </a:t>
            </a:r>
            <a:r>
              <a:rPr lang="en-US" altLang="zh-CN" sz="2400" i="1" dirty="0">
                <a:latin typeface="Times New Roman" panose="02020603050405020304" pitchFamily="18" charset="0"/>
                <a:cs typeface="Times New Roman" panose="02020603050405020304" pitchFamily="18" charset="0"/>
              </a:rPr>
              <a:t>liable</a:t>
            </a:r>
            <a:r>
              <a:rPr lang="en-US" altLang="zh-CN" sz="2400" dirty="0">
                <a:latin typeface="Times New Roman" panose="02020603050405020304" pitchFamily="18" charset="0"/>
                <a:cs typeface="Times New Roman" panose="02020603050405020304" pitchFamily="18" charset="0"/>
              </a:rPr>
              <a:t> if a child does not attend school.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如果孩子不上学，家长要承担法律责任。</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Failure to pay taxes will make one </a:t>
            </a:r>
            <a:r>
              <a:rPr lang="en-US" altLang="zh-CN" sz="2400" i="1" dirty="0">
                <a:latin typeface="Times New Roman" panose="02020603050405020304" pitchFamily="18" charset="0"/>
                <a:cs typeface="Times New Roman" panose="02020603050405020304" pitchFamily="18" charset="0"/>
              </a:rPr>
              <a:t>liable</a:t>
            </a:r>
            <a:r>
              <a:rPr lang="en-US" altLang="zh-CN" sz="2400" dirty="0">
                <a:latin typeface="Times New Roman" panose="02020603050405020304" pitchFamily="18" charset="0"/>
                <a:cs typeface="Times New Roman" panose="02020603050405020304" pitchFamily="18" charset="0"/>
              </a:rPr>
              <a:t> to prosecution.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不交税要被追究刑事责任</a:t>
            </a:r>
          </a:p>
        </p:txBody>
      </p:sp>
    </p:spTree>
    <p:extLst>
      <p:ext uri="{BB962C8B-B14F-4D97-AF65-F5344CB8AC3E}">
        <p14:creationId xmlns:p14="http://schemas.microsoft.com/office/powerpoint/2010/main" val="954988814"/>
      </p:ext>
    </p:extLst>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195515" y="5686310"/>
            <a:ext cx="829549" cy="335228"/>
          </a:xfrm>
          <a:prstGeom prst="rect">
            <a:avLst/>
          </a:prstGeom>
          <a:noFill/>
          <a:ln>
            <a:noFill/>
          </a:ln>
        </p:spPr>
      </p:pic>
      <p:sp>
        <p:nvSpPr>
          <p:cNvPr id="2" name="文本框 1">
            <a:extLst>
              <a:ext uri="{FF2B5EF4-FFF2-40B4-BE49-F238E27FC236}">
                <a16:creationId xmlns:a16="http://schemas.microsoft.com/office/drawing/2014/main" id="{FBFD0CAA-0EE0-4640-8125-85EC3EE5A671}"/>
              </a:ext>
            </a:extLst>
          </p:cNvPr>
          <p:cNvSpPr txBox="1"/>
          <p:nvPr/>
        </p:nvSpPr>
        <p:spPr>
          <a:xfrm>
            <a:off x="1525769" y="1535263"/>
            <a:ext cx="8784245"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qualify</a:t>
            </a:r>
            <a:r>
              <a:rPr lang="en-US" altLang="zh-CN" sz="2400" dirty="0">
                <a:latin typeface="Times New Roman" panose="02020603050405020304" pitchFamily="18" charset="0"/>
                <a:cs typeface="Times New Roman" panose="02020603050405020304" pitchFamily="18" charset="0"/>
              </a:rPr>
              <a:t>: v. (cause to) meet the required standard</a:t>
            </a:r>
            <a:r>
              <a:rPr lang="zh-CN" altLang="en-US" sz="2400" dirty="0">
                <a:latin typeface="宋体" panose="02010600030101010101" pitchFamily="2" charset="-122"/>
                <a:ea typeface="宋体" panose="02010600030101010101" pitchFamily="2" charset="-122"/>
                <a:cs typeface="Times New Roman" panose="02020603050405020304" pitchFamily="18" charset="0"/>
              </a:rPr>
              <a:t>（使）合格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An employee will automatically </a:t>
            </a:r>
            <a:r>
              <a:rPr lang="en-US" altLang="zh-CN" sz="2400" i="1" dirty="0">
                <a:latin typeface="Times New Roman" panose="02020603050405020304" pitchFamily="18" charset="0"/>
                <a:cs typeface="Times New Roman" panose="02020603050405020304" pitchFamily="18" charset="0"/>
              </a:rPr>
              <a:t>qualify</a:t>
            </a:r>
            <a:r>
              <a:rPr lang="en-US" altLang="zh-CN" sz="2400" dirty="0">
                <a:latin typeface="Times New Roman" panose="02020603050405020304" pitchFamily="18" charset="0"/>
                <a:cs typeface="Times New Roman" panose="02020603050405020304" pitchFamily="18" charset="0"/>
              </a:rPr>
              <a:t> for a pension.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只要被聘用，就有资格享受养老金。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The win </a:t>
            </a:r>
            <a:r>
              <a:rPr lang="en-US" altLang="zh-CN" sz="2400" i="1" dirty="0">
                <a:latin typeface="Times New Roman" panose="02020603050405020304" pitchFamily="18" charset="0"/>
                <a:cs typeface="Times New Roman" panose="02020603050405020304" pitchFamily="18" charset="0"/>
              </a:rPr>
              <a:t>qualifies</a:t>
            </a:r>
            <a:r>
              <a:rPr lang="en-US" altLang="zh-CN" sz="2400" dirty="0">
                <a:latin typeface="Times New Roman" panose="02020603050405020304" pitchFamily="18" charset="0"/>
                <a:cs typeface="Times New Roman" panose="02020603050405020304" pitchFamily="18" charset="0"/>
              </a:rPr>
              <a:t> her to compete in the final race.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这次获胜使她有资格进入赛跑决赛。</a:t>
            </a:r>
          </a:p>
        </p:txBody>
      </p:sp>
    </p:spTree>
    <p:extLst>
      <p:ext uri="{BB962C8B-B14F-4D97-AF65-F5344CB8AC3E}">
        <p14:creationId xmlns:p14="http://schemas.microsoft.com/office/powerpoint/2010/main" val="2009529256"/>
      </p:ext>
    </p:extLst>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61405" y="5879207"/>
            <a:ext cx="878060" cy="354832"/>
          </a:xfrm>
          <a:prstGeom prst="rect">
            <a:avLst/>
          </a:prstGeom>
          <a:noFill/>
          <a:ln>
            <a:noFill/>
          </a:ln>
        </p:spPr>
      </p:pic>
      <p:sp>
        <p:nvSpPr>
          <p:cNvPr id="2" name="文本框 1">
            <a:extLst>
              <a:ext uri="{FF2B5EF4-FFF2-40B4-BE49-F238E27FC236}">
                <a16:creationId xmlns:a16="http://schemas.microsoft.com/office/drawing/2014/main" id="{5CA44D6B-28B5-4629-9A09-7E4867326FEF}"/>
              </a:ext>
            </a:extLst>
          </p:cNvPr>
          <p:cNvSpPr txBox="1"/>
          <p:nvPr/>
        </p:nvSpPr>
        <p:spPr>
          <a:xfrm>
            <a:off x="1699925" y="1669240"/>
            <a:ext cx="8622362" cy="292150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take on</a:t>
            </a:r>
            <a:r>
              <a:rPr lang="en-US" altLang="zh-CN" sz="2400" dirty="0">
                <a:latin typeface="Times New Roman" panose="02020603050405020304" pitchFamily="18" charset="0"/>
                <a:cs typeface="Times New Roman" panose="02020603050405020304" pitchFamily="18" charset="0"/>
              </a:rPr>
              <a:t>: acquire as, or as if, one’s own </a:t>
            </a:r>
            <a:r>
              <a:rPr lang="zh-CN" altLang="en-US" sz="2400" dirty="0">
                <a:latin typeface="宋体" panose="02010600030101010101" pitchFamily="2" charset="-122"/>
                <a:ea typeface="宋体" panose="02010600030101010101" pitchFamily="2" charset="-122"/>
                <a:cs typeface="Times New Roman" panose="02020603050405020304" pitchFamily="18" charset="0"/>
              </a:rPr>
              <a:t>获得</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The problem was beginning to </a:t>
            </a:r>
            <a:r>
              <a:rPr lang="en-US" altLang="zh-CN" sz="2400" i="1" dirty="0">
                <a:latin typeface="Times New Roman" panose="02020603050405020304" pitchFamily="18" charset="0"/>
                <a:cs typeface="Times New Roman" panose="02020603050405020304" pitchFamily="18" charset="0"/>
              </a:rPr>
              <a:t>take on </a:t>
            </a:r>
            <a:r>
              <a:rPr lang="en-US" altLang="zh-CN" sz="2400" dirty="0">
                <a:latin typeface="Times New Roman" panose="02020603050405020304" pitchFamily="18" charset="0"/>
                <a:cs typeface="Times New Roman" panose="02020603050405020304" pitchFamily="18" charset="0"/>
              </a:rPr>
              <a:t>gigantic proportions.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问题变大了。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The plaza </a:t>
            </a:r>
            <a:r>
              <a:rPr lang="en-US" altLang="zh-CN" sz="2400" i="1" dirty="0">
                <a:latin typeface="Times New Roman" panose="02020603050405020304" pitchFamily="18" charset="0"/>
                <a:cs typeface="Times New Roman" panose="02020603050405020304" pitchFamily="18" charset="0"/>
              </a:rPr>
              <a:t>took on </a:t>
            </a:r>
            <a:r>
              <a:rPr lang="en-US" altLang="zh-CN" sz="2400" dirty="0">
                <a:latin typeface="Times New Roman" panose="02020603050405020304" pitchFamily="18" charset="0"/>
                <a:cs typeface="Times New Roman" panose="02020603050405020304" pitchFamily="18" charset="0"/>
              </a:rPr>
              <a:t>a festive air as New Year approached.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随着新年临近，广场呈现一派节日气氛。</a:t>
            </a:r>
          </a:p>
        </p:txBody>
      </p:sp>
    </p:spTree>
    <p:extLst>
      <p:ext uri="{BB962C8B-B14F-4D97-AF65-F5344CB8AC3E}">
        <p14:creationId xmlns:p14="http://schemas.microsoft.com/office/powerpoint/2010/main" val="467380544"/>
      </p:ext>
    </p:extLst>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标题 1"/>
          <p:cNvSpPr txBox="1"/>
          <p:nvPr/>
        </p:nvSpPr>
        <p:spPr>
          <a:xfrm>
            <a:off x="625274" y="141383"/>
            <a:ext cx="8207375"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90000"/>
              </a:lnSpc>
              <a:spcBef>
                <a:spcPct val="0"/>
              </a:spcBef>
              <a:buClrTx/>
              <a:buSzTx/>
              <a:buNone/>
            </a:pPr>
            <a:r>
              <a:rPr lang="en-US" altLang="zh-CN" sz="3200" b="1" dirty="0">
                <a:solidFill>
                  <a:prstClr val="white"/>
                </a:solidFill>
                <a:latin typeface="Arial Black" panose="020B0A04020102020204" pitchFamily="34" charset="0"/>
              </a:rPr>
              <a:t>In Reading – </a:t>
            </a:r>
            <a:r>
              <a:rPr lang="en-US" altLang="zh-CN" sz="2400" b="1" dirty="0">
                <a:solidFill>
                  <a:prstClr val="white"/>
                </a:solidFill>
                <a:latin typeface="Trebuchet MS" panose="020B0603020202020204" pitchFamily="34" charset="0"/>
              </a:rPr>
              <a:t>Language Focus</a:t>
            </a:r>
            <a:endParaRPr lang="zh-CN" altLang="en-US" sz="3200" dirty="0">
              <a:solidFill>
                <a:prstClr val="white"/>
              </a:solidFill>
              <a:latin typeface="Trebuchet MS" panose="020B0603020202020204" pitchFamily="34" charset="0"/>
            </a:endParaRPr>
          </a:p>
        </p:txBody>
      </p:sp>
      <p:pic>
        <p:nvPicPr>
          <p:cNvPr id="54280" name="Picture 8">
            <a:hlinkClick r:id="rId3" action="ppaction://hlinksldjump"/>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10090597" y="5891003"/>
            <a:ext cx="848867" cy="343035"/>
          </a:xfrm>
          <a:prstGeom prst="rect">
            <a:avLst/>
          </a:prstGeom>
          <a:noFill/>
          <a:ln>
            <a:noFill/>
          </a:ln>
        </p:spPr>
      </p:pic>
      <p:sp>
        <p:nvSpPr>
          <p:cNvPr id="2" name="文本框 1">
            <a:extLst>
              <a:ext uri="{FF2B5EF4-FFF2-40B4-BE49-F238E27FC236}">
                <a16:creationId xmlns:a16="http://schemas.microsoft.com/office/drawing/2014/main" id="{0C3884A4-A94D-4CB8-BB66-23E5EEBBC56E}"/>
              </a:ext>
            </a:extLst>
          </p:cNvPr>
          <p:cNvSpPr txBox="1"/>
          <p:nvPr/>
        </p:nvSpPr>
        <p:spPr>
          <a:xfrm>
            <a:off x="1221245" y="1270342"/>
            <a:ext cx="9749509" cy="3881768"/>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discriminate</a:t>
            </a:r>
            <a:r>
              <a:rPr lang="en-US" altLang="zh-CN" sz="2400" dirty="0">
                <a:latin typeface="Times New Roman" panose="02020603050405020304" pitchFamily="18" charset="0"/>
                <a:cs typeface="Times New Roman" panose="02020603050405020304" pitchFamily="18" charset="0"/>
              </a:rPr>
              <a:t>: vi. make a difference in treatment on a basis other than </a:t>
            </a:r>
          </a:p>
          <a:p>
            <a:pPr>
              <a:lnSpc>
                <a:spcPct val="130000"/>
              </a:lnSpc>
            </a:pPr>
            <a:r>
              <a:rPr lang="en-US" altLang="zh-CN" sz="2400" dirty="0">
                <a:latin typeface="Times New Roman" panose="02020603050405020304" pitchFamily="18" charset="0"/>
                <a:cs typeface="Times New Roman" panose="02020603050405020304" pitchFamily="18" charset="0"/>
              </a:rPr>
              <a:t>       individual merit </a:t>
            </a:r>
            <a:r>
              <a:rPr lang="zh-CN" altLang="en-US" sz="2400" dirty="0">
                <a:latin typeface="宋体" panose="02010600030101010101" pitchFamily="2" charset="-122"/>
                <a:ea typeface="宋体" panose="02010600030101010101" pitchFamily="2" charset="-122"/>
                <a:cs typeface="Times New Roman" panose="02020603050405020304" pitchFamily="18" charset="0"/>
              </a:rPr>
              <a:t>歧视</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e.g. A teacher should not </a:t>
            </a:r>
            <a:r>
              <a:rPr lang="en-US" altLang="zh-CN" sz="2400" i="1" dirty="0">
                <a:latin typeface="Times New Roman" panose="02020603050405020304" pitchFamily="18" charset="0"/>
                <a:cs typeface="Times New Roman" panose="02020603050405020304" pitchFamily="18" charset="0"/>
              </a:rPr>
              <a:t>discriminate</a:t>
            </a:r>
            <a:r>
              <a:rPr lang="en-US" altLang="zh-CN" sz="2400" dirty="0">
                <a:latin typeface="Times New Roman" panose="02020603050405020304" pitchFamily="18" charset="0"/>
                <a:cs typeface="Times New Roman" panose="02020603050405020304" pitchFamily="18" charset="0"/>
              </a:rPr>
              <a:t> against underachievers.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教师不应歧视成绩差的学生。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Two old fire-fighters who lost their jobs claimed that they were </a:t>
            </a:r>
          </a:p>
          <a:p>
            <a:pPr>
              <a:lnSpc>
                <a:spcPct val="130000"/>
              </a:lnSpc>
            </a:pP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discriminated</a:t>
            </a:r>
            <a:r>
              <a:rPr lang="en-US" altLang="zh-CN" sz="2400" dirty="0">
                <a:latin typeface="Times New Roman" panose="02020603050405020304" pitchFamily="18" charset="0"/>
                <a:cs typeface="Times New Roman" panose="02020603050405020304" pitchFamily="18" charset="0"/>
              </a:rPr>
              <a:t> against on account of age. </a:t>
            </a:r>
          </a:p>
          <a:p>
            <a:pPr>
              <a:lnSpc>
                <a:spcPct val="13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两名丢了饭碗的老消防队员声称他们受到年龄歧视。</a:t>
            </a:r>
          </a:p>
        </p:txBody>
      </p:sp>
    </p:spTree>
    <p:extLst>
      <p:ext uri="{BB962C8B-B14F-4D97-AF65-F5344CB8AC3E}">
        <p14:creationId xmlns:p14="http://schemas.microsoft.com/office/powerpoint/2010/main" val="72426998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30724" name="Text Box 29"/>
          <p:cNvSpPr txBox="1"/>
          <p:nvPr/>
        </p:nvSpPr>
        <p:spPr>
          <a:xfrm>
            <a:off x="2063750" y="4941888"/>
            <a:ext cx="647700" cy="40005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mn-cs"/>
            </a:endParaRPr>
          </a:p>
        </p:txBody>
      </p:sp>
      <p:sp>
        <p:nvSpPr>
          <p:cNvPr id="2" name="文本框 1">
            <a:extLst>
              <a:ext uri="{FF2B5EF4-FFF2-40B4-BE49-F238E27FC236}">
                <a16:creationId xmlns:a16="http://schemas.microsoft.com/office/drawing/2014/main" id="{AF0E7ECC-E9EC-4694-80C6-431B9623F0D4}"/>
              </a:ext>
            </a:extLst>
          </p:cNvPr>
          <p:cNvSpPr txBox="1"/>
          <p:nvPr/>
        </p:nvSpPr>
        <p:spPr>
          <a:xfrm>
            <a:off x="673100" y="991495"/>
            <a:ext cx="2884349"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Reference answers</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D9B1D671-EA89-4B62-BC6D-98D3CB233231}"/>
              </a:ext>
            </a:extLst>
          </p:cNvPr>
          <p:cNvSpPr txBox="1"/>
          <p:nvPr/>
        </p:nvSpPr>
        <p:spPr>
          <a:xfrm>
            <a:off x="1279289" y="1634606"/>
            <a:ext cx="8609294" cy="4845750"/>
          </a:xfrm>
          <a:prstGeom prst="rect">
            <a:avLst/>
          </a:prstGeom>
          <a:noFill/>
        </p:spPr>
        <p:txBody>
          <a:bodyPr wrap="square" rtlCol="0">
            <a:spAutoFit/>
          </a:bodyPr>
          <a:lstStyle/>
          <a:p>
            <a:pPr marL="457200" indent="-457200" algn="just">
              <a:lnSpc>
                <a:spcPct val="130000"/>
              </a:lnSpc>
              <a:buAutoNum type="arabicPeriod"/>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How did the speaker define Artificial Intelligence and Human </a:t>
            </a:r>
          </a:p>
          <a:p>
            <a:pPr algn="just">
              <a:lnSpc>
                <a:spcPct val="130000"/>
              </a:lnSpc>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Intelligence?</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30000"/>
              </a:lnSpc>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Artificial intelligence, created by man, is defined as lacking in </a:t>
            </a:r>
          </a:p>
          <a:p>
            <a:pPr algn="just">
              <a:lnSpc>
                <a:spcPct val="130000"/>
              </a:lnSpc>
            </a:pPr>
            <a:r>
              <a:rPr lang="en-US" altLang="zh-CN" sz="2400"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natural or spontaneous qualities, while human intelligence is </a:t>
            </a:r>
          </a:p>
          <a:p>
            <a:pPr algn="just">
              <a:lnSpc>
                <a:spcPct val="130000"/>
              </a:lnSpc>
            </a:pPr>
            <a:r>
              <a:rPr lang="en-US" altLang="zh-CN" sz="2400"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described as the skilled use of reason or mental acuteness.</a:t>
            </a:r>
          </a:p>
          <a:p>
            <a:pPr algn="just">
              <a:lnSpc>
                <a:spcPct val="130000"/>
              </a:lnSpc>
            </a:pPr>
            <a:endParaRPr lang="en-US" altLang="zh-CN" sz="2400"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30000"/>
              </a:lnSpc>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2.   What machines have the human brain created, according to the </a:t>
            </a:r>
          </a:p>
          <a:p>
            <a:pPr algn="just">
              <a:lnSpc>
                <a:spcPct val="130000"/>
              </a:lnSpc>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speaker?</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The computer and its codes, a chest computer, a driverless car, </a:t>
            </a:r>
          </a:p>
          <a:p>
            <a:pPr algn="just">
              <a:lnSpc>
                <a:spcPct val="130000"/>
              </a:lnSpc>
            </a:pPr>
            <a:r>
              <a:rPr lang="en-US" altLang="zh-CN" sz="2400"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surgical tools, and Alexa/Amazon Echo.</a:t>
            </a:r>
          </a:p>
        </p:txBody>
      </p:sp>
    </p:spTree>
    <p:extLst>
      <p:ext uri="{BB962C8B-B14F-4D97-AF65-F5344CB8AC3E}">
        <p14:creationId xmlns:p14="http://schemas.microsoft.com/office/powerpoint/2010/main" val="295440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8" dur="500"/>
                                        <p:tgtEl>
                                          <p:spTgt spid="3">
                                            <p:txEl>
                                              <p:pRg st="8" end="8"/>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p:txBody>
          <a:bodyPr vert="horz" wrap="square" lIns="91440" tIns="45720" rIns="91440" bIns="45720" anchor="ctr" anchorCtr="0"/>
          <a:lstStyle/>
          <a:p>
            <a:pPr eaLnBrk="1" hangingPunct="1"/>
            <a:r>
              <a:rPr lang="en-US" altLang="zh-CN" sz="3200" dirty="0"/>
              <a:t>After Reading</a:t>
            </a:r>
            <a:endParaRPr lang="zh-CN" altLang="en-US" sz="3200" dirty="0"/>
          </a:p>
        </p:txBody>
      </p:sp>
      <p:sp>
        <p:nvSpPr>
          <p:cNvPr id="158723" name="内容占位符 2"/>
          <p:cNvSpPr>
            <a:spLocks noGrp="1"/>
          </p:cNvSpPr>
          <p:nvPr>
            <p:ph idx="1"/>
          </p:nvPr>
        </p:nvSpPr>
        <p:spPr>
          <a:xfrm>
            <a:off x="1840142" y="1713724"/>
            <a:ext cx="7980045" cy="3214348"/>
          </a:xfrm>
        </p:spPr>
        <p:txBody>
          <a:bodyPr vert="horz" wrap="square" lIns="91440" tIns="45720" rIns="91440" bIns="45720" anchor="t" anchorCtr="0"/>
          <a:lstStyle/>
          <a:p>
            <a:pPr eaLnBrk="1" hangingPunct="1">
              <a:buFont typeface="Wingdings" panose="05000000000000000000" charset="0"/>
              <a:buChar char="Ø"/>
            </a:pPr>
            <a:r>
              <a:rPr lang="en-US" altLang="zh-CN" sz="3200" dirty="0">
                <a:solidFill>
                  <a:srgbClr val="4C4C4C"/>
                </a:solidFill>
                <a:latin typeface="Times New Roman" panose="02020603050405020304" pitchFamily="18" charset="0"/>
                <a:cs typeface="Times New Roman" panose="02020603050405020304" pitchFamily="18" charset="0"/>
                <a:hlinkClick r:id="rId2" action="ppaction://hlinksldjump"/>
              </a:rPr>
              <a:t>Sentence Translation</a:t>
            </a:r>
            <a:endParaRPr lang="en-US" altLang="zh-CN" sz="32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US" altLang="zh-CN" sz="3200" dirty="0">
                <a:solidFill>
                  <a:schemeClr val="tx1"/>
                </a:solidFill>
                <a:latin typeface="Times New Roman" panose="02020603050405020304" pitchFamily="18" charset="0"/>
                <a:cs typeface="Times New Roman" panose="02020603050405020304" pitchFamily="18" charset="0"/>
                <a:hlinkClick r:id="rId3" action="ppaction://hlinksldjump"/>
              </a:rPr>
              <a:t>Sentence Structure</a:t>
            </a:r>
            <a:endParaRPr lang="en-US" altLang="zh-CN" sz="32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US" altLang="zh-CN" sz="3200" dirty="0">
                <a:solidFill>
                  <a:schemeClr val="tx1"/>
                </a:solidFill>
                <a:latin typeface="Times New Roman" panose="02020603050405020304" pitchFamily="18" charset="0"/>
                <a:cs typeface="Times New Roman" panose="02020603050405020304" pitchFamily="18" charset="0"/>
                <a:hlinkClick r:id="rId4" action="ppaction://hlinksldjump"/>
              </a:rPr>
              <a:t>Writing Task</a:t>
            </a:r>
            <a:endParaRPr lang="en-US" altLang="zh-CN" sz="32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lang="en-US" altLang="zh-CN" sz="3200" dirty="0">
                <a:solidFill>
                  <a:schemeClr val="tx1"/>
                </a:solidFill>
                <a:latin typeface="Times New Roman" panose="02020603050405020304" pitchFamily="18" charset="0"/>
                <a:cs typeface="Times New Roman" panose="02020603050405020304" pitchFamily="18" charset="0"/>
                <a:hlinkClick r:id="rId5" action="ppaction://hlinksldjump"/>
              </a:rPr>
              <a:t>Speaking Task</a:t>
            </a:r>
            <a:endParaRPr lang="zh-CN" alt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8">
            <a:hlinkClick r:id="rId6" action="ppaction://hlinksldjump"/>
            <a:extLst>
              <a:ext uri="{FF2B5EF4-FFF2-40B4-BE49-F238E27FC236}">
                <a16:creationId xmlns:a16="http://schemas.microsoft.com/office/drawing/2014/main" id="{D47B8CB9-C676-454F-A8D9-1325E7B43991}"/>
              </a:ext>
            </a:extLst>
          </p:cNvPr>
          <p:cNvPicPr>
            <a:picLocks noChangeAspect="1" noChangeArrowheads="1"/>
          </p:cNvPicPr>
          <p:nvPr/>
        </p:nvPicPr>
        <p:blipFill>
          <a:blip r:embed="rId7">
            <a:duotone>
              <a:schemeClr val="accent3">
                <a:shade val="45000"/>
                <a:satMod val="135000"/>
              </a:schemeClr>
              <a:prstClr val="white"/>
            </a:duotone>
          </a:blip>
          <a:srcRect/>
          <a:stretch>
            <a:fillRect/>
          </a:stretch>
        </p:blipFill>
        <p:spPr bwMode="auto">
          <a:xfrm>
            <a:off x="9762186" y="5675189"/>
            <a:ext cx="790653" cy="31951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p:nvPr/>
        </p:nvSpPr>
        <p:spPr>
          <a:xfrm>
            <a:off x="4452926" y="1071546"/>
            <a:ext cx="3392788" cy="523220"/>
          </a:xfrm>
          <a:prstGeom prst="rect">
            <a:avLst/>
          </a:prstGeom>
          <a:noFill/>
          <a:ln w="9525">
            <a:noFill/>
          </a:ln>
        </p:spPr>
        <p:txBody>
          <a:bodyPr wrap="none">
            <a:spAutoFit/>
          </a:bodyPr>
          <a:lstStyle/>
          <a:p>
            <a:pPr fontAlgn="base">
              <a:spcBef>
                <a:spcPct val="0"/>
              </a:spcBef>
              <a:spcAft>
                <a:spcPct val="0"/>
              </a:spcAft>
            </a:pPr>
            <a:r>
              <a:rPr lang="en-US" altLang="zh-CN" sz="2800" b="1" dirty="0">
                <a:solidFill>
                  <a:srgbClr val="3F3F3F"/>
                </a:solidFill>
                <a:latin typeface="Times New Roman" panose="02020603050405020304" pitchFamily="18" charset="0"/>
                <a:ea typeface="宋体" panose="02010600030101010101" pitchFamily="2" charset="-122"/>
                <a:cs typeface="Times New Roman" panose="02020603050405020304" pitchFamily="18" charset="0"/>
              </a:rPr>
              <a:t>Sentence Translation</a:t>
            </a:r>
          </a:p>
        </p:txBody>
      </p:sp>
      <p:sp>
        <p:nvSpPr>
          <p:cNvPr id="7" name="标题 1">
            <a:extLst>
              <a:ext uri="{FF2B5EF4-FFF2-40B4-BE49-F238E27FC236}">
                <a16:creationId xmlns:a16="http://schemas.microsoft.com/office/drawing/2014/main" id="{0BE44DF2-1649-42F7-9BCC-7BA4AC694288}"/>
              </a:ext>
            </a:extLst>
          </p:cNvPr>
          <p:cNvSpPr txBox="1"/>
          <p:nvPr/>
        </p:nvSpPr>
        <p:spPr>
          <a:xfrm>
            <a:off x="697115" y="114180"/>
            <a:ext cx="8205788"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100000"/>
              </a:lnSpc>
              <a:spcBef>
                <a:spcPct val="0"/>
              </a:spcBef>
              <a:buClrTx/>
              <a:buSzTx/>
              <a:buNone/>
            </a:pPr>
            <a:r>
              <a:rPr lang="en-US" altLang="zh-CN" sz="3200" b="1" dirty="0">
                <a:solidFill>
                  <a:prstClr val="white"/>
                </a:solidFill>
                <a:latin typeface="Arial Black" panose="020B0A04020102020204" pitchFamily="34" charset="0"/>
              </a:rPr>
              <a:t>After Reading-</a:t>
            </a:r>
            <a:r>
              <a:rPr lang="en-US" altLang="zh-CN" sz="2400" b="1" dirty="0">
                <a:solidFill>
                  <a:prstClr val="white"/>
                </a:solidFill>
                <a:latin typeface="Trebuchet MS" panose="020B0603020202020204" pitchFamily="34" charset="0"/>
                <a:ea typeface="宋体" panose="02010600030101010101" pitchFamily="2" charset="-122"/>
              </a:rPr>
              <a:t>Sentence Translation</a:t>
            </a:r>
          </a:p>
          <a:p>
            <a:pPr marL="0" indent="0" algn="l" eaLnBrk="1" hangingPunct="1">
              <a:lnSpc>
                <a:spcPct val="90000"/>
              </a:lnSpc>
              <a:spcBef>
                <a:spcPct val="0"/>
              </a:spcBef>
              <a:buClrTx/>
              <a:buSzTx/>
              <a:buNone/>
            </a:pPr>
            <a:endParaRPr lang="zh-CN" altLang="en-US" sz="3200" b="1" dirty="0">
              <a:solidFill>
                <a:prstClr val="white"/>
              </a:solidFill>
              <a:latin typeface="Arial Black" panose="020B0A040201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E6FE8008-4B71-47E0-8496-57F7F2C62B5F}"/>
              </a:ext>
            </a:extLst>
          </p:cNvPr>
          <p:cNvSpPr txBox="1"/>
          <p:nvPr/>
        </p:nvSpPr>
        <p:spPr>
          <a:xfrm>
            <a:off x="2571367" y="1724473"/>
            <a:ext cx="6253514" cy="52456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Translate the following sentences into English.</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FD21A74F-1E8C-4F42-BF16-2FC73C478947}"/>
              </a:ext>
            </a:extLst>
          </p:cNvPr>
          <p:cNvSpPr txBox="1"/>
          <p:nvPr/>
        </p:nvSpPr>
        <p:spPr>
          <a:xfrm>
            <a:off x="1491271" y="2516134"/>
            <a:ext cx="9549036" cy="3405356"/>
          </a:xfrm>
          <a:prstGeom prst="rect">
            <a:avLst/>
          </a:prstGeom>
          <a:noFill/>
        </p:spPr>
        <p:txBody>
          <a:bodyPr wrap="square" rtlCol="0">
            <a:spAutoFit/>
          </a:bodyPr>
          <a:lstStyle/>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由于法律程序可以抽象地看做一种计算，输入有关证据和法律的信息，输出一个裁决，一些学者就梦想 用机器人法官来实现完全自动化。</a:t>
            </a:r>
            <a:r>
              <a:rPr lang="en-US" altLang="zh-CN" sz="2400" dirty="0">
                <a:latin typeface="Times New Roman" panose="02020603050405020304" pitchFamily="18" charset="0"/>
                <a:cs typeface="Times New Roman" panose="02020603050405020304" pitchFamily="18" charset="0"/>
              </a:rPr>
              <a:t>(Para. 2) </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solidFill>
                  <a:srgbClr val="C00000"/>
                </a:solidFill>
                <a:latin typeface="Times New Roman" panose="02020603050405020304" pitchFamily="18" charset="0"/>
                <a:cs typeface="Times New Roman" panose="02020603050405020304" pitchFamily="18" charset="0"/>
              </a:rPr>
              <a:t>Since the legal process can be abstractly viewed as a computation, inputting information about evidence and laws and outputting a decision, some scholars dream of fully automating it with </a:t>
            </a:r>
            <a:r>
              <a:rPr lang="en-US" altLang="zh-CN" sz="2400" dirty="0" err="1">
                <a:solidFill>
                  <a:srgbClr val="C00000"/>
                </a:solidFill>
                <a:latin typeface="Times New Roman" panose="02020603050405020304" pitchFamily="18" charset="0"/>
                <a:cs typeface="Times New Roman" panose="02020603050405020304" pitchFamily="18" charset="0"/>
              </a:rPr>
              <a:t>robojudges</a:t>
            </a:r>
            <a:r>
              <a:rPr lang="en-US" altLang="zh-CN" sz="2400" dirty="0">
                <a:solidFill>
                  <a:srgbClr val="C0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4">
            <a:extLst>
              <a:ext uri="{FF2B5EF4-FFF2-40B4-BE49-F238E27FC236}">
                <a16:creationId xmlns:a16="http://schemas.microsoft.com/office/drawing/2014/main" id="{BC32C0D8-ADB4-45A2-9E8B-94BB6A8F13F3}"/>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BE44DF2-1649-42F7-9BCC-7BA4AC694288}"/>
              </a:ext>
            </a:extLst>
          </p:cNvPr>
          <p:cNvSpPr txBox="1"/>
          <p:nvPr/>
        </p:nvSpPr>
        <p:spPr>
          <a:xfrm>
            <a:off x="697115" y="114180"/>
            <a:ext cx="8205788"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100000"/>
              </a:lnSpc>
              <a:spcBef>
                <a:spcPct val="0"/>
              </a:spcBef>
              <a:buClrTx/>
              <a:buSzTx/>
              <a:buNone/>
            </a:pPr>
            <a:r>
              <a:rPr lang="en-US" altLang="zh-CN" sz="3200" b="1" dirty="0">
                <a:solidFill>
                  <a:prstClr val="white"/>
                </a:solidFill>
                <a:latin typeface="Arial Black" panose="020B0A04020102020204" pitchFamily="34" charset="0"/>
              </a:rPr>
              <a:t>After Reading-</a:t>
            </a:r>
            <a:r>
              <a:rPr lang="en-US" altLang="zh-CN" sz="2400" b="1" dirty="0">
                <a:solidFill>
                  <a:prstClr val="white"/>
                </a:solidFill>
                <a:latin typeface="Trebuchet MS" panose="020B0603020202020204" pitchFamily="34" charset="0"/>
                <a:ea typeface="宋体" panose="02010600030101010101" pitchFamily="2" charset="-122"/>
              </a:rPr>
              <a:t>Sentence Translation</a:t>
            </a:r>
          </a:p>
          <a:p>
            <a:pPr marL="0" indent="0" algn="l" eaLnBrk="1" hangingPunct="1">
              <a:lnSpc>
                <a:spcPct val="90000"/>
              </a:lnSpc>
              <a:spcBef>
                <a:spcPct val="0"/>
              </a:spcBef>
              <a:buClrTx/>
              <a:buSzTx/>
              <a:buNone/>
            </a:pPr>
            <a:endParaRPr lang="zh-CN" altLang="en-US" sz="3200" b="1" dirty="0">
              <a:solidFill>
                <a:prstClr val="white"/>
              </a:solidFill>
              <a:latin typeface="Arial Black" panose="020B0A040201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023CBDA5-3501-4519-9FB6-193058603DE5}"/>
              </a:ext>
            </a:extLst>
          </p:cNvPr>
          <p:cNvSpPr txBox="1"/>
          <p:nvPr/>
        </p:nvSpPr>
        <p:spPr>
          <a:xfrm>
            <a:off x="1589460" y="1724473"/>
            <a:ext cx="8499624" cy="2925224"/>
          </a:xfrm>
          <a:prstGeom prst="rect">
            <a:avLst/>
          </a:prstGeom>
          <a:noFill/>
        </p:spPr>
        <p:txBody>
          <a:bodyPr wrap="square" rtlCol="0">
            <a:spAutoFit/>
          </a:bodyPr>
          <a:lstStyle/>
          <a:p>
            <a:pPr>
              <a:lnSpc>
                <a:spcPct val="130000"/>
              </a:lnSpc>
            </a:pPr>
            <a:r>
              <a:rPr lang="en-US" altLang="zh-CN" sz="2400" dirty="0"/>
              <a:t>2) </a:t>
            </a:r>
            <a:r>
              <a:rPr lang="zh-CN" altLang="en-US" sz="2400" dirty="0">
                <a:latin typeface="宋体" panose="02010600030101010101" pitchFamily="2" charset="-122"/>
                <a:ea typeface="宋体" panose="02010600030101010101" pitchFamily="2" charset="-122"/>
              </a:rPr>
              <a:t>因此，总有一天，这种机器人法官由于没有偏见，非常称职，且透明办案，从而可能做到不但效率更高而 且更加公正。</a:t>
            </a:r>
            <a:r>
              <a:rPr lang="en-US" altLang="zh-CN" sz="2400" dirty="0">
                <a:latin typeface="Times New Roman" panose="02020603050405020304" pitchFamily="18" charset="0"/>
                <a:cs typeface="Times New Roman" panose="02020603050405020304" pitchFamily="18" charset="0"/>
              </a:rPr>
              <a:t>(Para. 5) </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solidFill>
                  <a:srgbClr val="C00000"/>
                </a:solidFill>
                <a:latin typeface="Times New Roman" panose="02020603050405020304" pitchFamily="18" charset="0"/>
                <a:cs typeface="Times New Roman" panose="02020603050405020304" pitchFamily="18" charset="0"/>
              </a:rPr>
              <a:t>One day, such </a:t>
            </a:r>
            <a:r>
              <a:rPr lang="en-US" altLang="zh-CN" sz="2400" dirty="0" err="1">
                <a:solidFill>
                  <a:srgbClr val="C00000"/>
                </a:solidFill>
                <a:latin typeface="Times New Roman" panose="02020603050405020304" pitchFamily="18" charset="0"/>
                <a:cs typeface="Times New Roman" panose="02020603050405020304" pitchFamily="18" charset="0"/>
              </a:rPr>
              <a:t>robojudges</a:t>
            </a:r>
            <a:r>
              <a:rPr lang="en-US" altLang="zh-CN" sz="2400" dirty="0">
                <a:solidFill>
                  <a:srgbClr val="C00000"/>
                </a:solidFill>
                <a:latin typeface="Times New Roman" panose="02020603050405020304" pitchFamily="18" charset="0"/>
                <a:cs typeface="Times New Roman" panose="02020603050405020304" pitchFamily="18" charset="0"/>
              </a:rPr>
              <a:t> may therefore be both more efficient and fairer, by virtue of being unbiased, competent and transparent.</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7724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BE44DF2-1649-42F7-9BCC-7BA4AC694288}"/>
              </a:ext>
            </a:extLst>
          </p:cNvPr>
          <p:cNvSpPr txBox="1"/>
          <p:nvPr/>
        </p:nvSpPr>
        <p:spPr>
          <a:xfrm>
            <a:off x="697115" y="114180"/>
            <a:ext cx="8205788"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100000"/>
              </a:lnSpc>
              <a:spcBef>
                <a:spcPct val="0"/>
              </a:spcBef>
              <a:buClrTx/>
              <a:buSzTx/>
              <a:buNone/>
            </a:pPr>
            <a:r>
              <a:rPr lang="en-US" altLang="zh-CN" sz="3200" b="1" dirty="0">
                <a:solidFill>
                  <a:prstClr val="white"/>
                </a:solidFill>
                <a:latin typeface="Arial Black" panose="020B0A04020102020204" pitchFamily="34" charset="0"/>
              </a:rPr>
              <a:t>After Reading-</a:t>
            </a:r>
            <a:r>
              <a:rPr lang="en-US" altLang="zh-CN" sz="2400" b="1" dirty="0">
                <a:solidFill>
                  <a:prstClr val="white"/>
                </a:solidFill>
                <a:latin typeface="Trebuchet MS" panose="020B0603020202020204" pitchFamily="34" charset="0"/>
                <a:ea typeface="宋体" panose="02010600030101010101" pitchFamily="2" charset="-122"/>
              </a:rPr>
              <a:t>Sentence Translation</a:t>
            </a:r>
          </a:p>
          <a:p>
            <a:pPr marL="0" indent="0" algn="l" eaLnBrk="1" hangingPunct="1">
              <a:lnSpc>
                <a:spcPct val="90000"/>
              </a:lnSpc>
              <a:spcBef>
                <a:spcPct val="0"/>
              </a:spcBef>
              <a:buClrTx/>
              <a:buSzTx/>
              <a:buNone/>
            </a:pPr>
            <a:endParaRPr lang="zh-CN" altLang="en-US" sz="3200" b="1" dirty="0">
              <a:solidFill>
                <a:prstClr val="white"/>
              </a:solidFill>
              <a:latin typeface="Arial Black" panose="020B0A040201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8285EF49-BA8D-46AC-9D00-2845CCB8A967}"/>
              </a:ext>
            </a:extLst>
          </p:cNvPr>
          <p:cNvSpPr txBox="1"/>
          <p:nvPr/>
        </p:nvSpPr>
        <p:spPr>
          <a:xfrm>
            <a:off x="1834936" y="1834937"/>
            <a:ext cx="9113315" cy="2445093"/>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宋体" panose="02010600030101010101" pitchFamily="2" charset="-122"/>
                <a:ea typeface="宋体" panose="02010600030101010101" pitchFamily="2" charset="-122"/>
                <a:cs typeface="Times New Roman" panose="02020603050405020304" pitchFamily="18" charset="0"/>
              </a:rPr>
              <a:t>人们普遍一致认为我们的法律需要不断发展，以跟上技术发展的步伐。</a:t>
            </a:r>
            <a:r>
              <a:rPr lang="en-US" altLang="zh-CN" sz="2400" dirty="0">
                <a:latin typeface="Times New Roman" panose="02020603050405020304" pitchFamily="18" charset="0"/>
                <a:cs typeface="Times New Roman" panose="02020603050405020304" pitchFamily="18" charset="0"/>
              </a:rPr>
              <a:t>(Para. 7) </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solidFill>
                  <a:srgbClr val="C00000"/>
                </a:solidFill>
                <a:latin typeface="Times New Roman" panose="02020603050405020304" pitchFamily="18" charset="0"/>
                <a:cs typeface="Times New Roman" panose="02020603050405020304" pitchFamily="18" charset="0"/>
              </a:rPr>
              <a:t>There’s broad consensus that our laws need to evolve to keep pace with our technology.</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304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BE44DF2-1649-42F7-9BCC-7BA4AC694288}"/>
              </a:ext>
            </a:extLst>
          </p:cNvPr>
          <p:cNvSpPr txBox="1"/>
          <p:nvPr/>
        </p:nvSpPr>
        <p:spPr>
          <a:xfrm>
            <a:off x="697115" y="114180"/>
            <a:ext cx="8205788"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100000"/>
              </a:lnSpc>
              <a:spcBef>
                <a:spcPct val="0"/>
              </a:spcBef>
              <a:buClrTx/>
              <a:buSzTx/>
              <a:buNone/>
            </a:pPr>
            <a:r>
              <a:rPr lang="en-US" altLang="zh-CN" sz="3200" b="1" dirty="0">
                <a:solidFill>
                  <a:prstClr val="white"/>
                </a:solidFill>
                <a:latin typeface="Arial Black" panose="020B0A04020102020204" pitchFamily="34" charset="0"/>
              </a:rPr>
              <a:t>After Reading-</a:t>
            </a:r>
            <a:r>
              <a:rPr lang="en-US" altLang="zh-CN" sz="2400" b="1" dirty="0">
                <a:solidFill>
                  <a:prstClr val="white"/>
                </a:solidFill>
                <a:latin typeface="Trebuchet MS" panose="020B0603020202020204" pitchFamily="34" charset="0"/>
                <a:ea typeface="宋体" panose="02010600030101010101" pitchFamily="2" charset="-122"/>
              </a:rPr>
              <a:t>Sentence Translation</a:t>
            </a:r>
          </a:p>
          <a:p>
            <a:pPr marL="0" indent="0" algn="l" eaLnBrk="1" hangingPunct="1">
              <a:lnSpc>
                <a:spcPct val="90000"/>
              </a:lnSpc>
              <a:spcBef>
                <a:spcPct val="0"/>
              </a:spcBef>
              <a:buClrTx/>
              <a:buSzTx/>
              <a:buNone/>
            </a:pPr>
            <a:endParaRPr lang="zh-CN" altLang="en-US" sz="3200" b="1" dirty="0">
              <a:solidFill>
                <a:prstClr val="white"/>
              </a:solidFill>
              <a:latin typeface="Arial Black" panose="020B0A040201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1544356B-EC2A-4C5A-8F93-53781DAC13BC}"/>
              </a:ext>
            </a:extLst>
          </p:cNvPr>
          <p:cNvSpPr txBox="1"/>
          <p:nvPr/>
        </p:nvSpPr>
        <p:spPr>
          <a:xfrm>
            <a:off x="1465988" y="1791978"/>
            <a:ext cx="9021996" cy="2925224"/>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4) </a:t>
            </a:r>
            <a:r>
              <a:rPr lang="zh-CN" altLang="en-US" sz="2400" dirty="0">
                <a:latin typeface="宋体" panose="02010600030101010101" pitchFamily="2" charset="-122"/>
                <a:ea typeface="宋体" panose="02010600030101010101" pitchFamily="2" charset="-122"/>
                <a:cs typeface="Times New Roman" panose="02020603050405020304" pitchFamily="18" charset="0"/>
              </a:rPr>
              <a:t>因此，最注重安全的人工智能公司可能会喜欢监管，迫使那些不如自己谨慎的竞争对手也采用同样高的安全标准。</a:t>
            </a:r>
            <a:r>
              <a:rPr lang="en-US" altLang="zh-CN" sz="2400" dirty="0">
                <a:latin typeface="Times New Roman" panose="02020603050405020304" pitchFamily="18" charset="0"/>
                <a:cs typeface="Times New Roman" panose="02020603050405020304" pitchFamily="18" charset="0"/>
              </a:rPr>
              <a:t>(Para. 9) </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solidFill>
                  <a:srgbClr val="C00000"/>
                </a:solidFill>
                <a:latin typeface="Times New Roman" panose="02020603050405020304" pitchFamily="18" charset="0"/>
                <a:cs typeface="Times New Roman" panose="02020603050405020304" pitchFamily="18" charset="0"/>
              </a:rPr>
              <a:t>The most safety-conscious AI companies might therefore favor regulation that forces less scrupulous competitors to match their high safety standards.</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1522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BE44DF2-1649-42F7-9BCC-7BA4AC694288}"/>
              </a:ext>
            </a:extLst>
          </p:cNvPr>
          <p:cNvSpPr txBox="1"/>
          <p:nvPr/>
        </p:nvSpPr>
        <p:spPr>
          <a:xfrm>
            <a:off x="697115" y="114180"/>
            <a:ext cx="8205788"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indent="0" algn="l" eaLnBrk="1" hangingPunct="1">
              <a:lnSpc>
                <a:spcPct val="100000"/>
              </a:lnSpc>
              <a:spcBef>
                <a:spcPct val="0"/>
              </a:spcBef>
              <a:buClrTx/>
              <a:buSzTx/>
              <a:buNone/>
            </a:pPr>
            <a:r>
              <a:rPr lang="en-US" altLang="zh-CN" sz="3200" b="1" dirty="0">
                <a:solidFill>
                  <a:prstClr val="white"/>
                </a:solidFill>
                <a:latin typeface="Arial Black" panose="020B0A04020102020204" pitchFamily="34" charset="0"/>
              </a:rPr>
              <a:t>After Reading-</a:t>
            </a:r>
            <a:r>
              <a:rPr lang="en-US" altLang="zh-CN" sz="2400" b="1" dirty="0">
                <a:solidFill>
                  <a:prstClr val="white"/>
                </a:solidFill>
                <a:latin typeface="Trebuchet MS" panose="020B0603020202020204" pitchFamily="34" charset="0"/>
                <a:ea typeface="宋体" panose="02010600030101010101" pitchFamily="2" charset="-122"/>
              </a:rPr>
              <a:t>Sentence Translation</a:t>
            </a:r>
          </a:p>
          <a:p>
            <a:pPr marL="0" indent="0" algn="l" eaLnBrk="1" hangingPunct="1">
              <a:lnSpc>
                <a:spcPct val="90000"/>
              </a:lnSpc>
              <a:spcBef>
                <a:spcPct val="0"/>
              </a:spcBef>
              <a:buClrTx/>
              <a:buSzTx/>
              <a:buNone/>
            </a:pPr>
            <a:endParaRPr lang="zh-CN" altLang="en-US" sz="3200" b="1" dirty="0">
              <a:solidFill>
                <a:prstClr val="white"/>
              </a:solidFill>
              <a:latin typeface="Arial Black" panose="020B0A040201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0F0CE750-3DFE-4541-8DF9-D87A7C6AB23E}"/>
              </a:ext>
            </a:extLst>
          </p:cNvPr>
          <p:cNvSpPr txBox="1"/>
          <p:nvPr/>
        </p:nvSpPr>
        <p:spPr>
          <a:xfrm>
            <a:off x="1386942" y="1513028"/>
            <a:ext cx="9733143" cy="388548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5) </a:t>
            </a:r>
            <a:r>
              <a:rPr lang="zh-CN" altLang="en-US" sz="2400" dirty="0">
                <a:latin typeface="宋体" panose="02010600030101010101" pitchFamily="2" charset="-122"/>
                <a:ea typeface="宋体" panose="02010600030101010101" pitchFamily="2" charset="-122"/>
                <a:cs typeface="Times New Roman" panose="02020603050405020304" pitchFamily="18" charset="0"/>
              </a:rPr>
              <a:t>这样的话，有着良好安全记录的车型将有资格获得非常低的保费，可能低于自然人驾驶者所需的保费，而粗制滥造、设计拙劣的车型保费门槛很高，使人对这些车型望而却步。</a:t>
            </a:r>
            <a:r>
              <a:rPr lang="en-US" altLang="zh-CN" sz="2400" dirty="0">
                <a:latin typeface="Times New Roman" panose="02020603050405020304" pitchFamily="18" charset="0"/>
                <a:cs typeface="Times New Roman" panose="02020603050405020304" pitchFamily="18" charset="0"/>
              </a:rPr>
              <a:t>(Para. 10) </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solidFill>
                  <a:srgbClr val="C00000"/>
                </a:solidFill>
                <a:latin typeface="Times New Roman" panose="02020603050405020304" pitchFamily="18" charset="0"/>
                <a:cs typeface="Times New Roman" panose="02020603050405020304" pitchFamily="18" charset="0"/>
              </a:rPr>
              <a:t>This way, models with a sterling safety record will qualify for premiums that are very low, probably lower than what’s available to human drivers, while poorly designed models from sloppy manufacturers will only qualify for insurance policies that make them prohibitively expensive to own.</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8">
            <a:hlinkClick r:id="rId2" action="ppaction://hlinksldjump"/>
            <a:extLst>
              <a:ext uri="{FF2B5EF4-FFF2-40B4-BE49-F238E27FC236}">
                <a16:creationId xmlns:a16="http://schemas.microsoft.com/office/drawing/2014/main" id="{EDA5FBAB-99C9-4ADD-A8DD-ADABCADAF991}"/>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10244139" y="5953051"/>
            <a:ext cx="695325" cy="280987"/>
          </a:xfrm>
          <a:prstGeom prst="rect">
            <a:avLst/>
          </a:prstGeom>
          <a:noFill/>
          <a:ln>
            <a:noFill/>
          </a:ln>
        </p:spPr>
      </p:pic>
    </p:spTree>
    <p:extLst>
      <p:ext uri="{BB962C8B-B14F-4D97-AF65-F5344CB8AC3E}">
        <p14:creationId xmlns:p14="http://schemas.microsoft.com/office/powerpoint/2010/main" val="61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p:nvPr/>
        </p:nvSpPr>
        <p:spPr>
          <a:xfrm>
            <a:off x="4452926" y="1071546"/>
            <a:ext cx="3363674"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rPr>
              <a:t>Sentence Structure</a:t>
            </a:r>
          </a:p>
        </p:txBody>
      </p:sp>
      <p:sp>
        <p:nvSpPr>
          <p:cNvPr id="7" name="标题 1">
            <a:extLst>
              <a:ext uri="{FF2B5EF4-FFF2-40B4-BE49-F238E27FC236}">
                <a16:creationId xmlns:a16="http://schemas.microsoft.com/office/drawing/2014/main" id="{0BE44DF2-1649-42F7-9BCC-7BA4AC694288}"/>
              </a:ext>
            </a:extLst>
          </p:cNvPr>
          <p:cNvSpPr txBox="1"/>
          <p:nvPr/>
        </p:nvSpPr>
        <p:spPr>
          <a:xfrm>
            <a:off x="697115" y="114180"/>
            <a:ext cx="8135373"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marR="0" lvl="0" indent="0" algn="l" defTabSz="914400" rtl="0" eaLnBrk="1" fontAlgn="base" latinLnBrk="0" hangingPunct="1">
              <a:lnSpc>
                <a:spcPct val="100000"/>
              </a:lnSpc>
              <a:spcBef>
                <a:spcPct val="0"/>
              </a:spcBef>
              <a:spcAft>
                <a:spcPct val="0"/>
              </a:spcAft>
              <a:buClrTx/>
              <a:buSzTx/>
              <a:buFont typeface="Webdings" panose="05030102010509060703" pitchFamily="18" charset="2"/>
              <a:buNone/>
              <a:tabLst/>
              <a:defRPr/>
            </a:pPr>
            <a:r>
              <a:rPr kumimoji="1"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微软雅黑" panose="020B0503020204020204" pitchFamily="34" charset="-122"/>
              </a:rPr>
              <a:t>After Reading-</a:t>
            </a:r>
            <a:r>
              <a:rPr kumimoji="1" lang="en-US" altLang="zh-CN" sz="24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rPr>
              <a:t>Sentence Structure</a:t>
            </a:r>
          </a:p>
          <a:p>
            <a:pPr marL="0" marR="0" lvl="0" indent="0" algn="l" defTabSz="914400" rtl="0" eaLnBrk="1" fontAlgn="base" latinLnBrk="0" hangingPunct="1">
              <a:lnSpc>
                <a:spcPct val="90000"/>
              </a:lnSpc>
              <a:spcBef>
                <a:spcPct val="0"/>
              </a:spcBef>
              <a:spcAft>
                <a:spcPct val="0"/>
              </a:spcAft>
              <a:buClrTx/>
              <a:buSzTx/>
              <a:buFont typeface="Webdings" panose="05030102010509060703" pitchFamily="18" charset="2"/>
              <a:buNone/>
              <a:tabLst/>
              <a:defRPr/>
            </a:pPr>
            <a:endParaRPr kumimoji="1" lang="zh-CN" altLang="en-US" sz="3200" b="1" i="0" u="none" strike="noStrike" kern="1200" cap="none" spc="0" normalizeH="0" baseline="0" noProof="0" dirty="0">
              <a:ln>
                <a:noFill/>
              </a:ln>
              <a:solidFill>
                <a:prstClr val="white"/>
              </a:solidFill>
              <a:effectLst/>
              <a:uLnTx/>
              <a:uFillTx/>
              <a:latin typeface="Arial Black" panose="020B0A040201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5AF9129F-9539-4322-8B7C-D77D49037CA1}"/>
              </a:ext>
            </a:extLst>
          </p:cNvPr>
          <p:cNvSpPr txBox="1"/>
          <p:nvPr/>
        </p:nvSpPr>
        <p:spPr>
          <a:xfrm>
            <a:off x="1086234" y="1683364"/>
            <a:ext cx="10530942" cy="4365619"/>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cs typeface="Times New Roman" panose="02020603050405020304" pitchFamily="18" charset="0"/>
              </a:rPr>
              <a:t>noun/pronoun + gerund </a:t>
            </a:r>
          </a:p>
          <a:p>
            <a:pPr>
              <a:lnSpc>
                <a:spcPct val="130000"/>
              </a:lnSpc>
            </a:pPr>
            <a:r>
              <a:rPr lang="en-US" altLang="zh-CN" sz="2400" dirty="0">
                <a:latin typeface="Times New Roman" panose="02020603050405020304" pitchFamily="18" charset="0"/>
                <a:cs typeface="Times New Roman" panose="02020603050405020304" pitchFamily="18" charset="0"/>
              </a:rPr>
              <a:t>Study the structure and meaning of the following sentence:</a:t>
            </a:r>
          </a:p>
          <a:p>
            <a:pPr>
              <a:lnSpc>
                <a:spcPct val="130000"/>
              </a:lnSpc>
            </a:pPr>
            <a:r>
              <a:rPr lang="en-US" altLang="zh-CN" sz="2400" i="1" dirty="0">
                <a:latin typeface="Times New Roman" panose="02020603050405020304" pitchFamily="18" charset="0"/>
                <a:cs typeface="Times New Roman" panose="02020603050405020304" pitchFamily="18" charset="0"/>
              </a:rPr>
              <a:t>    This could greatly increase the chances of a cash-strapped individual or startup </a:t>
            </a:r>
          </a:p>
          <a:p>
            <a:pPr>
              <a:lnSpc>
                <a:spcPct val="130000"/>
              </a:lnSpc>
            </a:pPr>
            <a:r>
              <a:rPr lang="en-US" altLang="zh-CN" sz="2400" i="1" dirty="0">
                <a:latin typeface="Times New Roman" panose="02020603050405020304" pitchFamily="18" charset="0"/>
                <a:cs typeface="Times New Roman" panose="02020603050405020304" pitchFamily="18" charset="0"/>
              </a:rPr>
              <a:t>    company prevailing against a billionaire or multinational corporation with an </a:t>
            </a:r>
          </a:p>
          <a:p>
            <a:pPr>
              <a:lnSpc>
                <a:spcPct val="130000"/>
              </a:lnSpc>
            </a:pPr>
            <a:r>
              <a:rPr lang="en-US" altLang="zh-CN" sz="2400" i="1" dirty="0">
                <a:latin typeface="Times New Roman" panose="02020603050405020304" pitchFamily="18" charset="0"/>
                <a:cs typeface="Times New Roman" panose="02020603050405020304" pitchFamily="18" charset="0"/>
              </a:rPr>
              <a:t>    army of lawyers. (Text A)</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Now compare the following sentences and tell their difference in meaning: </a:t>
            </a:r>
          </a:p>
          <a:p>
            <a:pPr>
              <a:lnSpc>
                <a:spcPct val="130000"/>
              </a:lnSpc>
            </a:pPr>
            <a:r>
              <a:rPr lang="en-US" altLang="zh-CN" sz="2400" i="1" dirty="0">
                <a:latin typeface="Times New Roman" panose="02020603050405020304" pitchFamily="18" charset="0"/>
                <a:cs typeface="Times New Roman" panose="02020603050405020304" pitchFamily="18" charset="0"/>
              </a:rPr>
              <a:t>    Mom insisted on tidying my room for me. </a:t>
            </a:r>
          </a:p>
          <a:p>
            <a:pPr>
              <a:lnSpc>
                <a:spcPct val="130000"/>
              </a:lnSpc>
            </a:pPr>
            <a:r>
              <a:rPr lang="en-US" altLang="zh-CN" sz="2400" i="1" dirty="0">
                <a:latin typeface="Times New Roman" panose="02020603050405020304" pitchFamily="18" charset="0"/>
                <a:cs typeface="Times New Roman" panose="02020603050405020304" pitchFamily="18" charset="0"/>
              </a:rPr>
              <a:t>    Mom insisted on me/my tidying my room.</a:t>
            </a:r>
            <a:endPar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932181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BE44DF2-1649-42F7-9BCC-7BA4AC694288}"/>
              </a:ext>
            </a:extLst>
          </p:cNvPr>
          <p:cNvSpPr txBox="1"/>
          <p:nvPr/>
        </p:nvSpPr>
        <p:spPr>
          <a:xfrm>
            <a:off x="697115" y="114180"/>
            <a:ext cx="8135373"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marR="0" lvl="0" indent="0" algn="l" defTabSz="914400" rtl="0" eaLnBrk="1" fontAlgn="base" latinLnBrk="0" hangingPunct="1">
              <a:lnSpc>
                <a:spcPct val="100000"/>
              </a:lnSpc>
              <a:spcBef>
                <a:spcPct val="0"/>
              </a:spcBef>
              <a:spcAft>
                <a:spcPct val="0"/>
              </a:spcAft>
              <a:buClrTx/>
              <a:buSzTx/>
              <a:buFont typeface="Webdings" panose="05030102010509060703" pitchFamily="18" charset="2"/>
              <a:buNone/>
              <a:tabLst/>
              <a:defRPr/>
            </a:pPr>
            <a:r>
              <a:rPr kumimoji="1"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微软雅黑" panose="020B0503020204020204" pitchFamily="34" charset="-122"/>
              </a:rPr>
              <a:t>After Reading-</a:t>
            </a:r>
            <a:r>
              <a:rPr kumimoji="1" lang="en-US" altLang="zh-CN" sz="24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rPr>
              <a:t>Sentence Structure</a:t>
            </a:r>
          </a:p>
          <a:p>
            <a:pPr marL="0" marR="0" lvl="0" indent="0" algn="l" defTabSz="914400" rtl="0" eaLnBrk="1" fontAlgn="base" latinLnBrk="0" hangingPunct="1">
              <a:lnSpc>
                <a:spcPct val="90000"/>
              </a:lnSpc>
              <a:spcBef>
                <a:spcPct val="0"/>
              </a:spcBef>
              <a:spcAft>
                <a:spcPct val="0"/>
              </a:spcAft>
              <a:buClrTx/>
              <a:buSzTx/>
              <a:buFont typeface="Webdings" panose="05030102010509060703" pitchFamily="18" charset="2"/>
              <a:buNone/>
              <a:tabLst/>
              <a:defRPr/>
            </a:pPr>
            <a:endParaRPr kumimoji="1" lang="zh-CN" altLang="en-US" sz="3200" b="1" i="0" u="none" strike="noStrike" kern="1200" cap="none" spc="0" normalizeH="0" baseline="0" noProof="0" dirty="0">
              <a:ln>
                <a:noFill/>
              </a:ln>
              <a:solidFill>
                <a:prstClr val="white"/>
              </a:solidFill>
              <a:effectLst/>
              <a:uLnTx/>
              <a:uFillTx/>
              <a:latin typeface="Arial Black" panose="020B0A040201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A62612AE-C970-40DA-A14C-B06EE973116E}"/>
              </a:ext>
            </a:extLst>
          </p:cNvPr>
          <p:cNvSpPr txBox="1"/>
          <p:nvPr/>
        </p:nvSpPr>
        <p:spPr>
          <a:xfrm>
            <a:off x="1466722" y="2605751"/>
            <a:ext cx="9585858" cy="2925224"/>
          </a:xfrm>
          <a:prstGeom prst="rect">
            <a:avLst/>
          </a:prstGeom>
          <a:noFill/>
        </p:spPr>
        <p:txBody>
          <a:bodyPr wrap="square" rtlCol="0">
            <a:spAutoFit/>
          </a:bodyPr>
          <a:lstStyle/>
          <a:p>
            <a:pPr marL="342900" indent="-342900">
              <a:lnSpc>
                <a:spcPct val="130000"/>
              </a:lnSpc>
              <a:buAutoNum type="arabicParenR"/>
            </a:pPr>
            <a:r>
              <a:rPr lang="zh-CN" altLang="en-US" sz="2400" dirty="0">
                <a:latin typeface="宋体" panose="02010600030101010101" pitchFamily="2" charset="-122"/>
                <a:ea typeface="宋体" panose="02010600030101010101" pitchFamily="2" charset="-122"/>
                <a:cs typeface="Times New Roman" panose="02020603050405020304" pitchFamily="18" charset="0"/>
              </a:rPr>
              <a:t>我讨厌他把我称作孩子。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    I hate him calling me a kid.</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2) </a:t>
            </a:r>
            <a:r>
              <a:rPr lang="zh-CN" altLang="en-US" sz="2400" dirty="0">
                <a:latin typeface="宋体" panose="02010600030101010101" pitchFamily="2" charset="-122"/>
                <a:ea typeface="宋体" panose="02010600030101010101" pitchFamily="2" charset="-122"/>
                <a:cs typeface="Times New Roman" panose="02020603050405020304" pitchFamily="18" charset="0"/>
              </a:rPr>
              <a:t>我弟弟不喜欢人们告诉他该做什么。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My younger brother doesn’t like people telling him what to do.</a:t>
            </a:r>
          </a:p>
          <a:p>
            <a:pPr>
              <a:lnSpc>
                <a:spcPct val="130000"/>
              </a:lnSpc>
            </a:pPr>
            <a:endParaRPr lang="en-US" altLang="zh-CN"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2D2A282-0C7E-4374-A1AC-FB5EE2504975}"/>
              </a:ext>
            </a:extLst>
          </p:cNvPr>
          <p:cNvSpPr txBox="1"/>
          <p:nvPr/>
        </p:nvSpPr>
        <p:spPr>
          <a:xfrm>
            <a:off x="1466722" y="1270341"/>
            <a:ext cx="8861702" cy="1002582"/>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Translate the following sentences using the “</a:t>
            </a:r>
            <a:r>
              <a:rPr lang="en-US" altLang="zh-CN" sz="2400" b="1" dirty="0">
                <a:latin typeface="Times New Roman" panose="02020603050405020304" pitchFamily="18" charset="0"/>
                <a:cs typeface="Times New Roman" panose="02020603050405020304" pitchFamily="18" charset="0"/>
              </a:rPr>
              <a:t>noun/pronoun + gerund</a:t>
            </a:r>
            <a:r>
              <a:rPr lang="en-US" altLang="zh-CN" sz="2400" dirty="0">
                <a:latin typeface="Times New Roman" panose="02020603050405020304" pitchFamily="18" charset="0"/>
                <a:cs typeface="Times New Roman" panose="02020603050405020304" pitchFamily="18" charset="0"/>
              </a:rPr>
              <a:t>” structure: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6320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BE44DF2-1649-42F7-9BCC-7BA4AC694288}"/>
              </a:ext>
            </a:extLst>
          </p:cNvPr>
          <p:cNvSpPr txBox="1"/>
          <p:nvPr/>
        </p:nvSpPr>
        <p:spPr>
          <a:xfrm>
            <a:off x="697115" y="114180"/>
            <a:ext cx="8135373" cy="679450"/>
          </a:xfrm>
          <a:prstGeom prst="rect">
            <a:avLst/>
          </a:prstGeom>
          <a:noFill/>
          <a:ln w="9525">
            <a:noFill/>
          </a:ln>
        </p:spPr>
        <p:txBody>
          <a:bodyPr/>
          <a:lstStyle>
            <a:lvl1pPr marL="266700" indent="-266700" algn="just" rtl="0" eaLnBrk="0" fontAlgn="base" hangingPunct="0">
              <a:lnSpc>
                <a:spcPct val="110000"/>
              </a:lnSpc>
              <a:spcBef>
                <a:spcPts val="1350"/>
              </a:spcBef>
              <a:spcAft>
                <a:spcPct val="0"/>
              </a:spcAft>
              <a:buClr>
                <a:schemeClr val="accent1"/>
              </a:buClr>
              <a:buSzPct val="70000"/>
              <a:buFont typeface="Webdings" panose="05030102010509060703" pitchFamily="18" charset="2"/>
              <a:buChar char=""/>
              <a:defRPr kumimoji="1" sz="15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266700" indent="-266700" algn="just" rtl="0" eaLnBrk="0" fontAlgn="base" hangingPunct="0">
              <a:lnSpc>
                <a:spcPct val="130000"/>
              </a:lnSpc>
              <a:spcBef>
                <a:spcPct val="0"/>
              </a:spcBef>
              <a:spcAft>
                <a:spcPts val="450"/>
              </a:spcAft>
              <a:buClr>
                <a:srgbClr val="FAC266"/>
              </a:buClr>
              <a:buFont typeface="幼圆" panose="02010509060101010101" pitchFamily="49" charset="-122"/>
              <a:buChar char=" "/>
              <a:defRPr kumimoji="1" sz="12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幼圆" panose="02010509060101010101" pitchFamily="49" charset="-122"/>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stStyle>
          <a:p>
            <a:pPr marL="0" marR="0" lvl="0" indent="0" algn="l" defTabSz="914400" rtl="0" eaLnBrk="1" fontAlgn="base" latinLnBrk="0" hangingPunct="1">
              <a:lnSpc>
                <a:spcPct val="100000"/>
              </a:lnSpc>
              <a:spcBef>
                <a:spcPct val="0"/>
              </a:spcBef>
              <a:spcAft>
                <a:spcPct val="0"/>
              </a:spcAft>
              <a:buClrTx/>
              <a:buSzTx/>
              <a:buFont typeface="Webdings" panose="05030102010509060703" pitchFamily="18" charset="2"/>
              <a:buNone/>
              <a:tabLst/>
              <a:defRPr/>
            </a:pPr>
            <a:r>
              <a:rPr kumimoji="1"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微软雅黑" panose="020B0503020204020204" pitchFamily="34" charset="-122"/>
              </a:rPr>
              <a:t>After Reading-</a:t>
            </a:r>
            <a:r>
              <a:rPr kumimoji="1" lang="en-US" altLang="zh-CN" sz="24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rPr>
              <a:t>Sentence Structure</a:t>
            </a:r>
          </a:p>
          <a:p>
            <a:pPr marL="0" marR="0" lvl="0" indent="0" algn="l" defTabSz="914400" rtl="0" eaLnBrk="1" fontAlgn="base" latinLnBrk="0" hangingPunct="1">
              <a:lnSpc>
                <a:spcPct val="90000"/>
              </a:lnSpc>
              <a:spcBef>
                <a:spcPct val="0"/>
              </a:spcBef>
              <a:spcAft>
                <a:spcPct val="0"/>
              </a:spcAft>
              <a:buClrTx/>
              <a:buSzTx/>
              <a:buFont typeface="Webdings" panose="05030102010509060703" pitchFamily="18" charset="2"/>
              <a:buNone/>
              <a:tabLst/>
              <a:defRPr/>
            </a:pPr>
            <a:endParaRPr kumimoji="1" lang="zh-CN" altLang="en-US" sz="3200" b="1" i="0" u="none" strike="noStrike" kern="1200" cap="none" spc="0" normalizeH="0" baseline="0" noProof="0" dirty="0">
              <a:ln>
                <a:noFill/>
              </a:ln>
              <a:solidFill>
                <a:prstClr val="white"/>
              </a:solidFill>
              <a:effectLst/>
              <a:uLnTx/>
              <a:uFillTx/>
              <a:latin typeface="Arial Black" panose="020B0A040201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D0DB0DE0-0061-4A9A-8F13-10026834A7F4}"/>
              </a:ext>
            </a:extLst>
          </p:cNvPr>
          <p:cNvSpPr txBox="1"/>
          <p:nvPr/>
        </p:nvSpPr>
        <p:spPr>
          <a:xfrm>
            <a:off x="697115" y="975013"/>
            <a:ext cx="11070991" cy="532549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我的室友不停地抱怨他运气不好，我都听腻了。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    I am tired of listening to my roommate constantly complaining about his misfortunes.</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dirty="0">
                <a:latin typeface="宋体" panose="02010600030101010101" pitchFamily="2" charset="-122"/>
                <a:ea typeface="宋体" panose="02010600030101010101" pitchFamily="2" charset="-122"/>
                <a:cs typeface="Times New Roman" panose="02020603050405020304" pitchFamily="18" charset="0"/>
              </a:rPr>
              <a:t>我认为詹妮在辩论决赛中获胜的可能性还是很大的。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    I think the chances of Jenny winning in the final debate are great.</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5) </a:t>
            </a:r>
            <a:r>
              <a:rPr lang="zh-CN" altLang="en-US" sz="2400" dirty="0">
                <a:latin typeface="宋体" panose="02010600030101010101" pitchFamily="2" charset="-122"/>
                <a:ea typeface="宋体" panose="02010600030101010101" pitchFamily="2" charset="-122"/>
                <a:cs typeface="Times New Roman" panose="02020603050405020304" pitchFamily="18" charset="0"/>
              </a:rPr>
              <a:t>我要早一点离开派对，你介意吗？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    Would you mind me/my leaving the party early?</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6) </a:t>
            </a:r>
            <a:r>
              <a:rPr lang="zh-CN" altLang="en-US" sz="2400" dirty="0">
                <a:latin typeface="宋体" panose="02010600030101010101" pitchFamily="2" charset="-122"/>
                <a:ea typeface="宋体" panose="02010600030101010101" pitchFamily="2" charset="-122"/>
                <a:cs typeface="Times New Roman" panose="02020603050405020304" pitchFamily="18" charset="0"/>
              </a:rPr>
              <a:t>机器人拥有财产的前景看来并不很遥远。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solidFill>
                  <a:srgbClr val="FF0000"/>
                </a:solidFill>
                <a:latin typeface="Times New Roman" panose="02020603050405020304" pitchFamily="18" charset="0"/>
                <a:cs typeface="Times New Roman" panose="02020603050405020304" pitchFamily="18" charset="0"/>
              </a:rPr>
              <a:t>    The prospect of robots owning property doesn’t look very remote.</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Picture 8">
            <a:hlinkClick r:id="rId2" action="ppaction://hlinksldjump"/>
            <a:extLst>
              <a:ext uri="{FF2B5EF4-FFF2-40B4-BE49-F238E27FC236}">
                <a16:creationId xmlns:a16="http://schemas.microsoft.com/office/drawing/2014/main" id="{C3A5EEEB-5747-4C77-A9A8-0039CBBBD06A}"/>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10187222" y="5780872"/>
            <a:ext cx="864797" cy="349472"/>
          </a:xfrm>
          <a:prstGeom prst="rect">
            <a:avLst/>
          </a:prstGeom>
          <a:noFill/>
          <a:ln>
            <a:noFill/>
          </a:ln>
        </p:spPr>
      </p:pic>
    </p:spTree>
    <p:extLst>
      <p:ext uri="{BB962C8B-B14F-4D97-AF65-F5344CB8AC3E}">
        <p14:creationId xmlns:p14="http://schemas.microsoft.com/office/powerpoint/2010/main" val="96084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2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96" y="1468719"/>
            <a:ext cx="9197697" cy="4230182"/>
          </a:xfrm>
        </p:spPr>
        <p:txBody>
          <a:bodyPr vert="horz" wrap="square" lIns="91440" tIns="45720" rIns="91440" bIns="45720" numCol="1" anchor="t" anchorCtr="0" compatLnSpc="1"/>
          <a:lstStyle/>
          <a:p>
            <a:pPr algn="l" eaLnBrk="1" hangingPunct="1">
              <a:lnSpc>
                <a:spcPct val="130000"/>
              </a:lnSpc>
              <a:spcBef>
                <a:spcPts val="0"/>
              </a:spcBef>
              <a:buNone/>
              <a:defRP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sym typeface="+mn-ea"/>
              </a:rPr>
              <a:t>Writing Strategy</a:t>
            </a:r>
            <a:endParaRPr lang="en-US" altLang="zh-CN" sz="2800" b="1" dirty="0">
              <a:solidFill>
                <a:schemeClr val="tx1"/>
              </a:solidFill>
              <a:latin typeface="Times New Roman" panose="02020603050405020304" pitchFamily="18" charset="0"/>
              <a:cs typeface="Times New Roman" panose="02020603050405020304" pitchFamily="18" charset="0"/>
            </a:endParaRPr>
          </a:p>
          <a:p>
            <a:pPr algn="l" eaLnBrk="1" hangingPunct="1">
              <a:lnSpc>
                <a:spcPct val="130000"/>
              </a:lnSpc>
              <a:spcBef>
                <a:spcPts val="0"/>
              </a:spcBef>
              <a:buNone/>
              <a:defRPr/>
            </a:pP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Cohesion (II) </a:t>
            </a:r>
          </a:p>
          <a:p>
            <a:pPr algn="l" eaLnBrk="1" hangingPunct="1">
              <a:lnSpc>
                <a:spcPct val="130000"/>
              </a:lnSpc>
              <a:spcBef>
                <a:spcPts val="0"/>
              </a:spcBef>
              <a:buNone/>
              <a:defRPr/>
            </a:pPr>
            <a:r>
              <a:rPr lang="en-US" altLang="zh-CN" sz="2400" b="1" dirty="0">
                <a:solidFill>
                  <a:schemeClr val="tx1"/>
                </a:solidFill>
                <a:latin typeface="Times New Roman" panose="02020603050405020304" pitchFamily="18" charset="0"/>
                <a:cs typeface="Times New Roman" panose="02020603050405020304" pitchFamily="18" charset="0"/>
              </a:rPr>
              <a:t>     </a:t>
            </a:r>
          </a:p>
          <a:p>
            <a:pPr algn="l" eaLnBrk="1" hangingPunct="1">
              <a:lnSpc>
                <a:spcPct val="130000"/>
              </a:lnSpc>
              <a:spcBef>
                <a:spcPts val="0"/>
              </a:spcBef>
              <a:buNone/>
              <a:defRPr/>
            </a:pPr>
            <a:r>
              <a:rPr lang="en-US" altLang="zh-CN" sz="2400" dirty="0">
                <a:solidFill>
                  <a:schemeClr val="tx1"/>
                </a:solidFill>
                <a:latin typeface="Times New Roman" panose="02020603050405020304" pitchFamily="18" charset="0"/>
                <a:cs typeface="Times New Roman" panose="02020603050405020304" pitchFamily="18" charset="0"/>
              </a:rPr>
              <a:t>       In Unit 3 we discussed the various cohesive devices in essay writing. One of them is repetition. However, repetition for the purpose of cohesion does not mean using the same word again and again. See the following paragraph taken from Paragraph 2, Text B, Unit 4, Book IV. Pay close attention to the italicized parts:</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标题 1"/>
          <p:cNvSpPr txBox="1"/>
          <p:nvPr/>
        </p:nvSpPr>
        <p:spPr>
          <a:xfrm>
            <a:off x="711404" y="138209"/>
            <a:ext cx="8191500"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defRPr/>
            </a:pPr>
            <a:r>
              <a:rPr kumimoji="1" lang="en-US" altLang="zh-CN" sz="3200" dirty="0">
                <a:solidFill>
                  <a:prstClr val="white"/>
                </a:solidFill>
              </a:rPr>
              <a:t>After Reading- </a:t>
            </a:r>
            <a:r>
              <a:rPr kumimoji="1" lang="en-US" altLang="zh-CN" dirty="0">
                <a:solidFill>
                  <a:prstClr val="white"/>
                </a:solidFill>
                <a:latin typeface="Trebuchet MS" panose="020B0603020202020204" pitchFamily="34" charset="0"/>
                <a:ea typeface="宋体" panose="02010600030101010101" pitchFamily="2" charset="-122"/>
                <a:cs typeface="+mn-cs"/>
              </a:rPr>
              <a:t>Writing </a:t>
            </a:r>
            <a:r>
              <a:rPr kumimoji="1" lang="en-US" altLang="zh-CN" dirty="0">
                <a:solidFill>
                  <a:prstClr val="white"/>
                </a:solidFill>
                <a:latin typeface="Trebuchet MS" panose="020B0603020202020204" pitchFamily="34" charset="0"/>
                <a:ea typeface="宋体" panose="02010600030101010101" pitchFamily="2" charset="-122"/>
                <a:cs typeface="+mn-cs"/>
                <a:sym typeface="+mn-ea"/>
              </a:rPr>
              <a:t>Task</a:t>
            </a:r>
            <a:br>
              <a:rPr kumimoji="1" lang="en-US" altLang="zh-CN" sz="3200" dirty="0">
                <a:solidFill>
                  <a:prstClr val="white"/>
                </a:solidFill>
              </a:rPr>
            </a:br>
            <a:endParaRPr kumimoji="1" lang="en-US" altLang="zh-CN" sz="3200" dirty="0">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30724" name="Text Box 29"/>
          <p:cNvSpPr txBox="1"/>
          <p:nvPr/>
        </p:nvSpPr>
        <p:spPr>
          <a:xfrm>
            <a:off x="2063750" y="4941888"/>
            <a:ext cx="647700" cy="40005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mn-cs"/>
            </a:endParaRPr>
          </a:p>
        </p:txBody>
      </p:sp>
      <p:sp>
        <p:nvSpPr>
          <p:cNvPr id="2" name="文本框 1">
            <a:extLst>
              <a:ext uri="{FF2B5EF4-FFF2-40B4-BE49-F238E27FC236}">
                <a16:creationId xmlns:a16="http://schemas.microsoft.com/office/drawing/2014/main" id="{36D7E070-902C-4ACB-9E14-74B6C4DF2670}"/>
              </a:ext>
            </a:extLst>
          </p:cNvPr>
          <p:cNvSpPr txBox="1"/>
          <p:nvPr/>
        </p:nvSpPr>
        <p:spPr>
          <a:xfrm>
            <a:off x="1202836" y="1017136"/>
            <a:ext cx="9641090" cy="5325882"/>
          </a:xfrm>
          <a:prstGeom prst="rect">
            <a:avLst/>
          </a:prstGeom>
          <a:noFill/>
        </p:spPr>
        <p:txBody>
          <a:bodyPr wrap="square" rtlCol="0">
            <a:spAutoFit/>
          </a:bodyPr>
          <a:lstStyle/>
          <a:p>
            <a:pPr algn="just">
              <a:lnSpc>
                <a:spcPct val="130000"/>
              </a:lnSpc>
            </a:pP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30000"/>
              </a:lnSpc>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3. According to the speaker, what cannot those “inanimate objects” do? And </a:t>
            </a:r>
          </a:p>
          <a:p>
            <a:pPr algn="just">
              <a:lnSpc>
                <a:spcPct val="130000"/>
              </a:lnSpc>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what can they do?</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30000"/>
              </a:lnSpc>
            </a:pPr>
            <a:r>
              <a:rPr lang="en-US" altLang="zh-CN" sz="24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   They can’t feel, but now some of them are capable of dealing with over </a:t>
            </a:r>
          </a:p>
          <a:p>
            <a:pPr>
              <a:lnSpc>
                <a:spcPct val="130000"/>
              </a:lnSpc>
            </a:pPr>
            <a:r>
              <a:rPr lang="en-US" altLang="zh-CN" sz="24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100 billion instructions per second, which is far more than any human </a:t>
            </a:r>
          </a:p>
          <a:p>
            <a:pPr>
              <a:lnSpc>
                <a:spcPct val="130000"/>
              </a:lnSpc>
            </a:pPr>
            <a:r>
              <a:rPr lang="en-US" altLang="zh-CN" sz="24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being.</a:t>
            </a:r>
          </a:p>
          <a:p>
            <a:pPr>
              <a:lnSpc>
                <a:spcPct val="130000"/>
              </a:lnSpc>
            </a:pP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30000"/>
              </a:lnSpc>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4. What is the big question the speaker raised at the end of the clip?</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30000"/>
              </a:lnSpc>
            </a:pPr>
            <a:r>
              <a:rPr lang="en-US" altLang="zh-CN" sz="2400"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    Could these instructions ever include commands to use reason, to be </a:t>
            </a:r>
          </a:p>
          <a:p>
            <a:pPr algn="just">
              <a:lnSpc>
                <a:spcPct val="130000"/>
              </a:lnSpc>
            </a:pPr>
            <a:r>
              <a:rPr lang="en-US" altLang="zh-CN" sz="2400"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spontaneous, to feel? Could man-made become more like man?</a:t>
            </a:r>
            <a:endParaRPr lang="zh-CN" altLang="zh-CN" sz="2400"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30000"/>
              </a:lnSpc>
            </a:pP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715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8" dur="500"/>
                                        <p:tgtEl>
                                          <p:spTgt spid="2">
                                            <p:txEl>
                                              <p:pRg st="8" end="8"/>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7076" y="144346"/>
            <a:ext cx="8191500"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defRPr/>
            </a:pPr>
            <a:r>
              <a:rPr kumimoji="1" lang="en-US" altLang="zh-CN" sz="3200" dirty="0">
                <a:solidFill>
                  <a:prstClr val="white"/>
                </a:solidFill>
              </a:rPr>
              <a:t>After Reading- </a:t>
            </a:r>
            <a:r>
              <a:rPr kumimoji="1" lang="en-US" altLang="zh-CN" dirty="0">
                <a:solidFill>
                  <a:prstClr val="white"/>
                </a:solidFill>
                <a:latin typeface="Trebuchet MS" panose="020B0603020202020204" pitchFamily="34" charset="0"/>
                <a:ea typeface="宋体" panose="02010600030101010101" pitchFamily="2" charset="-122"/>
                <a:cs typeface="+mn-cs"/>
              </a:rPr>
              <a:t>Writing </a:t>
            </a:r>
            <a:r>
              <a:rPr kumimoji="1" lang="en-US" altLang="zh-CN" dirty="0">
                <a:solidFill>
                  <a:prstClr val="white"/>
                </a:solidFill>
                <a:latin typeface="Trebuchet MS" panose="020B0603020202020204" pitchFamily="34" charset="0"/>
                <a:ea typeface="宋体" panose="02010600030101010101" pitchFamily="2" charset="-122"/>
                <a:cs typeface="+mn-cs"/>
                <a:sym typeface="+mn-ea"/>
              </a:rPr>
              <a:t>Task</a:t>
            </a:r>
            <a:br>
              <a:rPr kumimoji="1" lang="en-US" altLang="zh-CN" sz="3200" dirty="0">
                <a:solidFill>
                  <a:prstClr val="white"/>
                </a:solidFill>
              </a:rPr>
            </a:br>
            <a:endParaRPr kumimoji="1" lang="en-US" altLang="zh-CN" sz="3200" dirty="0">
              <a:solidFill>
                <a:srgbClr val="3F3F3F"/>
              </a:solidFill>
            </a:endParaRPr>
          </a:p>
        </p:txBody>
      </p:sp>
      <p:sp>
        <p:nvSpPr>
          <p:cNvPr id="5" name="文本框 4">
            <a:extLst>
              <a:ext uri="{FF2B5EF4-FFF2-40B4-BE49-F238E27FC236}">
                <a16:creationId xmlns:a16="http://schemas.microsoft.com/office/drawing/2014/main" id="{C87FA089-919A-4B11-BB53-D70EE3420350}"/>
              </a:ext>
            </a:extLst>
          </p:cNvPr>
          <p:cNvSpPr txBox="1"/>
          <p:nvPr/>
        </p:nvSpPr>
        <p:spPr>
          <a:xfrm>
            <a:off x="1208971" y="1018728"/>
            <a:ext cx="9935661" cy="5325882"/>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During the past quarter century </a:t>
            </a:r>
            <a:r>
              <a:rPr lang="en-US" altLang="zh-CN" sz="2400" i="1" dirty="0">
                <a:latin typeface="Times New Roman" panose="02020603050405020304" pitchFamily="18" charset="0"/>
                <a:cs typeface="Times New Roman" panose="02020603050405020304" pitchFamily="18" charset="0"/>
              </a:rPr>
              <a:t>this power </a:t>
            </a:r>
            <a:r>
              <a:rPr lang="en-US" altLang="zh-CN" sz="2400" dirty="0">
                <a:latin typeface="Times New Roman" panose="02020603050405020304" pitchFamily="18" charset="0"/>
                <a:cs typeface="Times New Roman" panose="02020603050405020304" pitchFamily="18" charset="0"/>
              </a:rPr>
              <a:t>has not only increased to  </a:t>
            </a:r>
          </a:p>
          <a:p>
            <a:pPr>
              <a:lnSpc>
                <a:spcPct val="130000"/>
              </a:lnSpc>
            </a:pPr>
            <a:r>
              <a:rPr lang="en-US" altLang="zh-CN" sz="2400" dirty="0">
                <a:latin typeface="Times New Roman" panose="02020603050405020304" pitchFamily="18" charset="0"/>
                <a:cs typeface="Times New Roman" panose="02020603050405020304" pitchFamily="18" charset="0"/>
              </a:rPr>
              <a:t>    one of  disturbing magnitude but it has changed in character. 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The most </a:t>
            </a:r>
          </a:p>
          <a:p>
            <a:pPr>
              <a:lnSpc>
                <a:spcPct val="130000"/>
              </a:lnSpc>
            </a:pPr>
            <a:r>
              <a:rPr lang="en-US" altLang="zh-CN" sz="2400" dirty="0">
                <a:latin typeface="Times New Roman" panose="02020603050405020304" pitchFamily="18" charset="0"/>
                <a:cs typeface="Times New Roman" panose="02020603050405020304" pitchFamily="18" charset="0"/>
              </a:rPr>
              <a:t>    alarming of all </a:t>
            </a:r>
            <a:r>
              <a:rPr lang="en-US" altLang="zh-CN" sz="2400" i="1" dirty="0">
                <a:latin typeface="Times New Roman" panose="02020603050405020304" pitchFamily="18" charset="0"/>
                <a:cs typeface="Times New Roman" panose="02020603050405020304" pitchFamily="18" charset="0"/>
              </a:rPr>
              <a:t>man’s assaults </a:t>
            </a:r>
            <a:r>
              <a:rPr lang="en-US" altLang="zh-CN" sz="2400" dirty="0">
                <a:latin typeface="Times New Roman" panose="02020603050405020304" pitchFamily="18" charset="0"/>
                <a:cs typeface="Times New Roman" panose="02020603050405020304" pitchFamily="18" charset="0"/>
              </a:rPr>
              <a:t>upon the environment is the </a:t>
            </a:r>
            <a:r>
              <a:rPr lang="en-US" altLang="zh-CN" sz="2400" i="1" dirty="0">
                <a:latin typeface="Times New Roman" panose="02020603050405020304" pitchFamily="18" charset="0"/>
                <a:cs typeface="Times New Roman" panose="02020603050405020304" pitchFamily="18" charset="0"/>
              </a:rPr>
              <a:t>contamination</a:t>
            </a:r>
            <a:r>
              <a:rPr lang="en-US" altLang="zh-CN" sz="2400" dirty="0">
                <a:latin typeface="Times New Roman" panose="02020603050405020304" pitchFamily="18" charset="0"/>
                <a:cs typeface="Times New Roman" panose="02020603050405020304" pitchFamily="18" charset="0"/>
              </a:rPr>
              <a:t> of </a:t>
            </a:r>
          </a:p>
          <a:p>
            <a:pPr>
              <a:lnSpc>
                <a:spcPct val="130000"/>
              </a:lnSpc>
            </a:pPr>
            <a:r>
              <a:rPr lang="en-US" altLang="zh-CN" sz="2400" dirty="0">
                <a:latin typeface="Times New Roman" panose="02020603050405020304" pitchFamily="18" charset="0"/>
                <a:cs typeface="Times New Roman" panose="02020603050405020304" pitchFamily="18" charset="0"/>
              </a:rPr>
              <a:t>    air, earth, rivers, and sea with dangerous and even lethal materials. 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This </a:t>
            </a:r>
          </a:p>
          <a:p>
            <a:pPr>
              <a:lnSpc>
                <a:spcPct val="130000"/>
              </a:lnSpc>
            </a:pPr>
            <a:r>
              <a:rPr lang="en-US" altLang="zh-CN" sz="2400" i="1" dirty="0">
                <a:latin typeface="Times New Roman" panose="02020603050405020304" pitchFamily="18" charset="0"/>
                <a:cs typeface="Times New Roman" panose="02020603050405020304" pitchFamily="18" charset="0"/>
              </a:rPr>
              <a:t>    pollution</a:t>
            </a:r>
            <a:r>
              <a:rPr lang="en-US" altLang="zh-CN" sz="2400" dirty="0">
                <a:latin typeface="Times New Roman" panose="02020603050405020304" pitchFamily="18" charset="0"/>
                <a:cs typeface="Times New Roman" panose="02020603050405020304" pitchFamily="18" charset="0"/>
              </a:rPr>
              <a:t> is for the most part </a:t>
            </a:r>
            <a:r>
              <a:rPr lang="en-US" altLang="zh-CN" sz="2400" i="1" dirty="0">
                <a:latin typeface="Times New Roman" panose="02020603050405020304" pitchFamily="18" charset="0"/>
                <a:cs typeface="Times New Roman" panose="02020603050405020304" pitchFamily="18" charset="0"/>
              </a:rPr>
              <a:t>irrecoverable</a:t>
            </a:r>
            <a:r>
              <a:rPr lang="en-US" altLang="zh-CN" sz="2400" dirty="0">
                <a:latin typeface="Times New Roman" panose="02020603050405020304" pitchFamily="18" charset="0"/>
                <a:cs typeface="Times New Roman" panose="02020603050405020304" pitchFamily="18" charset="0"/>
              </a:rPr>
              <a:t>; 4</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the chain of evil it initiates </a:t>
            </a:r>
          </a:p>
          <a:p>
            <a:pPr>
              <a:lnSpc>
                <a:spcPct val="130000"/>
              </a:lnSpc>
            </a:pPr>
            <a:r>
              <a:rPr lang="en-US" altLang="zh-CN" sz="2400" dirty="0">
                <a:latin typeface="Times New Roman" panose="02020603050405020304" pitchFamily="18" charset="0"/>
                <a:cs typeface="Times New Roman" panose="02020603050405020304" pitchFamily="18" charset="0"/>
              </a:rPr>
              <a:t>    not only in the world that must support life but in living tissues is for the </a:t>
            </a:r>
          </a:p>
          <a:p>
            <a:pPr>
              <a:lnSpc>
                <a:spcPct val="130000"/>
              </a:lnSpc>
            </a:pPr>
            <a:r>
              <a:rPr lang="en-US" altLang="zh-CN" sz="2400" dirty="0">
                <a:latin typeface="Times New Roman" panose="02020603050405020304" pitchFamily="18" charset="0"/>
                <a:cs typeface="Times New Roman" panose="02020603050405020304" pitchFamily="18" charset="0"/>
              </a:rPr>
              <a:t>    most part </a:t>
            </a:r>
            <a:r>
              <a:rPr lang="en-US" altLang="zh-CN" sz="2400" i="1" dirty="0">
                <a:latin typeface="Times New Roman" panose="02020603050405020304" pitchFamily="18" charset="0"/>
                <a:cs typeface="Times New Roman" panose="02020603050405020304" pitchFamily="18" charset="0"/>
              </a:rPr>
              <a:t>irreversible</a:t>
            </a:r>
            <a:r>
              <a:rPr lang="en-US" altLang="zh-CN" sz="2400" dirty="0">
                <a:latin typeface="Times New Roman" panose="02020603050405020304" pitchFamily="18" charset="0"/>
                <a:cs typeface="Times New Roman" panose="02020603050405020304" pitchFamily="18" charset="0"/>
              </a:rPr>
              <a:t> … </a:t>
            </a:r>
          </a:p>
          <a:p>
            <a:pPr>
              <a:lnSpc>
                <a:spcPct val="130000"/>
              </a:lnSpc>
            </a:pPr>
            <a:r>
              <a:rPr lang="en-US" altLang="zh-CN" sz="2400" dirty="0">
                <a:latin typeface="Times New Roman" panose="02020603050405020304" pitchFamily="18" charset="0"/>
                <a:cs typeface="Times New Roman" panose="02020603050405020304" pitchFamily="18" charset="0"/>
              </a:rPr>
              <a:t>    In the above sequence of sentences, “this power” (man’s power to alter the nature of his world) in sentence 1 is substituted by “man’s assaults” in sentence 2, “contamination” in sentence 2 becomes “pollution” in sentence 3, and “irrecoverable” in sentence 3 is replaced by “irreversible” in sentence 4.</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45194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7076" y="144346"/>
            <a:ext cx="8191500"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defRPr/>
            </a:pPr>
            <a:r>
              <a:rPr kumimoji="1" lang="en-US" altLang="zh-CN" sz="3200" dirty="0">
                <a:solidFill>
                  <a:prstClr val="white"/>
                </a:solidFill>
              </a:rPr>
              <a:t>After Reading- </a:t>
            </a:r>
            <a:r>
              <a:rPr kumimoji="1" lang="en-US" altLang="zh-CN" dirty="0">
                <a:solidFill>
                  <a:prstClr val="white"/>
                </a:solidFill>
                <a:latin typeface="Trebuchet MS" panose="020B0603020202020204" pitchFamily="34" charset="0"/>
                <a:ea typeface="宋体" panose="02010600030101010101" pitchFamily="2" charset="-122"/>
                <a:cs typeface="+mn-cs"/>
              </a:rPr>
              <a:t>Writing </a:t>
            </a:r>
            <a:r>
              <a:rPr kumimoji="1" lang="en-US" altLang="zh-CN" dirty="0">
                <a:solidFill>
                  <a:prstClr val="white"/>
                </a:solidFill>
                <a:latin typeface="Trebuchet MS" panose="020B0603020202020204" pitchFamily="34" charset="0"/>
                <a:ea typeface="宋体" panose="02010600030101010101" pitchFamily="2" charset="-122"/>
                <a:cs typeface="+mn-cs"/>
                <a:sym typeface="+mn-ea"/>
              </a:rPr>
              <a:t>Task</a:t>
            </a:r>
            <a:br>
              <a:rPr kumimoji="1" lang="en-US" altLang="zh-CN" sz="3200" dirty="0">
                <a:solidFill>
                  <a:prstClr val="white"/>
                </a:solidFill>
              </a:rPr>
            </a:br>
            <a:endParaRPr kumimoji="1" lang="en-US" altLang="zh-CN" sz="3200" dirty="0">
              <a:solidFill>
                <a:srgbClr val="3F3F3F"/>
              </a:solidFill>
            </a:endParaRPr>
          </a:p>
        </p:txBody>
      </p:sp>
      <p:sp>
        <p:nvSpPr>
          <p:cNvPr id="2" name="文本框 1">
            <a:extLst>
              <a:ext uri="{FF2B5EF4-FFF2-40B4-BE49-F238E27FC236}">
                <a16:creationId xmlns:a16="http://schemas.microsoft.com/office/drawing/2014/main" id="{BF582779-275F-45CA-B799-4D7B142476B6}"/>
              </a:ext>
            </a:extLst>
          </p:cNvPr>
          <p:cNvSpPr txBox="1"/>
          <p:nvPr/>
        </p:nvSpPr>
        <p:spPr>
          <a:xfrm>
            <a:off x="1125100" y="1153740"/>
            <a:ext cx="9941799" cy="148483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As we can see, by using different words to refer to the same thing, the author makes her writing more interesting to read and easier to understand. </a:t>
            </a:r>
          </a:p>
          <a:p>
            <a:pPr>
              <a:lnSpc>
                <a:spcPct val="130000"/>
              </a:lnSpc>
            </a:pPr>
            <a:r>
              <a:rPr lang="en-US" altLang="zh-CN" sz="2400" dirty="0">
                <a:latin typeface="Times New Roman" panose="02020603050405020304" pitchFamily="18" charset="0"/>
                <a:cs typeface="Times New Roman" panose="02020603050405020304" pitchFamily="18" charset="0"/>
              </a:rPr>
              <a:t>    Now, read the following paragraph to find the cohesive devices used therein</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C24E438-625F-4CC4-B3BE-D927C25D9859}"/>
              </a:ext>
            </a:extLst>
          </p:cNvPr>
          <p:cNvSpPr txBox="1"/>
          <p:nvPr/>
        </p:nvSpPr>
        <p:spPr>
          <a:xfrm>
            <a:off x="1125099" y="3117552"/>
            <a:ext cx="9941799" cy="2444708"/>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could </a:t>
            </a:r>
            <a:r>
              <a:rPr lang="en-US" altLang="zh-CN" sz="2400" i="1" dirty="0">
                <a:latin typeface="Times New Roman" panose="02020603050405020304" pitchFamily="18" charset="0"/>
                <a:cs typeface="Times New Roman" panose="02020603050405020304" pitchFamily="18" charset="0"/>
              </a:rPr>
              <a:t>also</a:t>
            </a:r>
            <a:r>
              <a:rPr lang="en-US" altLang="zh-CN" sz="2400" dirty="0">
                <a:latin typeface="Times New Roman" panose="02020603050405020304" pitchFamily="18" charset="0"/>
                <a:cs typeface="Times New Roman" panose="02020603050405020304" pitchFamily="18" charset="0"/>
              </a:rPr>
              <a:t> eliminate human biases that are accidental rather than intentional. </a:t>
            </a:r>
            <a:r>
              <a:rPr lang="en-US" altLang="zh-CN" sz="2400" i="1" dirty="0">
                <a:latin typeface="Times New Roman" panose="02020603050405020304" pitchFamily="18" charset="0"/>
                <a:cs typeface="Times New Roman" panose="02020603050405020304" pitchFamily="18" charset="0"/>
              </a:rPr>
              <a:t>For example</a:t>
            </a:r>
            <a:r>
              <a:rPr lang="en-US" altLang="zh-CN" sz="2400" dirty="0">
                <a:latin typeface="Times New Roman" panose="02020603050405020304" pitchFamily="18" charset="0"/>
                <a:cs typeface="Times New Roman" panose="02020603050405020304" pitchFamily="18" charset="0"/>
              </a:rPr>
              <a:t>, a controversial 2012 study of Israeli judges claimed that they delivered significantly harsher verdicts when they were hungry: </a:t>
            </a:r>
            <a:r>
              <a:rPr lang="en-US" altLang="zh-CN" sz="2400" i="1" dirty="0">
                <a:latin typeface="Times New Roman" panose="02020603050405020304" pitchFamily="18" charset="0"/>
                <a:cs typeface="Times New Roman" panose="02020603050405020304" pitchFamily="18" charset="0"/>
              </a:rPr>
              <a:t>whereas</a:t>
            </a:r>
            <a:r>
              <a:rPr lang="en-US" altLang="zh-CN" sz="2400" dirty="0">
                <a:latin typeface="Times New Roman" panose="02020603050405020304" pitchFamily="18" charset="0"/>
                <a:cs typeface="Times New Roman" panose="02020603050405020304" pitchFamily="18" charset="0"/>
              </a:rPr>
              <a:t> they denied about 35% of parole cases right after breakfast, they denied over 85% right before lunch.</a:t>
            </a:r>
            <a:r>
              <a:rPr lang="en-US" altLang="zh-CN" sz="2400" dirty="0"/>
              <a:t> </a:t>
            </a:r>
            <a:r>
              <a:rPr lang="en-US" altLang="zh-CN" sz="2400" i="1" dirty="0">
                <a:latin typeface="Times New Roman" panose="02020603050405020304" pitchFamily="18" charset="0"/>
                <a:cs typeface="Times New Roman" panose="02020603050405020304" pitchFamily="18" charset="0"/>
              </a:rPr>
              <a:t>Another</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shortcoming</a:t>
            </a:r>
            <a:r>
              <a:rPr lang="en-US" altLang="zh-CN" sz="2400" dirty="0">
                <a:latin typeface="Times New Roman" panose="02020603050405020304" pitchFamily="18" charset="0"/>
                <a:cs typeface="Times New Roman" panose="02020603050405020304" pitchFamily="18" charset="0"/>
              </a:rPr>
              <a:t> of human judges is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153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7076" y="144346"/>
            <a:ext cx="8191500"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defRPr/>
            </a:pPr>
            <a:r>
              <a:rPr kumimoji="1" lang="en-US" altLang="zh-CN" sz="3200" dirty="0">
                <a:solidFill>
                  <a:prstClr val="white"/>
                </a:solidFill>
              </a:rPr>
              <a:t>After Reading- </a:t>
            </a:r>
            <a:r>
              <a:rPr kumimoji="1" lang="en-US" altLang="zh-CN" dirty="0">
                <a:solidFill>
                  <a:prstClr val="white"/>
                </a:solidFill>
                <a:latin typeface="Trebuchet MS" panose="020B0603020202020204" pitchFamily="34" charset="0"/>
                <a:ea typeface="宋体" panose="02010600030101010101" pitchFamily="2" charset="-122"/>
                <a:cs typeface="+mn-cs"/>
              </a:rPr>
              <a:t>Writing </a:t>
            </a:r>
            <a:r>
              <a:rPr kumimoji="1" lang="en-US" altLang="zh-CN" dirty="0">
                <a:solidFill>
                  <a:prstClr val="white"/>
                </a:solidFill>
                <a:latin typeface="Trebuchet MS" panose="020B0603020202020204" pitchFamily="34" charset="0"/>
                <a:ea typeface="宋体" panose="02010600030101010101" pitchFamily="2" charset="-122"/>
                <a:cs typeface="+mn-cs"/>
                <a:sym typeface="+mn-ea"/>
              </a:rPr>
              <a:t>Task</a:t>
            </a:r>
            <a:br>
              <a:rPr kumimoji="1" lang="en-US" altLang="zh-CN" sz="3200" dirty="0">
                <a:solidFill>
                  <a:prstClr val="white"/>
                </a:solidFill>
              </a:rPr>
            </a:br>
            <a:endParaRPr kumimoji="1" lang="en-US" altLang="zh-CN" sz="3200" dirty="0">
              <a:solidFill>
                <a:srgbClr val="3F3F3F"/>
              </a:solidFill>
            </a:endParaRPr>
          </a:p>
        </p:txBody>
      </p:sp>
      <p:sp>
        <p:nvSpPr>
          <p:cNvPr id="2" name="文本框 1">
            <a:extLst>
              <a:ext uri="{FF2B5EF4-FFF2-40B4-BE49-F238E27FC236}">
                <a16:creationId xmlns:a16="http://schemas.microsoft.com/office/drawing/2014/main" id="{45EDD7AB-6203-4A58-B503-94057452DC62}"/>
              </a:ext>
            </a:extLst>
          </p:cNvPr>
          <p:cNvSpPr txBox="1"/>
          <p:nvPr/>
        </p:nvSpPr>
        <p:spPr>
          <a:xfrm>
            <a:off x="1294890" y="1486256"/>
            <a:ext cx="10003168" cy="3885487"/>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that they may lack sufficient time to explore all details of a case. </a:t>
            </a:r>
            <a:r>
              <a:rPr lang="en-US" altLang="zh-CN" sz="2400" i="1" dirty="0">
                <a:latin typeface="Times New Roman" panose="02020603050405020304" pitchFamily="18" charset="0"/>
                <a:cs typeface="Times New Roman" panose="02020603050405020304" pitchFamily="18" charset="0"/>
              </a:rPr>
              <a:t>In contrast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can easily be copied, </a:t>
            </a:r>
            <a:r>
              <a:rPr lang="en-US" altLang="zh-CN" sz="2400" i="1" dirty="0">
                <a:latin typeface="Times New Roman" panose="02020603050405020304" pitchFamily="18" charset="0"/>
                <a:cs typeface="Times New Roman" panose="02020603050405020304" pitchFamily="18" charset="0"/>
              </a:rPr>
              <a:t>since</a:t>
            </a:r>
            <a:r>
              <a:rPr lang="en-US" altLang="zh-CN" sz="2400" dirty="0">
                <a:latin typeface="Times New Roman" panose="02020603050405020304" pitchFamily="18" charset="0"/>
                <a:cs typeface="Times New Roman" panose="02020603050405020304" pitchFamily="18" charset="0"/>
              </a:rPr>
              <a:t> they consist of little more than software, allowing all pending cases to be processed in parallel rather than in series, each case getting its own </a:t>
            </a:r>
            <a:r>
              <a:rPr lang="en-US" altLang="zh-CN" sz="2400" dirty="0" err="1">
                <a:latin typeface="Times New Roman" panose="02020603050405020304" pitchFamily="18" charset="0"/>
                <a:cs typeface="Times New Roman" panose="02020603050405020304" pitchFamily="18" charset="0"/>
              </a:rPr>
              <a:t>robojudge</a:t>
            </a:r>
            <a:r>
              <a:rPr lang="en-US" altLang="zh-CN" sz="2400" dirty="0">
                <a:latin typeface="Times New Roman" panose="02020603050405020304" pitchFamily="18" charset="0"/>
                <a:cs typeface="Times New Roman" panose="02020603050405020304" pitchFamily="18" charset="0"/>
              </a:rPr>
              <a:t> for as long as it takes. </a:t>
            </a:r>
            <a:r>
              <a:rPr lang="en-US" altLang="zh-CN" sz="2400" i="1" dirty="0">
                <a:latin typeface="Times New Roman" panose="02020603050405020304" pitchFamily="18" charset="0"/>
                <a:cs typeface="Times New Roman" panose="02020603050405020304" pitchFamily="18" charset="0"/>
              </a:rPr>
              <a:t>Finally</a:t>
            </a:r>
            <a:r>
              <a:rPr lang="en-US" altLang="zh-CN" sz="2400" dirty="0">
                <a:latin typeface="Times New Roman" panose="02020603050405020304" pitchFamily="18" charset="0"/>
                <a:cs typeface="Times New Roman" panose="02020603050405020304" pitchFamily="18" charset="0"/>
              </a:rPr>
              <a:t>, while it’s impossible for human judges to master all technological knowledge required for every possible case, from thorny patent disputes to murder mysteries hinging on the latest forensic science, future </a:t>
            </a:r>
            <a:r>
              <a:rPr lang="en-US" altLang="zh-CN" sz="2400" dirty="0" err="1">
                <a:latin typeface="Times New Roman" panose="02020603050405020304" pitchFamily="18" charset="0"/>
                <a:cs typeface="Times New Roman" panose="02020603050405020304" pitchFamily="18" charset="0"/>
              </a:rPr>
              <a:t>robojudges</a:t>
            </a:r>
            <a:r>
              <a:rPr lang="en-US" altLang="zh-CN" sz="2400" dirty="0">
                <a:latin typeface="Times New Roman" panose="02020603050405020304" pitchFamily="18" charset="0"/>
                <a:cs typeface="Times New Roman" panose="02020603050405020304" pitchFamily="18" charset="0"/>
              </a:rPr>
              <a:t> may have essentially unlimited memory and learning capacity. (Para. 4, Text A, Unit 5, Book IV</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624261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8701" y="1618234"/>
            <a:ext cx="9483831" cy="3865215"/>
          </a:xfrm>
        </p:spPr>
        <p:txBody>
          <a:bodyPr vert="horz" wrap="square" lIns="91440" tIns="45720" rIns="91440" bIns="45720" numCol="1" anchor="t" anchorCtr="0" compatLnSpc="1"/>
          <a:lstStyle/>
          <a:p>
            <a:pPr lvl="0">
              <a:buNone/>
            </a:pP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Tips for presenting your arguments cohesively</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buFont typeface="Wingdings" panose="05000000000000000000" pitchFamily="2" charset="2"/>
              <a:buChar char="Ø"/>
            </a:pPr>
            <a:r>
              <a:rPr lang="en-US" altLang="zh-CN" sz="2400" dirty="0">
                <a:solidFill>
                  <a:schemeClr val="tx1"/>
                </a:solidFill>
                <a:latin typeface="Times New Roman" panose="02020603050405020304" pitchFamily="18" charset="0"/>
                <a:cs typeface="Times New Roman" panose="02020603050405020304" pitchFamily="18" charset="0"/>
              </a:rPr>
              <a:t>Go over the requirements for an argumentative essay set forth in Unit 2, and make sure that you meet these requirements in your writing.</a:t>
            </a:r>
          </a:p>
          <a:p>
            <a:pPr marL="457200" indent="-457200">
              <a:buFont typeface="Wingdings" panose="05000000000000000000" pitchFamily="2" charset="2"/>
              <a:buChar char="Ø"/>
            </a:pPr>
            <a:r>
              <a:rPr lang="en-US" altLang="zh-CN" sz="2400" dirty="0">
                <a:solidFill>
                  <a:schemeClr val="tx1"/>
                </a:solidFill>
                <a:latin typeface="Times New Roman" panose="02020603050405020304" pitchFamily="18" charset="0"/>
                <a:cs typeface="Times New Roman" panose="02020603050405020304" pitchFamily="18" charset="0"/>
              </a:rPr>
              <a:t>Make sure that sentences are well connected in your writing, by using the various cohesive devices such as transitional expressions, repetition, etc.</a:t>
            </a:r>
          </a:p>
          <a:p>
            <a:pPr marL="457200" indent="-457200">
              <a:buFont typeface="Wingdings" panose="05000000000000000000" pitchFamily="2" charset="2"/>
              <a:buChar char="Ø"/>
            </a:pPr>
            <a:r>
              <a:rPr lang="en-US" altLang="zh-CN" sz="2400" dirty="0">
                <a:solidFill>
                  <a:schemeClr val="tx1"/>
                </a:solidFill>
                <a:latin typeface="Times New Roman" panose="02020603050405020304" pitchFamily="18" charset="0"/>
                <a:cs typeface="Times New Roman" panose="02020603050405020304" pitchFamily="18" charset="0"/>
              </a:rPr>
              <a:t>Try to diversify your choice of words and avoid simple repetition.</a:t>
            </a:r>
            <a:endPar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标题 1"/>
          <p:cNvSpPr txBox="1"/>
          <p:nvPr/>
        </p:nvSpPr>
        <p:spPr>
          <a:xfrm>
            <a:off x="588664" y="162757"/>
            <a:ext cx="8191500"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defRPr/>
            </a:pPr>
            <a:r>
              <a:rPr kumimoji="1" lang="en-US" altLang="zh-CN" sz="3200" dirty="0">
                <a:solidFill>
                  <a:prstClr val="white"/>
                </a:solidFill>
              </a:rPr>
              <a:t>After Reading- </a:t>
            </a:r>
            <a:r>
              <a:rPr kumimoji="1" lang="en-US" altLang="zh-CN" dirty="0">
                <a:solidFill>
                  <a:prstClr val="white"/>
                </a:solidFill>
                <a:latin typeface="Trebuchet MS" panose="020B0603020202020204" pitchFamily="34" charset="0"/>
                <a:ea typeface="宋体" panose="02010600030101010101" pitchFamily="2" charset="-122"/>
                <a:cs typeface="+mn-cs"/>
                <a:sym typeface="+mn-ea"/>
              </a:rPr>
              <a:t>Writing Task</a:t>
            </a:r>
            <a:br>
              <a:rPr kumimoji="1" lang="en-US" altLang="zh-CN" sz="3200" dirty="0">
                <a:solidFill>
                  <a:prstClr val="white"/>
                </a:solidFill>
              </a:rPr>
            </a:br>
            <a:endParaRPr kumimoji="1" lang="zh-CN" altLang="en-US" sz="3200" dirty="0">
              <a:solidFill>
                <a:srgbClr val="3F3F3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0022" y="1543954"/>
            <a:ext cx="9102290" cy="1487681"/>
          </a:xfrm>
        </p:spPr>
        <p:txBody>
          <a:bodyPr vert="horz" wrap="square" lIns="91440" tIns="45720" rIns="91440" bIns="45720" numCol="1" anchor="t" anchorCtr="0" compatLnSpc="1"/>
          <a:lstStyle/>
          <a:p>
            <a:pPr marL="0" indent="0" algn="ctr">
              <a:buNone/>
            </a:pPr>
            <a:r>
              <a:rPr lang="en-US" altLang="zh-CN" sz="2400" dirty="0">
                <a:solidFill>
                  <a:schemeClr val="tx1"/>
                </a:solidFill>
                <a:latin typeface="Trebuchet MS" panose="020B0603020202020204" pitchFamily="34" charset="0"/>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Writing Practice</a:t>
            </a:r>
          </a:p>
          <a:p>
            <a:pPr marL="0" indent="0" algn="l">
              <a:buNone/>
            </a:pPr>
            <a:r>
              <a:rPr lang="en-US" altLang="zh-CN" sz="2400" dirty="0">
                <a:solidFill>
                  <a:schemeClr val="tx1"/>
                </a:solidFill>
                <a:latin typeface="Times New Roman" panose="02020603050405020304" pitchFamily="18" charset="0"/>
                <a:cs typeface="Times New Roman" panose="02020603050405020304" pitchFamily="18" charset="0"/>
              </a:rPr>
              <a:t>Please write an essay arguing for or against the use of </a:t>
            </a:r>
            <a:r>
              <a:rPr lang="en-US" altLang="zh-CN" sz="2400" dirty="0" err="1">
                <a:solidFill>
                  <a:schemeClr val="tx1"/>
                </a:solidFill>
                <a:latin typeface="Times New Roman" panose="02020603050405020304" pitchFamily="18" charset="0"/>
                <a:cs typeface="Times New Roman" panose="02020603050405020304" pitchFamily="18" charset="0"/>
              </a:rPr>
              <a:t>robojudges</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标题 1"/>
          <p:cNvSpPr txBox="1"/>
          <p:nvPr/>
        </p:nvSpPr>
        <p:spPr>
          <a:xfrm>
            <a:off x="2043113" y="95251"/>
            <a:ext cx="8191500"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defRPr/>
            </a:pPr>
            <a:r>
              <a:rPr kumimoji="1" lang="en-US" altLang="zh-CN" sz="3200" dirty="0">
                <a:solidFill>
                  <a:prstClr val="white"/>
                </a:solidFill>
              </a:rPr>
              <a:t>After Reading- </a:t>
            </a:r>
            <a:r>
              <a:rPr kumimoji="1" lang="en-US" altLang="zh-CN" dirty="0">
                <a:solidFill>
                  <a:prstClr val="white"/>
                </a:solidFill>
                <a:latin typeface="Trebuchet MS" panose="020B0603020202020204" pitchFamily="34" charset="0"/>
                <a:ea typeface="宋体" panose="02010600030101010101" pitchFamily="2" charset="-122"/>
                <a:cs typeface="+mn-cs"/>
                <a:sym typeface="+mn-ea"/>
              </a:rPr>
              <a:t>Writing Practice</a:t>
            </a:r>
            <a:endParaRPr kumimoji="1" lang="zh-CN" altLang="en-US" sz="3200" dirty="0">
              <a:solidFill>
                <a:srgbClr val="3F3F3F"/>
              </a:solidFill>
            </a:endParaRPr>
          </a:p>
        </p:txBody>
      </p:sp>
      <p:pic>
        <p:nvPicPr>
          <p:cNvPr id="1026" name="Picture 2" descr="查看源图像">
            <a:extLst>
              <a:ext uri="{FF2B5EF4-FFF2-40B4-BE49-F238E27FC236}">
                <a16:creationId xmlns:a16="http://schemas.microsoft.com/office/drawing/2014/main" id="{02DBAD62-9B75-4431-9845-002CE128B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571" y="2665002"/>
            <a:ext cx="4667730" cy="3498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hlinkClick r:id="rId3" action="ppaction://hlinksldjump"/>
            <a:extLst>
              <a:ext uri="{FF2B5EF4-FFF2-40B4-BE49-F238E27FC236}">
                <a16:creationId xmlns:a16="http://schemas.microsoft.com/office/drawing/2014/main" id="{4EB1DE26-3732-4FC3-901B-A678A6A8D068}"/>
              </a:ext>
            </a:extLst>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844893" y="5547366"/>
            <a:ext cx="1012383" cy="409113"/>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23030" y="185720"/>
            <a:ext cx="5654675"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微软雅黑" panose="020B0503020204020204" pitchFamily="34" charset="-122"/>
              </a:rPr>
              <a:t>After Reading- </a:t>
            </a:r>
            <a:r>
              <a:rPr kumimoji="1" lang="en-US" altLang="zh-CN" sz="24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rPr>
              <a:t>Speaking Task</a:t>
            </a:r>
            <a:endParaRPr kumimoji="1" lang="en-US" altLang="zh-CN" sz="32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1" lang="en-US" altLang="zh-CN" sz="32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1" lang="en-US" altLang="zh-CN" sz="32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endParaRPr>
          </a:p>
        </p:txBody>
      </p:sp>
      <p:sp>
        <p:nvSpPr>
          <p:cNvPr id="2" name="文本框 1">
            <a:extLst>
              <a:ext uri="{FF2B5EF4-FFF2-40B4-BE49-F238E27FC236}">
                <a16:creationId xmlns:a16="http://schemas.microsoft.com/office/drawing/2014/main" id="{C5CD1909-1C6D-4554-AFA3-E80DF05FA35A}"/>
              </a:ext>
            </a:extLst>
          </p:cNvPr>
          <p:cNvSpPr txBox="1"/>
          <p:nvPr/>
        </p:nvSpPr>
        <p:spPr>
          <a:xfrm>
            <a:off x="1048476" y="3994908"/>
            <a:ext cx="10315977" cy="100469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You may follow the steps below:</a:t>
            </a:r>
          </a:p>
          <a:p>
            <a:pPr marR="0" lvl="0" algn="l" defTabSz="914400" rtl="0" eaLnBrk="1" fontAlgn="auto" latinLnBrk="0" hangingPunct="1">
              <a:lnSpc>
                <a:spcPct val="130000"/>
              </a:lnSpc>
              <a:spcBef>
                <a:spcPts val="0"/>
              </a:spcBef>
              <a:spcAft>
                <a:spcPts val="0"/>
              </a:spcAft>
              <a:buClrTx/>
              <a:buSzTx/>
              <a:tabLst/>
              <a:defRPr/>
            </a:pPr>
            <a:r>
              <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Step 1  Divide into groups of 4-6 students.</a:t>
            </a:r>
            <a:endParaRPr kumimoji="0"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幼圆"/>
              <a:cs typeface="Times New Roman" panose="02020603050405020304" pitchFamily="18" charset="0"/>
            </a:endParaRPr>
          </a:p>
        </p:txBody>
      </p:sp>
      <p:sp>
        <p:nvSpPr>
          <p:cNvPr id="6" name="文本框 5">
            <a:extLst>
              <a:ext uri="{FF2B5EF4-FFF2-40B4-BE49-F238E27FC236}">
                <a16:creationId xmlns:a16="http://schemas.microsoft.com/office/drawing/2014/main" id="{D3816794-EC86-4526-A7E5-A9ED2305F9A3}"/>
              </a:ext>
            </a:extLst>
          </p:cNvPr>
          <p:cNvSpPr txBox="1"/>
          <p:nvPr/>
        </p:nvSpPr>
        <p:spPr>
          <a:xfrm>
            <a:off x="938011" y="692133"/>
            <a:ext cx="10315977" cy="2707216"/>
          </a:xfrm>
          <a:prstGeom prst="rect">
            <a:avLst/>
          </a:prstGeom>
          <a:noFill/>
        </p:spPr>
        <p:txBody>
          <a:bodyPr wrap="square" rtlCol="0">
            <a:spAutoFit/>
          </a:bodyPr>
          <a:lstStyle/>
          <a:p>
            <a:pPr marL="0" marR="0" lvl="0" indent="0" algn="just" defTabSz="914400" rtl="0" eaLnBrk="0" fontAlgn="base" latinLnBrk="0" hangingPunct="0">
              <a:lnSpc>
                <a:spcPct val="110000"/>
              </a:lnSpc>
              <a:spcBef>
                <a:spcPts val="1350"/>
              </a:spcBef>
              <a:spcAft>
                <a:spcPct val="0"/>
              </a:spcAft>
              <a:buClr>
                <a:srgbClr val="D3481D"/>
              </a:buClr>
              <a:buSzPct val="70000"/>
              <a:buFont typeface="Webdings" panose="05030102010509060703" pitchFamily="18" charset="2"/>
              <a:buNone/>
              <a:tabLst/>
              <a:defRPr/>
            </a:pPr>
            <a:endParaRPr kumimoji="1" lang="en-US" altLang="zh-CN" sz="15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mn-cs"/>
            </a:endParaRPr>
          </a:p>
          <a:p>
            <a:pPr marL="266700" marR="0" lvl="0" indent="-266700" algn="ctr" defTabSz="914400" rtl="0" eaLnBrk="0" fontAlgn="base" latinLnBrk="0" hangingPunct="0">
              <a:lnSpc>
                <a:spcPct val="110000"/>
              </a:lnSpc>
              <a:spcBef>
                <a:spcPts val="1350"/>
              </a:spcBef>
              <a:spcAft>
                <a:spcPct val="0"/>
              </a:spcAft>
              <a:buClr>
                <a:srgbClr val="D3481D"/>
              </a:buClr>
              <a:buSzPct val="70000"/>
              <a:buFont typeface="Webdings" panose="05030102010509060703" pitchFamily="18" charset="2"/>
              <a:buNone/>
              <a:tabLst/>
              <a:defRPr/>
            </a:pPr>
            <a:r>
              <a:rPr kumimoji="1" lang="en-US" altLang="zh-CN" sz="2400" b="0"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3F3F3F"/>
                </a:solidFill>
                <a:effectLst/>
                <a:uLnTx/>
                <a:uFillTx/>
                <a:latin typeface="Times New Roman" panose="02020603050405020304" pitchFamily="18" charset="0"/>
                <a:ea typeface="宋体" panose="02010600030101010101" pitchFamily="2" charset="-122"/>
                <a:cs typeface="Times New Roman" panose="02020603050405020304" pitchFamily="18" charset="0"/>
              </a:rPr>
              <a:t>Speaking Task</a:t>
            </a:r>
          </a:p>
          <a:p>
            <a:pPr marL="266700" marR="0" lvl="0" indent="-266700" algn="just" defTabSz="914400" rtl="0" eaLnBrk="0" fontAlgn="base" latinLnBrk="0" hangingPunct="0">
              <a:lnSpc>
                <a:spcPct val="110000"/>
              </a:lnSpc>
              <a:spcBef>
                <a:spcPts val="1350"/>
              </a:spcBef>
              <a:spcAft>
                <a:spcPct val="0"/>
              </a:spcAft>
              <a:buClr>
                <a:srgbClr val="D3481D"/>
              </a:buClr>
              <a:buSzPct val="70000"/>
              <a:buFont typeface="Webdings" panose="05030102010509060703" pitchFamily="18" charset="2"/>
              <a:buNone/>
              <a:tabLst/>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Directions:</a:t>
            </a:r>
            <a:r>
              <a:rPr kumimoji="1" lang="en-US" altLang="zh-CN" sz="2400" b="1" i="0" u="none" strike="noStrike" kern="1200" cap="none" spc="0" normalizeH="0" baseline="0" noProof="0" dirty="0">
                <a:ln>
                  <a:noFill/>
                </a:ln>
                <a:solidFill>
                  <a:srgbClr val="D3481D">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Suppose you work for the campus radio/TV station. After hearing about cyborgs in the Viewing &amp; Comprehension Practice, you wonder how your fellow students feel towards merging AI with humans. Therefore you decide to produce a report for your radio/TV station by doing a survey.</a:t>
            </a:r>
            <a:endPar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23030" y="185720"/>
            <a:ext cx="5654675" cy="506413"/>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微软雅黑" panose="020B0503020204020204" pitchFamily="34" charset="-122"/>
              </a:rPr>
              <a:t>After Reading- </a:t>
            </a:r>
            <a:r>
              <a:rPr kumimoji="1" lang="en-US" altLang="zh-CN" sz="24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rPr>
              <a:t>Speaking Task</a:t>
            </a:r>
            <a:endParaRPr kumimoji="1" lang="en-US" altLang="zh-CN" sz="32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1" lang="en-US" altLang="zh-CN" sz="32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1" lang="en-US" altLang="zh-CN" sz="3200" b="1" i="0" u="none" strike="noStrike" kern="1200" cap="none" spc="0" normalizeH="0" baseline="0" noProof="0" dirty="0">
              <a:ln>
                <a:noFill/>
              </a:ln>
              <a:solidFill>
                <a:prstClr val="white"/>
              </a:solidFill>
              <a:effectLst/>
              <a:uLnTx/>
              <a:uFillTx/>
              <a:latin typeface="Trebuchet MS" panose="020B0603020202020204" pitchFamily="34" charset="0"/>
              <a:ea typeface="宋体" panose="02010600030101010101" pitchFamily="2" charset="-122"/>
              <a:cs typeface="+mn-cs"/>
            </a:endParaRPr>
          </a:p>
        </p:txBody>
      </p:sp>
      <p:sp>
        <p:nvSpPr>
          <p:cNvPr id="3" name="文本框 2">
            <a:extLst>
              <a:ext uri="{FF2B5EF4-FFF2-40B4-BE49-F238E27FC236}">
                <a16:creationId xmlns:a16="http://schemas.microsoft.com/office/drawing/2014/main" id="{A4963ADE-B8AB-4EE6-9A7D-1E12F72E3F55}"/>
              </a:ext>
            </a:extLst>
          </p:cNvPr>
          <p:cNvSpPr txBox="1"/>
          <p:nvPr/>
        </p:nvSpPr>
        <p:spPr>
          <a:xfrm>
            <a:off x="993054" y="1246190"/>
            <a:ext cx="10611848" cy="4365619"/>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Step 2  Design a survey on merging AI with humans (questions could relate to the </a:t>
            </a:r>
          </a:p>
          <a:p>
            <a:pPr>
              <a:lnSpc>
                <a:spcPct val="130000"/>
              </a:lnSpc>
            </a:pPr>
            <a:r>
              <a:rPr lang="en-US" altLang="zh-CN" sz="2400" dirty="0">
                <a:latin typeface="Times New Roman" panose="02020603050405020304" pitchFamily="18" charset="0"/>
                <a:cs typeface="Times New Roman" panose="02020603050405020304" pitchFamily="18" charset="0"/>
              </a:rPr>
              <a:t>            willingness to try implants, the expected functions of such implants, the risks </a:t>
            </a:r>
          </a:p>
          <a:p>
            <a:pPr>
              <a:lnSpc>
                <a:spcPct val="130000"/>
              </a:lnSpc>
            </a:pPr>
            <a:r>
              <a:rPr lang="en-US" altLang="zh-CN" sz="2400" dirty="0">
                <a:latin typeface="Times New Roman" panose="02020603050405020304" pitchFamily="18" charset="0"/>
                <a:cs typeface="Times New Roman" panose="02020603050405020304" pitchFamily="18" charset="0"/>
              </a:rPr>
              <a:t>            involved, the safety measures to be taken, etc.). Remember to include both </a:t>
            </a:r>
          </a:p>
          <a:p>
            <a:pPr>
              <a:lnSpc>
                <a:spcPct val="130000"/>
              </a:lnSpc>
            </a:pPr>
            <a:r>
              <a:rPr lang="en-US" altLang="zh-CN" sz="2400" dirty="0">
                <a:latin typeface="Times New Roman" panose="02020603050405020304" pitchFamily="18" charset="0"/>
                <a:cs typeface="Times New Roman" panose="02020603050405020304" pitchFamily="18" charset="0"/>
              </a:rPr>
              <a:t>            objective questions and subjective questions. There are free online survey </a:t>
            </a:r>
          </a:p>
          <a:p>
            <a:pPr>
              <a:lnSpc>
                <a:spcPct val="130000"/>
              </a:lnSpc>
            </a:pPr>
            <a:r>
              <a:rPr lang="en-US" altLang="zh-CN" sz="2400" dirty="0">
                <a:latin typeface="Times New Roman" panose="02020603050405020304" pitchFamily="18" charset="0"/>
                <a:cs typeface="Times New Roman" panose="02020603050405020304" pitchFamily="18" charset="0"/>
              </a:rPr>
              <a:t>            tools and mobile apps for you to take advantage of. </a:t>
            </a:r>
          </a:p>
          <a:p>
            <a:pPr>
              <a:lnSpc>
                <a:spcPct val="130000"/>
              </a:lnSpc>
            </a:pPr>
            <a:r>
              <a:rPr lang="en-US" altLang="zh-CN" sz="2400" dirty="0">
                <a:latin typeface="Times New Roman" panose="02020603050405020304" pitchFamily="18" charset="0"/>
                <a:cs typeface="Times New Roman" panose="02020603050405020304" pitchFamily="18" charset="0"/>
              </a:rPr>
              <a:t>Step 3  Conduct the survey among at least 20 students. </a:t>
            </a:r>
          </a:p>
          <a:p>
            <a:pPr>
              <a:lnSpc>
                <a:spcPct val="130000"/>
              </a:lnSpc>
            </a:pPr>
            <a:r>
              <a:rPr lang="en-US" altLang="zh-CN" sz="2400" dirty="0">
                <a:latin typeface="Times New Roman" panose="02020603050405020304" pitchFamily="18" charset="0"/>
                <a:cs typeface="Times New Roman" panose="02020603050405020304" pitchFamily="18" charset="0"/>
              </a:rPr>
              <a:t>Step 4  Run an analysis of the survey results and prepare a summary. If you use an </a:t>
            </a:r>
          </a:p>
          <a:p>
            <a:pPr>
              <a:lnSpc>
                <a:spcPct val="130000"/>
              </a:lnSpc>
            </a:pPr>
            <a:r>
              <a:rPr lang="en-US" altLang="zh-CN" sz="2400" dirty="0">
                <a:latin typeface="Times New Roman" panose="02020603050405020304" pitchFamily="18" charset="0"/>
                <a:cs typeface="Times New Roman" panose="02020603050405020304" pitchFamily="18" charset="0"/>
              </a:rPr>
              <a:t>            online tool or mobile app, such analyses could be automated. </a:t>
            </a:r>
          </a:p>
          <a:p>
            <a:pPr>
              <a:lnSpc>
                <a:spcPct val="130000"/>
              </a:lnSpc>
            </a:pPr>
            <a:r>
              <a:rPr lang="en-US" altLang="zh-CN" sz="2400" dirty="0">
                <a:latin typeface="Times New Roman" panose="02020603050405020304" pitchFamily="18" charset="0"/>
                <a:cs typeface="Times New Roman" panose="02020603050405020304" pitchFamily="18" charset="0"/>
              </a:rPr>
              <a:t>Step 5  Report your major findings in class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8">
            <a:hlinkClick r:id="rId2" action="ppaction://hlinksldjump"/>
            <a:extLst>
              <a:ext uri="{FF2B5EF4-FFF2-40B4-BE49-F238E27FC236}">
                <a16:creationId xmlns:a16="http://schemas.microsoft.com/office/drawing/2014/main" id="{BB487449-910A-4F84-B669-AB85784BEF14}"/>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9669906" y="5814813"/>
            <a:ext cx="1005541" cy="406348"/>
          </a:xfrm>
          <a:prstGeom prst="rect">
            <a:avLst/>
          </a:prstGeom>
          <a:noFill/>
          <a:ln>
            <a:noFill/>
          </a:ln>
        </p:spPr>
      </p:pic>
    </p:spTree>
    <p:extLst>
      <p:ext uri="{BB962C8B-B14F-4D97-AF65-F5344CB8AC3E}">
        <p14:creationId xmlns:p14="http://schemas.microsoft.com/office/powerpoint/2010/main" val="16883254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ym typeface="+mn-ea"/>
              </a:rPr>
              <a:t>Critical Thinking</a:t>
            </a:r>
            <a:endParaRPr lang="en-US" altLang="zh-CN" sz="3200" dirty="0"/>
          </a:p>
        </p:txBody>
      </p:sp>
      <p:sp>
        <p:nvSpPr>
          <p:cNvPr id="8" name="文本框 7">
            <a:extLst>
              <a:ext uri="{FF2B5EF4-FFF2-40B4-BE49-F238E27FC236}">
                <a16:creationId xmlns:a16="http://schemas.microsoft.com/office/drawing/2014/main" id="{FBFD9E12-1B72-448E-B37F-BD2FFEE66DF5}"/>
              </a:ext>
            </a:extLst>
          </p:cNvPr>
          <p:cNvSpPr txBox="1"/>
          <p:nvPr/>
        </p:nvSpPr>
        <p:spPr>
          <a:xfrm>
            <a:off x="1531829" y="1262129"/>
            <a:ext cx="9011387" cy="148483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Choose one of the following questions, and discuss with your group members. You are supposed to state your opinions clearly and then explain them with statistics, details and examples.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36B0AEFA-589F-4A67-8FCC-D2D43E846CC3}"/>
              </a:ext>
            </a:extLst>
          </p:cNvPr>
          <p:cNvSpPr txBox="1"/>
          <p:nvPr/>
        </p:nvSpPr>
        <p:spPr>
          <a:xfrm>
            <a:off x="1531829" y="3193230"/>
            <a:ext cx="9011387" cy="1964961"/>
          </a:xfrm>
          <a:prstGeom prst="rect">
            <a:avLst/>
          </a:prstGeom>
          <a:noFill/>
        </p:spPr>
        <p:txBody>
          <a:bodyPr wrap="square" rtlCol="0">
            <a:spAutoFit/>
          </a:bodyPr>
          <a:lstStyle/>
          <a:p>
            <a:pPr marL="457200" indent="-457200">
              <a:lnSpc>
                <a:spcPct val="130000"/>
              </a:lnSpc>
              <a:buAutoNum type="arabicPeriod"/>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In what areas is China already ahead of other countries in the application of AI?</a:t>
            </a:r>
          </a:p>
          <a:p>
            <a:pPr marL="457200" indent="-457200">
              <a:lnSpc>
                <a:spcPct val="130000"/>
              </a:lnSpc>
              <a:buAutoNum type="arabicPeriod"/>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Do you think we Chinese may have a good chance at getting ahead with AI-related legislations? Why?</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ym typeface="+mn-ea"/>
              </a:rPr>
              <a:t>Critical Thinking</a:t>
            </a:r>
            <a:endParaRPr lang="en-US" altLang="zh-CN" sz="3200" dirty="0"/>
          </a:p>
        </p:txBody>
      </p:sp>
      <p:sp>
        <p:nvSpPr>
          <p:cNvPr id="8" name="文本框 7">
            <a:extLst>
              <a:ext uri="{FF2B5EF4-FFF2-40B4-BE49-F238E27FC236}">
                <a16:creationId xmlns:a16="http://schemas.microsoft.com/office/drawing/2014/main" id="{FBFD9E12-1B72-448E-B37F-BD2FFEE66DF5}"/>
              </a:ext>
            </a:extLst>
          </p:cNvPr>
          <p:cNvSpPr txBox="1"/>
          <p:nvPr/>
        </p:nvSpPr>
        <p:spPr>
          <a:xfrm>
            <a:off x="1531829" y="1262129"/>
            <a:ext cx="9011387" cy="1484830"/>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Choose one of the following questions, and discuss with your group members. You are supposed to state your opinions clearly and then explain them with statistics, details and examples.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36B0AEFA-589F-4A67-8FCC-D2D43E846CC3}"/>
              </a:ext>
            </a:extLst>
          </p:cNvPr>
          <p:cNvSpPr txBox="1"/>
          <p:nvPr/>
        </p:nvSpPr>
        <p:spPr>
          <a:xfrm>
            <a:off x="1531829" y="3193230"/>
            <a:ext cx="9011387" cy="1964961"/>
          </a:xfrm>
          <a:prstGeom prst="rect">
            <a:avLst/>
          </a:prstGeom>
          <a:noFill/>
        </p:spPr>
        <p:txBody>
          <a:bodyPr wrap="square" rtlCol="0">
            <a:spAutoFit/>
          </a:bodyPr>
          <a:lstStyle/>
          <a:p>
            <a:pPr marL="457200" indent="-457200">
              <a:lnSpc>
                <a:spcPct val="130000"/>
              </a:lnSpc>
              <a:buAutoNum type="arabicPeriod"/>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In what areas is China already ahead of other countries in the application of AI?</a:t>
            </a:r>
          </a:p>
          <a:p>
            <a:pPr marL="457200" indent="-457200">
              <a:lnSpc>
                <a:spcPct val="130000"/>
              </a:lnSpc>
              <a:buAutoNum type="arabicPeriod"/>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Do you think we Chinese may have a good chance at getting ahead with AI-related legislations? Why?</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056992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ym typeface="+mn-ea"/>
              </a:rPr>
              <a:t>Critical Thinking</a:t>
            </a:r>
            <a:endParaRPr lang="en-US" altLang="zh-CN" sz="3200" dirty="0"/>
          </a:p>
        </p:txBody>
      </p:sp>
      <p:pic>
        <p:nvPicPr>
          <p:cNvPr id="4" name="图片 3">
            <a:extLst>
              <a:ext uri="{FF2B5EF4-FFF2-40B4-BE49-F238E27FC236}">
                <a16:creationId xmlns:a16="http://schemas.microsoft.com/office/drawing/2014/main" id="{06D5E157-26C1-4B34-BE94-C1109DE2D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48" y="2612677"/>
            <a:ext cx="6348353" cy="3261416"/>
          </a:xfrm>
          <a:prstGeom prst="rect">
            <a:avLst/>
          </a:prstGeom>
        </p:spPr>
      </p:pic>
      <p:sp>
        <p:nvSpPr>
          <p:cNvPr id="9" name="文本框 8">
            <a:extLst>
              <a:ext uri="{FF2B5EF4-FFF2-40B4-BE49-F238E27FC236}">
                <a16:creationId xmlns:a16="http://schemas.microsoft.com/office/drawing/2014/main" id="{36B0AEFA-589F-4A67-8FCC-D2D43E846CC3}"/>
              </a:ext>
            </a:extLst>
          </p:cNvPr>
          <p:cNvSpPr txBox="1"/>
          <p:nvPr/>
        </p:nvSpPr>
        <p:spPr>
          <a:xfrm>
            <a:off x="6283019" y="1339848"/>
            <a:ext cx="5744150" cy="2445093"/>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Describe the picture, and use your imagination to predict </a:t>
            </a:r>
            <a:r>
              <a:rPr lang="en-US" altLang="zh-CN" sz="2400" dirty="0">
                <a:latin typeface="Times New Roman" panose="02020603050405020304" pitchFamily="18" charset="0"/>
                <a:cs typeface="Times New Roman" panose="02020603050405020304" pitchFamily="18" charset="0"/>
              </a:rPr>
              <a:t>what changes might happen in the service industry in the near future with the rapid development of artificial intelligence.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8">
            <a:hlinkClick r:id="rId3" action="ppaction://hlinksldjump"/>
            <a:extLst>
              <a:ext uri="{FF2B5EF4-FFF2-40B4-BE49-F238E27FC236}">
                <a16:creationId xmlns:a16="http://schemas.microsoft.com/office/drawing/2014/main" id="{466AED41-B18E-4113-BB41-E124F1BEDD62}"/>
              </a:ext>
            </a:extLst>
          </p:cNvPr>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9573315" y="5801933"/>
            <a:ext cx="1005541" cy="406348"/>
          </a:xfrm>
          <a:prstGeom prst="rect">
            <a:avLst/>
          </a:prstGeom>
          <a:noFill/>
          <a:ln>
            <a:noFill/>
          </a:ln>
        </p:spPr>
      </p:pic>
    </p:spTree>
    <p:extLst>
      <p:ext uri="{BB962C8B-B14F-4D97-AF65-F5344CB8AC3E}">
        <p14:creationId xmlns:p14="http://schemas.microsoft.com/office/powerpoint/2010/main" val="399150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nchorCtr="0"/>
          <a:lstStyle/>
          <a:p>
            <a:pPr eaLnBrk="1" hangingPunct="1"/>
            <a:r>
              <a:rPr lang="en-US" altLang="zh-CN" sz="3200" dirty="0"/>
              <a:t>Before  Reading</a:t>
            </a:r>
            <a:endParaRPr lang="zh-CN" altLang="en-US" sz="3200" b="0" dirty="0"/>
          </a:p>
        </p:txBody>
      </p:sp>
      <p:sp>
        <p:nvSpPr>
          <p:cNvPr id="2" name="文本框 1">
            <a:extLst>
              <a:ext uri="{FF2B5EF4-FFF2-40B4-BE49-F238E27FC236}">
                <a16:creationId xmlns:a16="http://schemas.microsoft.com/office/drawing/2014/main" id="{EB8A4247-49D1-4470-BCC4-4AAD734D0EBF}"/>
              </a:ext>
            </a:extLst>
          </p:cNvPr>
          <p:cNvSpPr txBox="1"/>
          <p:nvPr/>
        </p:nvSpPr>
        <p:spPr>
          <a:xfrm>
            <a:off x="3847844" y="1104645"/>
            <a:ext cx="4737697" cy="524567"/>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What is Artificial Intelligence?</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016260F5-62C5-4156-98F2-8A198A55C7C6}"/>
              </a:ext>
            </a:extLst>
          </p:cNvPr>
          <p:cNvSpPr txBox="1"/>
          <p:nvPr/>
        </p:nvSpPr>
        <p:spPr>
          <a:xfrm>
            <a:off x="1509334" y="1817956"/>
            <a:ext cx="9530626" cy="4365234"/>
          </a:xfrm>
          <a:prstGeom prst="rect">
            <a:avLst/>
          </a:prstGeom>
          <a:noFill/>
        </p:spPr>
        <p:txBody>
          <a:bodyPr wrap="square" rtlCol="0">
            <a:spAutoFit/>
          </a:bodyPr>
          <a:lstStyle/>
          <a:p>
            <a:pPr>
              <a:lnSpc>
                <a:spcPct val="130000"/>
              </a:lnSpc>
            </a:pPr>
            <a:r>
              <a:rPr lang="en-US" altLang="zh-CN" sz="2400" b="1" dirty="0">
                <a:effectLst/>
                <a:latin typeface="Times New Roman" panose="02020603050405020304" pitchFamily="18" charset="0"/>
                <a:ea typeface="等线" panose="02010600030101010101" pitchFamily="2" charset="-122"/>
              </a:rPr>
              <a:t>Artificial intelligence (AI)</a:t>
            </a:r>
            <a:r>
              <a:rPr lang="en-US" altLang="zh-CN" sz="2400" dirty="0">
                <a:effectLst/>
                <a:latin typeface="Times New Roman" panose="02020603050405020304" pitchFamily="18" charset="0"/>
                <a:ea typeface="等线" panose="02010600030101010101" pitchFamily="2" charset="-122"/>
              </a:rPr>
              <a:t>, the ability of a digital computer or computer-controlled robot to perform tasks commonly associated with intelligent beings. The term is frequently applied to the project of developing systems endowed with the intellectual processes characteristic of humans, such as the ability to reason, discover meaning,</a:t>
            </a:r>
            <a:r>
              <a:rPr lang="en-US" altLang="zh-CN" sz="2400" dirty="0">
                <a:solidFill>
                  <a:srgbClr val="1A1A1A"/>
                </a:solidFill>
                <a:effectLst/>
                <a:latin typeface="Georgia" panose="02040502050405020303" pitchFamily="18" charset="0"/>
                <a:ea typeface="等线" panose="02010600030101010101" pitchFamily="2" charset="-122"/>
                <a:cs typeface="Times New Roman" panose="02020603050405020304" pitchFamily="18" charset="0"/>
              </a:rPr>
              <a:t> </a:t>
            </a:r>
            <a:r>
              <a:rPr lang="en-US" altLang="zh-CN" sz="2400" dirty="0">
                <a:effectLst/>
                <a:latin typeface="Times New Roman" panose="02020603050405020304" pitchFamily="18" charset="0"/>
                <a:ea typeface="等线" panose="02010600030101010101" pitchFamily="2" charset="-122"/>
              </a:rPr>
              <a:t>generalize, or learn from past experience. Since the development of the digital computer in the 1940s, it has been demonstrated that computers can be programmed to carry out very complex tasks—as, for example, discovering proofs for mathematical theorems or playing chess—with great proficiency. </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317942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sp>
        <p:nvSpPr>
          <p:cNvPr id="3" name="文本框 2">
            <a:extLst>
              <a:ext uri="{FF2B5EF4-FFF2-40B4-BE49-F238E27FC236}">
                <a16:creationId xmlns:a16="http://schemas.microsoft.com/office/drawing/2014/main" id="{9B2E6FF9-EB76-4149-A8E3-874B3A374967}"/>
              </a:ext>
            </a:extLst>
          </p:cNvPr>
          <p:cNvSpPr txBox="1"/>
          <p:nvPr/>
        </p:nvSpPr>
        <p:spPr>
          <a:xfrm>
            <a:off x="1296934" y="2176560"/>
            <a:ext cx="9598131" cy="2925224"/>
          </a:xfrm>
          <a:prstGeom prst="rect">
            <a:avLst/>
          </a:prstGeom>
          <a:noFill/>
        </p:spPr>
        <p:txBody>
          <a:bodyPr wrap="square" rtlCol="0">
            <a:spAutoFit/>
          </a:bodyPr>
          <a:lstStyle/>
          <a:p>
            <a:pPr>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The “Four Great Inventions” of ancient China are widely known to be the compass, gunpowder, papermaking and printing, which had once significantly boosted the world’s progress of civilization.</a:t>
            </a:r>
            <a:endParaRPr lang="en-US" altLang="zh-CN" sz="2400" dirty="0">
              <a:solidFill>
                <a:srgbClr val="31303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In recent years, the country has been gaining momentum in developing and creating science and technology, and from this, several new inventions have emerged, attracting global attention again.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BE5DB02C-F263-47EA-A8FD-82DAAB6017FA}"/>
              </a:ext>
            </a:extLst>
          </p:cNvPr>
          <p:cNvSpPr txBox="1"/>
          <p:nvPr/>
        </p:nvSpPr>
        <p:spPr>
          <a:xfrm>
            <a:off x="2411760" y="1290496"/>
            <a:ext cx="6609455" cy="524567"/>
          </a:xfrm>
          <a:prstGeom prst="rect">
            <a:avLst/>
          </a:prstGeom>
          <a:noFill/>
        </p:spPr>
        <p:txBody>
          <a:bodyPr wrap="square" rtlCol="0">
            <a:spAutoFit/>
          </a:bodyPr>
          <a:lstStyle/>
          <a:p>
            <a:pPr>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The new version of China's “Four Great Inventions”</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612010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2CFBE64-CC6A-44DA-8B3F-B8A56804DB4E}"/>
              </a:ext>
            </a:extLst>
          </p:cNvPr>
          <p:cNvSpPr txBox="1"/>
          <p:nvPr/>
        </p:nvSpPr>
        <p:spPr>
          <a:xfrm>
            <a:off x="1258067" y="1123055"/>
            <a:ext cx="9530626" cy="1964577"/>
          </a:xfrm>
          <a:prstGeom prst="rect">
            <a:avLst/>
          </a:prstGeom>
          <a:noFill/>
        </p:spPr>
        <p:txBody>
          <a:bodyPr wrap="square" rtlCol="0">
            <a:spAutoFit/>
          </a:bodyPr>
          <a:lstStyle/>
          <a:p>
            <a:pPr>
              <a:lnSpc>
                <a:spcPct val="130000"/>
              </a:lnSpc>
            </a:pPr>
            <a:r>
              <a:rPr lang="en-US" altLang="zh-CN" sz="2400" b="0" i="0" dirty="0">
                <a:solidFill>
                  <a:srgbClr val="414040"/>
                </a:solidFill>
                <a:effectLst/>
                <a:latin typeface="Times New Roman" panose="02020603050405020304" pitchFamily="18" charset="0"/>
              </a:rPr>
              <a:t> China, which boasts epochal inventions in ancient times, has once again demonstrated its ability to change the world with its "new four great inventions": high-speed railways, electronic payments, shared bicycles and online shopping.</a:t>
            </a:r>
            <a:endParaRPr lang="zh-CN" altLang="en-US" sz="2400" dirty="0">
              <a:latin typeface="Arial" panose="020B060402020202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294949D5-B6F0-4C81-8BCB-7F2536AA0659}"/>
              </a:ext>
            </a:extLst>
          </p:cNvPr>
          <p:cNvSpPr txBox="1"/>
          <p:nvPr/>
        </p:nvSpPr>
        <p:spPr>
          <a:xfrm>
            <a:off x="1411490" y="3913817"/>
            <a:ext cx="9506077" cy="2445093"/>
          </a:xfrm>
          <a:prstGeom prst="rect">
            <a:avLst/>
          </a:prstGeom>
          <a:noFill/>
        </p:spPr>
        <p:txBody>
          <a:bodyPr wrap="square" rtlCol="0">
            <a:spAutoFit/>
          </a:bodyPr>
          <a:lstStyle/>
          <a:p>
            <a:pPr algn="l">
              <a:lnSpc>
                <a:spcPct val="130000"/>
              </a:lnSpc>
            </a:pPr>
            <a:r>
              <a:rPr lang="en-US" altLang="zh-CN" sz="2400" b="1" i="0" dirty="0">
                <a:solidFill>
                  <a:srgbClr val="313030"/>
                </a:solidFill>
                <a:effectLst/>
                <a:latin typeface="Times New Roman" panose="02020603050405020304" pitchFamily="18" charset="0"/>
                <a:cs typeface="Times New Roman" panose="02020603050405020304" pitchFamily="18" charset="0"/>
              </a:rPr>
              <a:t>High-speed railway</a:t>
            </a:r>
            <a:r>
              <a:rPr lang="en-US" altLang="zh-CN" sz="2400" b="0" i="0" dirty="0">
                <a:solidFill>
                  <a:srgbClr val="313030"/>
                </a:solidFill>
                <a:effectLst/>
                <a:latin typeface="Times New Roman" panose="02020603050405020304" pitchFamily="18" charset="0"/>
                <a:cs typeface="Times New Roman" panose="02020603050405020304" pitchFamily="18" charset="0"/>
              </a:rPr>
              <a:t>: New calling card</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The Chinese high-speed railway, which has become a new calling card for China in recent years, was on top of the list. Though originally invented by the Japanese, China’s rapidly expanding high-speed railway networks have recently impressed the world.</a:t>
            </a:r>
          </a:p>
        </p:txBody>
      </p:sp>
      <p:pic>
        <p:nvPicPr>
          <p:cNvPr id="6" name="Picture 2" descr="查看源图像">
            <a:extLst>
              <a:ext uri="{FF2B5EF4-FFF2-40B4-BE49-F238E27FC236}">
                <a16:creationId xmlns:a16="http://schemas.microsoft.com/office/drawing/2014/main" id="{12F37E4C-B043-4BEB-AFA3-D17CE832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563" y="2614324"/>
            <a:ext cx="2757008" cy="183800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60930437-1409-434F-955C-A32C76DA77FC}"/>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spTree>
    <p:extLst>
      <p:ext uri="{BB962C8B-B14F-4D97-AF65-F5344CB8AC3E}">
        <p14:creationId xmlns:p14="http://schemas.microsoft.com/office/powerpoint/2010/main" val="11660581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BD2732F-9A4F-45A5-B850-94790F833D4A}"/>
              </a:ext>
            </a:extLst>
          </p:cNvPr>
          <p:cNvSpPr txBox="1"/>
          <p:nvPr/>
        </p:nvSpPr>
        <p:spPr>
          <a:xfrm>
            <a:off x="773251" y="1258067"/>
            <a:ext cx="10500258" cy="4845750"/>
          </a:xfrm>
          <a:prstGeom prst="rect">
            <a:avLst/>
          </a:prstGeom>
          <a:noFill/>
        </p:spPr>
        <p:txBody>
          <a:bodyPr wrap="square" rtlCol="0">
            <a:spAutoFit/>
          </a:bodyPr>
          <a:lstStyle/>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By the end of 2016, China’s high-speed railway has exceeded 22,000 kilometers, accounting for 60 percent of the world’s overall high-speed railway.</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On September 25, 2017, just ahead of the National Day holiday, China launched its self-developed bullet train: “</a:t>
            </a:r>
            <a:r>
              <a:rPr lang="en-US" altLang="zh-CN" sz="2400" b="0" i="0" dirty="0" err="1">
                <a:solidFill>
                  <a:srgbClr val="313030"/>
                </a:solidFill>
                <a:effectLst/>
                <a:latin typeface="Times New Roman" panose="02020603050405020304" pitchFamily="18" charset="0"/>
                <a:cs typeface="Times New Roman" panose="02020603050405020304" pitchFamily="18" charset="0"/>
              </a:rPr>
              <a:t>Fuxing</a:t>
            </a:r>
            <a:r>
              <a:rPr lang="en-US" altLang="zh-CN" sz="2400" b="0" i="0" dirty="0">
                <a:solidFill>
                  <a:srgbClr val="313030"/>
                </a:solidFill>
                <a:effectLst/>
                <a:latin typeface="Times New Roman" panose="02020603050405020304" pitchFamily="18" charset="0"/>
                <a:cs typeface="Times New Roman" panose="02020603050405020304" pitchFamily="18" charset="0"/>
              </a:rPr>
              <a:t>”, which boasts a top speed of 400 km/h. The trains’ arrival has shortened the travel time between Shanghai and Beijing by nearly two hours. </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China has also been expanding its high-speed railway network to link its domestic lines with that of its neighboring countries. High-speed rails have either been under construction in Indonesia, Thailand and Russia, or deals have been made for development to begin in the future.</a:t>
            </a:r>
          </a:p>
        </p:txBody>
      </p:sp>
      <p:sp>
        <p:nvSpPr>
          <p:cNvPr id="6" name="标题 1">
            <a:extLst>
              <a:ext uri="{FF2B5EF4-FFF2-40B4-BE49-F238E27FC236}">
                <a16:creationId xmlns:a16="http://schemas.microsoft.com/office/drawing/2014/main" id="{DC6BA28F-633F-4E05-912F-8CE8E85113F4}"/>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spTree>
    <p:extLst>
      <p:ext uri="{BB962C8B-B14F-4D97-AF65-F5344CB8AC3E}">
        <p14:creationId xmlns:p14="http://schemas.microsoft.com/office/powerpoint/2010/main" val="2309689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6EFFE6B-F4AF-4C70-BE82-6B74871EC9D3}"/>
              </a:ext>
            </a:extLst>
          </p:cNvPr>
          <p:cNvSpPr txBox="1"/>
          <p:nvPr/>
        </p:nvSpPr>
        <p:spPr>
          <a:xfrm>
            <a:off x="1564913" y="1442175"/>
            <a:ext cx="9414024" cy="4365619"/>
          </a:xfrm>
          <a:prstGeom prst="rect">
            <a:avLst/>
          </a:prstGeom>
          <a:noFill/>
        </p:spPr>
        <p:txBody>
          <a:bodyPr wrap="square" rtlCol="0">
            <a:spAutoFit/>
          </a:bodyPr>
          <a:lstStyle/>
          <a:p>
            <a:pPr algn="l">
              <a:lnSpc>
                <a:spcPct val="130000"/>
              </a:lnSpc>
            </a:pPr>
            <a:r>
              <a:rPr lang="en-US" altLang="zh-CN" sz="2400" b="1" i="0" dirty="0">
                <a:solidFill>
                  <a:srgbClr val="313030"/>
                </a:solidFill>
                <a:effectLst/>
                <a:latin typeface="Times New Roman" panose="02020603050405020304" pitchFamily="18" charset="0"/>
                <a:cs typeface="Times New Roman" panose="02020603050405020304" pitchFamily="18" charset="0"/>
              </a:rPr>
              <a:t>Mobile payment</a:t>
            </a:r>
            <a:r>
              <a:rPr lang="en-US" altLang="zh-CN" sz="2400" b="0" i="0" dirty="0">
                <a:solidFill>
                  <a:srgbClr val="313030"/>
                </a:solidFill>
                <a:effectLst/>
                <a:latin typeface="Times New Roman" panose="02020603050405020304" pitchFamily="18" charset="0"/>
                <a:cs typeface="Times New Roman" panose="02020603050405020304" pitchFamily="18" charset="0"/>
              </a:rPr>
              <a:t>: New lifestyle</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In the past few years, wallet-free outings have become integral to a new lifestyle in China, thanks to the fast development of mobile payment. China’s tech giants Alibaba and Tencent launched their mobile payment applications, Alipay and WeChat, several years ago, changing the Chinese way of life. </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Nowadays in China, almost all the daily payments can be made through the two applications: hailing a taxi, paying for utilities, charging cellphone tariffs, even something as simple as buying a bottle of water from the store.</a:t>
            </a:r>
          </a:p>
        </p:txBody>
      </p:sp>
      <p:sp>
        <p:nvSpPr>
          <p:cNvPr id="4" name="标题 1">
            <a:extLst>
              <a:ext uri="{FF2B5EF4-FFF2-40B4-BE49-F238E27FC236}">
                <a16:creationId xmlns:a16="http://schemas.microsoft.com/office/drawing/2014/main" id="{E55A9673-3B27-4DAF-9EB6-FB354389E72B}"/>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spTree>
    <p:extLst>
      <p:ext uri="{BB962C8B-B14F-4D97-AF65-F5344CB8AC3E}">
        <p14:creationId xmlns:p14="http://schemas.microsoft.com/office/powerpoint/2010/main" val="17927091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CB19AA-9D0D-4440-BBD6-B7CB5E6C479B}"/>
              </a:ext>
            </a:extLst>
          </p:cNvPr>
          <p:cNvSpPr txBox="1"/>
          <p:nvPr/>
        </p:nvSpPr>
        <p:spPr>
          <a:xfrm>
            <a:off x="1233520" y="1362395"/>
            <a:ext cx="9898840" cy="2925224"/>
          </a:xfrm>
          <a:prstGeom prst="rect">
            <a:avLst/>
          </a:prstGeom>
          <a:noFill/>
        </p:spPr>
        <p:txBody>
          <a:bodyPr wrap="square" rtlCol="0">
            <a:spAutoFit/>
          </a:bodyPr>
          <a:lstStyle/>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According to the data from </a:t>
            </a:r>
            <a:r>
              <a:rPr lang="en-US" altLang="zh-CN" sz="2400" b="0" i="0" dirty="0" err="1">
                <a:solidFill>
                  <a:srgbClr val="313030"/>
                </a:solidFill>
                <a:effectLst/>
                <a:latin typeface="Times New Roman" panose="02020603050405020304" pitchFamily="18" charset="0"/>
                <a:cs typeface="Times New Roman" panose="02020603050405020304" pitchFamily="18" charset="0"/>
              </a:rPr>
              <a:t>iResearch</a:t>
            </a:r>
            <a:r>
              <a:rPr lang="en-US" altLang="zh-CN" sz="2400" b="0" i="0" dirty="0">
                <a:solidFill>
                  <a:srgbClr val="313030"/>
                </a:solidFill>
                <a:effectLst/>
                <a:latin typeface="Times New Roman" panose="02020603050405020304" pitchFamily="18" charset="0"/>
                <a:cs typeface="Times New Roman" panose="02020603050405020304" pitchFamily="18" charset="0"/>
              </a:rPr>
              <a:t>, a Chinese market survey agency, the trading volume made through mobile payments in 2016 reached nine trillion US dollars, about 80 times of the US market.</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Alipay and WeChat Wallet have both been expanding their overseas market, and insiders expect that by exporting the technology, they have also been exporting this new way of life.</a:t>
            </a:r>
          </a:p>
        </p:txBody>
      </p:sp>
      <p:pic>
        <p:nvPicPr>
          <p:cNvPr id="3078" name="Picture 6" descr="支付宝 的图像结果">
            <a:extLst>
              <a:ext uri="{FF2B5EF4-FFF2-40B4-BE49-F238E27FC236}">
                <a16:creationId xmlns:a16="http://schemas.microsoft.com/office/drawing/2014/main" id="{9826721D-020D-4162-86E9-8F54BF5D1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805" y="4347491"/>
            <a:ext cx="27336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查看源图像">
            <a:extLst>
              <a:ext uri="{FF2B5EF4-FFF2-40B4-BE49-F238E27FC236}">
                <a16:creationId xmlns:a16="http://schemas.microsoft.com/office/drawing/2014/main" id="{52D51A16-E5BE-4431-89AE-C52C683FF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669" y="4347491"/>
            <a:ext cx="3138136" cy="2510509"/>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1">
            <a:extLst>
              <a:ext uri="{FF2B5EF4-FFF2-40B4-BE49-F238E27FC236}">
                <a16:creationId xmlns:a16="http://schemas.microsoft.com/office/drawing/2014/main" id="{A35BCBC4-0F9E-45BF-8EF1-18307B809614}"/>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spTree>
    <p:extLst>
      <p:ext uri="{BB962C8B-B14F-4D97-AF65-F5344CB8AC3E}">
        <p14:creationId xmlns:p14="http://schemas.microsoft.com/office/powerpoint/2010/main" val="4274272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0CF56A-39ED-44FF-A185-96F55A56F350}"/>
              </a:ext>
            </a:extLst>
          </p:cNvPr>
          <p:cNvSpPr txBox="1"/>
          <p:nvPr/>
        </p:nvSpPr>
        <p:spPr>
          <a:xfrm>
            <a:off x="783608" y="1196424"/>
            <a:ext cx="10624783" cy="3885487"/>
          </a:xfrm>
          <a:prstGeom prst="rect">
            <a:avLst/>
          </a:prstGeom>
          <a:noFill/>
        </p:spPr>
        <p:txBody>
          <a:bodyPr wrap="square" rtlCol="0">
            <a:spAutoFit/>
          </a:bodyPr>
          <a:lstStyle/>
          <a:p>
            <a:pPr algn="l">
              <a:lnSpc>
                <a:spcPct val="130000"/>
              </a:lnSpc>
            </a:pPr>
            <a:r>
              <a:rPr lang="en-US" altLang="zh-CN" sz="2400" b="1" i="0" dirty="0">
                <a:solidFill>
                  <a:srgbClr val="313030"/>
                </a:solidFill>
                <a:effectLst/>
                <a:latin typeface="Times New Roman" panose="02020603050405020304" pitchFamily="18" charset="0"/>
                <a:cs typeface="Times New Roman" panose="02020603050405020304" pitchFamily="18" charset="0"/>
              </a:rPr>
              <a:t>Sharing bikes</a:t>
            </a:r>
            <a:r>
              <a:rPr lang="en-US" altLang="zh-CN" sz="2400" b="0" i="0" dirty="0">
                <a:solidFill>
                  <a:srgbClr val="313030"/>
                </a:solidFill>
                <a:effectLst/>
                <a:latin typeface="Times New Roman" panose="02020603050405020304" pitchFamily="18" charset="0"/>
                <a:cs typeface="Times New Roman" panose="02020603050405020304" pitchFamily="18" charset="0"/>
              </a:rPr>
              <a:t>: New way of travelling</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Sharing bikes were the third on the list of the new “Four Great Inventions”. This </a:t>
            </a:r>
            <a:r>
              <a:rPr lang="en-US" altLang="zh-CN" sz="2400" dirty="0">
                <a:solidFill>
                  <a:srgbClr val="313030"/>
                </a:solidFill>
                <a:latin typeface="Times New Roman" panose="02020603050405020304" pitchFamily="18" charset="0"/>
                <a:cs typeface="Times New Roman" panose="02020603050405020304" pitchFamily="18" charset="0"/>
              </a:rPr>
              <a:t>new way of low-carbon transportation has attracted </a:t>
            </a:r>
            <a:r>
              <a:rPr lang="en-US" altLang="zh-CN" sz="2400" b="0" i="0" dirty="0">
                <a:solidFill>
                  <a:srgbClr val="313030"/>
                </a:solidFill>
                <a:effectLst/>
                <a:latin typeface="Times New Roman" panose="02020603050405020304" pitchFamily="18" charset="0"/>
                <a:cs typeface="Times New Roman" panose="02020603050405020304" pitchFamily="18" charset="0"/>
              </a:rPr>
              <a:t>great public interest.    </a:t>
            </a:r>
          </a:p>
          <a:p>
            <a:pPr algn="l">
              <a:lnSpc>
                <a:spcPct val="130000"/>
              </a:lnSpc>
            </a:pPr>
            <a:r>
              <a:rPr lang="en-US" altLang="zh-CN" sz="2400" dirty="0">
                <a:solidFill>
                  <a:srgbClr val="313030"/>
                </a:solidFill>
                <a:latin typeface="Times New Roman" panose="02020603050405020304" pitchFamily="18" charset="0"/>
                <a:cs typeface="Times New Roman" panose="02020603050405020304" pitchFamily="18" charset="0"/>
              </a:rPr>
              <a:t>    </a:t>
            </a:r>
            <a:r>
              <a:rPr lang="en-US" altLang="zh-CN" sz="2400" b="0" i="0" dirty="0">
                <a:solidFill>
                  <a:srgbClr val="313030"/>
                </a:solidFill>
                <a:effectLst/>
                <a:latin typeface="Times New Roman" panose="02020603050405020304" pitchFamily="18" charset="0"/>
                <a:cs typeface="Times New Roman" panose="02020603050405020304" pitchFamily="18" charset="0"/>
              </a:rPr>
              <a:t>The bikes can be used by scanning the QR code with a mobile phone and be parked near on the sidewalk close to one’s destination.</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The bike-sharing industry is supported by cutting-edge technologies such as GPS systems, mobile payments and big data, and it has greatly boosted the sharing economy in China since its debut.</a:t>
            </a:r>
          </a:p>
        </p:txBody>
      </p:sp>
      <p:sp>
        <p:nvSpPr>
          <p:cNvPr id="4" name="标题 1">
            <a:extLst>
              <a:ext uri="{FF2B5EF4-FFF2-40B4-BE49-F238E27FC236}">
                <a16:creationId xmlns:a16="http://schemas.microsoft.com/office/drawing/2014/main" id="{0AAEE8ED-A1BD-48B8-8109-68D6D56AD019}"/>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pic>
        <p:nvPicPr>
          <p:cNvPr id="5" name="Picture 2">
            <a:extLst>
              <a:ext uri="{FF2B5EF4-FFF2-40B4-BE49-F238E27FC236}">
                <a16:creationId xmlns:a16="http://schemas.microsoft.com/office/drawing/2014/main" id="{21F03D8F-449C-48DD-99B7-8B8B68B6E5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2994" y="4715301"/>
            <a:ext cx="3529006" cy="214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364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60FD907-295D-4E35-96FE-06233E3CB0DD}"/>
              </a:ext>
            </a:extLst>
          </p:cNvPr>
          <p:cNvSpPr txBox="1"/>
          <p:nvPr/>
        </p:nvSpPr>
        <p:spPr>
          <a:xfrm>
            <a:off x="1466721" y="1472859"/>
            <a:ext cx="9800650" cy="4365619"/>
          </a:xfrm>
          <a:prstGeom prst="rect">
            <a:avLst/>
          </a:prstGeom>
          <a:noFill/>
        </p:spPr>
        <p:txBody>
          <a:bodyPr wrap="square" rtlCol="0">
            <a:spAutoFit/>
          </a:bodyPr>
          <a:lstStyle/>
          <a:p>
            <a:pPr algn="l">
              <a:lnSpc>
                <a:spcPct val="130000"/>
              </a:lnSpc>
            </a:pPr>
            <a:r>
              <a:rPr lang="en-US" altLang="zh-CN" sz="2400" b="1" i="0" dirty="0">
                <a:solidFill>
                  <a:srgbClr val="313030"/>
                </a:solidFill>
                <a:effectLst/>
                <a:latin typeface="Times New Roman" panose="02020603050405020304" pitchFamily="18" charset="0"/>
                <a:cs typeface="Times New Roman" panose="02020603050405020304" pitchFamily="18" charset="0"/>
              </a:rPr>
              <a:t>Online shopping</a:t>
            </a:r>
            <a:r>
              <a:rPr lang="en-US" altLang="zh-CN" sz="2400" b="0" i="0" dirty="0">
                <a:solidFill>
                  <a:srgbClr val="313030"/>
                </a:solidFill>
                <a:effectLst/>
                <a:latin typeface="Times New Roman" panose="02020603050405020304" pitchFamily="18" charset="0"/>
                <a:cs typeface="Times New Roman" panose="02020603050405020304" pitchFamily="18" charset="0"/>
              </a:rPr>
              <a:t>: New retailing</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Online shopping, which was hailed as the fourth great invention of this age, has recently been ousted by the emerging concept of “new retailing”.</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Jack Ma, founder of China’s largest online shopping platform Taobao.com, introduced the concept of new retailing to the Chinese market in 2016, and Alibaba Group soon became a forerunner in new retailing.</a:t>
            </a:r>
          </a:p>
          <a:p>
            <a:pPr>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By combining the online services and offline stores, Ma and his Alibaba Group have been gradually exploring the boundaries available with new retailing.</a:t>
            </a:r>
          </a:p>
        </p:txBody>
      </p:sp>
      <p:sp>
        <p:nvSpPr>
          <p:cNvPr id="4" name="标题 1">
            <a:extLst>
              <a:ext uri="{FF2B5EF4-FFF2-40B4-BE49-F238E27FC236}">
                <a16:creationId xmlns:a16="http://schemas.microsoft.com/office/drawing/2014/main" id="{CF3F1E80-EBC9-43C2-8851-1AA7B10058B7}"/>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spTree>
    <p:extLst>
      <p:ext uri="{BB962C8B-B14F-4D97-AF65-F5344CB8AC3E}">
        <p14:creationId xmlns:p14="http://schemas.microsoft.com/office/powerpoint/2010/main" val="22677489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EF85C8-963E-44B9-8617-DF9E80363EBB}"/>
              </a:ext>
            </a:extLst>
          </p:cNvPr>
          <p:cNvSpPr txBox="1"/>
          <p:nvPr/>
        </p:nvSpPr>
        <p:spPr>
          <a:xfrm>
            <a:off x="1164990" y="1251930"/>
            <a:ext cx="9862019" cy="3885487"/>
          </a:xfrm>
          <a:prstGeom prst="rect">
            <a:avLst/>
          </a:prstGeom>
          <a:noFill/>
        </p:spPr>
        <p:txBody>
          <a:bodyPr wrap="square" rtlCol="0">
            <a:spAutoFit/>
          </a:bodyPr>
          <a:lstStyle/>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In August, 2017, Alibaba’s market value exceeded 400 billion US dollars, making it the first Asian listed company to reach that level and become one of the world’s retail giants. The company’s CFO Maggie Wu said that new retailing has contributed greatly to its 56 percent year-on-year turnover growth.</a:t>
            </a:r>
          </a:p>
          <a:p>
            <a:pPr algn="l">
              <a:lnSpc>
                <a:spcPct val="130000"/>
              </a:lnSpc>
            </a:pPr>
            <a:r>
              <a:rPr lang="en-US" altLang="zh-CN" sz="2400" b="0" i="0" dirty="0">
                <a:solidFill>
                  <a:srgbClr val="313030"/>
                </a:solidFill>
                <a:effectLst/>
                <a:latin typeface="Times New Roman" panose="02020603050405020304" pitchFamily="18" charset="0"/>
                <a:cs typeface="Times New Roman" panose="02020603050405020304" pitchFamily="18" charset="0"/>
              </a:rPr>
              <a:t>    </a:t>
            </a:r>
          </a:p>
          <a:p>
            <a:pPr algn="l">
              <a:lnSpc>
                <a:spcPct val="130000"/>
              </a:lnSpc>
            </a:pPr>
            <a:r>
              <a:rPr lang="en-US" altLang="zh-CN" sz="2400" dirty="0">
                <a:solidFill>
                  <a:srgbClr val="313030"/>
                </a:solidFill>
                <a:latin typeface="Times New Roman" panose="02020603050405020304" pitchFamily="18" charset="0"/>
                <a:cs typeface="Times New Roman" panose="02020603050405020304" pitchFamily="18" charset="0"/>
              </a:rPr>
              <a:t>    </a:t>
            </a:r>
            <a:r>
              <a:rPr lang="en-US" altLang="zh-CN" sz="2400" b="0" i="0" dirty="0">
                <a:solidFill>
                  <a:srgbClr val="313030"/>
                </a:solidFill>
                <a:effectLst/>
                <a:latin typeface="Times New Roman" panose="02020603050405020304" pitchFamily="18" charset="0"/>
                <a:cs typeface="Times New Roman" panose="02020603050405020304" pitchFamily="18" charset="0"/>
              </a:rPr>
              <a:t>And the evolution has just begun, not only for new retailing - or the new “Four Great Inventions”, but for the new lifestyle and ideas they brought to the Chinese people and to the world.</a:t>
            </a:r>
          </a:p>
        </p:txBody>
      </p:sp>
      <p:sp>
        <p:nvSpPr>
          <p:cNvPr id="4" name="标题 1">
            <a:extLst>
              <a:ext uri="{FF2B5EF4-FFF2-40B4-BE49-F238E27FC236}">
                <a16:creationId xmlns:a16="http://schemas.microsoft.com/office/drawing/2014/main" id="{B94EB3B0-F450-4345-9C9B-D55F021F1E0E}"/>
              </a:ext>
            </a:extLst>
          </p:cNvPr>
          <p:cNvSpPr txBox="1"/>
          <p:nvPr/>
        </p:nvSpPr>
        <p:spPr>
          <a:xfrm>
            <a:off x="599270" y="113071"/>
            <a:ext cx="10496268" cy="679450"/>
          </a:xfrm>
          <a:prstGeom prst="rect">
            <a:avLst/>
          </a:prstGeom>
        </p:spPr>
        <p:txBody>
          <a:bodyPr/>
          <a:lstStyle>
            <a:lvl1pPr algn="l" rtl="0" eaLnBrk="0" fontAlgn="base" hangingPunct="0">
              <a:lnSpc>
                <a:spcPct val="90000"/>
              </a:lnSpc>
              <a:spcBef>
                <a:spcPct val="0"/>
              </a:spcBef>
              <a:spcAft>
                <a:spcPct val="0"/>
              </a:spcAft>
              <a:defRPr sz="24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3429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6858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0287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371600" algn="l" rtl="0" fontAlgn="base">
              <a:lnSpc>
                <a:spcPct val="90000"/>
              </a:lnSpc>
              <a:spcBef>
                <a:spcPct val="0"/>
              </a:spcBef>
              <a:spcAft>
                <a:spcPct val="0"/>
              </a:spcAft>
              <a:defRPr sz="24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a:lstStyle>
          <a:p>
            <a:pPr eaLnBrk="1" hangingPunct="1">
              <a:lnSpc>
                <a:spcPct val="100000"/>
              </a:lnSpc>
              <a:defRPr/>
            </a:pPr>
            <a:r>
              <a:rPr lang="en-US" altLang="zh-CN" sz="3200" dirty="0"/>
              <a:t>Culture Focus-</a:t>
            </a:r>
            <a:r>
              <a:rPr lang="en-US" altLang="zh-CN" dirty="0"/>
              <a:t>The Four Great Inventions: new version</a:t>
            </a:r>
            <a:endParaRPr lang="en-US" altLang="zh-CN" b="0" dirty="0">
              <a:latin typeface="Trebuchet MS" panose="020B0603020202020204" pitchFamily="34" charset="0"/>
              <a:ea typeface="宋体" panose="02010600030101010101" pitchFamily="2" charset="-122"/>
              <a:cs typeface="+mn-cs"/>
            </a:endParaRPr>
          </a:p>
          <a:p>
            <a:pPr eaLnBrk="1" hangingPunct="1">
              <a:defRPr/>
            </a:pPr>
            <a:endParaRPr lang="zh-CN" altLang="en-US" sz="3200" dirty="0"/>
          </a:p>
        </p:txBody>
      </p:sp>
      <p:pic>
        <p:nvPicPr>
          <p:cNvPr id="5" name="Picture 8">
            <a:hlinkClick r:id="rId2" action="ppaction://hlinksldjump"/>
            <a:extLst>
              <a:ext uri="{FF2B5EF4-FFF2-40B4-BE49-F238E27FC236}">
                <a16:creationId xmlns:a16="http://schemas.microsoft.com/office/drawing/2014/main" id="{038F94CE-FB39-498C-9122-2A299E4A6D93}"/>
              </a:ext>
            </a:extLst>
          </p:cNvPr>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9971253" y="5698903"/>
            <a:ext cx="878060" cy="354832"/>
          </a:xfrm>
          <a:prstGeom prst="rect">
            <a:avLst/>
          </a:prstGeom>
          <a:noFill/>
          <a:ln>
            <a:noFill/>
          </a:ln>
        </p:spPr>
      </p:pic>
    </p:spTree>
    <p:extLst>
      <p:ext uri="{BB962C8B-B14F-4D97-AF65-F5344CB8AC3E}">
        <p14:creationId xmlns:p14="http://schemas.microsoft.com/office/powerpoint/2010/main" val="4064860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625474" y="228980"/>
            <a:ext cx="10941051" cy="679450"/>
          </a:xfrm>
        </p:spPr>
        <p:txBody>
          <a:bodyPr vert="horz" wrap="square" lIns="91440" tIns="45720" rIns="91440" bIns="45720" numCol="1" anchor="ctr" anchorCtr="0" compatLnSpc="1"/>
          <a:lstStyle/>
          <a:p>
            <a:pPr eaLnBrk="1" hangingPunct="1">
              <a:defRPr/>
            </a:pPr>
            <a:r>
              <a:rPr kumimoji="1" lang="en-US" altLang="zh-CN" sz="3200" dirty="0"/>
              <a:t>Home</a:t>
            </a:r>
            <a:r>
              <a:rPr kumimoji="1" lang="en-US" altLang="zh-CN" dirty="0"/>
              <a:t> </a:t>
            </a:r>
            <a:r>
              <a:rPr kumimoji="1" lang="en-US" altLang="zh-CN" sz="3200" b="0" dirty="0"/>
              <a:t>Reading</a:t>
            </a:r>
            <a:r>
              <a:rPr kumimoji="1" lang="en-US" altLang="zh-CN" sz="2000" b="0" dirty="0"/>
              <a:t>—Sentence Translation</a:t>
            </a:r>
            <a:br>
              <a:rPr lang="en-US" altLang="zh-CN" dirty="0">
                <a:latin typeface="Trebuchet MS" panose="020B0603020202020204" pitchFamily="34" charset="0"/>
                <a:ea typeface="宋体" panose="02010600030101010101" pitchFamily="2" charset="-122"/>
                <a:cs typeface="+mn-cs"/>
              </a:rPr>
            </a:br>
            <a:endParaRPr lang="zh-CN" altLang="en-US" dirty="0">
              <a:latin typeface="Trebuchet MS" panose="020B0603020202020204" pitchFamily="34" charset="0"/>
              <a:ea typeface="宋体" panose="02010600030101010101" pitchFamily="2" charset="-122"/>
              <a:cs typeface="+mn-cs"/>
            </a:endParaRPr>
          </a:p>
        </p:txBody>
      </p:sp>
      <p:sp>
        <p:nvSpPr>
          <p:cNvPr id="3" name="内容占位符 2"/>
          <p:cNvSpPr>
            <a:spLocks noGrp="1"/>
          </p:cNvSpPr>
          <p:nvPr>
            <p:ph idx="1"/>
          </p:nvPr>
        </p:nvSpPr>
        <p:spPr>
          <a:xfrm>
            <a:off x="1181546" y="975561"/>
            <a:ext cx="9675343" cy="1155894"/>
          </a:xfrm>
        </p:spPr>
        <p:txBody>
          <a:bodyPr vert="horz" wrap="square" lIns="91440" tIns="45720" rIns="91440" bIns="45720" numCol="1" rtlCol="0" anchor="t" anchorCtr="0" compatLnSpc="1">
            <a:noAutofit/>
          </a:bodyPr>
          <a:lstStyle/>
          <a:p>
            <a:pPr eaLnBrk="1" fontAlgn="auto" hangingPunct="1">
              <a:spcAft>
                <a:spcPts val="0"/>
              </a:spcAft>
              <a:buNone/>
              <a:defRPr/>
            </a:pPr>
            <a:r>
              <a:rPr kumimoji="0" lang="en-US" altLang="zh-CN" sz="2800" b="1" dirty="0">
                <a:solidFill>
                  <a:schemeClr val="tx1"/>
                </a:solidFill>
                <a:latin typeface="Times New Roman" panose="02020603050405020304" pitchFamily="18" charset="0"/>
                <a:cs typeface="Times New Roman" panose="02020603050405020304" pitchFamily="18" charset="0"/>
              </a:rPr>
              <a:t>Sentence Translation</a:t>
            </a:r>
          </a:p>
          <a:p>
            <a:pPr marL="0" indent="0" algn="l" eaLnBrk="1" hangingPunct="1">
              <a:lnSpc>
                <a:spcPct val="100000"/>
              </a:lnSpc>
              <a:spcBef>
                <a:spcPct val="0"/>
              </a:spcBef>
              <a:buClrTx/>
              <a:buSzTx/>
              <a:buNone/>
              <a:defRPr/>
            </a:pPr>
            <a:r>
              <a:rPr kumimoji="0"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Translate the following sentences from Text B into Chinese.</a:t>
            </a:r>
          </a:p>
          <a:p>
            <a:pPr marL="0" indent="0" algn="l" eaLnBrk="1" hangingPunct="1">
              <a:lnSpc>
                <a:spcPct val="100000"/>
              </a:lnSpc>
              <a:spcBef>
                <a:spcPct val="0"/>
              </a:spcBef>
              <a:buClrTx/>
              <a:buSzTx/>
              <a:buNone/>
              <a:defRPr/>
            </a:pPr>
            <a:endParaRPr kumimoji="0"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0886B69-9758-4952-874F-8D3C03C296FB}"/>
              </a:ext>
            </a:extLst>
          </p:cNvPr>
          <p:cNvSpPr txBox="1"/>
          <p:nvPr/>
        </p:nvSpPr>
        <p:spPr>
          <a:xfrm>
            <a:off x="1139780" y="2517820"/>
            <a:ext cx="9678474" cy="3403239"/>
          </a:xfrm>
          <a:prstGeom prst="rect">
            <a:avLst/>
          </a:prstGeom>
          <a:noFill/>
        </p:spPr>
        <p:txBody>
          <a:bodyPr wrap="square" rtlCol="0">
            <a:spAutoFit/>
          </a:bodyPr>
          <a:lstStyle/>
          <a:p>
            <a:pPr marL="457200" indent="-457200">
              <a:lnSpc>
                <a:spcPct val="130000"/>
              </a:lnSpc>
              <a:buAutoNum type="arabicParenR"/>
            </a:pPr>
            <a:r>
              <a:rPr lang="en-US" altLang="zh-CN" sz="2400" dirty="0">
                <a:latin typeface="Times New Roman" panose="02020603050405020304" pitchFamily="18" charset="0"/>
                <a:cs typeface="Times New Roman" panose="02020603050405020304" pitchFamily="18" charset="0"/>
              </a:rPr>
              <a:t>While many in the West fret about AI eliminating jobs and worsening wealth and income inequality, China seems to believe it can bring about precisely the opposite outcomes. (Para. 4) </a:t>
            </a:r>
          </a:p>
          <a:p>
            <a:pPr>
              <a:lnSpc>
                <a:spcPct val="130000"/>
              </a:lnSpc>
            </a:pPr>
            <a:endParaRPr lang="en-US" altLang="zh-CN" sz="2400" dirty="0"/>
          </a:p>
          <a:p>
            <a:pPr>
              <a:lnSpc>
                <a:spcPct val="130000"/>
              </a:lnSpc>
            </a:pPr>
            <a:r>
              <a:rPr lang="zh-CN" altLang="en-US" sz="2400" dirty="0">
                <a:solidFill>
                  <a:srgbClr val="C00000"/>
                </a:solidFill>
                <a:latin typeface="宋体" panose="02010600030101010101" pitchFamily="2" charset="-122"/>
                <a:ea typeface="宋体" panose="02010600030101010101" pitchFamily="2" charset="-122"/>
              </a:rPr>
              <a:t>  虽然西方许多国家担心人工智能会消除就业机会，加剧财富和收入不</a:t>
            </a:r>
            <a:endParaRPr lang="en-US" altLang="zh-CN" sz="2400" dirty="0">
              <a:solidFill>
                <a:srgbClr val="C00000"/>
              </a:solidFill>
              <a:latin typeface="宋体" panose="02010600030101010101" pitchFamily="2" charset="-122"/>
              <a:ea typeface="宋体" panose="02010600030101010101" pitchFamily="2" charset="-122"/>
            </a:endParaRPr>
          </a:p>
          <a:p>
            <a:pPr>
              <a:lnSpc>
                <a:spcPct val="130000"/>
              </a:lnSpc>
            </a:pPr>
            <a:r>
              <a:rPr lang="en-US" altLang="zh-CN" sz="2400" dirty="0">
                <a:solidFill>
                  <a:srgbClr val="C00000"/>
                </a:solidFill>
                <a:latin typeface="宋体" panose="02010600030101010101" pitchFamily="2" charset="-122"/>
                <a:ea typeface="宋体" panose="02010600030101010101" pitchFamily="2" charset="-122"/>
              </a:rPr>
              <a:t>  </a:t>
            </a:r>
            <a:r>
              <a:rPr lang="zh-CN" altLang="en-US" sz="2400" dirty="0">
                <a:solidFill>
                  <a:srgbClr val="C00000"/>
                </a:solidFill>
                <a:latin typeface="宋体" panose="02010600030101010101" pitchFamily="2" charset="-122"/>
                <a:ea typeface="宋体" panose="02010600030101010101" pitchFamily="2" charset="-122"/>
              </a:rPr>
              <a:t>平等，但中国似乎相信，人工智能能带来恰恰相反的结果。</a:t>
            </a:r>
            <a:endPar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625474" y="228980"/>
            <a:ext cx="10941051" cy="679450"/>
          </a:xfrm>
        </p:spPr>
        <p:txBody>
          <a:bodyPr vert="horz" wrap="square" lIns="91440" tIns="45720" rIns="91440" bIns="45720" numCol="1" anchor="ctr" anchorCtr="0" compatLnSpc="1"/>
          <a:lstStyle/>
          <a:p>
            <a:pPr eaLnBrk="1" hangingPunct="1">
              <a:defRPr/>
            </a:pPr>
            <a:r>
              <a:rPr kumimoji="1" lang="en-US" altLang="zh-CN" sz="3200" dirty="0"/>
              <a:t>Home</a:t>
            </a:r>
            <a:r>
              <a:rPr kumimoji="1" lang="en-US" altLang="zh-CN" dirty="0"/>
              <a:t> </a:t>
            </a:r>
            <a:r>
              <a:rPr kumimoji="1" lang="en-US" altLang="zh-CN" sz="3200" b="0" dirty="0"/>
              <a:t>Reading</a:t>
            </a:r>
            <a:r>
              <a:rPr kumimoji="1" lang="en-US" altLang="zh-CN" sz="2000" b="0" dirty="0"/>
              <a:t>—Sentence Translation</a:t>
            </a:r>
            <a:br>
              <a:rPr lang="en-US" altLang="zh-CN" dirty="0">
                <a:latin typeface="Trebuchet MS" panose="020B0603020202020204" pitchFamily="34" charset="0"/>
                <a:ea typeface="宋体" panose="02010600030101010101" pitchFamily="2" charset="-122"/>
                <a:cs typeface="+mn-cs"/>
              </a:rPr>
            </a:br>
            <a:endParaRPr lang="zh-CN" altLang="en-US" dirty="0">
              <a:latin typeface="Trebuchet MS" panose="020B060302020202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57BAEFFC-6401-48A2-8633-D614BE0654D0}"/>
              </a:ext>
            </a:extLst>
          </p:cNvPr>
          <p:cNvSpPr txBox="1"/>
          <p:nvPr/>
        </p:nvSpPr>
        <p:spPr>
          <a:xfrm>
            <a:off x="1282616" y="1577187"/>
            <a:ext cx="9542898" cy="2921505"/>
          </a:xfrm>
          <a:prstGeom prst="rect">
            <a:avLst/>
          </a:prstGeom>
          <a:noFill/>
        </p:spPr>
        <p:txBody>
          <a:bodyPr wrap="square" rtlCol="0">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2) The talk touches on the interwoven trends that have driven the recent rise </a:t>
            </a:r>
          </a:p>
          <a:p>
            <a:pPr>
              <a:lnSpc>
                <a:spcPct val="130000"/>
              </a:lnSpc>
            </a:pPr>
            <a:r>
              <a:rPr lang="en-US" altLang="zh-CN" sz="2400" dirty="0">
                <a:latin typeface="Times New Roman" panose="02020603050405020304" pitchFamily="18" charset="0"/>
                <a:cs typeface="Times New Roman" panose="02020603050405020304" pitchFamily="18" charset="0"/>
              </a:rPr>
              <a:t>    in machine intelligence: more powerful computers, ingenious new </a:t>
            </a:r>
          </a:p>
          <a:p>
            <a:pPr>
              <a:lnSpc>
                <a:spcPct val="130000"/>
              </a:lnSpc>
            </a:pPr>
            <a:r>
              <a:rPr lang="en-US" altLang="zh-CN" sz="2400" dirty="0">
                <a:latin typeface="Times New Roman" panose="02020603050405020304" pitchFamily="18" charset="0"/>
                <a:cs typeface="Times New Roman" panose="02020603050405020304" pitchFamily="18" charset="0"/>
              </a:rPr>
              <a:t>    algorithms, and huge quantities of data. (Para. 11) </a:t>
            </a:r>
          </a:p>
          <a:p>
            <a:pPr>
              <a:lnSpc>
                <a:spcPct val="130000"/>
              </a:lnSpc>
            </a:pP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  这场演讲触及了推动最近机器智能兴起的相互交织的趋势：更强大</a:t>
            </a:r>
            <a:endParaRPr lang="en-US" altLang="zh-CN" sz="2400"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pPr>
              <a:lnSpc>
                <a:spcPct val="130000"/>
              </a:lnSpc>
            </a:pPr>
            <a:r>
              <a:rPr lang="en-US" altLang="zh-CN"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的计算机、巧妙的新算法和大量的数据。</a:t>
            </a:r>
          </a:p>
        </p:txBody>
      </p:sp>
    </p:spTree>
    <p:extLst>
      <p:ext uri="{BB962C8B-B14F-4D97-AF65-F5344CB8AC3E}">
        <p14:creationId xmlns:p14="http://schemas.microsoft.com/office/powerpoint/2010/main" val="22337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7" dur="500"/>
                                        <p:tgtEl>
                                          <p:spTgt spid="6">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randombar(horizontal)">
                                      <p:cBhvr>
                                        <p:cTn id="1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8515</Words>
  <Application>Microsoft Macintosh PowerPoint</Application>
  <PresentationFormat>宽屏</PresentationFormat>
  <Paragraphs>669</Paragraphs>
  <Slides>101</Slides>
  <Notes>36</Notes>
  <HiddenSlides>0</HiddenSlides>
  <MMClips>1</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101</vt:i4>
      </vt:variant>
    </vt:vector>
  </HeadingPairs>
  <TitlesOfParts>
    <vt:vector size="114" baseType="lpstr">
      <vt:lpstr>Arial Black</vt:lpstr>
      <vt:lpstr>Webdings</vt:lpstr>
      <vt:lpstr>宋体</vt:lpstr>
      <vt:lpstr>Wingdings</vt:lpstr>
      <vt:lpstr>Calibri</vt:lpstr>
      <vt:lpstr>Georgia</vt:lpstr>
      <vt:lpstr>Times New Roman</vt:lpstr>
      <vt:lpstr>Arial</vt:lpstr>
      <vt:lpstr>幼圆</vt:lpstr>
      <vt:lpstr>等线</vt:lpstr>
      <vt:lpstr>Trebuchet MS</vt:lpstr>
      <vt:lpstr>A000120140530A99PPBG</vt:lpstr>
      <vt:lpstr>1_A000120140530A99PPBG</vt:lpstr>
      <vt:lpstr>Unit 5 Artificial Intelligence</vt:lpstr>
      <vt:lpstr>Learning Objectives</vt:lpstr>
      <vt:lpstr>PowerPoint 演示文稿</vt:lpstr>
      <vt:lpstr>Before  Reading</vt:lpstr>
      <vt:lpstr>Before  Reading</vt:lpstr>
      <vt:lpstr>Before Reading</vt:lpstr>
      <vt:lpstr>Before  Reading</vt:lpstr>
      <vt:lpstr>Before  Reading</vt:lpstr>
      <vt:lpstr>Before  Reading</vt:lpstr>
      <vt:lpstr>Before  Reading</vt:lpstr>
      <vt:lpstr>Before  Reading</vt:lpstr>
      <vt:lpstr>Before  Reading</vt:lpstr>
      <vt:lpstr>Before  Reading</vt:lpstr>
      <vt:lpstr>Before  Reading</vt:lpstr>
      <vt:lpstr>Before  Reading</vt:lpstr>
      <vt:lpstr>In Reading</vt:lpstr>
      <vt:lpstr>In Reading – Global Reading</vt:lpstr>
      <vt:lpstr>In Reading – Global Reading</vt:lpstr>
      <vt:lpstr>In Reading – Global Reading</vt:lpstr>
      <vt:lpstr>In Reading – Global Reading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After Reading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Critical Thinking</vt:lpstr>
      <vt:lpstr>Critical Thinking</vt:lpstr>
      <vt:lpstr>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 Reading—Sentence Translation </vt:lpstr>
      <vt:lpstr>Home Reading—Sentence Translation </vt:lpstr>
      <vt:lpstr>Home Reading—Sentence Translation </vt:lpstr>
      <vt:lpstr>Home Reading—Sentence Translation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 天</dc:creator>
  <cp:lastModifiedBy>汪 守斌</cp:lastModifiedBy>
  <cp:revision>51</cp:revision>
  <dcterms:created xsi:type="dcterms:W3CDTF">2021-10-16T12:21:05Z</dcterms:created>
  <dcterms:modified xsi:type="dcterms:W3CDTF">2023-05-03T12:48:46Z</dcterms:modified>
</cp:coreProperties>
</file>