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Roboto Medium"/>
      <p:regular r:id="rId21"/>
      <p:bold r:id="rId22"/>
      <p:italic r:id="rId23"/>
      <p:boldItalic r:id="rId24"/>
    </p:embeddedFon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C57501-B3B5-4021-BE73-743C0651A979}">
  <a:tblStyle styleId="{5DC57501-B3B5-4021-BE73-743C0651A9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RobotoMedium-bold.fntdata"/><Relationship Id="rId21" Type="http://schemas.openxmlformats.org/officeDocument/2006/relationships/font" Target="fonts/RobotoMedium-regular.fntdata"/><Relationship Id="rId24" Type="http://schemas.openxmlformats.org/officeDocument/2006/relationships/font" Target="fonts/RobotoMedium-boldItalic.fntdata"/><Relationship Id="rId23"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e881e12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e881e12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d0fc2c765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d0fc2c765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d0fc2c76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d0fc2c76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d0fc2c76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d0fc2c76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d0fc2c765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d0fc2c765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d0fc2c765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d0fc2c765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e881e127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e881e127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e881e127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e881e127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9bfe84e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9bfe84e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Project 4 </a:t>
            </a:r>
            <a:endParaRPr/>
          </a:p>
          <a:p>
            <a:pPr indent="0" lvl="0" marL="0" rtl="0" algn="l">
              <a:spcBef>
                <a:spcPts val="0"/>
              </a:spcBef>
              <a:spcAft>
                <a:spcPts val="0"/>
              </a:spcAft>
              <a:buNone/>
            </a:pPr>
            <a:r>
              <a:rPr lang="en"/>
              <a:t>Titanic Survival </a:t>
            </a:r>
            <a:r>
              <a:rPr lang="en"/>
              <a:t>Prediction</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529663" y="381676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Group 9: David Kramer, Ji Yeol Yang, Md Mohsin Rana, Wong Yiu Chung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1256050"/>
            <a:ext cx="8520600" cy="20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9100"/>
              <a:t>Thank You</a:t>
            </a:r>
            <a:endParaRPr sz="9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Aim</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Machine Learning Models based on the dataset and test them using </a:t>
            </a:r>
            <a:r>
              <a:rPr lang="en"/>
              <a:t>Supervised Learning</a:t>
            </a:r>
            <a:r>
              <a:rPr lang="en"/>
              <a:t> and </a:t>
            </a:r>
            <a:r>
              <a:rPr lang="en"/>
              <a:t>Neural</a:t>
            </a:r>
            <a:r>
              <a:rPr lang="en"/>
              <a:t> Network to learn the relationship between passenger features and their survival outcome and subsequently make survival predictions on passenger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latin typeface="Roboto Medium"/>
                <a:ea typeface="Roboto Medium"/>
                <a:cs typeface="Roboto Medium"/>
                <a:sym typeface="Roboto Medium"/>
              </a:rPr>
              <a:t>Dataset</a:t>
            </a:r>
            <a:endParaRPr/>
          </a:p>
        </p:txBody>
      </p:sp>
      <p:sp>
        <p:nvSpPr>
          <p:cNvPr id="98" name="Google Shape;98;p15"/>
          <p:cNvSpPr txBox="1"/>
          <p:nvPr>
            <p:ph idx="1" type="body"/>
          </p:nvPr>
        </p:nvSpPr>
        <p:spPr>
          <a:xfrm>
            <a:off x="311700" y="926275"/>
            <a:ext cx="8520600" cy="364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1F2328"/>
                </a:solidFill>
                <a:highlight>
                  <a:srgbClr val="FFFFFF"/>
                </a:highlight>
                <a:latin typeface="Arial"/>
                <a:ea typeface="Arial"/>
                <a:cs typeface="Arial"/>
                <a:sym typeface="Arial"/>
              </a:rPr>
              <a:t>The famous Titanic Disaster Dataset on Kaggle</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1F2328"/>
                </a:solidFill>
                <a:highlight>
                  <a:srgbClr val="FFFFFF"/>
                </a:highlight>
                <a:latin typeface="Arial"/>
                <a:ea typeface="Arial"/>
                <a:cs typeface="Arial"/>
                <a:sym typeface="Arial"/>
              </a:rPr>
              <a:t>Data Information:</a:t>
            </a:r>
            <a:endParaRPr sz="1200">
              <a:solidFill>
                <a:srgbClr val="1F2328"/>
              </a:solidFill>
              <a:highlight>
                <a:srgbClr val="FFFFFF"/>
              </a:highlight>
              <a:latin typeface="Arial"/>
              <a:ea typeface="Arial"/>
              <a:cs typeface="Arial"/>
              <a:sym typeface="Arial"/>
            </a:endParaRPr>
          </a:p>
          <a:p>
            <a:pPr indent="-304800" lvl="0" marL="457200" rtl="0" algn="l">
              <a:spcBef>
                <a:spcPts val="120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Survival: 0 = Did not survive, 1 = Survived</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Pclass: Ticket class where 1 = First class, 2 = Second class, 3 = Third class. </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Sex: Male or female</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Age: Age of </a:t>
            </a:r>
            <a:r>
              <a:rPr lang="en" sz="1200">
                <a:solidFill>
                  <a:srgbClr val="1F2328"/>
                </a:solidFill>
                <a:highlight>
                  <a:srgbClr val="FFFFFF"/>
                </a:highlight>
                <a:latin typeface="Arial"/>
                <a:ea typeface="Arial"/>
                <a:cs typeface="Arial"/>
                <a:sym typeface="Arial"/>
              </a:rPr>
              <a:t>Passengers</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SibSp: Number of siblings or spouses aboard the titanic</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Parch: Number of parents or children aboard the titanic</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Ticket: Passenger ticket number</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Fare: Passenger fare</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Cabin: Cabin number</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Embarked: Point of embarkation where C = Cherbourg, Q = Queenstown, S = Southampton</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1F2328"/>
                </a:solidFill>
                <a:highlight>
                  <a:srgbClr val="FFFFFF"/>
                </a:highlight>
                <a:latin typeface="Arial"/>
                <a:ea typeface="Arial"/>
                <a:cs typeface="Arial"/>
                <a:sym typeface="Arial"/>
              </a:rPr>
              <a:t>Dataset Link: https://www.kaggle.com/c/titanic/data</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1F2328"/>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Neural Network</a:t>
            </a:r>
            <a:endParaRPr/>
          </a:p>
        </p:txBody>
      </p:sp>
      <p:sp>
        <p:nvSpPr>
          <p:cNvPr id="104" name="Google Shape;104;p16"/>
          <p:cNvSpPr txBox="1"/>
          <p:nvPr>
            <p:ph idx="1" type="body"/>
          </p:nvPr>
        </p:nvSpPr>
        <p:spPr>
          <a:xfrm>
            <a:off x="4788300" y="1229875"/>
            <a:ext cx="40440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The neural network is the first of several models we used to predict the survival outcome of the Titanic tragedy. After cleaning up and scaling the data set, we used 13 input features to predict the outcome of passenger survival. We used two hidden layers that consisted of 26 and 13 neurons, with 1 neuron in the outcome layer for binary classification purpose. The ReLu function was used as our activation function for the two hidden layers, as the function is computationally more efficient than Tanh. The function also helps to address the vanishing gradient problem, which can lead to slower training and lower accuracy.</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n" sz="1050">
                <a:solidFill>
                  <a:srgbClr val="000000"/>
                </a:solidFill>
                <a:highlight>
                  <a:srgbClr val="FFFFFF"/>
                </a:highlight>
                <a:latin typeface="Arial"/>
                <a:ea typeface="Arial"/>
                <a:cs typeface="Arial"/>
                <a:sym typeface="Arial"/>
              </a:rPr>
              <a:t>We used the sigmoid function for our outcome layer due to its binary nature. With epoch set to 200, the model's accuracy was 0.81 with loss at 0.44.</a:t>
            </a:r>
            <a:endParaRPr sz="1050">
              <a:solidFill>
                <a:srgbClr val="000000"/>
              </a:solidFill>
              <a:highlight>
                <a:srgbClr val="FFFFFF"/>
              </a:highlight>
              <a:latin typeface="Arial"/>
              <a:ea typeface="Arial"/>
              <a:cs typeface="Arial"/>
              <a:sym typeface="Arial"/>
            </a:endParaRPr>
          </a:p>
          <a:p>
            <a:pPr indent="0" lvl="0" marL="0" rtl="0" algn="l">
              <a:spcBef>
                <a:spcPts val="50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311700" y="1141800"/>
            <a:ext cx="3851450" cy="1570325"/>
          </a:xfrm>
          <a:prstGeom prst="rect">
            <a:avLst/>
          </a:prstGeom>
          <a:noFill/>
          <a:ln>
            <a:noFill/>
          </a:ln>
        </p:spPr>
      </p:pic>
      <p:pic>
        <p:nvPicPr>
          <p:cNvPr id="106" name="Google Shape;106;p16"/>
          <p:cNvPicPr preferRelativeResize="0"/>
          <p:nvPr/>
        </p:nvPicPr>
        <p:blipFill>
          <a:blip r:embed="rId4">
            <a:alphaModFix/>
          </a:blip>
          <a:stretch>
            <a:fillRect/>
          </a:stretch>
        </p:blipFill>
        <p:spPr>
          <a:xfrm>
            <a:off x="341950" y="2932925"/>
            <a:ext cx="3998624" cy="1785075"/>
          </a:xfrm>
          <a:prstGeom prst="rect">
            <a:avLst/>
          </a:prstGeom>
          <a:noFill/>
          <a:ln>
            <a:noFill/>
          </a:ln>
        </p:spPr>
      </p:pic>
      <p:sp>
        <p:nvSpPr>
          <p:cNvPr id="107" name="Google Shape;107;p16"/>
          <p:cNvSpPr txBox="1"/>
          <p:nvPr/>
        </p:nvSpPr>
        <p:spPr>
          <a:xfrm>
            <a:off x="404150" y="906775"/>
            <a:ext cx="1076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Original</a:t>
            </a:r>
            <a:endParaRPr sz="800">
              <a:latin typeface="Roboto"/>
              <a:ea typeface="Roboto"/>
              <a:cs typeface="Roboto"/>
              <a:sym typeface="Roboto"/>
            </a:endParaRPr>
          </a:p>
        </p:txBody>
      </p:sp>
      <p:sp>
        <p:nvSpPr>
          <p:cNvPr id="108" name="Google Shape;108;p16"/>
          <p:cNvSpPr txBox="1"/>
          <p:nvPr/>
        </p:nvSpPr>
        <p:spPr>
          <a:xfrm>
            <a:off x="404150" y="2737825"/>
            <a:ext cx="1076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Optimization</a:t>
            </a:r>
            <a:endParaRPr sz="7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L</a:t>
            </a:r>
            <a:r>
              <a:rPr lang="en"/>
              <a:t>ogistic Regression</a:t>
            </a:r>
            <a:endParaRPr/>
          </a:p>
        </p:txBody>
      </p:sp>
      <p:sp>
        <p:nvSpPr>
          <p:cNvPr id="114" name="Google Shape;114;p17"/>
          <p:cNvSpPr txBox="1"/>
          <p:nvPr>
            <p:ph idx="1" type="body"/>
          </p:nvPr>
        </p:nvSpPr>
        <p:spPr>
          <a:xfrm>
            <a:off x="4906475" y="1229875"/>
            <a:ext cx="3925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As the classified and binned data, we had needed to utilize classification based s</a:t>
            </a:r>
            <a:r>
              <a:rPr lang="en" sz="1200"/>
              <a:t>upervised learning models.  For a fi</a:t>
            </a:r>
            <a:r>
              <a:rPr lang="en" sz="1200"/>
              <a:t>rst pass we used a logistic regression model.</a:t>
            </a:r>
            <a:endParaRPr sz="1200"/>
          </a:p>
          <a:p>
            <a:pPr indent="0" lvl="0" marL="0" rtl="0" algn="l">
              <a:spcBef>
                <a:spcPts val="1200"/>
              </a:spcBef>
              <a:spcAft>
                <a:spcPts val="0"/>
              </a:spcAft>
              <a:buNone/>
            </a:pPr>
            <a:r>
              <a:rPr lang="en" sz="1200"/>
              <a:t>After training, the model achieved an overall accuracy of 80%.</a:t>
            </a:r>
            <a:endParaRPr sz="1200"/>
          </a:p>
          <a:p>
            <a:pPr indent="0" lvl="0" marL="0" rtl="0" algn="l">
              <a:spcBef>
                <a:spcPts val="1200"/>
              </a:spcBef>
              <a:spcAft>
                <a:spcPts val="1200"/>
              </a:spcAft>
              <a:buNone/>
            </a:pPr>
            <a:r>
              <a:rPr lang="en" sz="1200"/>
              <a:t>With the available data, the model had the most difficulty with recall in detecting survivors.</a:t>
            </a:r>
            <a:endParaRPr sz="1200"/>
          </a:p>
        </p:txBody>
      </p:sp>
      <p:graphicFrame>
        <p:nvGraphicFramePr>
          <p:cNvPr id="115" name="Google Shape;115;p17"/>
          <p:cNvGraphicFramePr/>
          <p:nvPr/>
        </p:nvGraphicFramePr>
        <p:xfrm>
          <a:off x="964438" y="1291650"/>
          <a:ext cx="3000000" cy="3000000"/>
        </p:xfrm>
        <a:graphic>
          <a:graphicData uri="http://schemas.openxmlformats.org/drawingml/2006/table">
            <a:tbl>
              <a:tblPr>
                <a:noFill/>
                <a:tableStyleId>{5DC57501-B3B5-4021-BE73-743C0651A979}</a:tableStyleId>
              </a:tblPr>
              <a:tblGrid>
                <a:gridCol w="622525"/>
                <a:gridCol w="622525"/>
                <a:gridCol w="622525"/>
              </a:tblGrid>
              <a:tr h="426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800"/>
                        <a:t>Actual </a:t>
                      </a:r>
                      <a:r>
                        <a:rPr lang="en" sz="800"/>
                        <a:t>0</a:t>
                      </a:r>
                      <a:endParaRPr/>
                    </a:p>
                  </a:txBody>
                  <a:tcPr marT="91425" marB="91425" marR="91425" marL="91425"/>
                </a:tc>
                <a:tc>
                  <a:txBody>
                    <a:bodyPr/>
                    <a:lstStyle/>
                    <a:p>
                      <a:pPr indent="0" lvl="0" marL="0" rtl="0" algn="ctr">
                        <a:spcBef>
                          <a:spcPts val="0"/>
                        </a:spcBef>
                        <a:spcAft>
                          <a:spcPts val="0"/>
                        </a:spcAft>
                        <a:buNone/>
                      </a:pPr>
                      <a:r>
                        <a:rPr lang="en" sz="800"/>
                        <a:t>Actual 1</a:t>
                      </a:r>
                      <a:endParaRPr/>
                    </a:p>
                  </a:txBody>
                  <a:tcPr marT="91425" marB="91425" marR="91425" marL="91425"/>
                </a:tc>
              </a:tr>
              <a:tr h="426700">
                <a:tc>
                  <a:txBody>
                    <a:bodyPr/>
                    <a:lstStyle/>
                    <a:p>
                      <a:pPr indent="0" lvl="0" marL="0" rtl="0" algn="ctr">
                        <a:spcBef>
                          <a:spcPts val="0"/>
                        </a:spcBef>
                        <a:spcAft>
                          <a:spcPts val="0"/>
                        </a:spcAft>
                        <a:buNone/>
                      </a:pPr>
                      <a:r>
                        <a:rPr lang="en" sz="800"/>
                        <a:t>predicted 0</a:t>
                      </a:r>
                      <a:endParaRPr/>
                    </a:p>
                  </a:txBody>
                  <a:tcPr marT="91425" marB="91425" marR="91425" marL="91425"/>
                </a:tc>
                <a:tc>
                  <a:txBody>
                    <a:bodyPr/>
                    <a:lstStyle/>
                    <a:p>
                      <a:pPr indent="0" lvl="0" marL="0" rtl="0" algn="ctr">
                        <a:spcBef>
                          <a:spcPts val="0"/>
                        </a:spcBef>
                        <a:spcAft>
                          <a:spcPts val="0"/>
                        </a:spcAft>
                        <a:buNone/>
                      </a:pPr>
                      <a:r>
                        <a:rPr lang="en"/>
                        <a:t>172</a:t>
                      </a:r>
                      <a:endParaRPr/>
                    </a:p>
                  </a:txBody>
                  <a:tcPr marT="91425" marB="91425" marR="91425" marL="91425"/>
                </a:tc>
                <a:tc>
                  <a:txBody>
                    <a:bodyPr/>
                    <a:lstStyle/>
                    <a:p>
                      <a:pPr indent="0" lvl="0" marL="0" rtl="0" algn="ctr">
                        <a:spcBef>
                          <a:spcPts val="0"/>
                        </a:spcBef>
                        <a:spcAft>
                          <a:spcPts val="0"/>
                        </a:spcAft>
                        <a:buNone/>
                      </a:pPr>
                      <a:r>
                        <a:rPr lang="en"/>
                        <a:t>31</a:t>
                      </a:r>
                      <a:endParaRPr/>
                    </a:p>
                  </a:txBody>
                  <a:tcPr marT="91425" marB="91425" marR="91425" marL="91425"/>
                </a:tc>
              </a:tr>
              <a:tr h="426700">
                <a:tc>
                  <a:txBody>
                    <a:bodyPr/>
                    <a:lstStyle/>
                    <a:p>
                      <a:pPr indent="0" lvl="0" marL="0" rtl="0" algn="ctr">
                        <a:spcBef>
                          <a:spcPts val="0"/>
                        </a:spcBef>
                        <a:spcAft>
                          <a:spcPts val="0"/>
                        </a:spcAft>
                        <a:buNone/>
                      </a:pPr>
                      <a:r>
                        <a:rPr lang="en" sz="800"/>
                        <a:t>p</a:t>
                      </a:r>
                      <a:r>
                        <a:rPr lang="en" sz="800"/>
                        <a:t>redicted 1</a:t>
                      </a:r>
                      <a:endParaRPr sz="800"/>
                    </a:p>
                  </a:txBody>
                  <a:tcPr marT="91425" marB="91425" marR="91425" marL="91425"/>
                </a:tc>
                <a:tc>
                  <a:txBody>
                    <a:bodyPr/>
                    <a:lstStyle/>
                    <a:p>
                      <a:pPr indent="0" lvl="0" marL="0" rtl="0" algn="ctr">
                        <a:spcBef>
                          <a:spcPts val="0"/>
                        </a:spcBef>
                        <a:spcAft>
                          <a:spcPts val="0"/>
                        </a:spcAft>
                        <a:buNone/>
                      </a:pPr>
                      <a:r>
                        <a:rPr lang="en"/>
                        <a:t>34</a:t>
                      </a:r>
                      <a:endParaRPr/>
                    </a:p>
                  </a:txBody>
                  <a:tcPr marT="91425" marB="91425" marR="91425" marL="91425"/>
                </a:tc>
                <a:tc>
                  <a:txBody>
                    <a:bodyPr/>
                    <a:lstStyle/>
                    <a:p>
                      <a:pPr indent="0" lvl="0" marL="0" rtl="0" algn="ctr">
                        <a:spcBef>
                          <a:spcPts val="0"/>
                        </a:spcBef>
                        <a:spcAft>
                          <a:spcPts val="0"/>
                        </a:spcAft>
                        <a:buNone/>
                      </a:pPr>
                      <a:r>
                        <a:rPr lang="en"/>
                        <a:t>91</a:t>
                      </a:r>
                      <a:endParaRPr/>
                    </a:p>
                  </a:txBody>
                  <a:tcPr marT="91425" marB="91425" marR="91425" marL="91425"/>
                </a:tc>
              </a:tr>
            </a:tbl>
          </a:graphicData>
        </a:graphic>
      </p:graphicFrame>
      <p:graphicFrame>
        <p:nvGraphicFramePr>
          <p:cNvPr id="116" name="Google Shape;116;p17"/>
          <p:cNvGraphicFramePr/>
          <p:nvPr/>
        </p:nvGraphicFramePr>
        <p:xfrm>
          <a:off x="988050" y="2825975"/>
          <a:ext cx="3000000" cy="3000000"/>
        </p:xfrm>
        <a:graphic>
          <a:graphicData uri="http://schemas.openxmlformats.org/drawingml/2006/table">
            <a:tbl>
              <a:tblPr>
                <a:noFill/>
                <a:tableStyleId>{5DC57501-B3B5-4021-BE73-743C0651A979}</a:tableStyleId>
              </a:tblPr>
              <a:tblGrid>
                <a:gridCol w="614575"/>
                <a:gridCol w="614575"/>
                <a:gridCol w="591200"/>
              </a:tblGrid>
              <a:tr h="426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800"/>
                        <a:t>Precision</a:t>
                      </a:r>
                      <a:endParaRPr/>
                    </a:p>
                  </a:txBody>
                  <a:tcPr marT="91425" marB="91425" marR="91425" marL="91425"/>
                </a:tc>
                <a:tc>
                  <a:txBody>
                    <a:bodyPr/>
                    <a:lstStyle/>
                    <a:p>
                      <a:pPr indent="0" lvl="0" marL="0" rtl="0" algn="ctr">
                        <a:spcBef>
                          <a:spcPts val="0"/>
                        </a:spcBef>
                        <a:spcAft>
                          <a:spcPts val="0"/>
                        </a:spcAft>
                        <a:buNone/>
                      </a:pPr>
                      <a:r>
                        <a:rPr lang="en" sz="800"/>
                        <a:t>Recall</a:t>
                      </a:r>
                      <a:endParaRPr/>
                    </a:p>
                  </a:txBody>
                  <a:tcPr marT="91425" marB="91425" marR="91425" marL="91425"/>
                </a:tc>
              </a:tr>
              <a:tr h="350500">
                <a:tc>
                  <a:txBody>
                    <a:bodyPr/>
                    <a:lstStyle/>
                    <a:p>
                      <a:pPr indent="0" lvl="0" marL="0" rtl="0" algn="ctr">
                        <a:spcBef>
                          <a:spcPts val="0"/>
                        </a:spcBef>
                        <a:spcAft>
                          <a:spcPts val="0"/>
                        </a:spcAft>
                        <a:buNone/>
                      </a:pPr>
                      <a:r>
                        <a:rPr lang="en" sz="800"/>
                        <a:t>0</a:t>
                      </a:r>
                      <a:endParaRPr/>
                    </a:p>
                  </a:txBody>
                  <a:tcPr marT="91425" marB="91425" marR="91425" marL="91425"/>
                </a:tc>
                <a:tc>
                  <a:txBody>
                    <a:bodyPr/>
                    <a:lstStyle/>
                    <a:p>
                      <a:pPr indent="0" lvl="0" marL="0" rtl="0" algn="ctr">
                        <a:spcBef>
                          <a:spcPts val="0"/>
                        </a:spcBef>
                        <a:spcAft>
                          <a:spcPts val="0"/>
                        </a:spcAft>
                        <a:buNone/>
                      </a:pPr>
                      <a:r>
                        <a:rPr lang="en" sz="1100"/>
                        <a:t>0.81</a:t>
                      </a:r>
                      <a:endParaRPr sz="1100"/>
                    </a:p>
                  </a:txBody>
                  <a:tcPr marT="91425" marB="91425" marR="91425" marL="91425"/>
                </a:tc>
                <a:tc>
                  <a:txBody>
                    <a:bodyPr/>
                    <a:lstStyle/>
                    <a:p>
                      <a:pPr indent="0" lvl="0" marL="0" rtl="0" algn="ctr">
                        <a:spcBef>
                          <a:spcPts val="0"/>
                        </a:spcBef>
                        <a:spcAft>
                          <a:spcPts val="0"/>
                        </a:spcAft>
                        <a:buNone/>
                      </a:pPr>
                      <a:r>
                        <a:rPr lang="en" sz="1100"/>
                        <a:t>0.85</a:t>
                      </a:r>
                      <a:endParaRPr sz="1100"/>
                    </a:p>
                  </a:txBody>
                  <a:tcPr marT="91425" marB="91425" marR="91425" marL="91425"/>
                </a:tc>
              </a:tr>
              <a:tr h="350500">
                <a:tc>
                  <a:txBody>
                    <a:bodyPr/>
                    <a:lstStyle/>
                    <a:p>
                      <a:pPr indent="0" lvl="0" marL="0" rtl="0" algn="ctr">
                        <a:spcBef>
                          <a:spcPts val="0"/>
                        </a:spcBef>
                        <a:spcAft>
                          <a:spcPts val="0"/>
                        </a:spcAft>
                        <a:buNone/>
                      </a:pPr>
                      <a:r>
                        <a:rPr lang="en" sz="800"/>
                        <a:t>1</a:t>
                      </a:r>
                      <a:endParaRPr sz="800"/>
                    </a:p>
                  </a:txBody>
                  <a:tcPr marT="91425" marB="91425" marR="91425" marL="91425"/>
                </a:tc>
                <a:tc>
                  <a:txBody>
                    <a:bodyPr/>
                    <a:lstStyle/>
                    <a:p>
                      <a:pPr indent="0" lvl="0" marL="0" rtl="0" algn="ctr">
                        <a:spcBef>
                          <a:spcPts val="0"/>
                        </a:spcBef>
                        <a:spcAft>
                          <a:spcPts val="0"/>
                        </a:spcAft>
                        <a:buNone/>
                      </a:pPr>
                      <a:r>
                        <a:rPr lang="en" sz="1100"/>
                        <a:t>0.75</a:t>
                      </a:r>
                      <a:endParaRPr sz="1100"/>
                    </a:p>
                  </a:txBody>
                  <a:tcPr marT="91425" marB="91425" marR="91425" marL="91425"/>
                </a:tc>
                <a:tc>
                  <a:txBody>
                    <a:bodyPr/>
                    <a:lstStyle/>
                    <a:p>
                      <a:pPr indent="0" lvl="0" marL="0" rtl="0" algn="ctr">
                        <a:spcBef>
                          <a:spcPts val="0"/>
                        </a:spcBef>
                        <a:spcAft>
                          <a:spcPts val="0"/>
                        </a:spcAft>
                        <a:buNone/>
                      </a:pPr>
                      <a:r>
                        <a:rPr lang="en" sz="1100"/>
                        <a:t>0.73</a:t>
                      </a:r>
                      <a:endParaRPr sz="11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Random Forest Model</a:t>
            </a:r>
            <a:endParaRPr/>
          </a:p>
        </p:txBody>
      </p:sp>
      <p:sp>
        <p:nvSpPr>
          <p:cNvPr id="122" name="Google Shape;122;p18"/>
          <p:cNvSpPr txBox="1"/>
          <p:nvPr>
            <p:ph idx="1" type="body"/>
          </p:nvPr>
        </p:nvSpPr>
        <p:spPr>
          <a:xfrm>
            <a:off x="4906475" y="1229875"/>
            <a:ext cx="3925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 initial randomly selected parameters yielded 79.3% accuracy.</a:t>
            </a:r>
            <a:endParaRPr sz="1200"/>
          </a:p>
          <a:p>
            <a:pPr indent="0" lvl="0" marL="0" rtl="0" algn="l">
              <a:spcBef>
                <a:spcPts val="1200"/>
              </a:spcBef>
              <a:spcAft>
                <a:spcPts val="0"/>
              </a:spcAft>
              <a:buNone/>
            </a:pPr>
            <a:r>
              <a:rPr lang="en" sz="1200"/>
              <a:t>To fine tune the model, the grid_search command was used to train the model and determine the most </a:t>
            </a:r>
            <a:r>
              <a:rPr lang="en" sz="1200"/>
              <a:t>accurate model.  </a:t>
            </a:r>
            <a:endParaRPr sz="1200"/>
          </a:p>
          <a:p>
            <a:pPr indent="0" lvl="0" marL="0" rtl="0" algn="l">
              <a:spcBef>
                <a:spcPts val="1200"/>
              </a:spcBef>
              <a:spcAft>
                <a:spcPts val="0"/>
              </a:spcAft>
              <a:buNone/>
            </a:pPr>
            <a:r>
              <a:rPr lang="en" sz="1200"/>
              <a:t>The first optimization yielded an accuracy of 79.6% with depth=20, samples/leaf=5, estimators=25</a:t>
            </a:r>
            <a:endParaRPr sz="1200"/>
          </a:p>
          <a:p>
            <a:pPr indent="0" lvl="0" marL="0" rtl="0" algn="l">
              <a:spcBef>
                <a:spcPts val="1200"/>
              </a:spcBef>
              <a:spcAft>
                <a:spcPts val="1200"/>
              </a:spcAft>
              <a:buNone/>
            </a:pPr>
            <a:r>
              <a:rPr lang="en" sz="1200"/>
              <a:t>The second optimization yielded an accuracy of 79.7% with depth=20, samples/leaf=4, estimators=50</a:t>
            </a:r>
            <a:endParaRPr sz="1200"/>
          </a:p>
        </p:txBody>
      </p:sp>
      <p:pic>
        <p:nvPicPr>
          <p:cNvPr id="123" name="Google Shape;123;p18"/>
          <p:cNvPicPr preferRelativeResize="0"/>
          <p:nvPr/>
        </p:nvPicPr>
        <p:blipFill>
          <a:blip r:embed="rId3">
            <a:alphaModFix/>
          </a:blip>
          <a:stretch>
            <a:fillRect/>
          </a:stretch>
        </p:blipFill>
        <p:spPr>
          <a:xfrm>
            <a:off x="637525" y="1310475"/>
            <a:ext cx="3366225" cy="1567900"/>
          </a:xfrm>
          <a:prstGeom prst="rect">
            <a:avLst/>
          </a:prstGeom>
          <a:noFill/>
          <a:ln>
            <a:noFill/>
          </a:ln>
        </p:spPr>
      </p:pic>
      <p:pic>
        <p:nvPicPr>
          <p:cNvPr id="124" name="Google Shape;124;p18"/>
          <p:cNvPicPr preferRelativeResize="0"/>
          <p:nvPr/>
        </p:nvPicPr>
        <p:blipFill>
          <a:blip r:embed="rId4">
            <a:alphaModFix/>
          </a:blip>
          <a:stretch>
            <a:fillRect/>
          </a:stretch>
        </p:blipFill>
        <p:spPr>
          <a:xfrm>
            <a:off x="637525" y="2955850"/>
            <a:ext cx="3366226" cy="14131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286800" y="248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 Survived VS Not Survived</a:t>
            </a:r>
            <a:endParaRPr/>
          </a:p>
        </p:txBody>
      </p:sp>
      <p:pic>
        <p:nvPicPr>
          <p:cNvPr id="130" name="Google Shape;130;p19"/>
          <p:cNvPicPr preferRelativeResize="0"/>
          <p:nvPr/>
        </p:nvPicPr>
        <p:blipFill>
          <a:blip r:embed="rId3">
            <a:alphaModFix/>
          </a:blip>
          <a:stretch>
            <a:fillRect/>
          </a:stretch>
        </p:blipFill>
        <p:spPr>
          <a:xfrm>
            <a:off x="357650" y="856100"/>
            <a:ext cx="5780375" cy="3982600"/>
          </a:xfrm>
          <a:prstGeom prst="rect">
            <a:avLst/>
          </a:prstGeom>
          <a:noFill/>
          <a:ln>
            <a:noFill/>
          </a:ln>
        </p:spPr>
      </p:pic>
      <p:sp>
        <p:nvSpPr>
          <p:cNvPr id="131" name="Google Shape;131;p19"/>
          <p:cNvSpPr txBox="1"/>
          <p:nvPr/>
        </p:nvSpPr>
        <p:spPr>
          <a:xfrm>
            <a:off x="6386700" y="980100"/>
            <a:ext cx="24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2" name="Google Shape;132;p19"/>
          <p:cNvSpPr txBox="1"/>
          <p:nvPr>
            <p:ph idx="1" type="body"/>
          </p:nvPr>
        </p:nvSpPr>
        <p:spPr>
          <a:xfrm>
            <a:off x="6193200" y="1548950"/>
            <a:ext cx="2950800" cy="1915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Montserrat"/>
                <a:ea typeface="Montserrat"/>
                <a:cs typeface="Montserrat"/>
                <a:sym typeface="Montserrat"/>
              </a:rPr>
              <a:t>Passengers in first class had a higher probability of survival compared to those in the other two classes. Conversely, third-class passengers experienced the lowest likelihood of survival when compared to passengers in both first and second class.</a:t>
            </a:r>
            <a:endParaRPr sz="1100">
              <a:solidFill>
                <a:srgbClr val="000000"/>
              </a:solidFill>
              <a:latin typeface="Montserrat"/>
              <a:ea typeface="Montserrat"/>
              <a:cs typeface="Montserrat"/>
              <a:sym typeface="Montserrat"/>
            </a:endParaRPr>
          </a:p>
          <a:p>
            <a:pPr indent="0" lvl="0" marL="0" rtl="0" algn="l">
              <a:spcBef>
                <a:spcPts val="1200"/>
              </a:spcBef>
              <a:spcAft>
                <a:spcPts val="12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286800" y="248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 Sex Distribution</a:t>
            </a:r>
            <a:endParaRPr/>
          </a:p>
        </p:txBody>
      </p:sp>
      <p:pic>
        <p:nvPicPr>
          <p:cNvPr id="138" name="Google Shape;138;p20"/>
          <p:cNvPicPr preferRelativeResize="0"/>
          <p:nvPr/>
        </p:nvPicPr>
        <p:blipFill>
          <a:blip r:embed="rId3">
            <a:alphaModFix/>
          </a:blip>
          <a:stretch>
            <a:fillRect/>
          </a:stretch>
        </p:blipFill>
        <p:spPr>
          <a:xfrm>
            <a:off x="164850" y="908975"/>
            <a:ext cx="6014539" cy="3982600"/>
          </a:xfrm>
          <a:prstGeom prst="rect">
            <a:avLst/>
          </a:prstGeom>
          <a:noFill/>
          <a:ln>
            <a:noFill/>
          </a:ln>
        </p:spPr>
      </p:pic>
      <p:sp>
        <p:nvSpPr>
          <p:cNvPr id="139" name="Google Shape;139;p20"/>
          <p:cNvSpPr txBox="1"/>
          <p:nvPr/>
        </p:nvSpPr>
        <p:spPr>
          <a:xfrm>
            <a:off x="6610600" y="1017425"/>
            <a:ext cx="19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0" name="Google Shape;140;p20"/>
          <p:cNvSpPr txBox="1"/>
          <p:nvPr>
            <p:ph idx="1" type="body"/>
          </p:nvPr>
        </p:nvSpPr>
        <p:spPr>
          <a:xfrm>
            <a:off x="6193200" y="1548950"/>
            <a:ext cx="2950800" cy="19152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100">
                <a:solidFill>
                  <a:srgbClr val="000000"/>
                </a:solidFill>
                <a:latin typeface="Montserrat"/>
                <a:ea typeface="Montserrat"/>
                <a:cs typeface="Montserrat"/>
                <a:sym typeface="Montserrat"/>
              </a:rPr>
              <a:t>Female passengers exhibited a significantly higher likelihood of survival when compared to male passengers.</a:t>
            </a:r>
            <a:endParaRPr sz="1100">
              <a:solidFill>
                <a:srgbClr val="000000"/>
              </a:solidFill>
              <a:latin typeface="Montserrat"/>
              <a:ea typeface="Montserrat"/>
              <a:cs typeface="Montserrat"/>
              <a:sym typeface="Montserrat"/>
            </a:endParaRPr>
          </a:p>
          <a:p>
            <a:pPr indent="0" lvl="0" marL="0" rtl="0" algn="l">
              <a:spcBef>
                <a:spcPts val="1200"/>
              </a:spcBef>
              <a:spcAft>
                <a:spcPts val="1200"/>
              </a:spcAft>
              <a:buNone/>
            </a:pPr>
            <a:r>
              <a:rPr lang="en" sz="1100">
                <a:solidFill>
                  <a:srgbClr val="000000"/>
                </a:solidFill>
                <a:latin typeface="Montserrat"/>
                <a:ea typeface="Montserrat"/>
                <a:cs typeface="Montserrat"/>
                <a:sym typeface="Montserrat"/>
              </a:rPr>
              <a:t>This observation aligns with the popular film "Titanic," where the character Rose survives, while her male counterpart, Jack, tragically loses his life.</a:t>
            </a:r>
            <a:endParaRPr sz="1100">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286800" y="248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 Sex Distribution</a:t>
            </a:r>
            <a:endParaRPr/>
          </a:p>
        </p:txBody>
      </p:sp>
      <p:sp>
        <p:nvSpPr>
          <p:cNvPr id="146" name="Google Shape;146;p21"/>
          <p:cNvSpPr txBox="1"/>
          <p:nvPr/>
        </p:nvSpPr>
        <p:spPr>
          <a:xfrm>
            <a:off x="6610600" y="1017425"/>
            <a:ext cx="19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7" name="Google Shape;147;p21"/>
          <p:cNvSpPr txBox="1"/>
          <p:nvPr>
            <p:ph idx="1" type="body"/>
          </p:nvPr>
        </p:nvSpPr>
        <p:spPr>
          <a:xfrm>
            <a:off x="6193200" y="1548950"/>
            <a:ext cx="2950800" cy="1328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100">
                <a:solidFill>
                  <a:srgbClr val="000000"/>
                </a:solidFill>
                <a:latin typeface="Montserrat"/>
                <a:ea typeface="Montserrat"/>
                <a:cs typeface="Montserrat"/>
                <a:sym typeface="Montserrat"/>
              </a:rPr>
              <a:t>This chart illustrates that passengers who were accompanied by children had a greater likelihood of survival compared to those who were traveling alone.</a:t>
            </a:r>
            <a:endParaRPr sz="1100">
              <a:solidFill>
                <a:srgbClr val="000000"/>
              </a:solidFill>
              <a:latin typeface="Montserrat"/>
              <a:ea typeface="Montserrat"/>
              <a:cs typeface="Montserrat"/>
              <a:sym typeface="Montserrat"/>
            </a:endParaRPr>
          </a:p>
          <a:p>
            <a:pPr indent="0" lvl="0" marL="0" rtl="0" algn="l">
              <a:spcBef>
                <a:spcPts val="1200"/>
              </a:spcBef>
              <a:spcAft>
                <a:spcPts val="1200"/>
              </a:spcAft>
              <a:buNone/>
            </a:pPr>
            <a:r>
              <a:t/>
            </a:r>
            <a:endParaRPr sz="1100">
              <a:solidFill>
                <a:srgbClr val="000000"/>
              </a:solidFill>
              <a:latin typeface="Montserrat"/>
              <a:ea typeface="Montserrat"/>
              <a:cs typeface="Montserrat"/>
              <a:sym typeface="Montserrat"/>
            </a:endParaRPr>
          </a:p>
        </p:txBody>
      </p:sp>
      <p:pic>
        <p:nvPicPr>
          <p:cNvPr id="148" name="Google Shape;148;p21"/>
          <p:cNvPicPr preferRelativeResize="0"/>
          <p:nvPr/>
        </p:nvPicPr>
        <p:blipFill>
          <a:blip r:embed="rId3">
            <a:alphaModFix/>
          </a:blip>
          <a:stretch>
            <a:fillRect/>
          </a:stretch>
        </p:blipFill>
        <p:spPr>
          <a:xfrm>
            <a:off x="152400" y="1008500"/>
            <a:ext cx="5888400" cy="392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