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4"/>
  </p:notesMasterIdLst>
  <p:handoutMasterIdLst>
    <p:handoutMasterId r:id="rId55"/>
  </p:handoutMasterIdLst>
  <p:sldIdLst>
    <p:sldId id="300" r:id="rId2"/>
    <p:sldId id="451" r:id="rId3"/>
    <p:sldId id="452" r:id="rId4"/>
    <p:sldId id="453" r:id="rId5"/>
    <p:sldId id="454" r:id="rId6"/>
    <p:sldId id="456" r:id="rId7"/>
    <p:sldId id="455" r:id="rId8"/>
    <p:sldId id="457"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98" r:id="rId25"/>
    <p:sldId id="474" r:id="rId26"/>
    <p:sldId id="475" r:id="rId27"/>
    <p:sldId id="476" r:id="rId28"/>
    <p:sldId id="499" r:id="rId29"/>
    <p:sldId id="500" r:id="rId30"/>
    <p:sldId id="477" r:id="rId31"/>
    <p:sldId id="478" r:id="rId32"/>
    <p:sldId id="485" r:id="rId33"/>
    <p:sldId id="486" r:id="rId34"/>
    <p:sldId id="479" r:id="rId35"/>
    <p:sldId id="480" r:id="rId36"/>
    <p:sldId id="482" r:id="rId37"/>
    <p:sldId id="483" r:id="rId38"/>
    <p:sldId id="484" r:id="rId39"/>
    <p:sldId id="487" r:id="rId40"/>
    <p:sldId id="488" r:id="rId41"/>
    <p:sldId id="489" r:id="rId42"/>
    <p:sldId id="490" r:id="rId43"/>
    <p:sldId id="491" r:id="rId44"/>
    <p:sldId id="501" r:id="rId45"/>
    <p:sldId id="492" r:id="rId46"/>
    <p:sldId id="493" r:id="rId47"/>
    <p:sldId id="494" r:id="rId48"/>
    <p:sldId id="495" r:id="rId49"/>
    <p:sldId id="496" r:id="rId50"/>
    <p:sldId id="497" r:id="rId51"/>
    <p:sldId id="450" r:id="rId52"/>
    <p:sldId id="317" r:id="rId53"/>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563" autoAdjust="0"/>
    <p:restoredTop sz="71733" autoAdjust="0"/>
  </p:normalViewPr>
  <p:slideViewPr>
    <p:cSldViewPr>
      <p:cViewPr varScale="1">
        <p:scale>
          <a:sx n="80" d="100"/>
          <a:sy n="80" d="100"/>
        </p:scale>
        <p:origin x="208" y="1248"/>
      </p:cViewPr>
      <p:guideLst>
        <p:guide orient="horz" pos="2160"/>
        <p:guide pos="2880"/>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90" d="100"/>
        <a:sy n="90" d="100"/>
      </p:scale>
      <p:origin x="0" y="0"/>
    </p:cViewPr>
  </p:sorterViewPr>
  <p:notesViewPr>
    <p:cSldViewPr>
      <p:cViewPr varScale="1">
        <p:scale>
          <a:sx n="89" d="100"/>
          <a:sy n="89"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2692DB-5B28-2045-9B4C-732859D817E2}"/>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8D322A23-E910-F743-9B74-1AF5788A3E65}"/>
              </a:ext>
            </a:extLst>
          </p:cNvPr>
          <p:cNvSpPr>
            <a:spLocks noGrp="1"/>
          </p:cNvSpPr>
          <p:nvPr>
            <p:ph type="dt" sz="quarter"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D6D8AB0-3804-FD47-9824-DBA60C6BA637}" type="datetimeFigureOut">
              <a:rPr lang="zh-TW" altLang="en-US"/>
              <a:pPr>
                <a:defRPr/>
              </a:pPr>
              <a:t>2022/3/5</a:t>
            </a:fld>
            <a:endParaRPr lang="zh-TW" altLang="en-US"/>
          </a:p>
        </p:txBody>
      </p:sp>
      <p:sp>
        <p:nvSpPr>
          <p:cNvPr id="4" name="Footer Placeholder 3">
            <a:extLst>
              <a:ext uri="{FF2B5EF4-FFF2-40B4-BE49-F238E27FC236}">
                <a16:creationId xmlns:a16="http://schemas.microsoft.com/office/drawing/2014/main" id="{A29C3EF2-D6DB-434C-BCBB-FE7D1334CC44}"/>
              </a:ext>
            </a:extLst>
          </p:cNvPr>
          <p:cNvSpPr>
            <a:spLocks noGrp="1"/>
          </p:cNvSpPr>
          <p:nvPr>
            <p:ph type="ftr" sz="quarter" idx="2"/>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33227D9D-9780-AC43-8301-72A8474CE4EC}"/>
              </a:ext>
            </a:extLst>
          </p:cNvPr>
          <p:cNvSpPr>
            <a:spLocks noGrp="1"/>
          </p:cNvSpPr>
          <p:nvPr>
            <p:ph type="sldNum" sz="quarter" idx="3"/>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454F1EF1-D221-EA48-8CD0-DF693290C5D9}"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251911B-39DA-5547-8171-624D106DAAC9}"/>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5CF0546A-25EE-FB42-9CB7-8FCDFF3DDB86}"/>
              </a:ext>
            </a:extLst>
          </p:cNvPr>
          <p:cNvSpPr>
            <a:spLocks noGrp="1"/>
          </p:cNvSpPr>
          <p:nvPr>
            <p:ph type="dt"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5CD84A1-E8F8-A547-92AB-2B50B9545BA9}" type="datetimeFigureOut">
              <a:rPr lang="en-US"/>
              <a:pPr>
                <a:defRPr/>
              </a:pPr>
              <a:t>3/5/22</a:t>
            </a:fld>
            <a:endParaRPr lang="en-US" dirty="0"/>
          </a:p>
        </p:txBody>
      </p:sp>
      <p:sp>
        <p:nvSpPr>
          <p:cNvPr id="4" name="投影片圖像版面配置區 3">
            <a:extLst>
              <a:ext uri="{FF2B5EF4-FFF2-40B4-BE49-F238E27FC236}">
                <a16:creationId xmlns:a16="http://schemas.microsoft.com/office/drawing/2014/main" id="{44604EEF-81FD-0448-9CBA-DC65ABB04FD8}"/>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BC1707AA-621E-0C46-AA43-EE42616ED141}"/>
              </a:ext>
            </a:extLst>
          </p:cNvPr>
          <p:cNvSpPr>
            <a:spLocks noGrp="1"/>
          </p:cNvSpPr>
          <p:nvPr>
            <p:ph type="body" sz="quarter" idx="3"/>
          </p:nvPr>
        </p:nvSpPr>
        <p:spPr>
          <a:xfrm>
            <a:off x="679451" y="4714887"/>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8039089-75E9-0F49-A207-DF533F5FDAE3}"/>
              </a:ext>
            </a:extLst>
          </p:cNvPr>
          <p:cNvSpPr>
            <a:spLocks noGrp="1"/>
          </p:cNvSpPr>
          <p:nvPr>
            <p:ph type="ftr" sz="quarter" idx="4"/>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CD7346D5-6457-6F47-AE07-C13D65EBF812}"/>
              </a:ext>
            </a:extLst>
          </p:cNvPr>
          <p:cNvSpPr>
            <a:spLocks noGrp="1"/>
          </p:cNvSpPr>
          <p:nvPr>
            <p:ph type="sldNum" sz="quarter" idx="5"/>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AAAEC759-9F4B-2F46-8026-8930C476A5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rojects.fivethirtyeight.com/2020-election-foreca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424B139-67A3-8D48-8638-D53E779F8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D0334E3-B816-7144-B2E5-F320DC27B3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HK" sz="1200" b="0" i="0" kern="1200" dirty="0">
                <a:solidFill>
                  <a:schemeClr val="tx1"/>
                </a:solidFill>
                <a:effectLst/>
                <a:latin typeface="+mn-lt"/>
                <a:ea typeface="+mn-ea"/>
                <a:cs typeface="+mn-cs"/>
              </a:rPr>
              <a:t>Regression is probably one of the most commonly adopted statistical techniques. Our first question, why regression, seems totally unnecessary given the prevalence of this approach. The central idea of regression is to try to predict the average outcome based on a given set of variables.</a:t>
            </a:r>
          </a:p>
          <a:p>
            <a:pPr rtl="0"/>
            <a:endParaRPr lang="en-HK" sz="1200" b="0" i="0" kern="1200" dirty="0">
              <a:solidFill>
                <a:schemeClr val="tx1"/>
              </a:solidFill>
              <a:effectLst/>
              <a:latin typeface="+mn-lt"/>
              <a:ea typeface="+mn-ea"/>
              <a:cs typeface="+mn-cs"/>
            </a:endParaRPr>
          </a:p>
          <a:p>
            <a:pPr rtl="0"/>
            <a:r>
              <a:rPr lang="en-HK" sz="1200" b="0" i="0" kern="1200" dirty="0">
                <a:solidFill>
                  <a:schemeClr val="tx1"/>
                </a:solidFill>
                <a:effectLst/>
                <a:latin typeface="+mn-lt"/>
                <a:ea typeface="+mn-ea"/>
                <a:cs typeface="+mn-cs"/>
              </a:rPr>
              <a:t>It is important to emphasize the adjective </a:t>
            </a:r>
            <a:r>
              <a:rPr lang="en-HK" sz="1200" b="0" i="1" kern="1200" dirty="0">
                <a:solidFill>
                  <a:schemeClr val="tx1"/>
                </a:solidFill>
                <a:effectLst/>
                <a:latin typeface="+mn-lt"/>
                <a:ea typeface="+mn-ea"/>
                <a:cs typeface="+mn-cs"/>
              </a:rPr>
              <a:t>average</a:t>
            </a:r>
            <a:r>
              <a:rPr lang="en-HK" sz="1200" b="0" i="0" kern="1200" dirty="0">
                <a:solidFill>
                  <a:schemeClr val="tx1"/>
                </a:solidFill>
                <a:effectLst/>
                <a:latin typeface="+mn-lt"/>
                <a:ea typeface="+mn-ea"/>
                <a:cs typeface="+mn-cs"/>
              </a:rPr>
              <a:t> in this brief description here. Instead of trying to precisely capture idiosyncrasy for every single individual in the dataset, the objective of regression is to </a:t>
            </a:r>
            <a:r>
              <a:rPr lang="en-HK" sz="1200" b="0" i="1" kern="1200" dirty="0">
                <a:solidFill>
                  <a:schemeClr val="tx1"/>
                </a:solidFill>
                <a:effectLst/>
                <a:latin typeface="+mn-lt"/>
                <a:ea typeface="+mn-ea"/>
                <a:cs typeface="+mn-cs"/>
              </a:rPr>
              <a:t>make a compromise</a:t>
            </a:r>
            <a:r>
              <a:rPr lang="en-HK" sz="1200" b="0" i="0" kern="1200" dirty="0">
                <a:solidFill>
                  <a:schemeClr val="tx1"/>
                </a:solidFill>
                <a:effectLst/>
                <a:latin typeface="+mn-lt"/>
                <a:ea typeface="+mn-ea"/>
                <a:cs typeface="+mn-cs"/>
              </a:rPr>
              <a:t> and produce predictions about how individuals may be like on average.</a:t>
            </a:r>
          </a:p>
          <a:p>
            <a:pPr eaLnBrk="1" hangingPunct="1">
              <a:spcBef>
                <a:spcPct val="0"/>
              </a:spcBef>
            </a:pPr>
            <a:endParaRPr lang="en-US" altLang="en-US" dirty="0"/>
          </a:p>
        </p:txBody>
      </p:sp>
      <p:sp>
        <p:nvSpPr>
          <p:cNvPr id="5124" name="Slide Number Placeholder 3">
            <a:extLst>
              <a:ext uri="{FF2B5EF4-FFF2-40B4-BE49-F238E27FC236}">
                <a16:creationId xmlns:a16="http://schemas.microsoft.com/office/drawing/2014/main" id="{867C5B63-A46B-9B4A-8FB3-4A9494292F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146454-0A82-1D49-89AC-7BAB182FBF4A}"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b="0" i="0" kern="1200" dirty="0">
                <a:solidFill>
                  <a:schemeClr val="tx1"/>
                </a:solidFill>
                <a:effectLst/>
                <a:latin typeface="+mn-lt"/>
                <a:ea typeface="+mn-ea"/>
                <a:cs typeface="+mn-cs"/>
              </a:rPr>
              <a:t>Intuitively, we are trying to model our data - that is, we are trying to make this simple linear regression predict the target given a subject's information. A mathematically equivalent way to say this is that we want to </a:t>
            </a:r>
            <a:r>
              <a:rPr lang="en-HK" sz="1200" b="0" i="0" kern="1200" dirty="0" err="1">
                <a:solidFill>
                  <a:schemeClr val="tx1"/>
                </a:solidFill>
                <a:effectLst/>
                <a:latin typeface="+mn-lt"/>
                <a:ea typeface="+mn-ea"/>
                <a:cs typeface="+mn-cs"/>
              </a:rPr>
              <a:t>minize</a:t>
            </a:r>
            <a:r>
              <a:rPr lang="en-HK" sz="1200" b="0" i="0" kern="1200" dirty="0">
                <a:solidFill>
                  <a:schemeClr val="tx1"/>
                </a:solidFill>
                <a:effectLst/>
                <a:latin typeface="+mn-lt"/>
                <a:ea typeface="+mn-ea"/>
                <a:cs typeface="+mn-cs"/>
              </a:rPr>
              <a:t> the error the model can make. Put differently, we have an </a:t>
            </a:r>
            <a:r>
              <a:rPr lang="en-HK" sz="1200" b="0" i="1" kern="1200" dirty="0">
                <a:solidFill>
                  <a:schemeClr val="tx1"/>
                </a:solidFill>
                <a:effectLst/>
                <a:latin typeface="+mn-lt"/>
                <a:ea typeface="+mn-ea"/>
                <a:cs typeface="+mn-cs"/>
              </a:rPr>
              <a:t>objective function</a:t>
            </a:r>
            <a:r>
              <a:rPr lang="en-HK" sz="1200" b="0" i="0" kern="1200" dirty="0">
                <a:solidFill>
                  <a:schemeClr val="tx1"/>
                </a:solidFill>
                <a:effectLst/>
                <a:latin typeface="+mn-lt"/>
                <a:ea typeface="+mn-ea"/>
                <a:cs typeface="+mn-cs"/>
              </a:rPr>
              <a:t> that we want to optimize (in this context, reaching the minimum)</a:t>
            </a:r>
            <a:endParaRPr lang="en-US" dirty="0"/>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11</a:t>
            </a:fld>
            <a:endParaRPr lang="en-US" altLang="en-US"/>
          </a:p>
        </p:txBody>
      </p:sp>
    </p:spTree>
    <p:extLst>
      <p:ext uri="{BB962C8B-B14F-4D97-AF65-F5344CB8AC3E}">
        <p14:creationId xmlns:p14="http://schemas.microsoft.com/office/powerpoint/2010/main" val="207438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12</a:t>
            </a:fld>
            <a:endParaRPr lang="en-US" altLang="en-US"/>
          </a:p>
        </p:txBody>
      </p:sp>
    </p:spTree>
    <p:extLst>
      <p:ext uri="{BB962C8B-B14F-4D97-AF65-F5344CB8AC3E}">
        <p14:creationId xmlns:p14="http://schemas.microsoft.com/office/powerpoint/2010/main" val="80065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13</a:t>
            </a:fld>
            <a:endParaRPr lang="en-US" altLang="en-US"/>
          </a:p>
        </p:txBody>
      </p:sp>
    </p:spTree>
    <p:extLst>
      <p:ext uri="{BB962C8B-B14F-4D97-AF65-F5344CB8AC3E}">
        <p14:creationId xmlns:p14="http://schemas.microsoft.com/office/powerpoint/2010/main" val="299349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satisfactory.. But!</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17</a:t>
            </a:fld>
            <a:endParaRPr lang="en-US" altLang="en-US"/>
          </a:p>
        </p:txBody>
      </p:sp>
    </p:spTree>
    <p:extLst>
      <p:ext uri="{BB962C8B-B14F-4D97-AF65-F5344CB8AC3E}">
        <p14:creationId xmlns:p14="http://schemas.microsoft.com/office/powerpoint/2010/main" val="342351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20</a:t>
            </a:fld>
            <a:endParaRPr lang="en-US" altLang="en-US"/>
          </a:p>
        </p:txBody>
      </p:sp>
    </p:spTree>
    <p:extLst>
      <p:ext uri="{BB962C8B-B14F-4D97-AF65-F5344CB8AC3E}">
        <p14:creationId xmlns:p14="http://schemas.microsoft.com/office/powerpoint/2010/main" val="199127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22</a:t>
            </a:fld>
            <a:endParaRPr lang="en-US" altLang="en-US"/>
          </a:p>
        </p:txBody>
      </p:sp>
    </p:spTree>
    <p:extLst>
      <p:ext uri="{BB962C8B-B14F-4D97-AF65-F5344CB8AC3E}">
        <p14:creationId xmlns:p14="http://schemas.microsoft.com/office/powerpoint/2010/main" val="26416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F6AEB07-2A4E-2E41-A74F-D5D7FDA374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43A84E0-F10A-9E48-8A8E-4925519AD1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AD905A26-3D11-374A-8B72-FDF740E20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C3EE93-A285-A143-B70D-618D468835B9}" type="slidenum">
              <a:rPr lang="en-US" altLang="en-US"/>
              <a:pPr>
                <a:spcBef>
                  <a:spcPct val="0"/>
                </a:spcBef>
              </a:pPr>
              <a:t>52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HK" sz="1200" b="0" i="0" kern="1200" dirty="0">
                <a:solidFill>
                  <a:schemeClr val="tx1"/>
                </a:solidFill>
                <a:effectLst/>
                <a:latin typeface="+mn-lt"/>
                <a:ea typeface="+mn-ea"/>
                <a:cs typeface="+mn-cs"/>
              </a:rPr>
              <a:t>The first time this term appeared in the academia was 1886:</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b="0" i="0" kern="1200" dirty="0">
                <a:solidFill>
                  <a:schemeClr val="tx1"/>
                </a:solidFill>
                <a:effectLst/>
                <a:latin typeface="+mn-lt"/>
                <a:ea typeface="+mn-ea"/>
                <a:cs typeface="+mn-cs"/>
              </a:rPr>
              <a:t>Galton, F. (1886). Regression towards mediocrity in hereditary stature. The Journal of the Anthropological Institute of Great Britain and Ireland, 15, 246-263.</a:t>
            </a:r>
          </a:p>
          <a:p>
            <a:pPr rtl="0"/>
            <a:endParaRPr lang="en-HK"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a:t>
            </a:fld>
            <a:endParaRPr lang="en-US" altLang="en-US"/>
          </a:p>
        </p:txBody>
      </p:sp>
    </p:spTree>
    <p:extLst>
      <p:ext uri="{BB962C8B-B14F-4D97-AF65-F5344CB8AC3E}">
        <p14:creationId xmlns:p14="http://schemas.microsoft.com/office/powerpoint/2010/main" val="347410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kern="1200" dirty="0">
                <a:solidFill>
                  <a:schemeClr val="tx1"/>
                </a:solidFill>
                <a:effectLst/>
                <a:latin typeface="+mn-lt"/>
                <a:ea typeface="+mn-ea"/>
                <a:cs typeface="+mn-cs"/>
              </a:rPr>
              <a:t>At the time, Galton discovered that there is a correlation between children and their parents. Moreover, the deviation of children's heights from the mean is </a:t>
            </a:r>
            <a:r>
              <a:rPr lang="en-HK" sz="1200" b="0" i="0" kern="1200" dirty="0" err="1">
                <a:solidFill>
                  <a:schemeClr val="tx1"/>
                </a:solidFill>
                <a:effectLst/>
                <a:latin typeface="+mn-lt"/>
                <a:ea typeface="+mn-ea"/>
                <a:cs typeface="+mn-cs"/>
              </a:rPr>
              <a:t>expeceted</a:t>
            </a:r>
            <a:r>
              <a:rPr lang="en-HK" sz="1200" b="0" i="0" kern="1200" dirty="0">
                <a:solidFill>
                  <a:schemeClr val="tx1"/>
                </a:solidFill>
                <a:effectLst/>
                <a:latin typeface="+mn-lt"/>
                <a:ea typeface="+mn-ea"/>
                <a:cs typeface="+mn-cs"/>
              </a:rPr>
              <a:t> to be less than that of their parents.</a:t>
            </a:r>
          </a:p>
          <a:p>
            <a:endParaRPr lang="en-HK" sz="1200" b="0" i="0" u="none" strike="noStrike" kern="1200" dirty="0">
              <a:solidFill>
                <a:schemeClr val="tx1"/>
              </a:solidFill>
              <a:effectLst/>
              <a:latin typeface="+mn-lt"/>
              <a:ea typeface="+mn-ea"/>
              <a:cs typeface="+mn-cs"/>
            </a:endParaRPr>
          </a:p>
          <a:p>
            <a:r>
              <a:rPr lang="en-HK" sz="1200" b="0" i="0" u="none" strike="noStrike" kern="1200" dirty="0">
                <a:solidFill>
                  <a:schemeClr val="tx1"/>
                </a:solidFill>
                <a:effectLst/>
                <a:latin typeface="+mn-lt"/>
                <a:ea typeface="+mn-ea"/>
                <a:cs typeface="+mn-cs"/>
              </a:rPr>
              <a:t>Consequently, the original use of the term "regression" was not to describe a statistical method but a description of his findings (a.k.a., regression to the mean). Gradually, the meaning of "regression" has already been expanded to refer to such line fitting approach for identifying linear relationships between variables.</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3</a:t>
            </a:fld>
            <a:endParaRPr lang="en-US" altLang="en-US"/>
          </a:p>
        </p:txBody>
      </p:sp>
    </p:spTree>
    <p:extLst>
      <p:ext uri="{BB962C8B-B14F-4D97-AF65-F5344CB8AC3E}">
        <p14:creationId xmlns:p14="http://schemas.microsoft.com/office/powerpoint/2010/main" val="317465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1" kern="1200" dirty="0">
                <a:solidFill>
                  <a:schemeClr val="tx1"/>
                </a:solidFill>
                <a:effectLst/>
                <a:latin typeface="+mn-lt"/>
                <a:ea typeface="+mn-ea"/>
                <a:cs typeface="+mn-cs"/>
              </a:rPr>
              <a:t>Prediction</a:t>
            </a:r>
            <a:r>
              <a:rPr lang="en-HK" sz="1200" b="0" i="0" kern="1200" dirty="0">
                <a:solidFill>
                  <a:schemeClr val="tx1"/>
                </a:solidFill>
                <a:effectLst/>
                <a:latin typeface="+mn-lt"/>
                <a:ea typeface="+mn-ea"/>
                <a:cs typeface="+mn-cs"/>
              </a:rPr>
              <a:t>: The most straightforward application of regression is probably prediction -- given past observations, we want to predict future values of a given target. Examples include the prediction of bitcoin prices, product sales, or election results. This is also the focus of our class today.</a:t>
            </a:r>
          </a:p>
          <a:p>
            <a:pPr lvl="1"/>
            <a:r>
              <a:rPr lang="en-HK" sz="1200" b="0" i="0" kern="1200" dirty="0">
                <a:solidFill>
                  <a:schemeClr val="tx1"/>
                </a:solidFill>
                <a:effectLst/>
                <a:latin typeface="+mn-lt"/>
                <a:ea typeface="+mn-ea"/>
                <a:cs typeface="+mn-cs"/>
              </a:rPr>
              <a:t>A cool example is the 2020 U.S. presidential election prediction conducted by </a:t>
            </a:r>
            <a:r>
              <a:rPr lang="en-HK" sz="1200" b="0" i="0" u="sng" kern="1200" dirty="0">
                <a:solidFill>
                  <a:schemeClr val="tx1"/>
                </a:solidFill>
                <a:effectLst/>
                <a:latin typeface="+mn-lt"/>
                <a:ea typeface="+mn-ea"/>
                <a:cs typeface="+mn-cs"/>
                <a:hlinkClick r:id="rId3"/>
              </a:rPr>
              <a:t>FiveThirtyEight</a:t>
            </a:r>
            <a:r>
              <a:rPr lang="en-HK"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4</a:t>
            </a:fld>
            <a:endParaRPr lang="en-US" altLang="en-US"/>
          </a:p>
        </p:txBody>
      </p:sp>
    </p:spTree>
    <p:extLst>
      <p:ext uri="{BB962C8B-B14F-4D97-AF65-F5344CB8AC3E}">
        <p14:creationId xmlns:p14="http://schemas.microsoft.com/office/powerpoint/2010/main" val="1577944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In social sciences, researchers utilize regression approaches to understand correlations between variables of interests. For instance, many recent interests lie on the analysis of how social distancing affects the COVID-19 pandemic severity.</a:t>
            </a:r>
          </a:p>
          <a:p>
            <a:r>
              <a:rPr lang="en-HK" sz="1200" b="0" i="0" u="none" strike="noStrike" kern="1200" dirty="0">
                <a:solidFill>
                  <a:schemeClr val="tx1"/>
                </a:solidFill>
                <a:effectLst/>
                <a:latin typeface="+mn-lt"/>
                <a:ea typeface="+mn-ea"/>
                <a:cs typeface="+mn-cs"/>
              </a:rPr>
              <a:t>Furthermore, since the credibility revolution in the field of economics, there has been strong emphasis on proper and rigorous identification of causal effects rather than simply association, the latter of which may oftentimes be misleading.</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5</a:t>
            </a:fld>
            <a:endParaRPr lang="en-US" altLang="en-US"/>
          </a:p>
        </p:txBody>
      </p:sp>
    </p:spTree>
    <p:extLst>
      <p:ext uri="{BB962C8B-B14F-4D97-AF65-F5344CB8AC3E}">
        <p14:creationId xmlns:p14="http://schemas.microsoft.com/office/powerpoint/2010/main" val="118064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Correlations due to noise or confounding rather than causal links.</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6</a:t>
            </a:fld>
            <a:endParaRPr lang="en-US" altLang="en-US"/>
          </a:p>
        </p:txBody>
      </p:sp>
    </p:spTree>
    <p:extLst>
      <p:ext uri="{BB962C8B-B14F-4D97-AF65-F5344CB8AC3E}">
        <p14:creationId xmlns:p14="http://schemas.microsoft.com/office/powerpoint/2010/main" val="18542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 it is worth noting that classification can be thought of a specific case of regression. In the simple case of a binary prediction, for instance, a non-linear transformation can be applied on top of the linear regression model in order to produce values between 0 and 1. Such values can be interpreted as the probability of being 1 (a.k.a., having the positive class label).</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7</a:t>
            </a:fld>
            <a:endParaRPr lang="en-US" altLang="en-US"/>
          </a:p>
        </p:txBody>
      </p:sp>
    </p:spTree>
    <p:extLst>
      <p:ext uri="{BB962C8B-B14F-4D97-AF65-F5344CB8AC3E}">
        <p14:creationId xmlns:p14="http://schemas.microsoft.com/office/powerpoint/2010/main" val="367245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l-GR" sz="1200" b="0" i="0" u="none" strike="noStrike" kern="1200" dirty="0">
                <a:solidFill>
                  <a:schemeClr val="tx1"/>
                </a:solidFill>
                <a:effectLst/>
                <a:latin typeface="+mn-lt"/>
                <a:ea typeface="+mn-ea"/>
                <a:cs typeface="+mn-cs"/>
              </a:rPr>
              <a:t>𝛽1</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is the regression slope capturing the correlation between </a:t>
            </a:r>
            <a:r>
              <a:rPr lang="en-HK" sz="1200" b="0" i="0" u="none" strike="noStrike" kern="1200" dirty="0">
                <a:solidFill>
                  <a:schemeClr val="tx1"/>
                </a:solidFill>
                <a:effectLst/>
                <a:latin typeface="+mn-lt"/>
                <a:ea typeface="+mn-ea"/>
                <a:cs typeface="+mn-cs"/>
              </a:rPr>
              <a:t>𝑥x</a:t>
            </a:r>
            <a:r>
              <a:rPr lang="en-HK" sz="1200" b="0" i="0" kern="1200" dirty="0">
                <a:solidFill>
                  <a:schemeClr val="tx1"/>
                </a:solidFill>
                <a:effectLst/>
                <a:latin typeface="+mn-lt"/>
                <a:ea typeface="+mn-ea"/>
                <a:cs typeface="+mn-cs"/>
              </a:rPr>
              <a:t> and </a:t>
            </a:r>
            <a:r>
              <a:rPr lang="en-HK" sz="1200" b="0" i="0" u="none" strike="noStrike" kern="1200" dirty="0">
                <a:solidFill>
                  <a:schemeClr val="tx1"/>
                </a:solidFill>
                <a:effectLst/>
                <a:latin typeface="+mn-lt"/>
                <a:ea typeface="+mn-ea"/>
                <a:cs typeface="+mn-cs"/>
              </a:rPr>
              <a:t>𝑦y</a:t>
            </a:r>
            <a:endParaRPr lang="en-HK" sz="1200" b="0" i="0" kern="1200" dirty="0">
              <a:solidFill>
                <a:schemeClr val="tx1"/>
              </a:solidFill>
              <a:effectLst/>
              <a:latin typeface="+mn-lt"/>
              <a:ea typeface="+mn-ea"/>
              <a:cs typeface="+mn-cs"/>
            </a:endParaRPr>
          </a:p>
          <a:p>
            <a:pPr rtl="0"/>
            <a:r>
              <a:rPr lang="en-HK" sz="1200" b="0" i="0" u="none" strike="noStrike" kern="1200" dirty="0">
                <a:solidFill>
                  <a:schemeClr val="tx1"/>
                </a:solidFill>
                <a:effectLst/>
                <a:latin typeface="+mn-lt"/>
                <a:ea typeface="+mn-ea"/>
                <a:cs typeface="+mn-cs"/>
              </a:rPr>
              <a:t>𝛽0</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is the regression intercept, i.e., the predicted value of </a:t>
            </a:r>
            <a:r>
              <a:rPr lang="en-HK" sz="1200" b="0" i="0" u="none" strike="noStrike" kern="1200" dirty="0">
                <a:solidFill>
                  <a:schemeClr val="tx1"/>
                </a:solidFill>
                <a:effectLst/>
                <a:latin typeface="+mn-lt"/>
                <a:ea typeface="+mn-ea"/>
                <a:cs typeface="+mn-cs"/>
              </a:rPr>
              <a:t>𝑦y</a:t>
            </a:r>
            <a:r>
              <a:rPr lang="en-HK" sz="1200" b="0" i="0" kern="1200" dirty="0">
                <a:solidFill>
                  <a:schemeClr val="tx1"/>
                </a:solidFill>
                <a:effectLst/>
                <a:latin typeface="+mn-lt"/>
                <a:ea typeface="+mn-ea"/>
                <a:cs typeface="+mn-cs"/>
              </a:rPr>
              <a:t> when </a:t>
            </a:r>
            <a:r>
              <a:rPr lang="en-HK" sz="1200" b="0" i="0" u="none" strike="noStrike" kern="1200" dirty="0">
                <a:solidFill>
                  <a:schemeClr val="tx1"/>
                </a:solidFill>
                <a:effectLst/>
                <a:latin typeface="+mn-lt"/>
                <a:ea typeface="+mn-ea"/>
                <a:cs typeface="+mn-cs"/>
              </a:rPr>
              <a:t>𝑥=0x=0</a:t>
            </a:r>
            <a:endParaRPr lang="en-HK" sz="1200" b="0" i="0" kern="1200" dirty="0">
              <a:solidFill>
                <a:schemeClr val="tx1"/>
              </a:solidFill>
              <a:effectLst/>
              <a:latin typeface="+mn-lt"/>
              <a:ea typeface="+mn-ea"/>
              <a:cs typeface="+mn-cs"/>
            </a:endParaRPr>
          </a:p>
          <a:p>
            <a:pPr rtl="0"/>
            <a:r>
              <a:rPr lang="en-HK" sz="1200" b="0" i="0" u="none" strike="noStrike" kern="1200" dirty="0">
                <a:solidFill>
                  <a:schemeClr val="tx1"/>
                </a:solidFill>
                <a:effectLst/>
                <a:latin typeface="+mn-lt"/>
                <a:ea typeface="+mn-ea"/>
                <a:cs typeface="+mn-cs"/>
              </a:rPr>
              <a:t>𝜖</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is the random noise that our model is unable to capture. It is assumed that </a:t>
            </a:r>
            <a:r>
              <a:rPr lang="el-GR" sz="1200" b="0" i="0" u="none" strike="noStrike" kern="1200" dirty="0">
                <a:solidFill>
                  <a:schemeClr val="tx1"/>
                </a:solidFill>
                <a:effectLst/>
                <a:latin typeface="+mn-lt"/>
                <a:ea typeface="+mn-ea"/>
                <a:cs typeface="+mn-cs"/>
              </a:rPr>
              <a:t>ϵ∼</a:t>
            </a:r>
            <a:r>
              <a:rPr lang="en-HK" sz="1200" b="0" i="0" u="none" strike="noStrike" kern="1200" dirty="0">
                <a:solidFill>
                  <a:schemeClr val="tx1"/>
                </a:solidFill>
                <a:effectLst/>
                <a:latin typeface="+mn-lt"/>
                <a:ea typeface="+mn-ea"/>
                <a:cs typeface="+mn-cs"/>
              </a:rPr>
              <a:t>N(0,</a:t>
            </a:r>
            <a:r>
              <a:rPr lang="el-GR" sz="1200" b="0" i="0" u="none" strike="noStrike" kern="1200" dirty="0">
                <a:solidFill>
                  <a:schemeClr val="tx1"/>
                </a:solidFill>
                <a:effectLst/>
                <a:latin typeface="+mn-lt"/>
                <a:ea typeface="+mn-ea"/>
                <a:cs typeface="+mn-cs"/>
              </a:rPr>
              <a:t>σ2)</a:t>
            </a:r>
            <a:r>
              <a:rPr lang="el-GR" sz="1200" b="0" i="0" kern="1200" dirty="0">
                <a:solidFill>
                  <a:schemeClr val="tx1"/>
                </a:solidFill>
                <a:effectLst/>
                <a:latin typeface="+mn-lt"/>
                <a:ea typeface="+mn-ea"/>
                <a:cs typeface="+mn-cs"/>
              </a:rPr>
              <a:t>.</a:t>
            </a:r>
          </a:p>
          <a:p>
            <a:pPr rtl="0"/>
            <a:r>
              <a:rPr lang="en-HK" sz="1200" b="0" i="0" kern="1200" dirty="0">
                <a:solidFill>
                  <a:schemeClr val="tx1"/>
                </a:solidFill>
                <a:effectLst/>
                <a:latin typeface="+mn-lt"/>
                <a:ea typeface="+mn-ea"/>
                <a:cs typeface="+mn-cs"/>
              </a:rPr>
              <a:t>Interpretation of the model is intuitive: an increase in one unit of </a:t>
            </a:r>
            <a:r>
              <a:rPr lang="en-HK" sz="1200" b="0" i="0" u="none" strike="noStrike" kern="1200" dirty="0">
                <a:solidFill>
                  <a:schemeClr val="tx1"/>
                </a:solidFill>
                <a:effectLst/>
                <a:latin typeface="+mn-lt"/>
                <a:ea typeface="+mn-ea"/>
                <a:cs typeface="+mn-cs"/>
              </a:rPr>
              <a:t>𝑥 </a:t>
            </a:r>
            <a:r>
              <a:rPr lang="en-HK" sz="1200" b="0" i="0" kern="1200" dirty="0">
                <a:solidFill>
                  <a:schemeClr val="tx1"/>
                </a:solidFill>
                <a:effectLst/>
                <a:latin typeface="+mn-lt"/>
                <a:ea typeface="+mn-ea"/>
                <a:cs typeface="+mn-cs"/>
              </a:rPr>
              <a:t>is expected to be associated with </a:t>
            </a:r>
            <a:r>
              <a:rPr lang="en-HK" sz="1200" b="0" i="0" u="none" strike="noStrike" kern="1200" dirty="0">
                <a:solidFill>
                  <a:schemeClr val="tx1"/>
                </a:solidFill>
                <a:effectLst/>
                <a:latin typeface="+mn-lt"/>
                <a:ea typeface="+mn-ea"/>
                <a:cs typeface="+mn-cs"/>
              </a:rPr>
              <a:t>𝛽1</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unit increase in </a:t>
            </a:r>
            <a:r>
              <a:rPr lang="en-HK" sz="1200" b="0" i="0" u="none" strike="noStrike" kern="1200" dirty="0">
                <a:solidFill>
                  <a:schemeClr val="tx1"/>
                </a:solidFill>
                <a:effectLst/>
                <a:latin typeface="+mn-lt"/>
                <a:ea typeface="+mn-ea"/>
                <a:cs typeface="+mn-cs"/>
              </a:rPr>
              <a:t>𝑦</a:t>
            </a:r>
            <a:r>
              <a:rPr lang="en-HK"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8</a:t>
            </a:fld>
            <a:endParaRPr lang="en-US" altLang="en-US"/>
          </a:p>
        </p:txBody>
      </p:sp>
    </p:spTree>
    <p:extLst>
      <p:ext uri="{BB962C8B-B14F-4D97-AF65-F5344CB8AC3E}">
        <p14:creationId xmlns:p14="http://schemas.microsoft.com/office/powerpoint/2010/main" val="3176643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10</a:t>
            </a:fld>
            <a:endParaRPr lang="en-US" altLang="en-US"/>
          </a:p>
        </p:txBody>
      </p:sp>
    </p:spTree>
    <p:extLst>
      <p:ext uri="{BB962C8B-B14F-4D97-AF65-F5344CB8AC3E}">
        <p14:creationId xmlns:p14="http://schemas.microsoft.com/office/powerpoint/2010/main" val="259414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F3798189-2082-B643-96B5-2D4106395E5D}"/>
              </a:ext>
            </a:extLst>
          </p:cNvPr>
          <p:cNvSpPr>
            <a:spLocks noGrp="1"/>
          </p:cNvSpPr>
          <p:nvPr>
            <p:ph type="sldNum" sz="quarter" idx="12"/>
          </p:nvPr>
        </p:nvSpPr>
        <p:spPr/>
        <p:txBody>
          <a:bodyPr/>
          <a:lstStyle>
            <a:lvl1pPr>
              <a:defRPr/>
            </a:lvl1pPr>
          </a:lstStyle>
          <a:p>
            <a:fld id="{F0D3F1C8-4095-934A-AA4E-1BCDBF4487D3}" type="slidenum">
              <a:rPr lang="en-US" altLang="en-US"/>
              <a:pPr/>
              <a:t>‹#›</a:t>
            </a:fld>
            <a:endParaRPr lang="en-US" altLang="en-US"/>
          </a:p>
        </p:txBody>
      </p:sp>
    </p:spTree>
    <p:extLst>
      <p:ext uri="{BB962C8B-B14F-4D97-AF65-F5344CB8AC3E}">
        <p14:creationId xmlns:p14="http://schemas.microsoft.com/office/powerpoint/2010/main" val="82308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F3C2E3D-D719-544D-8BC9-F526DAE110DE}"/>
              </a:ext>
            </a:extLst>
          </p:cNvPr>
          <p:cNvSpPr>
            <a:spLocks noGrp="1"/>
          </p:cNvSpPr>
          <p:nvPr>
            <p:ph type="sldNum" sz="quarter" idx="12"/>
          </p:nvPr>
        </p:nvSpPr>
        <p:spPr/>
        <p:txBody>
          <a:bodyPr/>
          <a:lstStyle>
            <a:lvl1pPr>
              <a:defRPr/>
            </a:lvl1pPr>
          </a:lstStyle>
          <a:p>
            <a:fld id="{127DC0FB-36FA-7540-9907-B9F822EF5DAF}" type="slidenum">
              <a:rPr lang="en-US" altLang="en-US"/>
              <a:pPr/>
              <a:t>‹#›</a:t>
            </a:fld>
            <a:endParaRPr lang="en-US" altLang="en-US"/>
          </a:p>
        </p:txBody>
      </p:sp>
    </p:spTree>
    <p:extLst>
      <p:ext uri="{BB962C8B-B14F-4D97-AF65-F5344CB8AC3E}">
        <p14:creationId xmlns:p14="http://schemas.microsoft.com/office/powerpoint/2010/main" val="23571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86D70F-0357-AC4E-9570-1A3F5741DCC9}"/>
              </a:ext>
            </a:extLst>
          </p:cNvPr>
          <p:cNvSpPr>
            <a:spLocks noGrp="1"/>
          </p:cNvSpPr>
          <p:nvPr>
            <p:ph type="sldNum" sz="quarter" idx="12"/>
          </p:nvPr>
        </p:nvSpPr>
        <p:spPr/>
        <p:txBody>
          <a:bodyPr/>
          <a:lstStyle>
            <a:lvl1pPr>
              <a:defRPr/>
            </a:lvl1pPr>
          </a:lstStyle>
          <a:p>
            <a:fld id="{B8B22E8A-E1E1-604F-82CF-30F945D6023A}" type="slidenum">
              <a:rPr lang="en-US" altLang="en-US"/>
              <a:pPr/>
              <a:t>‹#›</a:t>
            </a:fld>
            <a:endParaRPr lang="en-US" altLang="en-US"/>
          </a:p>
        </p:txBody>
      </p:sp>
    </p:spTree>
    <p:extLst>
      <p:ext uri="{BB962C8B-B14F-4D97-AF65-F5344CB8AC3E}">
        <p14:creationId xmlns:p14="http://schemas.microsoft.com/office/powerpoint/2010/main" val="2555582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41B475-F55A-3746-A974-895A5162F3C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8C51595C-479E-5A48-A3ED-875CBA501A9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a:extLst>
              <a:ext uri="{FF2B5EF4-FFF2-40B4-BE49-F238E27FC236}">
                <a16:creationId xmlns:a16="http://schemas.microsoft.com/office/drawing/2014/main" id="{9E9561D2-916F-224A-BFC0-34574846B81C}"/>
              </a:ext>
            </a:extLst>
          </p:cNvPr>
          <p:cNvSpPr>
            <a:spLocks noGrp="1"/>
          </p:cNvSpPr>
          <p:nvPr>
            <p:ph type="sldNum" sz="quarter" idx="4"/>
          </p:nvPr>
        </p:nvSpPr>
        <p:spPr>
          <a:xfrm>
            <a:off x="8316416" y="6356350"/>
            <a:ext cx="37038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7610BFF5-6DE0-9045-BA79-7E6CC392B2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Lst>
  <p:txStyles>
    <p:titleStyle>
      <a:lvl1pPr algn="l" rtl="0" eaLnBrk="1" fontAlgn="base" hangingPunct="1">
        <a:spcBef>
          <a:spcPct val="0"/>
        </a:spcBef>
        <a:spcAft>
          <a:spcPct val="0"/>
        </a:spcAft>
        <a:defRPr sz="40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600" b="0" i="0" kern="1200">
          <a:solidFill>
            <a:schemeClr val="tx1"/>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32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w.githubusercontent.com/avehtari/ROS-Examples/master/PearsonLee/data/MotherDaughterHeights.tx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rojects.fivethirtyeight.com/2020-election-forecas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ature.com/articles/nmeth.4014" TargetMode="Externa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istill.pub/2019/visual-exploration-gaussian-proces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tylervigen.com/spurious-correl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099" name="標題 5">
            <a:extLst>
              <a:ext uri="{FF2B5EF4-FFF2-40B4-BE49-F238E27FC236}">
                <a16:creationId xmlns:a16="http://schemas.microsoft.com/office/drawing/2014/main" id="{BF932DCB-62A5-3B4A-AD38-48682C1AFD75}"/>
              </a:ext>
            </a:extLst>
          </p:cNvPr>
          <p:cNvSpPr txBox="1">
            <a:spLocks/>
          </p:cNvSpPr>
          <p:nvPr/>
        </p:nvSpPr>
        <p:spPr bwMode="auto">
          <a:xfrm>
            <a:off x="-324544" y="1916832"/>
            <a:ext cx="48965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eaLnBrk="1" hangingPunct="1">
              <a:spcBef>
                <a:spcPct val="0"/>
              </a:spcBef>
              <a:buFontTx/>
              <a:buNone/>
            </a:pPr>
            <a:r>
              <a:rPr lang="en-US" altLang="en-US" sz="2800" b="1" dirty="0">
                <a:solidFill>
                  <a:srgbClr val="262626"/>
                </a:solidFill>
                <a:cs typeface="Calibri" panose="020F0502020204030204" pitchFamily="34" charset="0"/>
              </a:rPr>
              <a:t>IS6400: </a:t>
            </a:r>
          </a:p>
          <a:p>
            <a:pPr marL="0" eaLnBrk="1" hangingPunct="1">
              <a:spcBef>
                <a:spcPct val="0"/>
              </a:spcBef>
              <a:buFontTx/>
              <a:buNone/>
            </a:pPr>
            <a:r>
              <a:rPr lang="en-US" altLang="en-US" sz="2800" b="1" dirty="0">
                <a:solidFill>
                  <a:srgbClr val="262626"/>
                </a:solidFill>
                <a:cs typeface="Calibri" panose="020F0502020204030204" pitchFamily="34" charset="0"/>
              </a:rPr>
              <a:t>Business Data Analytics</a:t>
            </a:r>
          </a:p>
          <a:p>
            <a:pPr marL="0" eaLnBrk="1" hangingPunct="1">
              <a:spcBef>
                <a:spcPct val="0"/>
              </a:spcBef>
              <a:buFontTx/>
              <a:buNone/>
            </a:pPr>
            <a:endParaRPr lang="en-US" altLang="en-US" sz="2400" b="1" i="1" dirty="0">
              <a:solidFill>
                <a:schemeClr val="bg1"/>
              </a:solidFill>
              <a:cs typeface="Calibri" panose="020F0502020204030204" pitchFamily="34" charset="0"/>
            </a:endParaRPr>
          </a:p>
          <a:p>
            <a:pPr marL="0" eaLnBrk="1" hangingPunct="1">
              <a:spcBef>
                <a:spcPct val="0"/>
              </a:spcBef>
              <a:buFontTx/>
              <a:buNone/>
            </a:pPr>
            <a:r>
              <a:rPr lang="en-US" altLang="en-US" sz="2400" b="1" i="1" dirty="0">
                <a:solidFill>
                  <a:schemeClr val="bg1"/>
                </a:solidFill>
                <a:cs typeface="Calibri" panose="020F0502020204030204" pitchFamily="34" charset="0"/>
              </a:rPr>
              <a:t>Regression for Prediction</a:t>
            </a:r>
            <a:endParaRPr lang="en-US" altLang="en-US" sz="2800" b="1" dirty="0">
              <a:solidFill>
                <a:srgbClr val="262626"/>
              </a:solidFill>
              <a:cs typeface="Calibri" panose="020F0502020204030204" pitchFamily="34" charset="0"/>
            </a:endParaRPr>
          </a:p>
          <a:p>
            <a:pPr marL="0" eaLnBrk="1" hangingPunct="1">
              <a:spcBef>
                <a:spcPct val="0"/>
              </a:spcBef>
              <a:buFontTx/>
              <a:buNone/>
            </a:pPr>
            <a:endParaRPr lang="en-US" altLang="en-US" sz="2800" b="1" dirty="0">
              <a:solidFill>
                <a:srgbClr val="262626"/>
              </a:solidFill>
              <a:cs typeface="Calibri" panose="020F0502020204030204" pitchFamily="34" charset="0"/>
            </a:endParaRPr>
          </a:p>
        </p:txBody>
      </p:sp>
      <p:pic>
        <p:nvPicPr>
          <p:cNvPr id="4" name="Graphic 3" descr="Upward trend outline">
            <a:extLst>
              <a:ext uri="{FF2B5EF4-FFF2-40B4-BE49-F238E27FC236}">
                <a16:creationId xmlns:a16="http://schemas.microsoft.com/office/drawing/2014/main" id="{271B25FB-F2C5-D547-A41E-28D806579B7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0" y="3429000"/>
            <a:ext cx="1656184" cy="1656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1B89-B02A-294D-B2FE-FEFA0DA22D23}"/>
              </a:ext>
            </a:extLst>
          </p:cNvPr>
          <p:cNvSpPr>
            <a:spLocks noGrp="1"/>
          </p:cNvSpPr>
          <p:nvPr>
            <p:ph type="title"/>
          </p:nvPr>
        </p:nvSpPr>
        <p:spPr/>
        <p:txBody>
          <a:bodyPr/>
          <a:lstStyle/>
          <a:p>
            <a:r>
              <a:rPr lang="en-US" dirty="0"/>
              <a:t>But how do we get there?</a:t>
            </a:r>
          </a:p>
        </p:txBody>
      </p:sp>
      <p:sp>
        <p:nvSpPr>
          <p:cNvPr id="3" name="Content Placeholder 2">
            <a:extLst>
              <a:ext uri="{FF2B5EF4-FFF2-40B4-BE49-F238E27FC236}">
                <a16:creationId xmlns:a16="http://schemas.microsoft.com/office/drawing/2014/main" id="{FB815ACE-2018-004C-B10B-39722D9C4D49}"/>
              </a:ext>
            </a:extLst>
          </p:cNvPr>
          <p:cNvSpPr>
            <a:spLocks noGrp="1"/>
          </p:cNvSpPr>
          <p:nvPr>
            <p:ph idx="1"/>
          </p:nvPr>
        </p:nvSpPr>
        <p:spPr/>
        <p:txBody>
          <a:bodyPr/>
          <a:lstStyle/>
          <a:p>
            <a:r>
              <a:rPr lang="en-US" dirty="0"/>
              <a:t>How do we pick proper values of the parameters to produce good predictions?</a:t>
            </a:r>
          </a:p>
        </p:txBody>
      </p:sp>
      <p:pic>
        <p:nvPicPr>
          <p:cNvPr id="5" name="Graphic 4" descr="Thought outline">
            <a:extLst>
              <a:ext uri="{FF2B5EF4-FFF2-40B4-BE49-F238E27FC236}">
                <a16:creationId xmlns:a16="http://schemas.microsoft.com/office/drawing/2014/main" id="{F4CDADB4-34A6-744C-8D3B-21D56F37CD2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67744" y="2521733"/>
            <a:ext cx="4477072" cy="4477072"/>
          </a:xfrm>
          <a:prstGeom prst="rect">
            <a:avLst/>
          </a:prstGeom>
        </p:spPr>
      </p:pic>
      <p:sp>
        <p:nvSpPr>
          <p:cNvPr id="6" name="Rectangle 5">
            <a:extLst>
              <a:ext uri="{FF2B5EF4-FFF2-40B4-BE49-F238E27FC236}">
                <a16:creationId xmlns:a16="http://schemas.microsoft.com/office/drawing/2014/main" id="{965EA28B-59C9-B245-907A-F29942B28D82}"/>
              </a:ext>
            </a:extLst>
          </p:cNvPr>
          <p:cNvSpPr/>
          <p:nvPr/>
        </p:nvSpPr>
        <p:spPr>
          <a:xfrm>
            <a:off x="2915816" y="3429000"/>
            <a:ext cx="2376264" cy="864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libri Light" panose="020F0302020204030204" pitchFamily="34" charset="0"/>
                <a:cs typeface="Calibri Light" panose="020F0302020204030204" pitchFamily="34" charset="0"/>
              </a:rPr>
              <a:t>What is a good prediction?</a:t>
            </a:r>
          </a:p>
        </p:txBody>
      </p:sp>
    </p:spTree>
    <p:extLst>
      <p:ext uri="{BB962C8B-B14F-4D97-AF65-F5344CB8AC3E}">
        <p14:creationId xmlns:p14="http://schemas.microsoft.com/office/powerpoint/2010/main" val="370430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7203-909B-3643-A0D6-022F08CC0EAF}"/>
              </a:ext>
            </a:extLst>
          </p:cNvPr>
          <p:cNvSpPr>
            <a:spLocks noGrp="1"/>
          </p:cNvSpPr>
          <p:nvPr>
            <p:ph type="title"/>
          </p:nvPr>
        </p:nvSpPr>
        <p:spPr/>
        <p:txBody>
          <a:bodyPr/>
          <a:lstStyle/>
          <a:p>
            <a:r>
              <a:rPr lang="en-US" dirty="0"/>
              <a:t>Measuring prediction performance</a:t>
            </a:r>
          </a:p>
        </p:txBody>
      </p:sp>
      <p:sp>
        <p:nvSpPr>
          <p:cNvPr id="3" name="Content Placeholder 2">
            <a:extLst>
              <a:ext uri="{FF2B5EF4-FFF2-40B4-BE49-F238E27FC236}">
                <a16:creationId xmlns:a16="http://schemas.microsoft.com/office/drawing/2014/main" id="{B8CDD2ED-C7A5-2B4F-BD22-3E76BF4F2B91}"/>
              </a:ext>
            </a:extLst>
          </p:cNvPr>
          <p:cNvSpPr>
            <a:spLocks noGrp="1"/>
          </p:cNvSpPr>
          <p:nvPr>
            <p:ph idx="1"/>
          </p:nvPr>
        </p:nvSpPr>
        <p:spPr/>
        <p:txBody>
          <a:bodyPr/>
          <a:lstStyle/>
          <a:p>
            <a:r>
              <a:rPr lang="en-US" sz="3200" dirty="0"/>
              <a:t>Qualitatively, the closer our predicted values to true values are, the better we perform.</a:t>
            </a:r>
          </a:p>
        </p:txBody>
      </p:sp>
      <p:pic>
        <p:nvPicPr>
          <p:cNvPr id="4" name="Content Placeholder 3">
            <a:extLst>
              <a:ext uri="{FF2B5EF4-FFF2-40B4-BE49-F238E27FC236}">
                <a16:creationId xmlns:a16="http://schemas.microsoft.com/office/drawing/2014/main" id="{884B39A5-5A36-1C4E-ACB7-6D4CE0B7C1E2}"/>
              </a:ext>
            </a:extLst>
          </p:cNvPr>
          <p:cNvPicPr>
            <a:picLocks noChangeAspect="1"/>
          </p:cNvPicPr>
          <p:nvPr/>
        </p:nvPicPr>
        <p:blipFill>
          <a:blip r:embed="rId3"/>
          <a:stretch>
            <a:fillRect/>
          </a:stretch>
        </p:blipFill>
        <p:spPr bwMode="auto">
          <a:xfrm>
            <a:off x="1976886" y="3629233"/>
            <a:ext cx="5190227" cy="32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03AB1188-0D56-8A40-930C-BB2969E318E4}"/>
              </a:ext>
            </a:extLst>
          </p:cNvPr>
          <p:cNvCxnSpPr>
            <a:cxnSpLocks/>
          </p:cNvCxnSpPr>
          <p:nvPr/>
        </p:nvCxnSpPr>
        <p:spPr>
          <a:xfrm flipV="1">
            <a:off x="2915816" y="3717032"/>
            <a:ext cx="3888432" cy="2736304"/>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Rounded Rectangular Callout 9">
            <a:extLst>
              <a:ext uri="{FF2B5EF4-FFF2-40B4-BE49-F238E27FC236}">
                <a16:creationId xmlns:a16="http://schemas.microsoft.com/office/drawing/2014/main" id="{DE0D991A-C8AC-394C-9409-323AC8DE3371}"/>
              </a:ext>
            </a:extLst>
          </p:cNvPr>
          <p:cNvSpPr/>
          <p:nvPr/>
        </p:nvSpPr>
        <p:spPr>
          <a:xfrm>
            <a:off x="4057989" y="2996952"/>
            <a:ext cx="2579312" cy="788215"/>
          </a:xfrm>
          <a:prstGeom prst="wedgeRoundRectCallout">
            <a:avLst>
              <a:gd name="adj1" fmla="val 26789"/>
              <a:gd name="adj2" fmla="val 8276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red line better than the black one?</a:t>
            </a:r>
          </a:p>
        </p:txBody>
      </p:sp>
    </p:spTree>
    <p:extLst>
      <p:ext uri="{BB962C8B-B14F-4D97-AF65-F5344CB8AC3E}">
        <p14:creationId xmlns:p14="http://schemas.microsoft.com/office/powerpoint/2010/main" val="27099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Intuitively, we can just contrast the predicted and true values to obtain their numerical difference.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871666"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871666" cy="1045543"/>
              </a:xfrm>
              <a:prstGeom prst="rect">
                <a:avLst/>
              </a:prstGeom>
              <a:blipFill>
                <a:blip r:embed="rId4"/>
                <a:stretch>
                  <a:fillRect l="-18243" t="-146988" r="-27027"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appropriate?</a:t>
            </a:r>
          </a:p>
        </p:txBody>
      </p:sp>
    </p:spTree>
    <p:extLst>
      <p:ext uri="{BB962C8B-B14F-4D97-AF65-F5344CB8AC3E}">
        <p14:creationId xmlns:p14="http://schemas.microsoft.com/office/powerpoint/2010/main" val="7067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 Squared Error</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But errors of different signs may cancel out!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945597"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945597" cy="1045543"/>
              </a:xfrm>
              <a:prstGeom prst="rect">
                <a:avLst/>
              </a:prstGeom>
              <a:blipFill>
                <a:blip r:embed="rId4"/>
                <a:stretch>
                  <a:fillRect l="-17532" t="-146988" r="-22078"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Let’s square it then!</a:t>
            </a:r>
          </a:p>
        </p:txBody>
      </p:sp>
    </p:spTree>
    <p:extLst>
      <p:ext uri="{BB962C8B-B14F-4D97-AF65-F5344CB8AC3E}">
        <p14:creationId xmlns:p14="http://schemas.microsoft.com/office/powerpoint/2010/main" val="319869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5532-8698-0E43-B753-A83508D96465}"/>
              </a:ext>
            </a:extLst>
          </p:cNvPr>
          <p:cNvSpPr>
            <a:spLocks noGrp="1"/>
          </p:cNvSpPr>
          <p:nvPr>
            <p:ph type="title"/>
          </p:nvPr>
        </p:nvSpPr>
        <p:spPr/>
        <p:txBody>
          <a:bodyPr/>
          <a:lstStyle/>
          <a:p>
            <a:r>
              <a:rPr lang="en-US" dirty="0"/>
              <a:t>Now that we have the error…</a:t>
            </a:r>
          </a:p>
        </p:txBody>
      </p:sp>
      <p:sp>
        <p:nvSpPr>
          <p:cNvPr id="3" name="Content Placeholder 2">
            <a:extLst>
              <a:ext uri="{FF2B5EF4-FFF2-40B4-BE49-F238E27FC236}">
                <a16:creationId xmlns:a16="http://schemas.microsoft.com/office/drawing/2014/main" id="{E92F2801-39B4-4C49-802B-9C173BB74D73}"/>
              </a:ext>
            </a:extLst>
          </p:cNvPr>
          <p:cNvSpPr>
            <a:spLocks noGrp="1"/>
          </p:cNvSpPr>
          <p:nvPr>
            <p:ph idx="1"/>
          </p:nvPr>
        </p:nvSpPr>
        <p:spPr/>
        <p:txBody>
          <a:bodyPr/>
          <a:lstStyle/>
          <a:p>
            <a:r>
              <a:rPr lang="en-US" dirty="0"/>
              <a:t>What do we want from a regression model?</a:t>
            </a:r>
          </a:p>
          <a:p>
            <a:endParaRPr lang="en-US" dirty="0"/>
          </a:p>
          <a:p>
            <a:endParaRPr lang="en-US" dirty="0"/>
          </a:p>
        </p:txBody>
      </p:sp>
      <p:pic>
        <p:nvPicPr>
          <p:cNvPr id="4" name="Picture 3">
            <a:extLst>
              <a:ext uri="{FF2B5EF4-FFF2-40B4-BE49-F238E27FC236}">
                <a16:creationId xmlns:a16="http://schemas.microsoft.com/office/drawing/2014/main" id="{E75C7E3D-2529-694B-83F9-04FB3903BD87}"/>
              </a:ext>
            </a:extLst>
          </p:cNvPr>
          <p:cNvPicPr>
            <a:picLocks noChangeAspect="1"/>
          </p:cNvPicPr>
          <p:nvPr/>
        </p:nvPicPr>
        <p:blipFill>
          <a:blip r:embed="rId2"/>
          <a:stretch>
            <a:fillRect/>
          </a:stretch>
        </p:blipFill>
        <p:spPr>
          <a:xfrm>
            <a:off x="1974850" y="3073400"/>
            <a:ext cx="5194300" cy="711200"/>
          </a:xfrm>
          <a:prstGeom prst="rect">
            <a:avLst/>
          </a:prstGeom>
        </p:spPr>
      </p:pic>
      <p:pic>
        <p:nvPicPr>
          <p:cNvPr id="5" name="Picture 4">
            <a:extLst>
              <a:ext uri="{FF2B5EF4-FFF2-40B4-BE49-F238E27FC236}">
                <a16:creationId xmlns:a16="http://schemas.microsoft.com/office/drawing/2014/main" id="{9EAB8E72-FD8D-A840-AD34-034F75F8A661}"/>
              </a:ext>
            </a:extLst>
          </p:cNvPr>
          <p:cNvPicPr>
            <a:picLocks noChangeAspect="1"/>
          </p:cNvPicPr>
          <p:nvPr/>
        </p:nvPicPr>
        <p:blipFill>
          <a:blip r:embed="rId3"/>
          <a:stretch>
            <a:fillRect/>
          </a:stretch>
        </p:blipFill>
        <p:spPr>
          <a:xfrm>
            <a:off x="2044700" y="4927600"/>
            <a:ext cx="5054600" cy="660400"/>
          </a:xfrm>
          <a:prstGeom prst="rect">
            <a:avLst/>
          </a:prstGeom>
        </p:spPr>
      </p:pic>
      <p:cxnSp>
        <p:nvCxnSpPr>
          <p:cNvPr id="7" name="Straight Arrow Connector 6">
            <a:extLst>
              <a:ext uri="{FF2B5EF4-FFF2-40B4-BE49-F238E27FC236}">
                <a16:creationId xmlns:a16="http://schemas.microsoft.com/office/drawing/2014/main" id="{567D1281-DF22-3241-9142-C6BBDD57E5B1}"/>
              </a:ext>
            </a:extLst>
          </p:cNvPr>
          <p:cNvCxnSpPr>
            <a:stCxn id="4" idx="2"/>
            <a:endCxn id="5" idx="0"/>
          </p:cNvCxnSpPr>
          <p:nvPr/>
        </p:nvCxnSpPr>
        <p:spPr>
          <a:xfrm>
            <a:off x="4572000" y="3784600"/>
            <a:ext cx="0" cy="114300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64A264BD-456A-4D42-BB7F-937F8584FD39}"/>
              </a:ext>
            </a:extLst>
          </p:cNvPr>
          <p:cNvSpPr/>
          <p:nvPr/>
        </p:nvSpPr>
        <p:spPr>
          <a:xfrm>
            <a:off x="5508103" y="3976290"/>
            <a:ext cx="2406627" cy="615600"/>
          </a:xfrm>
          <a:prstGeom prst="wedgeRoundRectCallout">
            <a:avLst>
              <a:gd name="adj1" fmla="val -64421"/>
              <a:gd name="adj2" fmla="val 12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Least square!</a:t>
            </a:r>
          </a:p>
        </p:txBody>
      </p:sp>
      <p:sp>
        <p:nvSpPr>
          <p:cNvPr id="8" name="Oval 7">
            <a:extLst>
              <a:ext uri="{FF2B5EF4-FFF2-40B4-BE49-F238E27FC236}">
                <a16:creationId xmlns:a16="http://schemas.microsoft.com/office/drawing/2014/main" id="{4A3844B4-1581-0B47-93A4-B33D7347256D}"/>
              </a:ext>
            </a:extLst>
          </p:cNvPr>
          <p:cNvSpPr/>
          <p:nvPr/>
        </p:nvSpPr>
        <p:spPr>
          <a:xfrm>
            <a:off x="4391980" y="5021673"/>
            <a:ext cx="360040" cy="541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a:extLst>
              <a:ext uri="{FF2B5EF4-FFF2-40B4-BE49-F238E27FC236}">
                <a16:creationId xmlns:a16="http://schemas.microsoft.com/office/drawing/2014/main" id="{6A111FA9-658D-8249-995B-9E624EC76983}"/>
              </a:ext>
            </a:extLst>
          </p:cNvPr>
          <p:cNvSpPr/>
          <p:nvPr/>
        </p:nvSpPr>
        <p:spPr>
          <a:xfrm>
            <a:off x="2915816" y="5880559"/>
            <a:ext cx="3168352" cy="339677"/>
          </a:xfrm>
          <a:prstGeom prst="wedgeRoundRectCallout">
            <a:avLst>
              <a:gd name="adj1" fmla="val 18120"/>
              <a:gd name="adj2" fmla="val -10250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For math convenience only.</a:t>
            </a:r>
          </a:p>
        </p:txBody>
      </p:sp>
    </p:spTree>
    <p:extLst>
      <p:ext uri="{BB962C8B-B14F-4D97-AF65-F5344CB8AC3E}">
        <p14:creationId xmlns:p14="http://schemas.microsoft.com/office/powerpoint/2010/main" val="342444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8EA4-9140-BE4F-AF62-4B5008342C5B}"/>
              </a:ext>
            </a:extLst>
          </p:cNvPr>
          <p:cNvSpPr>
            <a:spLocks noGrp="1"/>
          </p:cNvSpPr>
          <p:nvPr>
            <p:ph type="title"/>
          </p:nvPr>
        </p:nvSpPr>
        <p:spPr/>
        <p:txBody>
          <a:bodyPr/>
          <a:lstStyle/>
          <a:p>
            <a:r>
              <a:rPr lang="en-US" dirty="0"/>
              <a:t>How do we infer the parameters?</a:t>
            </a:r>
          </a:p>
        </p:txBody>
      </p:sp>
      <p:sp>
        <p:nvSpPr>
          <p:cNvPr id="3" name="Content Placeholder 2">
            <a:extLst>
              <a:ext uri="{FF2B5EF4-FFF2-40B4-BE49-F238E27FC236}">
                <a16:creationId xmlns:a16="http://schemas.microsoft.com/office/drawing/2014/main" id="{105BB544-F773-B942-9424-C92E62634382}"/>
              </a:ext>
            </a:extLst>
          </p:cNvPr>
          <p:cNvSpPr>
            <a:spLocks noGrp="1"/>
          </p:cNvSpPr>
          <p:nvPr>
            <p:ph idx="1"/>
          </p:nvPr>
        </p:nvSpPr>
        <p:spPr/>
        <p:txBody>
          <a:bodyPr/>
          <a:lstStyle/>
          <a:p>
            <a:r>
              <a:rPr lang="en-US" dirty="0"/>
              <a:t>How do we get betas’ to minimize the error?</a:t>
            </a:r>
          </a:p>
          <a:p>
            <a:endParaRPr lang="en-US" dirty="0"/>
          </a:p>
          <a:p>
            <a:r>
              <a:rPr lang="en-US" dirty="0"/>
              <a:t>Intuitively, we could search through some space…</a:t>
            </a:r>
          </a:p>
        </p:txBody>
      </p:sp>
    </p:spTree>
    <p:extLst>
      <p:ext uri="{BB962C8B-B14F-4D97-AF65-F5344CB8AC3E}">
        <p14:creationId xmlns:p14="http://schemas.microsoft.com/office/powerpoint/2010/main" val="104801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3FAF-6C8B-E44B-863C-8E4CC69B51BC}"/>
              </a:ext>
            </a:extLst>
          </p:cNvPr>
          <p:cNvSpPr>
            <a:spLocks noGrp="1"/>
          </p:cNvSpPr>
          <p:nvPr>
            <p:ph type="title"/>
          </p:nvPr>
        </p:nvSpPr>
        <p:spPr/>
        <p:txBody>
          <a:bodyPr/>
          <a:lstStyle/>
          <a:p>
            <a:r>
              <a:rPr lang="en-US" dirty="0"/>
              <a:t>Intuitive Approach: Grid Search</a:t>
            </a:r>
          </a:p>
        </p:txBody>
      </p:sp>
      <p:sp>
        <p:nvSpPr>
          <p:cNvPr id="3" name="Content Placeholder 2">
            <a:extLst>
              <a:ext uri="{FF2B5EF4-FFF2-40B4-BE49-F238E27FC236}">
                <a16:creationId xmlns:a16="http://schemas.microsoft.com/office/drawing/2014/main" id="{88B83886-6764-3448-AD00-98CDC292B3E6}"/>
              </a:ext>
            </a:extLst>
          </p:cNvPr>
          <p:cNvSpPr>
            <a:spLocks noGrp="1"/>
          </p:cNvSpPr>
          <p:nvPr>
            <p:ph idx="1"/>
          </p:nvPr>
        </p:nvSpPr>
        <p:spPr>
          <a:xfrm>
            <a:off x="457200" y="1600201"/>
            <a:ext cx="8229600" cy="964704"/>
          </a:xfrm>
        </p:spPr>
        <p:txBody>
          <a:bodyPr/>
          <a:lstStyle/>
          <a:p>
            <a:r>
              <a:rPr lang="en-US" dirty="0"/>
              <a:t>We make a ”grid” of candidate values</a:t>
            </a:r>
          </a:p>
        </p:txBody>
      </p:sp>
      <p:graphicFrame>
        <p:nvGraphicFramePr>
          <p:cNvPr id="4" name="Table 4">
            <a:extLst>
              <a:ext uri="{FF2B5EF4-FFF2-40B4-BE49-F238E27FC236}">
                <a16:creationId xmlns:a16="http://schemas.microsoft.com/office/drawing/2014/main" id="{587FEF45-C32B-234F-A905-9F1555B6A20C}"/>
              </a:ext>
            </a:extLst>
          </p:cNvPr>
          <p:cNvGraphicFramePr>
            <a:graphicFrameLocks noGrp="1"/>
          </p:cNvGraphicFramePr>
          <p:nvPr>
            <p:extLst>
              <p:ext uri="{D42A27DB-BD31-4B8C-83A1-F6EECF244321}">
                <p14:modId xmlns:p14="http://schemas.microsoft.com/office/powerpoint/2010/main" val="2284625140"/>
              </p:ext>
            </p:extLst>
          </p:nvPr>
        </p:nvGraphicFramePr>
        <p:xfrm>
          <a:off x="1524000" y="3095676"/>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992393964"/>
                    </a:ext>
                  </a:extLst>
                </a:gridCol>
                <a:gridCol w="1016000">
                  <a:extLst>
                    <a:ext uri="{9D8B030D-6E8A-4147-A177-3AD203B41FA5}">
                      <a16:colId xmlns:a16="http://schemas.microsoft.com/office/drawing/2014/main" val="2091803632"/>
                    </a:ext>
                  </a:extLst>
                </a:gridCol>
                <a:gridCol w="1016000">
                  <a:extLst>
                    <a:ext uri="{9D8B030D-6E8A-4147-A177-3AD203B41FA5}">
                      <a16:colId xmlns:a16="http://schemas.microsoft.com/office/drawing/2014/main" val="2746851234"/>
                    </a:ext>
                  </a:extLst>
                </a:gridCol>
                <a:gridCol w="1016000">
                  <a:extLst>
                    <a:ext uri="{9D8B030D-6E8A-4147-A177-3AD203B41FA5}">
                      <a16:colId xmlns:a16="http://schemas.microsoft.com/office/drawing/2014/main" val="4107815052"/>
                    </a:ext>
                  </a:extLst>
                </a:gridCol>
                <a:gridCol w="1016000">
                  <a:extLst>
                    <a:ext uri="{9D8B030D-6E8A-4147-A177-3AD203B41FA5}">
                      <a16:colId xmlns:a16="http://schemas.microsoft.com/office/drawing/2014/main" val="1585967202"/>
                    </a:ext>
                  </a:extLst>
                </a:gridCol>
                <a:gridCol w="1016000">
                  <a:extLst>
                    <a:ext uri="{9D8B030D-6E8A-4147-A177-3AD203B41FA5}">
                      <a16:colId xmlns:a16="http://schemas.microsoft.com/office/drawing/2014/main" val="1757141754"/>
                    </a:ext>
                  </a:extLst>
                </a:gridCol>
              </a:tblGrid>
              <a:tr h="370840">
                <a:tc>
                  <a:txBody>
                    <a:bodyPr/>
                    <a:lstStyle/>
                    <a:p>
                      <a:r>
                        <a:rPr lang="en-US" sz="1600" dirty="0"/>
                        <a:t>[100,100]</a:t>
                      </a:r>
                    </a:p>
                  </a:txBody>
                  <a:tcPr/>
                </a:tc>
                <a:tc>
                  <a:txBody>
                    <a:bodyPr/>
                    <a:lstStyle/>
                    <a:p>
                      <a:r>
                        <a:rPr lang="en-US" sz="1600" dirty="0"/>
                        <a:t>[100,99]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[100,1]</a:t>
                      </a:r>
                    </a:p>
                  </a:txBody>
                  <a:tcPr/>
                </a:tc>
                <a:extLst>
                  <a:ext uri="{0D108BD9-81ED-4DB2-BD59-A6C34878D82A}">
                    <a16:rowId xmlns:a16="http://schemas.microsoft.com/office/drawing/2014/main" val="2745819151"/>
                  </a:ext>
                </a:extLst>
              </a:tr>
              <a:tr h="370840">
                <a:tc>
                  <a:txBody>
                    <a:bodyPr/>
                    <a:lstStyle/>
                    <a:p>
                      <a:r>
                        <a:rPr lang="en-US" sz="1600" dirty="0"/>
                        <a:t>…</a:t>
                      </a:r>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extLst>
                  <a:ext uri="{0D108BD9-81ED-4DB2-BD59-A6C34878D82A}">
                    <a16:rowId xmlns:a16="http://schemas.microsoft.com/office/drawing/2014/main" val="343938036"/>
                  </a:ext>
                </a:extLst>
              </a:tr>
              <a:tr h="370840">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925538154"/>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631377387"/>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extLst>
                  <a:ext uri="{0D108BD9-81ED-4DB2-BD59-A6C34878D82A}">
                    <a16:rowId xmlns:a16="http://schemas.microsoft.com/office/drawing/2014/main" val="2276439821"/>
                  </a:ext>
                </a:extLst>
              </a:tr>
              <a:tr h="370840">
                <a:tc>
                  <a:txBody>
                    <a:bodyPr/>
                    <a:lstStyle/>
                    <a:p>
                      <a:r>
                        <a:rPr lang="en-US" sz="1600" dirty="0"/>
                        <a:t>[1, 100]</a:t>
                      </a:r>
                    </a:p>
                  </a:txBody>
                  <a:tcPr/>
                </a:tc>
                <a:tc>
                  <a:txBody>
                    <a:bodyPr/>
                    <a:lstStyle/>
                    <a:p>
                      <a:r>
                        <a:rPr lang="en-US" sz="1600" dirty="0"/>
                        <a:t>[1, 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[1,1]</a:t>
                      </a:r>
                    </a:p>
                  </a:txBody>
                  <a:tcPr/>
                </a:tc>
                <a:extLst>
                  <a:ext uri="{0D108BD9-81ED-4DB2-BD59-A6C34878D82A}">
                    <a16:rowId xmlns:a16="http://schemas.microsoft.com/office/drawing/2014/main" val="7149895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212ECA-BB74-8544-AEFC-A28F2F0351B2}"/>
                  </a:ext>
                </a:extLst>
              </p:cNvPr>
              <p:cNvSpPr txBox="1"/>
              <p:nvPr/>
            </p:nvSpPr>
            <p:spPr>
              <a:xfrm>
                <a:off x="899592" y="3746531"/>
                <a:ext cx="555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a:extLst>
                  <a:ext uri="{FF2B5EF4-FFF2-40B4-BE49-F238E27FC236}">
                    <a16:creationId xmlns:a16="http://schemas.microsoft.com/office/drawing/2014/main" id="{8D212ECA-BB74-8544-AEFC-A28F2F0351B2}"/>
                  </a:ext>
                </a:extLst>
              </p:cNvPr>
              <p:cNvSpPr txBox="1">
                <a:spLocks noRot="1" noChangeAspect="1" noMove="1" noResize="1" noEditPoints="1" noAdjustHandles="1" noChangeArrowheads="1" noChangeShapeType="1" noTextEdit="1"/>
              </p:cNvSpPr>
              <p:nvPr/>
            </p:nvSpPr>
            <p:spPr>
              <a:xfrm>
                <a:off x="899592" y="3746531"/>
                <a:ext cx="555473" cy="461665"/>
              </a:xfrm>
              <a:prstGeom prst="rect">
                <a:avLst/>
              </a:prstGeom>
              <a:blipFill>
                <a:blip r:embed="rId2"/>
                <a:stretch>
                  <a:fillRect l="-4545"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69A4A1-8EFC-374E-B46C-701D638DD8A6}"/>
                  </a:ext>
                </a:extLst>
              </p:cNvPr>
              <p:cNvSpPr txBox="1"/>
              <p:nvPr/>
            </p:nvSpPr>
            <p:spPr>
              <a:xfrm>
                <a:off x="4339821" y="2429391"/>
                <a:ext cx="562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p:txBody>
          </p:sp>
        </mc:Choice>
        <mc:Fallback xmlns="">
          <p:sp>
            <p:nvSpPr>
              <p:cNvPr id="6" name="TextBox 5">
                <a:extLst>
                  <a:ext uri="{FF2B5EF4-FFF2-40B4-BE49-F238E27FC236}">
                    <a16:creationId xmlns:a16="http://schemas.microsoft.com/office/drawing/2014/main" id="{B869A4A1-8EFC-374E-B46C-701D638DD8A6}"/>
                  </a:ext>
                </a:extLst>
              </p:cNvPr>
              <p:cNvSpPr txBox="1">
                <a:spLocks noRot="1" noChangeAspect="1" noMove="1" noResize="1" noEditPoints="1" noAdjustHandles="1" noChangeArrowheads="1" noChangeShapeType="1" noTextEdit="1"/>
              </p:cNvSpPr>
              <p:nvPr/>
            </p:nvSpPr>
            <p:spPr>
              <a:xfrm>
                <a:off x="4339821" y="2429391"/>
                <a:ext cx="562590" cy="461665"/>
              </a:xfrm>
              <a:prstGeom prst="rect">
                <a:avLst/>
              </a:prstGeom>
              <a:blipFill>
                <a:blip r:embed="rId3"/>
                <a:stretch>
                  <a:fillRect l="-2222" b="-18919"/>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92394EB9-2F55-044E-A5A8-575163E27B81}"/>
              </a:ext>
            </a:extLst>
          </p:cNvPr>
          <p:cNvSpPr/>
          <p:nvPr/>
        </p:nvSpPr>
        <p:spPr>
          <a:xfrm>
            <a:off x="2555776" y="5818024"/>
            <a:ext cx="5064225" cy="964704"/>
          </a:xfrm>
          <a:prstGeom prst="wedgeRoundRectCallout">
            <a:avLst>
              <a:gd name="adj1" fmla="val 176"/>
              <a:gd name="adj2" fmla="val -9436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Compute MSE on each of these cells. The parameter values with the smallest MSE are considered “good” parameters.</a:t>
            </a:r>
          </a:p>
        </p:txBody>
      </p:sp>
    </p:spTree>
    <p:extLst>
      <p:ext uri="{BB962C8B-B14F-4D97-AF65-F5344CB8AC3E}">
        <p14:creationId xmlns:p14="http://schemas.microsoft.com/office/powerpoint/2010/main" val="358312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38E9-BD52-D04F-8B9D-859DF98F39CE}"/>
              </a:ext>
            </a:extLst>
          </p:cNvPr>
          <p:cNvSpPr>
            <a:spLocks noGrp="1"/>
          </p:cNvSpPr>
          <p:nvPr>
            <p:ph type="title"/>
          </p:nvPr>
        </p:nvSpPr>
        <p:spPr/>
        <p:txBody>
          <a:bodyPr/>
          <a:lstStyle/>
          <a:p>
            <a:r>
              <a:rPr lang="en-US" dirty="0"/>
              <a:t>Intuitive Approach: Grid Search</a:t>
            </a:r>
          </a:p>
        </p:txBody>
      </p:sp>
      <p:pic>
        <p:nvPicPr>
          <p:cNvPr id="4" name="Content Placeholder 3">
            <a:extLst>
              <a:ext uri="{FF2B5EF4-FFF2-40B4-BE49-F238E27FC236}">
                <a16:creationId xmlns:a16="http://schemas.microsoft.com/office/drawing/2014/main" id="{30A4B9AC-F507-7442-979E-A76920B5ED24}"/>
              </a:ext>
            </a:extLst>
          </p:cNvPr>
          <p:cNvPicPr>
            <a:picLocks noGrp="1" noChangeAspect="1"/>
          </p:cNvPicPr>
          <p:nvPr>
            <p:ph idx="1"/>
          </p:nvPr>
        </p:nvPicPr>
        <p:blipFill>
          <a:blip r:embed="rId3"/>
          <a:stretch>
            <a:fillRect/>
          </a:stretch>
        </p:blipFill>
        <p:spPr>
          <a:xfrm>
            <a:off x="574103" y="1701414"/>
            <a:ext cx="7995794" cy="5141168"/>
          </a:xfrm>
          <a:prstGeom prst="rect">
            <a:avLst/>
          </a:prstGeom>
        </p:spPr>
      </p:pic>
    </p:spTree>
    <p:extLst>
      <p:ext uri="{BB962C8B-B14F-4D97-AF65-F5344CB8AC3E}">
        <p14:creationId xmlns:p14="http://schemas.microsoft.com/office/powerpoint/2010/main" val="425753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661B-2E7F-4640-993F-A41D18A6D4AE}"/>
              </a:ext>
            </a:extLst>
          </p:cNvPr>
          <p:cNvSpPr>
            <a:spLocks noGrp="1"/>
          </p:cNvSpPr>
          <p:nvPr>
            <p:ph type="title"/>
          </p:nvPr>
        </p:nvSpPr>
        <p:spPr/>
        <p:txBody>
          <a:bodyPr/>
          <a:lstStyle/>
          <a:p>
            <a:r>
              <a:rPr lang="en-US" dirty="0"/>
              <a:t>But this is inefficient…</a:t>
            </a:r>
          </a:p>
        </p:txBody>
      </p:sp>
      <p:sp>
        <p:nvSpPr>
          <p:cNvPr id="3" name="Content Placeholder 2">
            <a:extLst>
              <a:ext uri="{FF2B5EF4-FFF2-40B4-BE49-F238E27FC236}">
                <a16:creationId xmlns:a16="http://schemas.microsoft.com/office/drawing/2014/main" id="{6D4626A3-CFBF-334D-AA7C-B5FD6D21F968}"/>
              </a:ext>
            </a:extLst>
          </p:cNvPr>
          <p:cNvSpPr>
            <a:spLocks noGrp="1"/>
          </p:cNvSpPr>
          <p:nvPr>
            <p:ph idx="1"/>
          </p:nvPr>
        </p:nvSpPr>
        <p:spPr/>
        <p:txBody>
          <a:bodyPr/>
          <a:lstStyle/>
          <a:p>
            <a:r>
              <a:rPr lang="en-US" dirty="0"/>
              <a:t>What if the true parameters happen to be out of the grid?</a:t>
            </a:r>
          </a:p>
          <a:p>
            <a:endParaRPr lang="en-US" dirty="0"/>
          </a:p>
          <a:p>
            <a:r>
              <a:rPr lang="en-US" dirty="0"/>
              <a:t>What if we have 10 parameters in this model? </a:t>
            </a:r>
          </a:p>
          <a:p>
            <a:pPr lvl="1"/>
            <a:r>
              <a:rPr lang="en-US" dirty="0"/>
              <a:t>This will make our search space too high.</a:t>
            </a:r>
          </a:p>
        </p:txBody>
      </p:sp>
    </p:spTree>
    <p:extLst>
      <p:ext uri="{BB962C8B-B14F-4D97-AF65-F5344CB8AC3E}">
        <p14:creationId xmlns:p14="http://schemas.microsoft.com/office/powerpoint/2010/main" val="231854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8E4C-67EB-7D41-B0CE-A1DB120D0F22}"/>
              </a:ext>
            </a:extLst>
          </p:cNvPr>
          <p:cNvSpPr>
            <a:spLocks noGrp="1"/>
          </p:cNvSpPr>
          <p:nvPr>
            <p:ph type="title"/>
          </p:nvPr>
        </p:nvSpPr>
        <p:spPr/>
        <p:txBody>
          <a:bodyPr/>
          <a:lstStyle/>
          <a:p>
            <a:r>
              <a:rPr lang="en-US" dirty="0"/>
              <a:t>What do we learn from grid search?</a:t>
            </a:r>
          </a:p>
        </p:txBody>
      </p:sp>
      <p:pic>
        <p:nvPicPr>
          <p:cNvPr id="5" name="Content Placeholder 4">
            <a:extLst>
              <a:ext uri="{FF2B5EF4-FFF2-40B4-BE49-F238E27FC236}">
                <a16:creationId xmlns:a16="http://schemas.microsoft.com/office/drawing/2014/main" id="{0BACFDFB-8B6E-0340-9ED3-540CC4F3CE8B}"/>
              </a:ext>
            </a:extLst>
          </p:cNvPr>
          <p:cNvPicPr>
            <a:picLocks noGrp="1" noChangeAspect="1"/>
          </p:cNvPicPr>
          <p:nvPr>
            <p:ph idx="1"/>
          </p:nvPr>
        </p:nvPicPr>
        <p:blipFill>
          <a:blip r:embed="rId2"/>
          <a:stretch>
            <a:fillRect/>
          </a:stretch>
        </p:blipFill>
        <p:spPr>
          <a:xfrm>
            <a:off x="1428323" y="1262831"/>
            <a:ext cx="6287354" cy="5595169"/>
          </a:xfrm>
          <a:prstGeom prst="rect">
            <a:avLst/>
          </a:prstGeom>
        </p:spPr>
      </p:pic>
      <p:sp>
        <p:nvSpPr>
          <p:cNvPr id="4" name="Rounded Rectangular Callout 3">
            <a:extLst>
              <a:ext uri="{FF2B5EF4-FFF2-40B4-BE49-F238E27FC236}">
                <a16:creationId xmlns:a16="http://schemas.microsoft.com/office/drawing/2014/main" id="{B283D51C-1850-1D4E-ACB0-6E549E385FDD}"/>
              </a:ext>
            </a:extLst>
          </p:cNvPr>
          <p:cNvSpPr/>
          <p:nvPr/>
        </p:nvSpPr>
        <p:spPr>
          <a:xfrm>
            <a:off x="4646813" y="1770519"/>
            <a:ext cx="4032448" cy="635312"/>
          </a:xfrm>
          <a:prstGeom prst="wedgeRoundRectCallout">
            <a:avLst>
              <a:gd name="adj1" fmla="val -44857"/>
              <a:gd name="adj2" fmla="val 10429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Does it look like a U-shaped curve?</a:t>
            </a:r>
          </a:p>
        </p:txBody>
      </p:sp>
    </p:spTree>
    <p:extLst>
      <p:ext uri="{BB962C8B-B14F-4D97-AF65-F5344CB8AC3E}">
        <p14:creationId xmlns:p14="http://schemas.microsoft.com/office/powerpoint/2010/main" val="37464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875-74F3-7145-B3E1-CDD93DF16F5F}"/>
              </a:ext>
            </a:extLst>
          </p:cNvPr>
          <p:cNvSpPr>
            <a:spLocks noGrp="1"/>
          </p:cNvSpPr>
          <p:nvPr>
            <p:ph type="title"/>
          </p:nvPr>
        </p:nvSpPr>
        <p:spPr/>
        <p:txBody>
          <a:bodyPr/>
          <a:lstStyle/>
          <a:p>
            <a:r>
              <a:rPr lang="en-US" dirty="0"/>
              <a:t>Regression: The Origin</a:t>
            </a:r>
          </a:p>
        </p:txBody>
      </p:sp>
      <p:pic>
        <p:nvPicPr>
          <p:cNvPr id="4" name="Content Placeholder 3">
            <a:extLst>
              <a:ext uri="{FF2B5EF4-FFF2-40B4-BE49-F238E27FC236}">
                <a16:creationId xmlns:a16="http://schemas.microsoft.com/office/drawing/2014/main" id="{F730DCEF-4027-7B45-9D76-3C86AB7E9176}"/>
              </a:ext>
            </a:extLst>
          </p:cNvPr>
          <p:cNvPicPr>
            <a:picLocks noGrp="1" noChangeAspect="1"/>
          </p:cNvPicPr>
          <p:nvPr>
            <p:ph idx="1"/>
          </p:nvPr>
        </p:nvPicPr>
        <p:blipFill>
          <a:blip r:embed="rId3"/>
          <a:stretch>
            <a:fillRect/>
          </a:stretch>
        </p:blipFill>
        <p:spPr>
          <a:xfrm>
            <a:off x="457200" y="1645906"/>
            <a:ext cx="8229600" cy="952185"/>
          </a:xfrm>
          <a:prstGeom prst="rect">
            <a:avLst/>
          </a:prstGeom>
        </p:spPr>
      </p:pic>
      <p:pic>
        <p:nvPicPr>
          <p:cNvPr id="5" name="Picture 4">
            <a:extLst>
              <a:ext uri="{FF2B5EF4-FFF2-40B4-BE49-F238E27FC236}">
                <a16:creationId xmlns:a16="http://schemas.microsoft.com/office/drawing/2014/main" id="{71F5A7AB-5467-4F42-AE0F-2CADD9A6C98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3982648" y="2479608"/>
            <a:ext cx="4031640" cy="4725144"/>
          </a:xfrm>
          <a:prstGeom prst="rect">
            <a:avLst/>
          </a:prstGeom>
        </p:spPr>
      </p:pic>
      <p:sp>
        <p:nvSpPr>
          <p:cNvPr id="7" name="TextBox 6">
            <a:extLst>
              <a:ext uri="{FF2B5EF4-FFF2-40B4-BE49-F238E27FC236}">
                <a16:creationId xmlns:a16="http://schemas.microsoft.com/office/drawing/2014/main" id="{6093DF31-EA38-A04C-AE7F-80EEBAE4B46E}"/>
              </a:ext>
            </a:extLst>
          </p:cNvPr>
          <p:cNvSpPr txBox="1"/>
          <p:nvPr/>
        </p:nvSpPr>
        <p:spPr>
          <a:xfrm>
            <a:off x="18696" y="6063007"/>
            <a:ext cx="2952328" cy="769441"/>
          </a:xfrm>
          <a:prstGeom prst="rect">
            <a:avLst/>
          </a:prstGeom>
          <a:noFill/>
        </p:spPr>
        <p:txBody>
          <a:bodyPr wrap="square">
            <a:spAutoFit/>
          </a:bodyPr>
          <a:lstStyle/>
          <a:p>
            <a:pPr algn="l"/>
            <a:r>
              <a:rPr lang="en-HK" sz="1100" u="none" strike="noStrike" dirty="0">
                <a:effectLst/>
                <a:latin typeface="Calibri Light" panose="020F0302020204030204" pitchFamily="34" charset="0"/>
                <a:cs typeface="Calibri Light" panose="020F0302020204030204" pitchFamily="34" charset="0"/>
              </a:rPr>
              <a:t>Galton, F. (1886). Regression towards mediocrity in hereditary stature. The Journal of the Anthropological Institute of Great Britain and Ireland, 15, 246-263.</a:t>
            </a:r>
          </a:p>
        </p:txBody>
      </p:sp>
    </p:spTree>
    <p:extLst>
      <p:ext uri="{BB962C8B-B14F-4D97-AF65-F5344CB8AC3E}">
        <p14:creationId xmlns:p14="http://schemas.microsoft.com/office/powerpoint/2010/main" val="63941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6B3-3D71-D34E-8FEE-D798F1A1EEC8}"/>
              </a:ext>
            </a:extLst>
          </p:cNvPr>
          <p:cNvSpPr>
            <a:spLocks noGrp="1"/>
          </p:cNvSpPr>
          <p:nvPr>
            <p:ph type="title"/>
          </p:nvPr>
        </p:nvSpPr>
        <p:spPr/>
        <p:txBody>
          <a:bodyPr/>
          <a:lstStyle/>
          <a:p>
            <a:r>
              <a:rPr lang="en-US" dirty="0"/>
              <a:t>We can walk faster, can’t we?</a:t>
            </a:r>
          </a:p>
        </p:txBody>
      </p:sp>
      <p:pic>
        <p:nvPicPr>
          <p:cNvPr id="6" name="Content Placeholder 4">
            <a:extLst>
              <a:ext uri="{FF2B5EF4-FFF2-40B4-BE49-F238E27FC236}">
                <a16:creationId xmlns:a16="http://schemas.microsoft.com/office/drawing/2014/main" id="{751C3DF8-1B48-7248-82C7-1671CA9C2B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1704017" y="1052736"/>
            <a:ext cx="5735965" cy="490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89C2945-4298-DC45-B1DA-1A1EA4B91B41}"/>
              </a:ext>
            </a:extLst>
          </p:cNvPr>
          <p:cNvPicPr>
            <a:picLocks noChangeAspect="1"/>
          </p:cNvPicPr>
          <p:nvPr/>
        </p:nvPicPr>
        <p:blipFill>
          <a:blip r:embed="rId4"/>
          <a:stretch>
            <a:fillRect/>
          </a:stretch>
        </p:blipFill>
        <p:spPr>
          <a:xfrm>
            <a:off x="0" y="5981178"/>
            <a:ext cx="9144000" cy="876822"/>
          </a:xfrm>
          <a:prstGeom prst="rect">
            <a:avLst/>
          </a:prstGeom>
        </p:spPr>
      </p:pic>
      <p:sp>
        <p:nvSpPr>
          <p:cNvPr id="3" name="Smiley Face 2">
            <a:extLst>
              <a:ext uri="{FF2B5EF4-FFF2-40B4-BE49-F238E27FC236}">
                <a16:creationId xmlns:a16="http://schemas.microsoft.com/office/drawing/2014/main" id="{9B89D735-F332-B049-A747-7BB1810B8EA3}"/>
              </a:ext>
            </a:extLst>
          </p:cNvPr>
          <p:cNvSpPr/>
          <p:nvPr/>
        </p:nvSpPr>
        <p:spPr>
          <a:xfrm>
            <a:off x="2555776" y="2348880"/>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776EF37B-72E2-8C41-AE54-5009FCC0A6BD}"/>
              </a:ext>
            </a:extLst>
          </p:cNvPr>
          <p:cNvSpPr/>
          <p:nvPr/>
        </p:nvSpPr>
        <p:spPr>
          <a:xfrm>
            <a:off x="2987824" y="3292092"/>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a:extLst>
              <a:ext uri="{FF2B5EF4-FFF2-40B4-BE49-F238E27FC236}">
                <a16:creationId xmlns:a16="http://schemas.microsoft.com/office/drawing/2014/main" id="{A446D393-B6DA-FA49-8FC7-3D13D608D7A9}"/>
              </a:ext>
            </a:extLst>
          </p:cNvPr>
          <p:cNvSpPr/>
          <p:nvPr/>
        </p:nvSpPr>
        <p:spPr>
          <a:xfrm>
            <a:off x="3779912" y="1719552"/>
            <a:ext cx="4032448" cy="989367"/>
          </a:xfrm>
          <a:prstGeom prst="wedgeRoundRectCallout">
            <a:avLst>
              <a:gd name="adj1" fmla="val -52841"/>
              <a:gd name="adj2" fmla="val 11540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Instead of walking randomly, maybe we could try walk along the downhill direction.</a:t>
            </a:r>
          </a:p>
        </p:txBody>
      </p:sp>
    </p:spTree>
    <p:extLst>
      <p:ext uri="{BB962C8B-B14F-4D97-AF65-F5344CB8AC3E}">
        <p14:creationId xmlns:p14="http://schemas.microsoft.com/office/powerpoint/2010/main" val="29295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552 0.1375 " pathEditMode="relative" ptsTypes="AA">
                                      <p:cBhvr>
                                        <p:cTn id="6" dur="1000" fill="hold"/>
                                        <p:tgtEl>
                                          <p:spTgt spid="3"/>
                                        </p:tgtEl>
                                        <p:attrNameLst>
                                          <p:attrName>ppt_x</p:attrName>
                                          <p:attrName>ppt_y</p:attrName>
                                        </p:attrNameLst>
                                      </p:cBhvr>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 0 L 0.07865 0.13797 " pathEditMode="relative" ptsTypes="AA">
                                      <p:cBhvr>
                                        <p:cTn id="15" dur="1000" fill="hold"/>
                                        <p:tgtEl>
                                          <p:spTgt spid="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C798-4DD5-1948-9A9A-964E70FC8FB2}"/>
              </a:ext>
            </a:extLst>
          </p:cNvPr>
          <p:cNvSpPr>
            <a:spLocks noGrp="1"/>
          </p:cNvSpPr>
          <p:nvPr>
            <p:ph type="title"/>
          </p:nvPr>
        </p:nvSpPr>
        <p:spPr/>
        <p:txBody>
          <a:bodyPr/>
          <a:lstStyle/>
          <a:p>
            <a:r>
              <a:rPr lang="en-US" dirty="0"/>
              <a:t>Walking down the hill</a:t>
            </a:r>
          </a:p>
        </p:txBody>
      </p:sp>
      <p:sp>
        <p:nvSpPr>
          <p:cNvPr id="3" name="Content Placeholder 2">
            <a:extLst>
              <a:ext uri="{FF2B5EF4-FFF2-40B4-BE49-F238E27FC236}">
                <a16:creationId xmlns:a16="http://schemas.microsoft.com/office/drawing/2014/main" id="{2DDCF095-5719-BB4D-A940-91B7E69754FD}"/>
              </a:ext>
            </a:extLst>
          </p:cNvPr>
          <p:cNvSpPr>
            <a:spLocks noGrp="1"/>
          </p:cNvSpPr>
          <p:nvPr>
            <p:ph idx="1"/>
          </p:nvPr>
        </p:nvSpPr>
        <p:spPr/>
        <p:txBody>
          <a:bodyPr/>
          <a:lstStyle/>
          <a:p>
            <a:r>
              <a:rPr lang="en-US" dirty="0"/>
              <a:t>Gradient Descent:</a:t>
            </a:r>
          </a:p>
          <a:p>
            <a:endParaRPr lang="en-US" dirty="0"/>
          </a:p>
          <a:p>
            <a:endParaRPr lang="en-US" dirty="0"/>
          </a:p>
          <a:p>
            <a:r>
              <a:rPr lang="en-US" dirty="0"/>
              <a:t>Iterative update of the parameters to push them walking down the hill.</a:t>
            </a:r>
          </a:p>
        </p:txBody>
      </p:sp>
      <p:pic>
        <p:nvPicPr>
          <p:cNvPr id="4" name="Picture 3">
            <a:extLst>
              <a:ext uri="{FF2B5EF4-FFF2-40B4-BE49-F238E27FC236}">
                <a16:creationId xmlns:a16="http://schemas.microsoft.com/office/drawing/2014/main" id="{5A35E93A-F651-3644-86D7-E895FEFFE66E}"/>
              </a:ext>
            </a:extLst>
          </p:cNvPr>
          <p:cNvPicPr>
            <a:picLocks noChangeAspect="1"/>
          </p:cNvPicPr>
          <p:nvPr/>
        </p:nvPicPr>
        <p:blipFill>
          <a:blip r:embed="rId2"/>
          <a:stretch>
            <a:fillRect/>
          </a:stretch>
        </p:blipFill>
        <p:spPr>
          <a:xfrm>
            <a:off x="1936750" y="2348880"/>
            <a:ext cx="5270500" cy="800100"/>
          </a:xfrm>
          <a:prstGeom prst="rect">
            <a:avLst/>
          </a:prstGeom>
        </p:spPr>
      </p:pic>
    </p:spTree>
    <p:extLst>
      <p:ext uri="{BB962C8B-B14F-4D97-AF65-F5344CB8AC3E}">
        <p14:creationId xmlns:p14="http://schemas.microsoft.com/office/powerpoint/2010/main" val="90732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4" name="Content Placeholder 3">
            <a:extLst>
              <a:ext uri="{FF2B5EF4-FFF2-40B4-BE49-F238E27FC236}">
                <a16:creationId xmlns:a16="http://schemas.microsoft.com/office/drawing/2014/main" id="{86F2FFEA-BBA1-4C40-A5B3-98959CBCBDA9}"/>
              </a:ext>
            </a:extLst>
          </p:cNvPr>
          <p:cNvPicPr>
            <a:picLocks noGrp="1" noChangeAspect="1"/>
          </p:cNvPicPr>
          <p:nvPr>
            <p:ph idx="1"/>
          </p:nvPr>
        </p:nvPicPr>
        <p:blipFill>
          <a:blip r:embed="rId3" cstate="screen">
            <a:extLst>
              <a:ext uri="{28A0092B-C50C-407E-A947-70E740481C1C}">
                <a14:useLocalDpi xmlns:a14="http://schemas.microsoft.com/office/drawing/2010/main"/>
              </a:ext>
            </a:extLst>
          </a:blip>
          <a:stretch>
            <a:fillRect/>
          </a:stretch>
        </p:blipFill>
        <p:spPr>
          <a:xfrm>
            <a:off x="1792895" y="2119462"/>
            <a:ext cx="7351105" cy="4738538"/>
          </a:xfrm>
          <a:prstGeom prst="rect">
            <a:avLst/>
          </a:prstGeom>
        </p:spPr>
      </p:pic>
      <p:sp>
        <p:nvSpPr>
          <p:cNvPr id="5" name="Rounded Rectangular Callout 4">
            <a:extLst>
              <a:ext uri="{FF2B5EF4-FFF2-40B4-BE49-F238E27FC236}">
                <a16:creationId xmlns:a16="http://schemas.microsoft.com/office/drawing/2014/main" id="{251F8D53-FB54-2C4E-8361-67602088F152}"/>
              </a:ext>
            </a:extLst>
          </p:cNvPr>
          <p:cNvSpPr/>
          <p:nvPr/>
        </p:nvSpPr>
        <p:spPr>
          <a:xfrm>
            <a:off x="11024" y="1273867"/>
            <a:ext cx="4032448" cy="989367"/>
          </a:xfrm>
          <a:prstGeom prst="wedgeRoundRectCallout">
            <a:avLst>
              <a:gd name="adj1" fmla="val 7841"/>
              <a:gd name="adj2" fmla="val 8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Throughout the iterations, the parameter values are diverging.</a:t>
            </a:r>
          </a:p>
        </p:txBody>
      </p:sp>
    </p:spTree>
    <p:extLst>
      <p:ext uri="{BB962C8B-B14F-4D97-AF65-F5344CB8AC3E}">
        <p14:creationId xmlns:p14="http://schemas.microsoft.com/office/powerpoint/2010/main" val="40755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4018532"/>
            <a:ext cx="2505395" cy="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flipV="1">
            <a:off x="2267744" y="3070854"/>
            <a:ext cx="2304256" cy="95498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flipV="1">
            <a:off x="2267744" y="2049756"/>
            <a:ext cx="3888432" cy="102087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00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AC1DF41-32E3-5643-AF95-81698A600D0C}"/>
              </a:ext>
            </a:extLst>
          </p:cNvPr>
          <p:cNvPicPr>
            <a:picLocks noChangeAspect="1"/>
          </p:cNvPicPr>
          <p:nvPr/>
        </p:nvPicPr>
        <p:blipFill>
          <a:blip r:embed="rId3"/>
          <a:stretch>
            <a:fillRect/>
          </a:stretch>
        </p:blipFill>
        <p:spPr>
          <a:xfrm>
            <a:off x="3657600" y="5994619"/>
            <a:ext cx="5486400" cy="863600"/>
          </a:xfrm>
          <a:prstGeom prst="rect">
            <a:avLst/>
          </a:prstGeom>
        </p:spPr>
      </p:pic>
      <p:sp>
        <p:nvSpPr>
          <p:cNvPr id="7" name="Rounded Rectangular Callout 6">
            <a:extLst>
              <a:ext uri="{FF2B5EF4-FFF2-40B4-BE49-F238E27FC236}">
                <a16:creationId xmlns:a16="http://schemas.microsoft.com/office/drawing/2014/main" id="{0D298096-55B3-4F4C-8552-BB343F281B2F}"/>
              </a:ext>
            </a:extLst>
          </p:cNvPr>
          <p:cNvSpPr/>
          <p:nvPr/>
        </p:nvSpPr>
        <p:spPr>
          <a:xfrm>
            <a:off x="7077395" y="4869159"/>
            <a:ext cx="2061463" cy="358135"/>
          </a:xfrm>
          <a:prstGeom prst="wedgeRoundRectCallout">
            <a:avLst>
              <a:gd name="adj1" fmla="val -3050"/>
              <a:gd name="adj2" fmla="val 35748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Learning rate</a:t>
            </a:r>
          </a:p>
        </p:txBody>
      </p:sp>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3403566"/>
            <a:ext cx="2289371" cy="1033546"/>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a:off x="2267744" y="4437112"/>
            <a:ext cx="1966836" cy="19103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a:off x="2267744" y="4628142"/>
            <a:ext cx="983418" cy="599152"/>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61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C2BF-F1F4-AA43-BD5F-1DDDB44EB4AA}"/>
              </a:ext>
            </a:extLst>
          </p:cNvPr>
          <p:cNvSpPr>
            <a:spLocks noGrp="1"/>
          </p:cNvSpPr>
          <p:nvPr>
            <p:ph type="title"/>
          </p:nvPr>
        </p:nvSpPr>
        <p:spPr/>
        <p:txBody>
          <a:bodyPr/>
          <a:lstStyle/>
          <a:p>
            <a:r>
              <a:rPr lang="en-US" dirty="0"/>
              <a:t>Now it works better…</a:t>
            </a:r>
          </a:p>
        </p:txBody>
      </p:sp>
      <p:pic>
        <p:nvPicPr>
          <p:cNvPr id="4" name="Content Placeholder 3">
            <a:extLst>
              <a:ext uri="{FF2B5EF4-FFF2-40B4-BE49-F238E27FC236}">
                <a16:creationId xmlns:a16="http://schemas.microsoft.com/office/drawing/2014/main" id="{8E9510A7-F206-D645-826C-6E5F12E1E1E2}"/>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1133799" y="1916832"/>
            <a:ext cx="6876402" cy="4525963"/>
          </a:xfrm>
          <a:prstGeom prst="rect">
            <a:avLst/>
          </a:prstGeom>
        </p:spPr>
      </p:pic>
    </p:spTree>
    <p:extLst>
      <p:ext uri="{BB962C8B-B14F-4D97-AF65-F5344CB8AC3E}">
        <p14:creationId xmlns:p14="http://schemas.microsoft.com/office/powerpoint/2010/main" val="380419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4566-0CA3-854B-9E38-A0AE7042F509}"/>
              </a:ext>
            </a:extLst>
          </p:cNvPr>
          <p:cNvSpPr>
            <a:spLocks noGrp="1"/>
          </p:cNvSpPr>
          <p:nvPr>
            <p:ph type="title"/>
          </p:nvPr>
        </p:nvSpPr>
        <p:spPr/>
        <p:txBody>
          <a:bodyPr/>
          <a:lstStyle/>
          <a:p>
            <a:r>
              <a:rPr lang="en-US" dirty="0"/>
              <a:t>Can we directly go to the best point?</a:t>
            </a:r>
          </a:p>
        </p:txBody>
      </p:sp>
      <p:pic>
        <p:nvPicPr>
          <p:cNvPr id="4" name="Content Placeholder 4">
            <a:extLst>
              <a:ext uri="{FF2B5EF4-FFF2-40B4-BE49-F238E27FC236}">
                <a16:creationId xmlns:a16="http://schemas.microsoft.com/office/drawing/2014/main" id="{3A2193CE-BBF0-574D-9DFF-25FB1BD1E3DB}"/>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628800"/>
            <a:ext cx="528974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ular Callout 4">
            <a:extLst>
              <a:ext uri="{FF2B5EF4-FFF2-40B4-BE49-F238E27FC236}">
                <a16:creationId xmlns:a16="http://schemas.microsoft.com/office/drawing/2014/main" id="{87D23A50-74F2-BF41-903D-9DC1137A7137}"/>
              </a:ext>
            </a:extLst>
          </p:cNvPr>
          <p:cNvSpPr/>
          <p:nvPr/>
        </p:nvSpPr>
        <p:spPr>
          <a:xfrm>
            <a:off x="5148064" y="2996952"/>
            <a:ext cx="3357607" cy="755843"/>
          </a:xfrm>
          <a:prstGeom prst="wedgeRoundRectCallout">
            <a:avLst>
              <a:gd name="adj1" fmla="val -107592"/>
              <a:gd name="adj2" fmla="val 17094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Convex! There is a global optimum!</a:t>
            </a:r>
          </a:p>
        </p:txBody>
      </p:sp>
      <p:cxnSp>
        <p:nvCxnSpPr>
          <p:cNvPr id="6" name="Straight Arrow Connector 5">
            <a:extLst>
              <a:ext uri="{FF2B5EF4-FFF2-40B4-BE49-F238E27FC236}">
                <a16:creationId xmlns:a16="http://schemas.microsoft.com/office/drawing/2014/main" id="{7BA283B8-E9FD-8443-B308-FC42FA6DEE58}"/>
              </a:ext>
            </a:extLst>
          </p:cNvPr>
          <p:cNvCxnSpPr>
            <a:cxnSpLocks/>
          </p:cNvCxnSpPr>
          <p:nvPr/>
        </p:nvCxnSpPr>
        <p:spPr>
          <a:xfrm>
            <a:off x="1670183" y="3068960"/>
            <a:ext cx="1029609" cy="1872208"/>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2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AB4B982A-67B7-9947-8877-C0A06A83FDC6}"/>
              </a:ext>
            </a:extLst>
          </p:cNvPr>
          <p:cNvPicPr>
            <a:picLocks noGrp="1" noChangeAspect="1"/>
          </p:cNvPicPr>
          <p:nvPr>
            <p:ph idx="1"/>
          </p:nvPr>
        </p:nvPicPr>
        <p:blipFill>
          <a:blip r:embed="rId2"/>
          <a:stretch>
            <a:fillRect/>
          </a:stretch>
        </p:blipFill>
        <p:spPr>
          <a:xfrm>
            <a:off x="2843808" y="1893762"/>
            <a:ext cx="2616200" cy="469900"/>
          </a:xfrm>
          <a:prstGeom prst="rect">
            <a:avLst/>
          </a:prstGeom>
        </p:spPr>
      </p:pic>
      <p:pic>
        <p:nvPicPr>
          <p:cNvPr id="5" name="Picture 4">
            <a:extLst>
              <a:ext uri="{FF2B5EF4-FFF2-40B4-BE49-F238E27FC236}">
                <a16:creationId xmlns:a16="http://schemas.microsoft.com/office/drawing/2014/main" id="{FD377AA8-13D1-2F4D-9F1D-6F19BD1DC32D}"/>
              </a:ext>
            </a:extLst>
          </p:cNvPr>
          <p:cNvPicPr>
            <a:picLocks noChangeAspect="1"/>
          </p:cNvPicPr>
          <p:nvPr/>
        </p:nvPicPr>
        <p:blipFill>
          <a:blip r:embed="rId3"/>
          <a:stretch>
            <a:fillRect/>
          </a:stretch>
        </p:blipFill>
        <p:spPr>
          <a:xfrm>
            <a:off x="4628533" y="2933861"/>
            <a:ext cx="1524000" cy="482600"/>
          </a:xfrm>
          <a:prstGeom prst="rect">
            <a:avLst/>
          </a:prstGeom>
        </p:spPr>
      </p:pic>
      <p:pic>
        <p:nvPicPr>
          <p:cNvPr id="6" name="Picture 5">
            <a:extLst>
              <a:ext uri="{FF2B5EF4-FFF2-40B4-BE49-F238E27FC236}">
                <a16:creationId xmlns:a16="http://schemas.microsoft.com/office/drawing/2014/main" id="{CF078EC4-717D-7743-B4F8-4140EAF4FF11}"/>
              </a:ext>
            </a:extLst>
          </p:cNvPr>
          <p:cNvPicPr>
            <a:picLocks noChangeAspect="1"/>
          </p:cNvPicPr>
          <p:nvPr/>
        </p:nvPicPr>
        <p:blipFill>
          <a:blip r:embed="rId4"/>
          <a:stretch>
            <a:fillRect/>
          </a:stretch>
        </p:blipFill>
        <p:spPr>
          <a:xfrm>
            <a:off x="1707531" y="2921161"/>
            <a:ext cx="2272553" cy="495300"/>
          </a:xfrm>
          <a:prstGeom prst="rect">
            <a:avLst/>
          </a:prstGeom>
        </p:spPr>
      </p:pic>
      <p:pic>
        <p:nvPicPr>
          <p:cNvPr id="7" name="Picture 6">
            <a:extLst>
              <a:ext uri="{FF2B5EF4-FFF2-40B4-BE49-F238E27FC236}">
                <a16:creationId xmlns:a16="http://schemas.microsoft.com/office/drawing/2014/main" id="{8483450A-E0B9-4D42-A469-7C9B86A3D039}"/>
              </a:ext>
            </a:extLst>
          </p:cNvPr>
          <p:cNvPicPr>
            <a:picLocks noChangeAspect="1"/>
          </p:cNvPicPr>
          <p:nvPr/>
        </p:nvPicPr>
        <p:blipFill>
          <a:blip r:embed="rId5"/>
          <a:stretch>
            <a:fillRect/>
          </a:stretch>
        </p:blipFill>
        <p:spPr>
          <a:xfrm>
            <a:off x="2689993" y="3976914"/>
            <a:ext cx="3390900" cy="495300"/>
          </a:xfrm>
          <a:prstGeom prst="rect">
            <a:avLst/>
          </a:prstGeom>
        </p:spPr>
      </p:pic>
      <p:pic>
        <p:nvPicPr>
          <p:cNvPr id="8" name="Picture 7">
            <a:extLst>
              <a:ext uri="{FF2B5EF4-FFF2-40B4-BE49-F238E27FC236}">
                <a16:creationId xmlns:a16="http://schemas.microsoft.com/office/drawing/2014/main" id="{8814DBEC-BC2E-3941-B69C-114EF008A2D1}"/>
              </a:ext>
            </a:extLst>
          </p:cNvPr>
          <p:cNvPicPr>
            <a:picLocks noChangeAspect="1"/>
          </p:cNvPicPr>
          <p:nvPr/>
        </p:nvPicPr>
        <p:blipFill>
          <a:blip r:embed="rId6"/>
          <a:stretch>
            <a:fillRect/>
          </a:stretch>
        </p:blipFill>
        <p:spPr>
          <a:xfrm>
            <a:off x="1800993" y="5445224"/>
            <a:ext cx="5168900" cy="1282700"/>
          </a:xfrm>
          <a:prstGeom prst="rect">
            <a:avLst/>
          </a:prstGeom>
        </p:spPr>
      </p:pic>
      <p:cxnSp>
        <p:nvCxnSpPr>
          <p:cNvPr id="11" name="Straight Arrow Connector 10">
            <a:extLst>
              <a:ext uri="{FF2B5EF4-FFF2-40B4-BE49-F238E27FC236}">
                <a16:creationId xmlns:a16="http://schemas.microsoft.com/office/drawing/2014/main" id="{E9B496F8-A5B8-294A-8D3D-CF23AC25519C}"/>
              </a:ext>
            </a:extLst>
          </p:cNvPr>
          <p:cNvCxnSpPr>
            <a:cxnSpLocks/>
            <a:stCxn id="4" idx="2"/>
          </p:cNvCxnSpPr>
          <p:nvPr/>
        </p:nvCxnSpPr>
        <p:spPr>
          <a:xfrm>
            <a:off x="4151908" y="2363662"/>
            <a:ext cx="0" cy="63329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131DB83-9B93-A247-86BF-6B703D49AF6B}"/>
              </a:ext>
            </a:extLst>
          </p:cNvPr>
          <p:cNvCxnSpPr>
            <a:cxnSpLocks/>
            <a:stCxn id="6" idx="2"/>
            <a:endCxn id="7" idx="0"/>
          </p:cNvCxnSpPr>
          <p:nvPr/>
        </p:nvCxnSpPr>
        <p:spPr>
          <a:xfrm>
            <a:off x="2843808" y="3416461"/>
            <a:ext cx="1541635"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2877C3B-369F-B34B-B2B7-7A892BBE766A}"/>
              </a:ext>
            </a:extLst>
          </p:cNvPr>
          <p:cNvCxnSpPr>
            <a:cxnSpLocks/>
            <a:stCxn id="5" idx="2"/>
            <a:endCxn id="7" idx="0"/>
          </p:cNvCxnSpPr>
          <p:nvPr/>
        </p:nvCxnSpPr>
        <p:spPr>
          <a:xfrm flipH="1">
            <a:off x="4385443" y="3416461"/>
            <a:ext cx="1005090"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F612D78-715F-B14C-82F5-8DD96BFD18A0}"/>
              </a:ext>
            </a:extLst>
          </p:cNvPr>
          <p:cNvCxnSpPr>
            <a:cxnSpLocks/>
            <a:stCxn id="7" idx="2"/>
            <a:endCxn id="8" idx="0"/>
          </p:cNvCxnSpPr>
          <p:nvPr/>
        </p:nvCxnSpPr>
        <p:spPr>
          <a:xfrm>
            <a:off x="4385443" y="4472214"/>
            <a:ext cx="0" cy="97301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53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9" name="Picture 8">
            <a:extLst>
              <a:ext uri="{FF2B5EF4-FFF2-40B4-BE49-F238E27FC236}">
                <a16:creationId xmlns:a16="http://schemas.microsoft.com/office/drawing/2014/main" id="{47DED9B7-1352-B747-8FCB-E634C505E772}"/>
              </a:ext>
            </a:extLst>
          </p:cNvPr>
          <p:cNvPicPr>
            <a:picLocks noChangeAspect="1"/>
          </p:cNvPicPr>
          <p:nvPr/>
        </p:nvPicPr>
        <p:blipFill>
          <a:blip r:embed="rId2"/>
          <a:stretch>
            <a:fillRect/>
          </a:stretch>
        </p:blipFill>
        <p:spPr>
          <a:xfrm>
            <a:off x="2719610" y="4318000"/>
            <a:ext cx="6438900" cy="2540000"/>
          </a:xfrm>
          <a:prstGeom prst="rect">
            <a:avLst/>
          </a:prstGeom>
        </p:spPr>
      </p:pic>
      <p:sp>
        <p:nvSpPr>
          <p:cNvPr id="10" name="Rounded Rectangular Callout 9">
            <a:extLst>
              <a:ext uri="{FF2B5EF4-FFF2-40B4-BE49-F238E27FC236}">
                <a16:creationId xmlns:a16="http://schemas.microsoft.com/office/drawing/2014/main" id="{BE01993A-10E8-724E-B612-387B76080938}"/>
              </a:ext>
            </a:extLst>
          </p:cNvPr>
          <p:cNvSpPr/>
          <p:nvPr/>
        </p:nvSpPr>
        <p:spPr>
          <a:xfrm>
            <a:off x="457200" y="5588000"/>
            <a:ext cx="3877298" cy="611827"/>
          </a:xfrm>
          <a:prstGeom prst="wedgeRoundRectCallout">
            <a:avLst>
              <a:gd name="adj1" fmla="val 53457"/>
              <a:gd name="adj2" fmla="val 818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MLE is equivalent to Least Square!</a:t>
            </a:r>
          </a:p>
        </p:txBody>
      </p:sp>
      <p:pic>
        <p:nvPicPr>
          <p:cNvPr id="11" name="Picture 10">
            <a:extLst>
              <a:ext uri="{FF2B5EF4-FFF2-40B4-BE49-F238E27FC236}">
                <a16:creationId xmlns:a16="http://schemas.microsoft.com/office/drawing/2014/main" id="{8FD12886-D350-A94B-AD7B-C91D529351A4}"/>
              </a:ext>
            </a:extLst>
          </p:cNvPr>
          <p:cNvPicPr>
            <a:picLocks noChangeAspect="1"/>
          </p:cNvPicPr>
          <p:nvPr/>
        </p:nvPicPr>
        <p:blipFill>
          <a:blip r:embed="rId3"/>
          <a:stretch>
            <a:fillRect/>
          </a:stretch>
        </p:blipFill>
        <p:spPr>
          <a:xfrm>
            <a:off x="5080" y="1804350"/>
            <a:ext cx="5168900" cy="1282700"/>
          </a:xfrm>
          <a:prstGeom prst="rect">
            <a:avLst/>
          </a:prstGeom>
        </p:spPr>
      </p:pic>
      <p:cxnSp>
        <p:nvCxnSpPr>
          <p:cNvPr id="12" name="Straight Arrow Connector 11">
            <a:extLst>
              <a:ext uri="{FF2B5EF4-FFF2-40B4-BE49-F238E27FC236}">
                <a16:creationId xmlns:a16="http://schemas.microsoft.com/office/drawing/2014/main" id="{C5FE852D-B34C-674A-9EF1-E04D078C001E}"/>
              </a:ext>
            </a:extLst>
          </p:cNvPr>
          <p:cNvCxnSpPr>
            <a:cxnSpLocks/>
            <a:stCxn id="11" idx="2"/>
            <a:endCxn id="9" idx="0"/>
          </p:cNvCxnSpPr>
          <p:nvPr/>
        </p:nvCxnSpPr>
        <p:spPr>
          <a:xfrm>
            <a:off x="2589530" y="3087050"/>
            <a:ext cx="3349530" cy="123095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5" name="Rounded Rectangular Callout 14">
            <a:extLst>
              <a:ext uri="{FF2B5EF4-FFF2-40B4-BE49-F238E27FC236}">
                <a16:creationId xmlns:a16="http://schemas.microsoft.com/office/drawing/2014/main" id="{182A1305-ECC1-D447-B639-B5100383F2F7}"/>
              </a:ext>
            </a:extLst>
          </p:cNvPr>
          <p:cNvSpPr/>
          <p:nvPr/>
        </p:nvSpPr>
        <p:spPr>
          <a:xfrm>
            <a:off x="5173980" y="3048000"/>
            <a:ext cx="2998420" cy="611827"/>
          </a:xfrm>
          <a:prstGeom prst="wedgeRoundRectCallout">
            <a:avLst>
              <a:gd name="adj1" fmla="val -42538"/>
              <a:gd name="adj2" fmla="val 10712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Log-transformation to turn products into summations.</a:t>
            </a:r>
          </a:p>
        </p:txBody>
      </p:sp>
      <p:sp>
        <p:nvSpPr>
          <p:cNvPr id="16" name="Oval 15">
            <a:extLst>
              <a:ext uri="{FF2B5EF4-FFF2-40B4-BE49-F238E27FC236}">
                <a16:creationId xmlns:a16="http://schemas.microsoft.com/office/drawing/2014/main" id="{A511831E-E183-0840-9F7E-E324402B2499}"/>
              </a:ext>
            </a:extLst>
          </p:cNvPr>
          <p:cNvSpPr/>
          <p:nvPr/>
        </p:nvSpPr>
        <p:spPr>
          <a:xfrm>
            <a:off x="6732240" y="6199827"/>
            <a:ext cx="360040" cy="541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2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E622-D24A-064E-B71D-0A5AD33DAF7F}"/>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11A1B429-65F9-EE42-8B7D-C0B7D94BD20A}"/>
              </a:ext>
            </a:extLst>
          </p:cNvPr>
          <p:cNvPicPr>
            <a:picLocks noGrp="1" noChangeAspect="1"/>
          </p:cNvPicPr>
          <p:nvPr>
            <p:ph idx="1"/>
          </p:nvPr>
        </p:nvPicPr>
        <p:blipFill>
          <a:blip r:embed="rId2"/>
          <a:stretch>
            <a:fillRect/>
          </a:stretch>
        </p:blipFill>
        <p:spPr>
          <a:xfrm>
            <a:off x="508358" y="2932707"/>
            <a:ext cx="622300" cy="774700"/>
          </a:xfrm>
          <a:prstGeom prst="rect">
            <a:avLst/>
          </a:prstGeom>
        </p:spPr>
      </p:pic>
      <p:pic>
        <p:nvPicPr>
          <p:cNvPr id="5" name="Picture 4">
            <a:extLst>
              <a:ext uri="{FF2B5EF4-FFF2-40B4-BE49-F238E27FC236}">
                <a16:creationId xmlns:a16="http://schemas.microsoft.com/office/drawing/2014/main" id="{93BBBF8C-12B4-CA47-95BC-39192E3565DE}"/>
              </a:ext>
            </a:extLst>
          </p:cNvPr>
          <p:cNvPicPr>
            <a:picLocks noChangeAspect="1"/>
          </p:cNvPicPr>
          <p:nvPr/>
        </p:nvPicPr>
        <p:blipFill>
          <a:blip r:embed="rId3"/>
          <a:stretch>
            <a:fillRect/>
          </a:stretch>
        </p:blipFill>
        <p:spPr>
          <a:xfrm>
            <a:off x="457200" y="2091134"/>
            <a:ext cx="622300" cy="711200"/>
          </a:xfrm>
          <a:prstGeom prst="rect">
            <a:avLst/>
          </a:prstGeom>
        </p:spPr>
      </p:pic>
      <p:pic>
        <p:nvPicPr>
          <p:cNvPr id="6" name="Picture 5">
            <a:extLst>
              <a:ext uri="{FF2B5EF4-FFF2-40B4-BE49-F238E27FC236}">
                <a16:creationId xmlns:a16="http://schemas.microsoft.com/office/drawing/2014/main" id="{19B3E270-9DBC-CF4A-A9E3-F370C7E0F6EB}"/>
              </a:ext>
            </a:extLst>
          </p:cNvPr>
          <p:cNvPicPr>
            <a:picLocks noChangeAspect="1"/>
          </p:cNvPicPr>
          <p:nvPr/>
        </p:nvPicPr>
        <p:blipFill>
          <a:blip r:embed="rId4"/>
          <a:stretch>
            <a:fillRect/>
          </a:stretch>
        </p:blipFill>
        <p:spPr>
          <a:xfrm>
            <a:off x="571500" y="3837780"/>
            <a:ext cx="508000" cy="698500"/>
          </a:xfrm>
          <a:prstGeom prst="rect">
            <a:avLst/>
          </a:prstGeom>
        </p:spPr>
      </p:pic>
      <p:sp>
        <p:nvSpPr>
          <p:cNvPr id="7" name="Rounded Rectangular Callout 6">
            <a:extLst>
              <a:ext uri="{FF2B5EF4-FFF2-40B4-BE49-F238E27FC236}">
                <a16:creationId xmlns:a16="http://schemas.microsoft.com/office/drawing/2014/main" id="{912FF5B1-EAA7-D14B-B453-D996948B8ADA}"/>
              </a:ext>
            </a:extLst>
          </p:cNvPr>
          <p:cNvSpPr/>
          <p:nvPr/>
        </p:nvSpPr>
        <p:spPr>
          <a:xfrm>
            <a:off x="1691680" y="2140820"/>
            <a:ext cx="3384376" cy="611827"/>
          </a:xfrm>
          <a:prstGeom prst="wedgeRoundRectCallout">
            <a:avLst>
              <a:gd name="adj1" fmla="val -1115"/>
              <a:gd name="adj2" fmla="val 10291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Set partial derivatives to zeros.</a:t>
            </a:r>
          </a:p>
        </p:txBody>
      </p:sp>
      <p:sp>
        <p:nvSpPr>
          <p:cNvPr id="8" name="Right Arrow 7">
            <a:extLst>
              <a:ext uri="{FF2B5EF4-FFF2-40B4-BE49-F238E27FC236}">
                <a16:creationId xmlns:a16="http://schemas.microsoft.com/office/drawing/2014/main" id="{881A0B36-911A-1342-B6C0-03CEF9D38019}"/>
              </a:ext>
            </a:extLst>
          </p:cNvPr>
          <p:cNvSpPr/>
          <p:nvPr/>
        </p:nvSpPr>
        <p:spPr>
          <a:xfrm>
            <a:off x="1835696" y="3104033"/>
            <a:ext cx="2736304"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CBA6699-BE26-C14D-84D4-DBC428BE436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4088" y="2158005"/>
            <a:ext cx="2781300" cy="774701"/>
          </a:xfrm>
          <a:prstGeom prst="rect">
            <a:avLst/>
          </a:prstGeom>
        </p:spPr>
      </p:pic>
      <p:pic>
        <p:nvPicPr>
          <p:cNvPr id="11" name="Picture 10">
            <a:extLst>
              <a:ext uri="{FF2B5EF4-FFF2-40B4-BE49-F238E27FC236}">
                <a16:creationId xmlns:a16="http://schemas.microsoft.com/office/drawing/2014/main" id="{2715819D-C6CB-0546-8CDC-87A001317CB3}"/>
              </a:ext>
            </a:extLst>
          </p:cNvPr>
          <p:cNvPicPr>
            <a:picLocks noChangeAspect="1"/>
          </p:cNvPicPr>
          <p:nvPr/>
        </p:nvPicPr>
        <p:blipFill>
          <a:blip r:embed="rId6"/>
          <a:stretch>
            <a:fillRect/>
          </a:stretch>
        </p:blipFill>
        <p:spPr>
          <a:xfrm>
            <a:off x="5508104" y="3232150"/>
            <a:ext cx="1498600" cy="393700"/>
          </a:xfrm>
          <a:prstGeom prst="rect">
            <a:avLst/>
          </a:prstGeom>
        </p:spPr>
      </p:pic>
      <p:pic>
        <p:nvPicPr>
          <p:cNvPr id="12" name="Picture 11">
            <a:extLst>
              <a:ext uri="{FF2B5EF4-FFF2-40B4-BE49-F238E27FC236}">
                <a16:creationId xmlns:a16="http://schemas.microsoft.com/office/drawing/2014/main" id="{561523D9-70AD-2D41-9AF3-1D7EF5BE6407}"/>
              </a:ext>
            </a:extLst>
          </p:cNvPr>
          <p:cNvPicPr>
            <a:picLocks noChangeAspect="1"/>
          </p:cNvPicPr>
          <p:nvPr/>
        </p:nvPicPr>
        <p:blipFill>
          <a:blip r:embed="rId7"/>
          <a:stretch>
            <a:fillRect/>
          </a:stretch>
        </p:blipFill>
        <p:spPr>
          <a:xfrm>
            <a:off x="5508104" y="3925294"/>
            <a:ext cx="2921000" cy="787400"/>
          </a:xfrm>
          <a:prstGeom prst="rect">
            <a:avLst/>
          </a:prstGeom>
        </p:spPr>
      </p:pic>
      <p:sp>
        <p:nvSpPr>
          <p:cNvPr id="13" name="Rounded Rectangular Callout 12">
            <a:extLst>
              <a:ext uri="{FF2B5EF4-FFF2-40B4-BE49-F238E27FC236}">
                <a16:creationId xmlns:a16="http://schemas.microsoft.com/office/drawing/2014/main" id="{67757BDE-97F1-0D49-829C-3EB05E9F6C55}"/>
              </a:ext>
            </a:extLst>
          </p:cNvPr>
          <p:cNvSpPr/>
          <p:nvPr/>
        </p:nvSpPr>
        <p:spPr>
          <a:xfrm>
            <a:off x="1863206" y="5013176"/>
            <a:ext cx="4941041" cy="1030561"/>
          </a:xfrm>
          <a:prstGeom prst="wedgeRoundRectCallout">
            <a:avLst>
              <a:gd name="adj1" fmla="val 26721"/>
              <a:gd name="adj2" fmla="val -10218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See notebook for the comparison on the estimated parameters between </a:t>
            </a:r>
            <a:r>
              <a:rPr lang="en-US" sz="2000" dirty="0" err="1">
                <a:latin typeface="Calibri Light" panose="020F0302020204030204" pitchFamily="34" charset="0"/>
                <a:cs typeface="Calibri Light" panose="020F0302020204030204" pitchFamily="34" charset="0"/>
              </a:rPr>
              <a:t>sklearn’s</a:t>
            </a:r>
            <a:r>
              <a:rPr lang="en-US" sz="2000" dirty="0">
                <a:latin typeface="Calibri Light" panose="020F0302020204030204" pitchFamily="34" charset="0"/>
                <a:cs typeface="Calibri Light" panose="020F0302020204030204" pitchFamily="34" charset="0"/>
              </a:rPr>
              <a:t> output and our manual computation  </a:t>
            </a:r>
          </a:p>
        </p:txBody>
      </p:sp>
    </p:spTree>
    <p:extLst>
      <p:ext uri="{BB962C8B-B14F-4D97-AF65-F5344CB8AC3E}">
        <p14:creationId xmlns:p14="http://schemas.microsoft.com/office/powerpoint/2010/main" val="90118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2FE5-1BCE-0041-A52D-6836F3004574}"/>
              </a:ext>
            </a:extLst>
          </p:cNvPr>
          <p:cNvSpPr>
            <a:spLocks noGrp="1"/>
          </p:cNvSpPr>
          <p:nvPr>
            <p:ph type="title"/>
          </p:nvPr>
        </p:nvSpPr>
        <p:spPr/>
        <p:txBody>
          <a:bodyPr/>
          <a:lstStyle/>
          <a:p>
            <a:r>
              <a:rPr lang="en-US" dirty="0"/>
              <a:t>Reproducing the regression</a:t>
            </a:r>
          </a:p>
        </p:txBody>
      </p:sp>
      <p:pic>
        <p:nvPicPr>
          <p:cNvPr id="4" name="Content Placeholder 3">
            <a:extLst>
              <a:ext uri="{FF2B5EF4-FFF2-40B4-BE49-F238E27FC236}">
                <a16:creationId xmlns:a16="http://schemas.microsoft.com/office/drawing/2014/main" id="{E0DE6DC0-012D-FF44-B09D-666B2A7657FF}"/>
              </a:ext>
            </a:extLst>
          </p:cNvPr>
          <p:cNvPicPr>
            <a:picLocks noGrp="1" noChangeAspect="1"/>
          </p:cNvPicPr>
          <p:nvPr>
            <p:ph idx="1"/>
          </p:nvPr>
        </p:nvPicPr>
        <p:blipFill>
          <a:blip r:embed="rId3"/>
          <a:stretch>
            <a:fillRect/>
          </a:stretch>
        </p:blipFill>
        <p:spPr>
          <a:xfrm>
            <a:off x="322369" y="1529204"/>
            <a:ext cx="8499262" cy="5333721"/>
          </a:xfrm>
          <a:prstGeom prst="rect">
            <a:avLst/>
          </a:prstGeom>
        </p:spPr>
      </p:pic>
      <p:sp>
        <p:nvSpPr>
          <p:cNvPr id="5" name="TextBox 4">
            <a:extLst>
              <a:ext uri="{FF2B5EF4-FFF2-40B4-BE49-F238E27FC236}">
                <a16:creationId xmlns:a16="http://schemas.microsoft.com/office/drawing/2014/main" id="{52C7590D-62D0-664C-A088-97BBEC9DD541}"/>
              </a:ext>
            </a:extLst>
          </p:cNvPr>
          <p:cNvSpPr txBox="1"/>
          <p:nvPr/>
        </p:nvSpPr>
        <p:spPr>
          <a:xfrm>
            <a:off x="6300192" y="6487340"/>
            <a:ext cx="1745350"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Data from [</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4133147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E687-311C-E64A-97D1-A8B9C4CF85A4}"/>
              </a:ext>
            </a:extLst>
          </p:cNvPr>
          <p:cNvSpPr>
            <a:spLocks noGrp="1"/>
          </p:cNvSpPr>
          <p:nvPr>
            <p:ph type="title"/>
          </p:nvPr>
        </p:nvSpPr>
        <p:spPr/>
        <p:txBody>
          <a:bodyPr/>
          <a:lstStyle/>
          <a:p>
            <a:r>
              <a:rPr lang="en-US" dirty="0"/>
              <a:t>Recap: Parameter Estimation</a:t>
            </a:r>
          </a:p>
        </p:txBody>
      </p:sp>
      <p:sp>
        <p:nvSpPr>
          <p:cNvPr id="3" name="Content Placeholder 2">
            <a:extLst>
              <a:ext uri="{FF2B5EF4-FFF2-40B4-BE49-F238E27FC236}">
                <a16:creationId xmlns:a16="http://schemas.microsoft.com/office/drawing/2014/main" id="{1ECB3425-FB57-824F-8BD7-2D9F496DFA6E}"/>
              </a:ext>
            </a:extLst>
          </p:cNvPr>
          <p:cNvSpPr>
            <a:spLocks noGrp="1"/>
          </p:cNvSpPr>
          <p:nvPr>
            <p:ph idx="1"/>
          </p:nvPr>
        </p:nvSpPr>
        <p:spPr/>
        <p:txBody>
          <a:bodyPr/>
          <a:lstStyle/>
          <a:p>
            <a:r>
              <a:rPr lang="en-US" dirty="0"/>
              <a:t>What are we doing when we train a prediction mode?</a:t>
            </a:r>
          </a:p>
          <a:p>
            <a:endParaRPr lang="en-US" dirty="0"/>
          </a:p>
          <a:p>
            <a:endParaRPr lang="en-US" dirty="0"/>
          </a:p>
          <a:p>
            <a:r>
              <a:rPr lang="en-US" dirty="0"/>
              <a:t>This applies to various machine learning models for prediction.</a:t>
            </a:r>
          </a:p>
        </p:txBody>
      </p:sp>
      <p:sp>
        <p:nvSpPr>
          <p:cNvPr id="4" name="Rounded Rectangular Callout 3">
            <a:extLst>
              <a:ext uri="{FF2B5EF4-FFF2-40B4-BE49-F238E27FC236}">
                <a16:creationId xmlns:a16="http://schemas.microsoft.com/office/drawing/2014/main" id="{9F092677-A5E2-8047-AA63-3CDEA4DE6074}"/>
              </a:ext>
            </a:extLst>
          </p:cNvPr>
          <p:cNvSpPr/>
          <p:nvPr/>
        </p:nvSpPr>
        <p:spPr>
          <a:xfrm>
            <a:off x="4020370" y="2924943"/>
            <a:ext cx="4680520" cy="1008113"/>
          </a:xfrm>
          <a:prstGeom prst="wedgeRoundRectCallout">
            <a:avLst>
              <a:gd name="adj1" fmla="val -40504"/>
              <a:gd name="adj2" fmla="val -10428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We are walking on the parameter space, looking for those who achieve the lowest error possible.</a:t>
            </a:r>
          </a:p>
        </p:txBody>
      </p:sp>
    </p:spTree>
    <p:extLst>
      <p:ext uri="{BB962C8B-B14F-4D97-AF65-F5344CB8AC3E}">
        <p14:creationId xmlns:p14="http://schemas.microsoft.com/office/powerpoint/2010/main" val="300142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Multiple Linear Regression</a:t>
            </a:r>
          </a:p>
        </p:txBody>
      </p:sp>
      <p:pic>
        <p:nvPicPr>
          <p:cNvPr id="4" name="Content Placeholder 3">
            <a:extLst>
              <a:ext uri="{FF2B5EF4-FFF2-40B4-BE49-F238E27FC236}">
                <a16:creationId xmlns:a16="http://schemas.microsoft.com/office/drawing/2014/main" id="{20E0B91B-55D7-5842-A7E8-A6276B75E62D}"/>
              </a:ext>
            </a:extLst>
          </p:cNvPr>
          <p:cNvPicPr>
            <a:picLocks noGrp="1" noChangeAspect="1"/>
          </p:cNvPicPr>
          <p:nvPr>
            <p:ph idx="1"/>
          </p:nvPr>
        </p:nvPicPr>
        <p:blipFill>
          <a:blip r:embed="rId2"/>
          <a:stretch>
            <a:fillRect/>
          </a:stretch>
        </p:blipFill>
        <p:spPr>
          <a:xfrm>
            <a:off x="0" y="2568701"/>
            <a:ext cx="9144000" cy="4049746"/>
          </a:xfrm>
          <a:prstGeom prst="rect">
            <a:avLst/>
          </a:prstGeom>
        </p:spPr>
      </p:pic>
      <p:pic>
        <p:nvPicPr>
          <p:cNvPr id="5" name="Picture 4">
            <a:extLst>
              <a:ext uri="{FF2B5EF4-FFF2-40B4-BE49-F238E27FC236}">
                <a16:creationId xmlns:a16="http://schemas.microsoft.com/office/drawing/2014/main" id="{802AAB27-60D0-E544-ABB8-89FE714C1E2B}"/>
              </a:ext>
            </a:extLst>
          </p:cNvPr>
          <p:cNvPicPr>
            <a:picLocks noChangeAspect="1"/>
          </p:cNvPicPr>
          <p:nvPr/>
        </p:nvPicPr>
        <p:blipFill>
          <a:blip r:embed="rId3"/>
          <a:stretch>
            <a:fillRect/>
          </a:stretch>
        </p:blipFill>
        <p:spPr>
          <a:xfrm>
            <a:off x="1508208" y="1700808"/>
            <a:ext cx="6083300" cy="787400"/>
          </a:xfrm>
          <a:prstGeom prst="rect">
            <a:avLst/>
          </a:prstGeom>
        </p:spPr>
      </p:pic>
    </p:spTree>
    <p:extLst>
      <p:ext uri="{BB962C8B-B14F-4D97-AF65-F5344CB8AC3E}">
        <p14:creationId xmlns:p14="http://schemas.microsoft.com/office/powerpoint/2010/main" val="4066207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909582"/>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grpSp>
        <p:nvGrpSpPr>
          <p:cNvPr id="8" name="Group 7">
            <a:extLst>
              <a:ext uri="{FF2B5EF4-FFF2-40B4-BE49-F238E27FC236}">
                <a16:creationId xmlns:a16="http://schemas.microsoft.com/office/drawing/2014/main" id="{EB276EFE-DD4B-B143-BF95-35C1DBD805F5}"/>
              </a:ext>
            </a:extLst>
          </p:cNvPr>
          <p:cNvGrpSpPr>
            <a:grpSpLocks noChangeAspect="1"/>
          </p:cNvGrpSpPr>
          <p:nvPr/>
        </p:nvGrpSpPr>
        <p:grpSpPr>
          <a:xfrm>
            <a:off x="3419872" y="2832352"/>
            <a:ext cx="4608512" cy="4180979"/>
            <a:chOff x="3419872" y="3812269"/>
            <a:chExt cx="3528392" cy="3201062"/>
          </a:xfrm>
        </p:grpSpPr>
        <p:pic>
          <p:nvPicPr>
            <p:cNvPr id="9" name="Graphic 8" descr="Thought outline">
              <a:extLst>
                <a:ext uri="{FF2B5EF4-FFF2-40B4-BE49-F238E27FC236}">
                  <a16:creationId xmlns:a16="http://schemas.microsoft.com/office/drawing/2014/main" id="{CFB3B16A-03E1-7246-B2AA-C7E587AAD6A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19872" y="3812269"/>
              <a:ext cx="3528392" cy="3201062"/>
            </a:xfrm>
            <a:prstGeom prst="rect">
              <a:avLst/>
            </a:prstGeom>
          </p:spPr>
        </p:pic>
        <p:sp>
          <p:nvSpPr>
            <p:cNvPr id="10" name="Rounded Rectangle 9">
              <a:extLst>
                <a:ext uri="{FF2B5EF4-FFF2-40B4-BE49-F238E27FC236}">
                  <a16:creationId xmlns:a16="http://schemas.microsoft.com/office/drawing/2014/main" id="{22E08743-1C5B-EE47-A3A2-5179C7F278F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Is </a:t>
              </a:r>
              <a:r>
                <a:rPr lang="en-US" dirty="0" err="1">
                  <a:solidFill>
                    <a:srgbClr val="FF0000"/>
                  </a:solidFill>
                  <a:latin typeface="Calibri Light" panose="020F0302020204030204" pitchFamily="34" charset="0"/>
                  <a:cs typeface="Calibri Light" panose="020F0302020204030204" pitchFamily="34" charset="0"/>
                </a:rPr>
                <a:t>MonHighSchool</a:t>
              </a:r>
              <a:r>
                <a:rPr lang="en-US" dirty="0">
                  <a:solidFill>
                    <a:schemeClr val="tx1"/>
                  </a:solidFill>
                  <a:latin typeface="Calibri Light" panose="020F0302020204030204" pitchFamily="34" charset="0"/>
                  <a:cs typeface="Calibri Light" panose="020F0302020204030204" pitchFamily="34" charset="0"/>
                </a:rPr>
                <a:t> a better predictor than </a:t>
              </a:r>
              <a:r>
                <a:rPr lang="en-US" dirty="0" err="1">
                  <a:solidFill>
                    <a:srgbClr val="FF0000"/>
                  </a:solidFill>
                  <a:latin typeface="Calibri Light" panose="020F0302020204030204" pitchFamily="34" charset="0"/>
                  <a:cs typeface="Calibri Light" panose="020F0302020204030204" pitchFamily="34" charset="0"/>
                </a:rPr>
                <a:t>MomIQ</a:t>
              </a:r>
              <a:r>
                <a:rPr lang="en-US" dirty="0">
                  <a:solidFill>
                    <a:schemeClr val="tx1"/>
                  </a:solidFill>
                  <a:latin typeface="Calibri Light" panose="020F0302020204030204" pitchFamily="34" charset="0"/>
                  <a:cs typeface="Calibri Light" panose="020F0302020204030204" pitchFamily="34" charset="0"/>
                </a:rPr>
                <a:t>?</a:t>
              </a:r>
            </a:p>
          </p:txBody>
        </p:sp>
      </p:grpSp>
      <p:sp>
        <p:nvSpPr>
          <p:cNvPr id="11" name="Oval 10">
            <a:extLst>
              <a:ext uri="{FF2B5EF4-FFF2-40B4-BE49-F238E27FC236}">
                <a16:creationId xmlns:a16="http://schemas.microsoft.com/office/drawing/2014/main" id="{DAA6DE18-E581-7A48-A08C-91C554C64790}"/>
              </a:ext>
            </a:extLst>
          </p:cNvPr>
          <p:cNvSpPr/>
          <p:nvPr/>
        </p:nvSpPr>
        <p:spPr>
          <a:xfrm>
            <a:off x="2195736"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11FBF4-DD9E-DC47-8FDA-21304F2752B4}"/>
              </a:ext>
            </a:extLst>
          </p:cNvPr>
          <p:cNvSpPr/>
          <p:nvPr/>
        </p:nvSpPr>
        <p:spPr>
          <a:xfrm>
            <a:off x="4932040"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61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483246"/>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sp>
        <p:nvSpPr>
          <p:cNvPr id="13" name="Rounded Rectangular Callout 12">
            <a:extLst>
              <a:ext uri="{FF2B5EF4-FFF2-40B4-BE49-F238E27FC236}">
                <a16:creationId xmlns:a16="http://schemas.microsoft.com/office/drawing/2014/main" id="{A9D0A011-759B-8040-8F85-03F0F41502DE}"/>
              </a:ext>
            </a:extLst>
          </p:cNvPr>
          <p:cNvSpPr/>
          <p:nvPr/>
        </p:nvSpPr>
        <p:spPr>
          <a:xfrm>
            <a:off x="3142184" y="3397684"/>
            <a:ext cx="6001816" cy="2119547"/>
          </a:xfrm>
          <a:prstGeom prst="wedgeRoundRectCallout">
            <a:avLst>
              <a:gd name="adj1" fmla="val -55420"/>
              <a:gd name="adj2" fmla="val -30200"/>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Suggestion: Standardize the dataset such that the interpretation becomes:</a:t>
            </a:r>
          </a:p>
          <a:p>
            <a:pPr algn="ctr"/>
            <a:r>
              <a:rPr lang="en-US" dirty="0">
                <a:latin typeface="Calibri Light" panose="020F0302020204030204" pitchFamily="34" charset="0"/>
                <a:cs typeface="Calibri Light" panose="020F0302020204030204" pitchFamily="34" charset="0"/>
              </a:rPr>
              <a:t>“1 SD increase in X is associated with some SD increase in Y”</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Caveat: When we have train/test split, we need to standardize test data based on the train data.</a:t>
            </a:r>
          </a:p>
        </p:txBody>
      </p:sp>
    </p:spTree>
    <p:extLst>
      <p:ext uri="{BB962C8B-B14F-4D97-AF65-F5344CB8AC3E}">
        <p14:creationId xmlns:p14="http://schemas.microsoft.com/office/powerpoint/2010/main" val="2823347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Prediction Performance Evaluation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3" y="3429000"/>
            <a:ext cx="5759991"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alibri Light" panose="020F0302020204030204" pitchFamily="34" charset="0"/>
              </a:rPr>
              <a:t>Data for model fitting (training)</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406627"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train/test</a:t>
            </a:r>
          </a:p>
        </p:txBody>
      </p:sp>
      <p:grpSp>
        <p:nvGrpSpPr>
          <p:cNvPr id="19" name="Group 18">
            <a:extLst>
              <a:ext uri="{FF2B5EF4-FFF2-40B4-BE49-F238E27FC236}">
                <a16:creationId xmlns:a16="http://schemas.microsoft.com/office/drawing/2014/main" id="{EC6169FC-189E-284D-9838-2BF60F0D0F44}"/>
              </a:ext>
            </a:extLst>
          </p:cNvPr>
          <p:cNvGrpSpPr/>
          <p:nvPr/>
        </p:nvGrpSpPr>
        <p:grpSpPr>
          <a:xfrm>
            <a:off x="3419872" y="3812269"/>
            <a:ext cx="3528392" cy="3201062"/>
            <a:chOff x="3419872" y="3812269"/>
            <a:chExt cx="3528392" cy="3201062"/>
          </a:xfrm>
        </p:grpSpPr>
        <p:pic>
          <p:nvPicPr>
            <p:cNvPr id="17" name="Graphic 16" descr="Thought outline">
              <a:extLst>
                <a:ext uri="{FF2B5EF4-FFF2-40B4-BE49-F238E27FC236}">
                  <a16:creationId xmlns:a16="http://schemas.microsoft.com/office/drawing/2014/main" id="{0A4F38B3-5A2C-A34C-BBCD-9E9768D307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19872" y="3812269"/>
              <a:ext cx="3528392" cy="3201062"/>
            </a:xfrm>
            <a:prstGeom prst="rect">
              <a:avLst/>
            </a:prstGeom>
          </p:spPr>
        </p:pic>
        <p:sp>
          <p:nvSpPr>
            <p:cNvPr id="18" name="Rounded Rectangle 17">
              <a:extLst>
                <a:ext uri="{FF2B5EF4-FFF2-40B4-BE49-F238E27FC236}">
                  <a16:creationId xmlns:a16="http://schemas.microsoft.com/office/drawing/2014/main" id="{96FD30E1-D368-F042-AB99-F382EC38CAD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How do know if the splitting is representative?</a:t>
              </a:r>
            </a:p>
          </p:txBody>
        </p:sp>
      </p:grpSp>
    </p:spTree>
    <p:extLst>
      <p:ext uri="{BB962C8B-B14F-4D97-AF65-F5344CB8AC3E}">
        <p14:creationId xmlns:p14="http://schemas.microsoft.com/office/powerpoint/2010/main" val="40539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879990"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5 equal folds</a:t>
            </a:r>
          </a:p>
          <a:p>
            <a:pPr algn="ctr"/>
            <a:r>
              <a:rPr lang="en-US" sz="2000" dirty="0">
                <a:latin typeface="Calibri Light" panose="020F0302020204030204" pitchFamily="34" charset="0"/>
                <a:cs typeface="Calibri Light" panose="020F0302020204030204" pitchFamily="34" charset="0"/>
              </a:rPr>
              <a:t>(Could be other number)</a:t>
            </a:r>
          </a:p>
        </p:txBody>
      </p: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2" idx="2"/>
            <a:endCxn id="16" idx="0"/>
          </p:cNvCxnSpPr>
          <p:nvPr/>
        </p:nvCxnSpPr>
        <p:spPr>
          <a:xfrm flipH="1">
            <a:off x="6767984" y="3904411"/>
            <a:ext cx="540000" cy="748725"/>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5</a:t>
            </a:r>
          </a:p>
        </p:txBody>
      </p:sp>
    </p:spTree>
    <p:extLst>
      <p:ext uri="{BB962C8B-B14F-4D97-AF65-F5344CB8AC3E}">
        <p14:creationId xmlns:p14="http://schemas.microsoft.com/office/powerpoint/2010/main" val="40511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7" grpId="0" animBg="1"/>
      <p:bldP spid="18" grpId="0" animBg="1"/>
      <p:bldP spid="38" grpId="0" animBg="1"/>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1" idx="2"/>
            <a:endCxn id="16" idx="0"/>
          </p:cNvCxnSpPr>
          <p:nvPr/>
        </p:nvCxnSpPr>
        <p:spPr>
          <a:xfrm>
            <a:off x="5867984" y="3904413"/>
            <a:ext cx="900000" cy="748723"/>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4</a:t>
            </a:r>
          </a:p>
        </p:txBody>
      </p:sp>
    </p:spTree>
    <p:extLst>
      <p:ext uri="{BB962C8B-B14F-4D97-AF65-F5344CB8AC3E}">
        <p14:creationId xmlns:p14="http://schemas.microsoft.com/office/powerpoint/2010/main" val="221171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0" idx="2"/>
            <a:endCxn id="16" idx="0"/>
          </p:cNvCxnSpPr>
          <p:nvPr/>
        </p:nvCxnSpPr>
        <p:spPr>
          <a:xfrm>
            <a:off x="4427984" y="3904415"/>
            <a:ext cx="2340000" cy="748721"/>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3</a:t>
            </a:r>
          </a:p>
        </p:txBody>
      </p:sp>
    </p:spTree>
    <p:extLst>
      <p:ext uri="{BB962C8B-B14F-4D97-AF65-F5344CB8AC3E}">
        <p14:creationId xmlns:p14="http://schemas.microsoft.com/office/powerpoint/2010/main" val="72191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2386406" y="4138828"/>
            <a:ext cx="4201578" cy="615600"/>
          </a:xfrm>
          <a:prstGeom prst="wedgeRoundRectCallout">
            <a:avLst>
              <a:gd name="adj1" fmla="val 45288"/>
              <a:gd name="adj2" fmla="val 97759"/>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Generalization error: </a:t>
            </a:r>
          </a:p>
          <a:p>
            <a:pPr algn="ctr"/>
            <a:r>
              <a:rPr lang="en-US" sz="2000" dirty="0">
                <a:latin typeface="Calibri Light" panose="020F0302020204030204" pitchFamily="34" charset="0"/>
                <a:cs typeface="Calibri Light" panose="020F0302020204030204" pitchFamily="34" charset="0"/>
              </a:rPr>
              <a:t>Average test errors across all folds</a:t>
            </a:r>
          </a:p>
        </p:txBody>
      </p:sp>
    </p:spTree>
    <p:extLst>
      <p:ext uri="{BB962C8B-B14F-4D97-AF65-F5344CB8AC3E}">
        <p14:creationId xmlns:p14="http://schemas.microsoft.com/office/powerpoint/2010/main" val="567037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at the orange line (polynomial regression with an order of 12).</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Do you think it is good or bad?</a:t>
            </a:r>
          </a:p>
        </p:txBody>
      </p:sp>
    </p:spTree>
    <p:extLst>
      <p:ext uri="{BB962C8B-B14F-4D97-AF65-F5344CB8AC3E}">
        <p14:creationId xmlns:p14="http://schemas.microsoft.com/office/powerpoint/2010/main" val="26535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629009"/>
          </a:xfrm>
        </p:spPr>
        <p:txBody>
          <a:bodyPr/>
          <a:lstStyle/>
          <a:p>
            <a:r>
              <a:rPr lang="en-US" dirty="0"/>
              <a:t>Prediction (Our focus)</a:t>
            </a:r>
          </a:p>
        </p:txBody>
      </p:sp>
      <p:pic>
        <p:nvPicPr>
          <p:cNvPr id="4" name="Picture 3">
            <a:extLst>
              <a:ext uri="{FF2B5EF4-FFF2-40B4-BE49-F238E27FC236}">
                <a16:creationId xmlns:a16="http://schemas.microsoft.com/office/drawing/2014/main" id="{24B6CB10-0252-1641-8FB7-11787685BB29}"/>
              </a:ext>
            </a:extLst>
          </p:cNvPr>
          <p:cNvPicPr>
            <a:picLocks noChangeAspect="1"/>
          </p:cNvPicPr>
          <p:nvPr/>
        </p:nvPicPr>
        <p:blipFill>
          <a:blip r:embed="rId3"/>
          <a:stretch>
            <a:fillRect/>
          </a:stretch>
        </p:blipFill>
        <p:spPr>
          <a:xfrm>
            <a:off x="1403648" y="2225402"/>
            <a:ext cx="5906492" cy="4631839"/>
          </a:xfrm>
          <a:prstGeom prst="rect">
            <a:avLst/>
          </a:prstGeom>
        </p:spPr>
      </p:pic>
      <p:sp>
        <p:nvSpPr>
          <p:cNvPr id="5" name="TextBox 4">
            <a:extLst>
              <a:ext uri="{FF2B5EF4-FFF2-40B4-BE49-F238E27FC236}">
                <a16:creationId xmlns:a16="http://schemas.microsoft.com/office/drawing/2014/main" id="{981D2AFE-0841-DE49-95D4-1F20C00365D8}"/>
              </a:ext>
            </a:extLst>
          </p:cNvPr>
          <p:cNvSpPr txBox="1"/>
          <p:nvPr/>
        </p:nvSpPr>
        <p:spPr>
          <a:xfrm>
            <a:off x="6559614" y="6484861"/>
            <a:ext cx="75052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661392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Overfitting: the model is ”trying too hard to fit every single training sample” such that it loses generalization.</a:t>
            </a:r>
          </a:p>
        </p:txBody>
      </p:sp>
      <p:sp>
        <p:nvSpPr>
          <p:cNvPr id="6" name="Oval 5">
            <a:extLst>
              <a:ext uri="{FF2B5EF4-FFF2-40B4-BE49-F238E27FC236}">
                <a16:creationId xmlns:a16="http://schemas.microsoft.com/office/drawing/2014/main" id="{DFB2F018-0077-A04F-8587-468CAAE001E6}"/>
              </a:ext>
            </a:extLst>
          </p:cNvPr>
          <p:cNvSpPr/>
          <p:nvPr/>
        </p:nvSpPr>
        <p:spPr>
          <a:xfrm>
            <a:off x="7164288" y="3700848"/>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DECE33-771A-A54F-BADE-3D44A08631B7}"/>
              </a:ext>
            </a:extLst>
          </p:cNvPr>
          <p:cNvSpPr/>
          <p:nvPr/>
        </p:nvSpPr>
        <p:spPr>
          <a:xfrm>
            <a:off x="6012160" y="5445224"/>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11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DE7D-F809-1F45-97F8-64F2CCFA4732}"/>
              </a:ext>
            </a:extLst>
          </p:cNvPr>
          <p:cNvSpPr>
            <a:spLocks noGrp="1"/>
          </p:cNvSpPr>
          <p:nvPr>
            <p:ph type="title"/>
          </p:nvPr>
        </p:nvSpPr>
        <p:spPr/>
        <p:txBody>
          <a:bodyPr/>
          <a:lstStyle/>
          <a:p>
            <a:r>
              <a:rPr lang="en-US" dirty="0"/>
              <a:t>Overfitting Solution 1: More data!</a:t>
            </a:r>
          </a:p>
        </p:txBody>
      </p:sp>
      <p:pic>
        <p:nvPicPr>
          <p:cNvPr id="5" name="Content Placeholder 3">
            <a:extLst>
              <a:ext uri="{FF2B5EF4-FFF2-40B4-BE49-F238E27FC236}">
                <a16:creationId xmlns:a16="http://schemas.microsoft.com/office/drawing/2014/main" id="{1FC33099-59EA-DE48-A8EF-B33DD2CC190F}"/>
              </a:ext>
            </a:extLst>
          </p:cNvPr>
          <p:cNvPicPr>
            <a:picLocks noChangeAspect="1"/>
          </p:cNvPicPr>
          <p:nvPr/>
        </p:nvPicPr>
        <p:blipFill>
          <a:blip r:embed="rId2"/>
          <a:stretch>
            <a:fillRect/>
          </a:stretch>
        </p:blipFill>
        <p:spPr bwMode="auto">
          <a:xfrm>
            <a:off x="13299" y="1158684"/>
            <a:ext cx="5265001"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F81629D8-DAC8-B442-85BC-617679F4BCD1}"/>
              </a:ext>
            </a:extLst>
          </p:cNvPr>
          <p:cNvPicPr>
            <a:picLocks noGrp="1" noChangeAspect="1"/>
          </p:cNvPicPr>
          <p:nvPr>
            <p:ph idx="1"/>
          </p:nvPr>
        </p:nvPicPr>
        <p:blipFill>
          <a:blip r:embed="rId3"/>
          <a:stretch>
            <a:fillRect/>
          </a:stretch>
        </p:blipFill>
        <p:spPr>
          <a:xfrm>
            <a:off x="3869582" y="3618000"/>
            <a:ext cx="5274418" cy="3240000"/>
          </a:xfrm>
          <a:prstGeom prst="rect">
            <a:avLst/>
          </a:prstGeom>
        </p:spPr>
      </p:pic>
      <p:sp>
        <p:nvSpPr>
          <p:cNvPr id="6" name="Rounded Rectangular Callout 5">
            <a:extLst>
              <a:ext uri="{FF2B5EF4-FFF2-40B4-BE49-F238E27FC236}">
                <a16:creationId xmlns:a16="http://schemas.microsoft.com/office/drawing/2014/main" id="{E1D204FC-8130-244A-A82C-EC55F3731CFB}"/>
              </a:ext>
            </a:extLst>
          </p:cNvPr>
          <p:cNvSpPr/>
          <p:nvPr/>
        </p:nvSpPr>
        <p:spPr>
          <a:xfrm>
            <a:off x="5170261" y="2338055"/>
            <a:ext cx="3960440" cy="1140211"/>
          </a:xfrm>
          <a:prstGeom prst="wedgeRoundRectCallout">
            <a:avLst>
              <a:gd name="adj1" fmla="val -34702"/>
              <a:gd name="adj2" fmla="val 9187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Complex models look “smoother” when more data is given.</a:t>
            </a:r>
          </a:p>
        </p:txBody>
      </p:sp>
    </p:spTree>
    <p:extLst>
      <p:ext uri="{BB962C8B-B14F-4D97-AF65-F5344CB8AC3E}">
        <p14:creationId xmlns:p14="http://schemas.microsoft.com/office/powerpoint/2010/main" val="2514625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But data is expensive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Can we mitigate this issue by tweaking our model? </a:t>
            </a:r>
          </a:p>
        </p:txBody>
      </p:sp>
      <p:pic>
        <p:nvPicPr>
          <p:cNvPr id="4" name="Picture 3">
            <a:extLst>
              <a:ext uri="{FF2B5EF4-FFF2-40B4-BE49-F238E27FC236}">
                <a16:creationId xmlns:a16="http://schemas.microsoft.com/office/drawing/2014/main" id="{03405813-92D6-6440-9476-522E7136F6E4}"/>
              </a:ext>
            </a:extLst>
          </p:cNvPr>
          <p:cNvPicPr>
            <a:picLocks noChangeAspect="1"/>
          </p:cNvPicPr>
          <p:nvPr/>
        </p:nvPicPr>
        <p:blipFill>
          <a:blip r:embed="rId2"/>
          <a:stretch>
            <a:fillRect/>
          </a:stretch>
        </p:blipFill>
        <p:spPr>
          <a:xfrm>
            <a:off x="12700" y="2969675"/>
            <a:ext cx="9131300" cy="3352800"/>
          </a:xfrm>
          <a:prstGeom prst="rect">
            <a:avLst/>
          </a:prstGeom>
        </p:spPr>
      </p:pic>
      <p:sp>
        <p:nvSpPr>
          <p:cNvPr id="5" name="TextBox 4">
            <a:extLst>
              <a:ext uri="{FF2B5EF4-FFF2-40B4-BE49-F238E27FC236}">
                <a16:creationId xmlns:a16="http://schemas.microsoft.com/office/drawing/2014/main" id="{04877AC4-FD11-5644-A363-8DA53FF26E37}"/>
              </a:ext>
            </a:extLst>
          </p:cNvPr>
          <p:cNvSpPr txBox="1"/>
          <p:nvPr/>
        </p:nvSpPr>
        <p:spPr>
          <a:xfrm>
            <a:off x="3810552" y="6388256"/>
            <a:ext cx="5333448"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Source: </a:t>
            </a:r>
            <a:r>
              <a:rPr lang="en-US" dirty="0">
                <a:latin typeface="Calibri Light" panose="020F0302020204030204" pitchFamily="34" charset="0"/>
                <a:cs typeface="Calibri Light" panose="020F0302020204030204" pitchFamily="34" charset="0"/>
                <a:hlinkClick r:id="rId3"/>
              </a:rPr>
              <a:t>https://www.nature.com/articles/nmeth.4014</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75363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Regularization to the rescue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A model is more flexible with more parameters, which is often associated greater parameter magnitude</a:t>
            </a:r>
          </a:p>
        </p:txBody>
      </p:sp>
      <p:pic>
        <p:nvPicPr>
          <p:cNvPr id="6" name="Picture 5">
            <a:extLst>
              <a:ext uri="{FF2B5EF4-FFF2-40B4-BE49-F238E27FC236}">
                <a16:creationId xmlns:a16="http://schemas.microsoft.com/office/drawing/2014/main" id="{75B0FBD0-8C22-5D4F-BB11-22F35A8B8AF6}"/>
              </a:ext>
            </a:extLst>
          </p:cNvPr>
          <p:cNvPicPr>
            <a:picLocks noChangeAspect="1"/>
          </p:cNvPicPr>
          <p:nvPr/>
        </p:nvPicPr>
        <p:blipFill>
          <a:blip r:embed="rId2"/>
          <a:stretch>
            <a:fillRect/>
          </a:stretch>
        </p:blipFill>
        <p:spPr>
          <a:xfrm>
            <a:off x="1342510" y="4870388"/>
            <a:ext cx="5899228" cy="774824"/>
          </a:xfrm>
          <a:prstGeom prst="rect">
            <a:avLst/>
          </a:prstGeom>
        </p:spPr>
      </p:pic>
      <p:pic>
        <p:nvPicPr>
          <p:cNvPr id="7" name="Picture 6">
            <a:extLst>
              <a:ext uri="{FF2B5EF4-FFF2-40B4-BE49-F238E27FC236}">
                <a16:creationId xmlns:a16="http://schemas.microsoft.com/office/drawing/2014/main" id="{AC906FB9-BF25-5A49-AB92-EAD60915C2BF}"/>
              </a:ext>
            </a:extLst>
          </p:cNvPr>
          <p:cNvPicPr>
            <a:picLocks noChangeAspect="1"/>
          </p:cNvPicPr>
          <p:nvPr/>
        </p:nvPicPr>
        <p:blipFill>
          <a:blip r:embed="rId3"/>
          <a:stretch>
            <a:fillRect/>
          </a:stretch>
        </p:blipFill>
        <p:spPr>
          <a:xfrm>
            <a:off x="1462637" y="3507581"/>
            <a:ext cx="5658975" cy="774823"/>
          </a:xfrm>
          <a:prstGeom prst="rect">
            <a:avLst/>
          </a:prstGeom>
        </p:spPr>
      </p:pic>
      <p:cxnSp>
        <p:nvCxnSpPr>
          <p:cNvPr id="8" name="Straight Arrow Connector 7">
            <a:extLst>
              <a:ext uri="{FF2B5EF4-FFF2-40B4-BE49-F238E27FC236}">
                <a16:creationId xmlns:a16="http://schemas.microsoft.com/office/drawing/2014/main" id="{7BD3C701-6DFD-DE42-A11A-F3AA9FA6B8CC}"/>
              </a:ext>
            </a:extLst>
          </p:cNvPr>
          <p:cNvCxnSpPr>
            <a:cxnSpLocks/>
            <a:stCxn id="7" idx="2"/>
            <a:endCxn id="6" idx="0"/>
          </p:cNvCxnSpPr>
          <p:nvPr/>
        </p:nvCxnSpPr>
        <p:spPr>
          <a:xfrm flipH="1">
            <a:off x="4292124" y="4282404"/>
            <a:ext cx="1" cy="587984"/>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EB5841EB-AF3C-8147-AC13-2A8C73767BBD}"/>
              </a:ext>
            </a:extLst>
          </p:cNvPr>
          <p:cNvSpPr/>
          <p:nvPr/>
        </p:nvSpPr>
        <p:spPr>
          <a:xfrm>
            <a:off x="6300193" y="5715000"/>
            <a:ext cx="2843807" cy="1143000"/>
          </a:xfrm>
          <a:prstGeom prst="wedgeRoundRectCallout">
            <a:avLst>
              <a:gd name="adj1" fmla="val -34016"/>
              <a:gd name="adj2" fmla="val -685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Ridge regression (i.e., linear regression with L-2 norm regularization)</a:t>
            </a:r>
          </a:p>
        </p:txBody>
      </p:sp>
    </p:spTree>
    <p:extLst>
      <p:ext uri="{BB962C8B-B14F-4D97-AF65-F5344CB8AC3E}">
        <p14:creationId xmlns:p14="http://schemas.microsoft.com/office/powerpoint/2010/main" val="403164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DE4-B8C2-2346-90BC-CED31D615CA2}"/>
              </a:ext>
            </a:extLst>
          </p:cNvPr>
          <p:cNvSpPr>
            <a:spLocks noGrp="1"/>
          </p:cNvSpPr>
          <p:nvPr>
            <p:ph type="title"/>
          </p:nvPr>
        </p:nvSpPr>
        <p:spPr/>
        <p:txBody>
          <a:bodyPr/>
          <a:lstStyle/>
          <a:p>
            <a:r>
              <a:rPr lang="en-US" dirty="0"/>
              <a:t>Regularization: Lasso and Elastic Net</a:t>
            </a:r>
          </a:p>
        </p:txBody>
      </p:sp>
      <p:pic>
        <p:nvPicPr>
          <p:cNvPr id="4" name="Content Placeholder 3">
            <a:extLst>
              <a:ext uri="{FF2B5EF4-FFF2-40B4-BE49-F238E27FC236}">
                <a16:creationId xmlns:a16="http://schemas.microsoft.com/office/drawing/2014/main" id="{CDE91B59-D982-7945-8BAD-70ADB62C54E9}"/>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t="-1" b="-3089"/>
          <a:stretch/>
        </p:blipFill>
        <p:spPr>
          <a:xfrm>
            <a:off x="611560" y="2132856"/>
            <a:ext cx="4104015" cy="576064"/>
          </a:xfrm>
          <a:prstGeom prst="rect">
            <a:avLst/>
          </a:prstGeom>
        </p:spPr>
      </p:pic>
      <p:pic>
        <p:nvPicPr>
          <p:cNvPr id="5" name="Content Placeholder 3">
            <a:extLst>
              <a:ext uri="{FF2B5EF4-FFF2-40B4-BE49-F238E27FC236}">
                <a16:creationId xmlns:a16="http://schemas.microsoft.com/office/drawing/2014/main" id="{C6738CB7-765C-F246-B27D-D97626BD94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b="-3089"/>
          <a:stretch/>
        </p:blipFill>
        <p:spPr bwMode="auto">
          <a:xfrm>
            <a:off x="638641" y="4592593"/>
            <a:ext cx="410445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a:extLst>
              <a:ext uri="{FF2B5EF4-FFF2-40B4-BE49-F238E27FC236}">
                <a16:creationId xmlns:a16="http://schemas.microsoft.com/office/drawing/2014/main" id="{4F727D28-397A-4B4B-9AA3-484B62B8C15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 b="-3089"/>
          <a:stretch/>
        </p:blipFill>
        <p:spPr bwMode="auto">
          <a:xfrm>
            <a:off x="4743097" y="4592593"/>
            <a:ext cx="10081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6">
            <a:extLst>
              <a:ext uri="{FF2B5EF4-FFF2-40B4-BE49-F238E27FC236}">
                <a16:creationId xmlns:a16="http://schemas.microsoft.com/office/drawing/2014/main" id="{753C0334-4979-E749-B20B-8C952E88C140}"/>
              </a:ext>
            </a:extLst>
          </p:cNvPr>
          <p:cNvSpPr/>
          <p:nvPr/>
        </p:nvSpPr>
        <p:spPr>
          <a:xfrm>
            <a:off x="5219631" y="1849388"/>
            <a:ext cx="2843807" cy="1143000"/>
          </a:xfrm>
          <a:prstGeom prst="wedgeRoundRectCallout">
            <a:avLst>
              <a:gd name="adj1" fmla="val -64322"/>
              <a:gd name="adj2" fmla="val -51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Lasso regression (i.e., linear regression with L-1 norm regularization)</a:t>
            </a:r>
          </a:p>
        </p:txBody>
      </p:sp>
      <p:sp>
        <p:nvSpPr>
          <p:cNvPr id="8" name="Rounded Rectangular Callout 7">
            <a:extLst>
              <a:ext uri="{FF2B5EF4-FFF2-40B4-BE49-F238E27FC236}">
                <a16:creationId xmlns:a16="http://schemas.microsoft.com/office/drawing/2014/main" id="{0AEB6BA6-33BB-2D49-9FF3-0C22DAEA7E83}"/>
              </a:ext>
            </a:extLst>
          </p:cNvPr>
          <p:cNvSpPr/>
          <p:nvPr/>
        </p:nvSpPr>
        <p:spPr>
          <a:xfrm>
            <a:off x="5535627" y="5381491"/>
            <a:ext cx="3456384" cy="1143000"/>
          </a:xfrm>
          <a:prstGeom prst="wedgeRoundRectCallout">
            <a:avLst>
              <a:gd name="adj1" fmla="val -61735"/>
              <a:gd name="adj2" fmla="val -749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Elastic net regression (i.e., linear regression with L-1and L-2 norm regularization)</a:t>
            </a:r>
          </a:p>
        </p:txBody>
      </p:sp>
      <p:sp>
        <p:nvSpPr>
          <p:cNvPr id="9" name="Explosion 1 8">
            <a:extLst>
              <a:ext uri="{FF2B5EF4-FFF2-40B4-BE49-F238E27FC236}">
                <a16:creationId xmlns:a16="http://schemas.microsoft.com/office/drawing/2014/main" id="{333FB359-2597-BB4C-9131-00860FA52612}"/>
              </a:ext>
            </a:extLst>
          </p:cNvPr>
          <p:cNvSpPr/>
          <p:nvPr/>
        </p:nvSpPr>
        <p:spPr>
          <a:xfrm>
            <a:off x="1334815" y="2444748"/>
            <a:ext cx="2712108" cy="2147845"/>
          </a:xfrm>
          <a:prstGeom prst="irregularSeal1">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them up in scikit-learn!</a:t>
            </a:r>
          </a:p>
        </p:txBody>
      </p:sp>
    </p:spTree>
    <p:extLst>
      <p:ext uri="{BB962C8B-B14F-4D97-AF65-F5344CB8AC3E}">
        <p14:creationId xmlns:p14="http://schemas.microsoft.com/office/powerpoint/2010/main" val="2775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7B6-B7A7-BF4B-960E-38FB8740F405}"/>
              </a:ext>
            </a:extLst>
          </p:cNvPr>
          <p:cNvSpPr>
            <a:spLocks noGrp="1"/>
          </p:cNvSpPr>
          <p:nvPr>
            <p:ph type="title"/>
          </p:nvPr>
        </p:nvSpPr>
        <p:spPr/>
        <p:txBody>
          <a:bodyPr/>
          <a:lstStyle/>
          <a:p>
            <a:r>
              <a:rPr lang="en-US" dirty="0"/>
              <a:t>How does it work?</a:t>
            </a:r>
          </a:p>
        </p:txBody>
      </p:sp>
      <p:pic>
        <p:nvPicPr>
          <p:cNvPr id="4" name="Content Placeholder 3">
            <a:extLst>
              <a:ext uri="{FF2B5EF4-FFF2-40B4-BE49-F238E27FC236}">
                <a16:creationId xmlns:a16="http://schemas.microsoft.com/office/drawing/2014/main" id="{7AF6F51D-5989-DB48-A9C1-15364D42F014}"/>
              </a:ext>
            </a:extLst>
          </p:cNvPr>
          <p:cNvPicPr>
            <a:picLocks noGrp="1" noChangeAspect="1"/>
          </p:cNvPicPr>
          <p:nvPr>
            <p:ph idx="1"/>
          </p:nvPr>
        </p:nvPicPr>
        <p:blipFill>
          <a:blip r:embed="rId2"/>
          <a:stretch>
            <a:fillRect/>
          </a:stretch>
        </p:blipFill>
        <p:spPr>
          <a:xfrm>
            <a:off x="908050" y="1772816"/>
            <a:ext cx="7327900" cy="4373569"/>
          </a:xfrm>
          <a:prstGeom prst="rect">
            <a:avLst/>
          </a:prstGeom>
        </p:spPr>
      </p:pic>
      <p:sp>
        <p:nvSpPr>
          <p:cNvPr id="5" name="Rounded Rectangular Callout 4">
            <a:extLst>
              <a:ext uri="{FF2B5EF4-FFF2-40B4-BE49-F238E27FC236}">
                <a16:creationId xmlns:a16="http://schemas.microsoft.com/office/drawing/2014/main" id="{F5072B5C-D08D-B24D-B662-AAB9CD999893}"/>
              </a:ext>
            </a:extLst>
          </p:cNvPr>
          <p:cNvSpPr/>
          <p:nvPr/>
        </p:nvSpPr>
        <p:spPr>
          <a:xfrm>
            <a:off x="5183560" y="409526"/>
            <a:ext cx="3960440" cy="2016224"/>
          </a:xfrm>
          <a:prstGeom prst="wedgeRoundRectCallout">
            <a:avLst>
              <a:gd name="adj1" fmla="val -77627"/>
              <a:gd name="adj2" fmla="val 6385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Regularization makes the model less specific to the noise!</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You are encouraged to try more examples using the lecture notebook!</a:t>
            </a:r>
          </a:p>
        </p:txBody>
      </p:sp>
    </p:spTree>
    <p:extLst>
      <p:ext uri="{BB962C8B-B14F-4D97-AF65-F5344CB8AC3E}">
        <p14:creationId xmlns:p14="http://schemas.microsoft.com/office/powerpoint/2010/main" val="6441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6612-ABF6-714A-A303-AF567862368B}"/>
              </a:ext>
            </a:extLst>
          </p:cNvPr>
          <p:cNvSpPr>
            <a:spLocks noGrp="1"/>
          </p:cNvSpPr>
          <p:nvPr>
            <p:ph type="title"/>
          </p:nvPr>
        </p:nvSpPr>
        <p:spPr/>
        <p:txBody>
          <a:bodyPr/>
          <a:lstStyle/>
          <a:p>
            <a:r>
              <a:rPr lang="en-US" dirty="0"/>
              <a:t>Advanced topics: GLM</a:t>
            </a:r>
          </a:p>
        </p:txBody>
      </p:sp>
      <p:sp>
        <p:nvSpPr>
          <p:cNvPr id="3" name="Content Placeholder 2">
            <a:extLst>
              <a:ext uri="{FF2B5EF4-FFF2-40B4-BE49-F238E27FC236}">
                <a16:creationId xmlns:a16="http://schemas.microsoft.com/office/drawing/2014/main" id="{BD8C7CB9-106B-D641-84A2-352416502465}"/>
              </a:ext>
            </a:extLst>
          </p:cNvPr>
          <p:cNvSpPr>
            <a:spLocks noGrp="1"/>
          </p:cNvSpPr>
          <p:nvPr>
            <p:ph idx="1"/>
          </p:nvPr>
        </p:nvSpPr>
        <p:spPr/>
        <p:txBody>
          <a:bodyPr/>
          <a:lstStyle/>
          <a:p>
            <a:r>
              <a:rPr lang="en-US" dirty="0"/>
              <a:t>GLM: Generalized Linear Model</a:t>
            </a:r>
          </a:p>
          <a:p>
            <a:endParaRPr lang="en-US" dirty="0"/>
          </a:p>
          <a:p>
            <a:r>
              <a:rPr lang="en-US" dirty="0"/>
              <a:t>Useful when target variable is not real number.</a:t>
            </a:r>
          </a:p>
          <a:p>
            <a:pPr lvl="1"/>
            <a:r>
              <a:rPr lang="en-US" dirty="0"/>
              <a:t>Examples: Count data (car accidents, elections, etc.) or binary target (two-class prediction)</a:t>
            </a:r>
          </a:p>
        </p:txBody>
      </p:sp>
    </p:spTree>
    <p:extLst>
      <p:ext uri="{BB962C8B-B14F-4D97-AF65-F5344CB8AC3E}">
        <p14:creationId xmlns:p14="http://schemas.microsoft.com/office/powerpoint/2010/main" val="96587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BA34-61EC-CE49-A8DD-0B06146BD564}"/>
              </a:ext>
            </a:extLst>
          </p:cNvPr>
          <p:cNvSpPr>
            <a:spLocks noGrp="1"/>
          </p:cNvSpPr>
          <p:nvPr>
            <p:ph type="title"/>
          </p:nvPr>
        </p:nvSpPr>
        <p:spPr/>
        <p:txBody>
          <a:bodyPr/>
          <a:lstStyle/>
          <a:p>
            <a:r>
              <a:rPr lang="en-US" dirty="0"/>
              <a:t>Example: Poisson reg. (count data)</a:t>
            </a:r>
          </a:p>
        </p:txBody>
      </p:sp>
      <p:pic>
        <p:nvPicPr>
          <p:cNvPr id="4" name="Content Placeholder 3">
            <a:extLst>
              <a:ext uri="{FF2B5EF4-FFF2-40B4-BE49-F238E27FC236}">
                <a16:creationId xmlns:a16="http://schemas.microsoft.com/office/drawing/2014/main" id="{82A3D514-1B5B-AC4B-9B69-D6FA52A2E393}"/>
              </a:ext>
            </a:extLst>
          </p:cNvPr>
          <p:cNvPicPr>
            <a:picLocks noGrp="1" noChangeAspect="1"/>
          </p:cNvPicPr>
          <p:nvPr>
            <p:ph idx="1"/>
          </p:nvPr>
        </p:nvPicPr>
        <p:blipFill>
          <a:blip r:embed="rId2"/>
          <a:stretch>
            <a:fillRect/>
          </a:stretch>
        </p:blipFill>
        <p:spPr>
          <a:xfrm>
            <a:off x="43115" y="2348880"/>
            <a:ext cx="9057770" cy="3630698"/>
          </a:xfrm>
          <a:prstGeom prst="rect">
            <a:avLst/>
          </a:prstGeom>
        </p:spPr>
      </p:pic>
      <p:sp>
        <p:nvSpPr>
          <p:cNvPr id="5" name="Rounded Rectangular Callout 4">
            <a:extLst>
              <a:ext uri="{FF2B5EF4-FFF2-40B4-BE49-F238E27FC236}">
                <a16:creationId xmlns:a16="http://schemas.microsoft.com/office/drawing/2014/main" id="{96C900F2-0BFF-D74C-81C2-344418FC1EA7}"/>
              </a:ext>
            </a:extLst>
          </p:cNvPr>
          <p:cNvSpPr/>
          <p:nvPr/>
        </p:nvSpPr>
        <p:spPr>
          <a:xfrm>
            <a:off x="1187624" y="1916832"/>
            <a:ext cx="3960440" cy="780171"/>
          </a:xfrm>
          <a:prstGeom prst="wedgeRoundRectCallout">
            <a:avLst>
              <a:gd name="adj1" fmla="val -46734"/>
              <a:gd name="adj2" fmla="val 11559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True data is discrete count.</a:t>
            </a:r>
          </a:p>
        </p:txBody>
      </p:sp>
      <p:sp>
        <p:nvSpPr>
          <p:cNvPr id="6" name="TextBox 5">
            <a:extLst>
              <a:ext uri="{FF2B5EF4-FFF2-40B4-BE49-F238E27FC236}">
                <a16:creationId xmlns:a16="http://schemas.microsoft.com/office/drawing/2014/main" id="{55C44E95-F7E6-C146-BB25-DE75C2339F0F}"/>
              </a:ext>
            </a:extLst>
          </p:cNvPr>
          <p:cNvSpPr txBox="1"/>
          <p:nvPr/>
        </p:nvSpPr>
        <p:spPr>
          <a:xfrm>
            <a:off x="2051720" y="4653136"/>
            <a:ext cx="643318" cy="369332"/>
          </a:xfrm>
          <a:prstGeom prst="rect">
            <a:avLst/>
          </a:prstGeom>
          <a:noFill/>
        </p:spPr>
        <p:txBody>
          <a:bodyPr wrap="none" rtlCol="0">
            <a:spAutoFit/>
          </a:bodyPr>
          <a:lstStyle/>
          <a:p>
            <a:r>
              <a:rPr lang="en-US" dirty="0"/>
              <a:t>Train</a:t>
            </a:r>
          </a:p>
        </p:txBody>
      </p:sp>
      <p:sp>
        <p:nvSpPr>
          <p:cNvPr id="7" name="TextBox 6">
            <a:extLst>
              <a:ext uri="{FF2B5EF4-FFF2-40B4-BE49-F238E27FC236}">
                <a16:creationId xmlns:a16="http://schemas.microsoft.com/office/drawing/2014/main" id="{826E12B9-F19F-6743-893D-CBEFA7920815}"/>
              </a:ext>
            </a:extLst>
          </p:cNvPr>
          <p:cNvSpPr txBox="1"/>
          <p:nvPr/>
        </p:nvSpPr>
        <p:spPr>
          <a:xfrm>
            <a:off x="6516216" y="4653136"/>
            <a:ext cx="555921" cy="369332"/>
          </a:xfrm>
          <a:prstGeom prst="rect">
            <a:avLst/>
          </a:prstGeom>
          <a:noFill/>
        </p:spPr>
        <p:txBody>
          <a:bodyPr wrap="none" rtlCol="0">
            <a:spAutoFit/>
          </a:bodyPr>
          <a:lstStyle/>
          <a:p>
            <a:r>
              <a:rPr lang="en-US" dirty="0"/>
              <a:t>Test</a:t>
            </a:r>
          </a:p>
        </p:txBody>
      </p:sp>
      <p:sp>
        <p:nvSpPr>
          <p:cNvPr id="8" name="Rounded Rectangular Callout 7">
            <a:extLst>
              <a:ext uri="{FF2B5EF4-FFF2-40B4-BE49-F238E27FC236}">
                <a16:creationId xmlns:a16="http://schemas.microsoft.com/office/drawing/2014/main" id="{D1CA60CB-09D7-BD49-BB9E-B615E6E68E5B}"/>
              </a:ext>
            </a:extLst>
          </p:cNvPr>
          <p:cNvSpPr/>
          <p:nvPr/>
        </p:nvSpPr>
        <p:spPr>
          <a:xfrm>
            <a:off x="2933299" y="5918964"/>
            <a:ext cx="4429529" cy="780171"/>
          </a:xfrm>
          <a:prstGeom prst="wedgeRoundRectCallout">
            <a:avLst>
              <a:gd name="adj1" fmla="val 35531"/>
              <a:gd name="adj2" fmla="val -791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Obvious Poisson regression better fits the distribution</a:t>
            </a:r>
          </a:p>
        </p:txBody>
      </p:sp>
    </p:spTree>
    <p:extLst>
      <p:ext uri="{BB962C8B-B14F-4D97-AF65-F5344CB8AC3E}">
        <p14:creationId xmlns:p14="http://schemas.microsoft.com/office/powerpoint/2010/main" val="794887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Parametric models: a fixed set of model parameters regardless of sample size.</a:t>
            </a:r>
          </a:p>
          <a:p>
            <a:endParaRPr lang="en-US" sz="3200" dirty="0"/>
          </a:p>
          <a:p>
            <a:r>
              <a:rPr lang="en-US" sz="3200" dirty="0"/>
              <a:t>E.g., a linear regression with 4 variables will have 4 slopes and 1 intercept (as well as the error term variance) no matter how many rows we have</a:t>
            </a:r>
          </a:p>
        </p:txBody>
      </p:sp>
    </p:spTree>
    <p:extLst>
      <p:ext uri="{BB962C8B-B14F-4D97-AF65-F5344CB8AC3E}">
        <p14:creationId xmlns:p14="http://schemas.microsoft.com/office/powerpoint/2010/main" val="955125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Non-Parametric models: a dynamic number of model parameters given different sample sizes.</a:t>
            </a:r>
          </a:p>
          <a:p>
            <a:endParaRPr lang="en-US" sz="3200" dirty="0"/>
          </a:p>
          <a:p>
            <a:r>
              <a:rPr lang="en-US" sz="3200" dirty="0"/>
              <a:t>E.g., Gaussian Process</a:t>
            </a:r>
          </a:p>
          <a:p>
            <a:pPr lvl="1"/>
            <a:r>
              <a:rPr lang="en-US" sz="2800" dirty="0"/>
              <a:t>It models the target using a mixture of Gaussian distributions.</a:t>
            </a:r>
          </a:p>
          <a:p>
            <a:pPr lvl="1"/>
            <a:r>
              <a:rPr lang="en-US" sz="2800" dirty="0"/>
              <a:t>Good tutorial on this if interested (optional):</a:t>
            </a:r>
          </a:p>
          <a:p>
            <a:pPr lvl="2"/>
            <a:r>
              <a:rPr lang="en-US" sz="2400" dirty="0">
                <a:hlinkClick r:id="rId2"/>
              </a:rPr>
              <a:t>https://distill.pub/2019/visual-exploration-gaussian-processes/</a:t>
            </a:r>
            <a:r>
              <a:rPr lang="en-US" sz="2400" dirty="0"/>
              <a:t> </a:t>
            </a:r>
          </a:p>
        </p:txBody>
      </p:sp>
    </p:spTree>
    <p:extLst>
      <p:ext uri="{BB962C8B-B14F-4D97-AF65-F5344CB8AC3E}">
        <p14:creationId xmlns:p14="http://schemas.microsoft.com/office/powerpoint/2010/main" val="67650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The credibility revolution</a:t>
            </a:r>
          </a:p>
          <a:p>
            <a:pPr lvl="1"/>
            <a:endParaRPr lang="en-US" dirty="0"/>
          </a:p>
        </p:txBody>
      </p:sp>
      <p:pic>
        <p:nvPicPr>
          <p:cNvPr id="7" name="Picture 6">
            <a:extLst>
              <a:ext uri="{FF2B5EF4-FFF2-40B4-BE49-F238E27FC236}">
                <a16:creationId xmlns:a16="http://schemas.microsoft.com/office/drawing/2014/main" id="{D6584359-A870-FA48-9F22-C21AFB72CE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996952"/>
            <a:ext cx="9144000" cy="3143433"/>
          </a:xfrm>
          <a:prstGeom prst="rect">
            <a:avLst/>
          </a:prstGeom>
        </p:spPr>
      </p:pic>
    </p:spTree>
    <p:extLst>
      <p:ext uri="{BB962C8B-B14F-4D97-AF65-F5344CB8AC3E}">
        <p14:creationId xmlns:p14="http://schemas.microsoft.com/office/powerpoint/2010/main" val="479507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456E-F81A-264B-9956-DC5B057E53EE}"/>
              </a:ext>
            </a:extLst>
          </p:cNvPr>
          <p:cNvSpPr>
            <a:spLocks noGrp="1"/>
          </p:cNvSpPr>
          <p:nvPr>
            <p:ph type="title"/>
          </p:nvPr>
        </p:nvSpPr>
        <p:spPr/>
        <p:txBody>
          <a:bodyPr/>
          <a:lstStyle/>
          <a:p>
            <a:r>
              <a:rPr lang="en-US" dirty="0"/>
              <a:t>Example: GP regression</a:t>
            </a:r>
          </a:p>
        </p:txBody>
      </p:sp>
      <p:pic>
        <p:nvPicPr>
          <p:cNvPr id="4" name="Content Placeholder 3">
            <a:extLst>
              <a:ext uri="{FF2B5EF4-FFF2-40B4-BE49-F238E27FC236}">
                <a16:creationId xmlns:a16="http://schemas.microsoft.com/office/drawing/2014/main" id="{DB4F9546-A115-9342-B3B0-D27E2FFC8602}"/>
              </a:ext>
            </a:extLst>
          </p:cNvPr>
          <p:cNvPicPr>
            <a:picLocks noGrp="1" noChangeAspect="1"/>
          </p:cNvPicPr>
          <p:nvPr>
            <p:ph idx="1"/>
          </p:nvPr>
        </p:nvPicPr>
        <p:blipFill>
          <a:blip r:embed="rId2"/>
          <a:stretch>
            <a:fillRect/>
          </a:stretch>
        </p:blipFill>
        <p:spPr>
          <a:xfrm>
            <a:off x="452652" y="1630807"/>
            <a:ext cx="8229600" cy="5204012"/>
          </a:xfrm>
          <a:prstGeom prst="rect">
            <a:avLst/>
          </a:prstGeom>
        </p:spPr>
      </p:pic>
    </p:spTree>
    <p:extLst>
      <p:ext uri="{BB962C8B-B14F-4D97-AF65-F5344CB8AC3E}">
        <p14:creationId xmlns:p14="http://schemas.microsoft.com/office/powerpoint/2010/main" val="1669970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3756-8FC0-A24C-A4F9-3692527ED6CD}"/>
              </a:ext>
            </a:extLst>
          </p:cNvPr>
          <p:cNvSpPr>
            <a:spLocks noGrp="1"/>
          </p:cNvSpPr>
          <p:nvPr>
            <p:ph type="title"/>
          </p:nvPr>
        </p:nvSpPr>
        <p:spPr/>
        <p:txBody>
          <a:bodyPr/>
          <a:lstStyle/>
          <a:p>
            <a:r>
              <a:rPr lang="en-US" dirty="0"/>
              <a:t>Suggested References</a:t>
            </a:r>
          </a:p>
        </p:txBody>
      </p:sp>
      <p:sp>
        <p:nvSpPr>
          <p:cNvPr id="3" name="Content Placeholder 2">
            <a:extLst>
              <a:ext uri="{FF2B5EF4-FFF2-40B4-BE49-F238E27FC236}">
                <a16:creationId xmlns:a16="http://schemas.microsoft.com/office/drawing/2014/main" id="{7A60B37A-B1F8-F448-ABC9-F265E1C7AB68}"/>
              </a:ext>
            </a:extLst>
          </p:cNvPr>
          <p:cNvSpPr>
            <a:spLocks noGrp="1"/>
          </p:cNvSpPr>
          <p:nvPr>
            <p:ph idx="1"/>
          </p:nvPr>
        </p:nvSpPr>
        <p:spPr/>
        <p:txBody>
          <a:bodyPr/>
          <a:lstStyle/>
          <a:p>
            <a:r>
              <a:rPr lang="en-HK" sz="2800" dirty="0"/>
              <a:t>Bishop, Christopher M. (2006). Pattern recognition and machine learning. New York :Springer.</a:t>
            </a:r>
          </a:p>
          <a:p>
            <a:endParaRPr lang="en-HK" sz="2800" dirty="0"/>
          </a:p>
          <a:p>
            <a:r>
              <a:rPr lang="en-HK" sz="2800" dirty="0"/>
              <a:t>Gelman, A., Hill, J., &amp; </a:t>
            </a:r>
            <a:r>
              <a:rPr lang="en-HK" sz="2800" dirty="0" err="1"/>
              <a:t>Vehtari</a:t>
            </a:r>
            <a:r>
              <a:rPr lang="en-HK" sz="2800" dirty="0"/>
              <a:t>, A. (2020). Regression and other stories. Cambridge University Press.</a:t>
            </a:r>
          </a:p>
          <a:p>
            <a:endParaRPr lang="en-HK" sz="2800" dirty="0"/>
          </a:p>
          <a:p>
            <a:r>
              <a:rPr lang="en-HK" sz="2800" dirty="0"/>
              <a:t>Murphy, K. P. (2012). Machine learning: a probabilistic perspective. MIT press.</a:t>
            </a:r>
            <a:endParaRPr lang="en-US" sz="2800" dirty="0"/>
          </a:p>
        </p:txBody>
      </p:sp>
    </p:spTree>
    <p:extLst>
      <p:ext uri="{BB962C8B-B14F-4D97-AF65-F5344CB8AC3E}">
        <p14:creationId xmlns:p14="http://schemas.microsoft.com/office/powerpoint/2010/main" val="3735738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標題 5">
            <a:extLst>
              <a:ext uri="{FF2B5EF4-FFF2-40B4-BE49-F238E27FC236}">
                <a16:creationId xmlns:a16="http://schemas.microsoft.com/office/drawing/2014/main" id="{E9BEF6D9-6B91-3847-9AE0-AAFDCFAC4C0B}"/>
              </a:ext>
            </a:extLst>
          </p:cNvPr>
          <p:cNvSpPr txBox="1">
            <a:spLocks/>
          </p:cNvSpPr>
          <p:nvPr/>
        </p:nvSpPr>
        <p:spPr bwMode="auto">
          <a:xfrm>
            <a:off x="0" y="2276475"/>
            <a:ext cx="91440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algn="l" eaLnBrk="1" fontAlgn="auto" hangingPunct="1">
              <a:spcAft>
                <a:spcPts val="0"/>
              </a:spcAft>
              <a:defRPr/>
            </a:pPr>
            <a:r>
              <a:rPr lang="en-US" sz="3200" b="1" dirty="0">
                <a:solidFill>
                  <a:srgbClr val="FFFFFF"/>
                </a:solidFill>
                <a:cs typeface="Calibri" panose="020F0502020204030204" pitchFamily="34" charset="0"/>
              </a:rPr>
              <a:t>The End</a:t>
            </a:r>
            <a:endParaRPr lang="en-US" altLang="zh-TW" sz="2800" dirty="0">
              <a:solidFill>
                <a:srgbClr val="FFFFFF"/>
              </a:solidFill>
              <a:latin typeface="+mn-lt"/>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Spurious correlation</a:t>
            </a:r>
          </a:p>
          <a:p>
            <a:pPr lvl="1"/>
            <a:endParaRPr lang="en-US" dirty="0"/>
          </a:p>
        </p:txBody>
      </p:sp>
      <p:pic>
        <p:nvPicPr>
          <p:cNvPr id="4" name="Picture 3">
            <a:extLst>
              <a:ext uri="{FF2B5EF4-FFF2-40B4-BE49-F238E27FC236}">
                <a16:creationId xmlns:a16="http://schemas.microsoft.com/office/drawing/2014/main" id="{7F252674-FB0A-804B-A931-E03A6394F6BC}"/>
              </a:ext>
            </a:extLst>
          </p:cNvPr>
          <p:cNvPicPr>
            <a:picLocks noChangeAspect="1"/>
          </p:cNvPicPr>
          <p:nvPr/>
        </p:nvPicPr>
        <p:blipFill>
          <a:blip r:embed="rId3"/>
          <a:stretch>
            <a:fillRect/>
          </a:stretch>
        </p:blipFill>
        <p:spPr>
          <a:xfrm>
            <a:off x="457200" y="2806059"/>
            <a:ext cx="8229600" cy="4075941"/>
          </a:xfrm>
          <a:prstGeom prst="rect">
            <a:avLst/>
          </a:prstGeom>
        </p:spPr>
      </p:pic>
      <p:sp>
        <p:nvSpPr>
          <p:cNvPr id="8" name="TextBox 7">
            <a:extLst>
              <a:ext uri="{FF2B5EF4-FFF2-40B4-BE49-F238E27FC236}">
                <a16:creationId xmlns:a16="http://schemas.microsoft.com/office/drawing/2014/main" id="{7F6C55CA-5073-944D-AEBB-2F4586D4E4F8}"/>
              </a:ext>
            </a:extLst>
          </p:cNvPr>
          <p:cNvSpPr txBox="1"/>
          <p:nvPr/>
        </p:nvSpPr>
        <p:spPr>
          <a:xfrm>
            <a:off x="5868144" y="6604205"/>
            <a:ext cx="2952328" cy="276999"/>
          </a:xfrm>
          <a:prstGeom prst="rect">
            <a:avLst/>
          </a:prstGeom>
          <a:noFill/>
        </p:spPr>
        <p:txBody>
          <a:bodyPr wrap="square">
            <a:spAutoFit/>
          </a:bodyPr>
          <a:lstStyle/>
          <a:p>
            <a:r>
              <a:rPr lang="en-US" sz="1200" dirty="0">
                <a:latin typeface="Calibri Light" panose="020F0302020204030204" pitchFamily="34" charset="0"/>
                <a:cs typeface="Calibri Light" panose="020F0302020204030204" pitchFamily="34" charset="0"/>
                <a:hlinkClick r:id="rId4"/>
              </a:rPr>
              <a:t>http://tylervigen.com/spurious-correlations</a:t>
            </a:r>
            <a:r>
              <a:rPr lang="en-US" sz="1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71273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05F-4335-AC4B-9AB7-0B2D30106372}"/>
              </a:ext>
            </a:extLst>
          </p:cNvPr>
          <p:cNvSpPr>
            <a:spLocks noGrp="1"/>
          </p:cNvSpPr>
          <p:nvPr>
            <p:ph type="title"/>
          </p:nvPr>
        </p:nvSpPr>
        <p:spPr/>
        <p:txBody>
          <a:bodyPr/>
          <a:lstStyle/>
          <a:p>
            <a:r>
              <a:rPr lang="en-US" dirty="0"/>
              <a:t>Regression vs. Classification?</a:t>
            </a:r>
          </a:p>
        </p:txBody>
      </p:sp>
      <p:sp>
        <p:nvSpPr>
          <p:cNvPr id="3" name="Content Placeholder 2">
            <a:extLst>
              <a:ext uri="{FF2B5EF4-FFF2-40B4-BE49-F238E27FC236}">
                <a16:creationId xmlns:a16="http://schemas.microsoft.com/office/drawing/2014/main" id="{4590D346-95BA-8742-9660-EAE10D206BB4}"/>
              </a:ext>
            </a:extLst>
          </p:cNvPr>
          <p:cNvSpPr>
            <a:spLocks noGrp="1"/>
          </p:cNvSpPr>
          <p:nvPr>
            <p:ph idx="1"/>
          </p:nvPr>
        </p:nvSpPr>
        <p:spPr/>
        <p:txBody>
          <a:bodyPr/>
          <a:lstStyle/>
          <a:p>
            <a:r>
              <a:rPr lang="en-US" sz="3200" dirty="0"/>
              <a:t>Regression for continuous outcome</a:t>
            </a:r>
          </a:p>
          <a:p>
            <a:r>
              <a:rPr lang="en-US" sz="3200" dirty="0"/>
              <a:t>Classification for discrete outcome</a:t>
            </a:r>
          </a:p>
          <a:p>
            <a:r>
              <a:rPr lang="en-US" sz="3200" dirty="0"/>
              <a:t>Yet…</a:t>
            </a:r>
          </a:p>
        </p:txBody>
      </p:sp>
      <p:pic>
        <p:nvPicPr>
          <p:cNvPr id="4" name="Picture 3">
            <a:extLst>
              <a:ext uri="{FF2B5EF4-FFF2-40B4-BE49-F238E27FC236}">
                <a16:creationId xmlns:a16="http://schemas.microsoft.com/office/drawing/2014/main" id="{80372E56-5CB7-E340-9769-E299F9AE2089}"/>
              </a:ext>
            </a:extLst>
          </p:cNvPr>
          <p:cNvPicPr>
            <a:picLocks noChangeAspect="1"/>
          </p:cNvPicPr>
          <p:nvPr/>
        </p:nvPicPr>
        <p:blipFill>
          <a:blip r:embed="rId3"/>
          <a:stretch>
            <a:fillRect/>
          </a:stretch>
        </p:blipFill>
        <p:spPr>
          <a:xfrm>
            <a:off x="457200" y="3258046"/>
            <a:ext cx="5079387" cy="3599954"/>
          </a:xfrm>
          <a:prstGeom prst="rect">
            <a:avLst/>
          </a:prstGeom>
        </p:spPr>
      </p:pic>
      <p:pic>
        <p:nvPicPr>
          <p:cNvPr id="5" name="Picture 4">
            <a:extLst>
              <a:ext uri="{FF2B5EF4-FFF2-40B4-BE49-F238E27FC236}">
                <a16:creationId xmlns:a16="http://schemas.microsoft.com/office/drawing/2014/main" id="{486C3626-5FD0-E146-A305-5586E9D6BF64}"/>
              </a:ext>
            </a:extLst>
          </p:cNvPr>
          <p:cNvPicPr>
            <a:picLocks noChangeAspect="1"/>
          </p:cNvPicPr>
          <p:nvPr/>
        </p:nvPicPr>
        <p:blipFill>
          <a:blip r:embed="rId4"/>
          <a:stretch>
            <a:fillRect/>
          </a:stretch>
        </p:blipFill>
        <p:spPr>
          <a:xfrm>
            <a:off x="5652120" y="4266458"/>
            <a:ext cx="3491880" cy="615372"/>
          </a:xfrm>
          <a:prstGeom prst="rect">
            <a:avLst/>
          </a:prstGeom>
        </p:spPr>
      </p:pic>
    </p:spTree>
    <p:extLst>
      <p:ext uri="{BB962C8B-B14F-4D97-AF65-F5344CB8AC3E}">
        <p14:creationId xmlns:p14="http://schemas.microsoft.com/office/powerpoint/2010/main" val="315323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BB7-9664-AF4E-9154-CFFC4E20A155}"/>
              </a:ext>
            </a:extLst>
          </p:cNvPr>
          <p:cNvSpPr>
            <a:spLocks noGrp="1"/>
          </p:cNvSpPr>
          <p:nvPr>
            <p:ph type="title"/>
          </p:nvPr>
        </p:nvSpPr>
        <p:spPr/>
        <p:txBody>
          <a:bodyPr/>
          <a:lstStyle/>
          <a:p>
            <a:r>
              <a:rPr lang="en-US" dirty="0"/>
              <a:t>Starting the journey…</a:t>
            </a:r>
          </a:p>
        </p:txBody>
      </p:sp>
      <p:sp>
        <p:nvSpPr>
          <p:cNvPr id="3" name="Content Placeholder 2">
            <a:extLst>
              <a:ext uri="{FF2B5EF4-FFF2-40B4-BE49-F238E27FC236}">
                <a16:creationId xmlns:a16="http://schemas.microsoft.com/office/drawing/2014/main" id="{00D52709-801C-E148-98E8-87D6410109F1}"/>
              </a:ext>
            </a:extLst>
          </p:cNvPr>
          <p:cNvSpPr>
            <a:spLocks noGrp="1"/>
          </p:cNvSpPr>
          <p:nvPr>
            <p:ph idx="1"/>
          </p:nvPr>
        </p:nvSpPr>
        <p:spPr/>
        <p:txBody>
          <a:bodyPr/>
          <a:lstStyle/>
          <a:p>
            <a:r>
              <a:rPr lang="en-US" dirty="0"/>
              <a:t>The anatomy of simple linear regression:</a:t>
            </a:r>
          </a:p>
        </p:txBody>
      </p:sp>
      <p:pic>
        <p:nvPicPr>
          <p:cNvPr id="4" name="Picture 3">
            <a:extLst>
              <a:ext uri="{FF2B5EF4-FFF2-40B4-BE49-F238E27FC236}">
                <a16:creationId xmlns:a16="http://schemas.microsoft.com/office/drawing/2014/main" id="{563A2155-512E-1940-BE49-39DC88CEDFBE}"/>
              </a:ext>
            </a:extLst>
          </p:cNvPr>
          <p:cNvPicPr>
            <a:picLocks noChangeAspect="1"/>
          </p:cNvPicPr>
          <p:nvPr/>
        </p:nvPicPr>
        <p:blipFill>
          <a:blip r:embed="rId3"/>
          <a:stretch>
            <a:fillRect/>
          </a:stretch>
        </p:blipFill>
        <p:spPr>
          <a:xfrm>
            <a:off x="2438028" y="3716660"/>
            <a:ext cx="2971800" cy="647700"/>
          </a:xfrm>
          <a:prstGeom prst="rect">
            <a:avLst/>
          </a:prstGeom>
        </p:spPr>
      </p:pic>
      <p:sp>
        <p:nvSpPr>
          <p:cNvPr id="5" name="Rounded Rectangular Callout 4">
            <a:extLst>
              <a:ext uri="{FF2B5EF4-FFF2-40B4-BE49-F238E27FC236}">
                <a16:creationId xmlns:a16="http://schemas.microsoft.com/office/drawing/2014/main" id="{35EF7C68-C517-9247-B801-B89F9D9A8BE0}"/>
              </a:ext>
            </a:extLst>
          </p:cNvPr>
          <p:cNvSpPr/>
          <p:nvPr/>
        </p:nvSpPr>
        <p:spPr>
          <a:xfrm>
            <a:off x="768710" y="2867432"/>
            <a:ext cx="1872208" cy="864468"/>
          </a:xfrm>
          <a:prstGeom prst="wedgeRoundRectCallout">
            <a:avLst>
              <a:gd name="adj1" fmla="val 59266"/>
              <a:gd name="adj2" fmla="val 822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C4D37AF8-9554-5846-AFDD-08FF26CFE07E}"/>
              </a:ext>
            </a:extLst>
          </p:cNvPr>
          <p:cNvSpPr/>
          <p:nvPr/>
        </p:nvSpPr>
        <p:spPr>
          <a:xfrm>
            <a:off x="1763688" y="4581128"/>
            <a:ext cx="1872208" cy="864468"/>
          </a:xfrm>
          <a:prstGeom prst="wedgeRoundRectCallout">
            <a:avLst>
              <a:gd name="adj1" fmla="val 36473"/>
              <a:gd name="adj2" fmla="val -9263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19FA29A6-F55F-1E49-ADA3-B9BD2AC931F3}"/>
              </a:ext>
            </a:extLst>
          </p:cNvPr>
          <p:cNvSpPr/>
          <p:nvPr/>
        </p:nvSpPr>
        <p:spPr>
          <a:xfrm>
            <a:off x="3079757" y="2564532"/>
            <a:ext cx="1872208" cy="864468"/>
          </a:xfrm>
          <a:prstGeom prst="wedgeRoundRectCallout">
            <a:avLst>
              <a:gd name="adj1" fmla="val -11065"/>
              <a:gd name="adj2" fmla="val 10904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2ABFD272-E91C-0F4D-8599-A3D3E6152785}"/>
              </a:ext>
            </a:extLst>
          </p:cNvPr>
          <p:cNvSpPr/>
          <p:nvPr/>
        </p:nvSpPr>
        <p:spPr>
          <a:xfrm>
            <a:off x="3994339" y="4825566"/>
            <a:ext cx="1872208" cy="864468"/>
          </a:xfrm>
          <a:prstGeom prst="wedgeRoundRectCallout">
            <a:avLst>
              <a:gd name="adj1" fmla="val -25391"/>
              <a:gd name="adj2" fmla="val -12225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9" name="Rounded Rectangular Callout 8">
            <a:extLst>
              <a:ext uri="{FF2B5EF4-FFF2-40B4-BE49-F238E27FC236}">
                <a16:creationId xmlns:a16="http://schemas.microsoft.com/office/drawing/2014/main" id="{0929AF1A-70E3-234E-978D-03E60E8A22D9}"/>
              </a:ext>
            </a:extLst>
          </p:cNvPr>
          <p:cNvSpPr/>
          <p:nvPr/>
        </p:nvSpPr>
        <p:spPr>
          <a:xfrm>
            <a:off x="5962026" y="3608276"/>
            <a:ext cx="2448272" cy="864468"/>
          </a:xfrm>
          <a:prstGeom prst="wedgeRoundRectCallout">
            <a:avLst>
              <a:gd name="adj1" fmla="val -80093"/>
              <a:gd name="adj2" fmla="val -96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Random noise with zero-mean</a:t>
            </a:r>
          </a:p>
        </p:txBody>
      </p:sp>
    </p:spTree>
    <p:extLst>
      <p:ext uri="{BB962C8B-B14F-4D97-AF65-F5344CB8AC3E}">
        <p14:creationId xmlns:p14="http://schemas.microsoft.com/office/powerpoint/2010/main" val="19553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AC2B-3400-F94C-B45B-91DADBA269F5}"/>
              </a:ext>
            </a:extLst>
          </p:cNvPr>
          <p:cNvSpPr>
            <a:spLocks noGrp="1"/>
          </p:cNvSpPr>
          <p:nvPr>
            <p:ph type="title"/>
          </p:nvPr>
        </p:nvSpPr>
        <p:spPr/>
        <p:txBody>
          <a:bodyPr/>
          <a:lstStyle/>
          <a:p>
            <a:r>
              <a:rPr lang="en-US" dirty="0"/>
              <a:t>Regression in action</a:t>
            </a:r>
          </a:p>
        </p:txBody>
      </p:sp>
      <p:pic>
        <p:nvPicPr>
          <p:cNvPr id="4" name="Content Placeholder 3">
            <a:extLst>
              <a:ext uri="{FF2B5EF4-FFF2-40B4-BE49-F238E27FC236}">
                <a16:creationId xmlns:a16="http://schemas.microsoft.com/office/drawing/2014/main" id="{4D996564-5625-8042-A3BA-B1F94EE1FFCC}"/>
              </a:ext>
            </a:extLst>
          </p:cNvPr>
          <p:cNvPicPr>
            <a:picLocks noGrp="1" noChangeAspect="1"/>
          </p:cNvPicPr>
          <p:nvPr>
            <p:ph idx="1"/>
          </p:nvPr>
        </p:nvPicPr>
        <p:blipFill>
          <a:blip r:embed="rId2"/>
          <a:stretch>
            <a:fillRect/>
          </a:stretch>
        </p:blipFill>
        <p:spPr>
          <a:xfrm>
            <a:off x="965948" y="1600200"/>
            <a:ext cx="7212103" cy="4525963"/>
          </a:xfrm>
          <a:prstGeom prst="rect">
            <a:avLst/>
          </a:prstGeom>
        </p:spPr>
      </p:pic>
      <p:sp>
        <p:nvSpPr>
          <p:cNvPr id="5" name="Rounded Rectangular Callout 4">
            <a:extLst>
              <a:ext uri="{FF2B5EF4-FFF2-40B4-BE49-F238E27FC236}">
                <a16:creationId xmlns:a16="http://schemas.microsoft.com/office/drawing/2014/main" id="{11EB6943-93A9-C344-B8CA-3C23C5B61CCE}"/>
              </a:ext>
            </a:extLst>
          </p:cNvPr>
          <p:cNvSpPr/>
          <p:nvPr/>
        </p:nvSpPr>
        <p:spPr>
          <a:xfrm>
            <a:off x="2195736" y="2780928"/>
            <a:ext cx="1872208" cy="864468"/>
          </a:xfrm>
          <a:prstGeom prst="wedgeRoundRectCallout">
            <a:avLst>
              <a:gd name="adj1" fmla="val 33869"/>
              <a:gd name="adj2" fmla="val 13160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580628E1-280D-8842-8BD2-B312067F61DD}"/>
              </a:ext>
            </a:extLst>
          </p:cNvPr>
          <p:cNvSpPr/>
          <p:nvPr/>
        </p:nvSpPr>
        <p:spPr>
          <a:xfrm>
            <a:off x="2483769" y="5136859"/>
            <a:ext cx="1872208" cy="864468"/>
          </a:xfrm>
          <a:prstGeom prst="wedgeRoundRectCallout">
            <a:avLst>
              <a:gd name="adj1" fmla="val 54707"/>
              <a:gd name="adj2" fmla="val -11661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4BDF86A3-375B-7B4E-BE00-28C6DA0F4F5F}"/>
              </a:ext>
            </a:extLst>
          </p:cNvPr>
          <p:cNvSpPr/>
          <p:nvPr/>
        </p:nvSpPr>
        <p:spPr>
          <a:xfrm>
            <a:off x="5436096" y="3430947"/>
            <a:ext cx="1872208" cy="864468"/>
          </a:xfrm>
          <a:prstGeom prst="wedgeRoundRectCallout">
            <a:avLst>
              <a:gd name="adj1" fmla="val -88559"/>
              <a:gd name="adj2" fmla="val 5403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CF0AA142-F052-F041-B107-43E66B774736}"/>
              </a:ext>
            </a:extLst>
          </p:cNvPr>
          <p:cNvSpPr/>
          <p:nvPr/>
        </p:nvSpPr>
        <p:spPr>
          <a:xfrm>
            <a:off x="5724128" y="4581128"/>
            <a:ext cx="1872208" cy="864468"/>
          </a:xfrm>
          <a:prstGeom prst="wedgeRoundRectCallout">
            <a:avLst>
              <a:gd name="adj1" fmla="val -61859"/>
              <a:gd name="adj2" fmla="val -6020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10" name="Rounded Rectangular Callout 9">
            <a:extLst>
              <a:ext uri="{FF2B5EF4-FFF2-40B4-BE49-F238E27FC236}">
                <a16:creationId xmlns:a16="http://schemas.microsoft.com/office/drawing/2014/main" id="{F68E85D2-EFE7-6C4F-8B9E-EBEA1925E0CE}"/>
              </a:ext>
            </a:extLst>
          </p:cNvPr>
          <p:cNvSpPr/>
          <p:nvPr/>
        </p:nvSpPr>
        <p:spPr>
          <a:xfrm>
            <a:off x="5449072" y="731837"/>
            <a:ext cx="2579312" cy="1112801"/>
          </a:xfrm>
          <a:prstGeom prst="wedgeRoundRectCallout">
            <a:avLst>
              <a:gd name="adj1" fmla="val 25844"/>
              <a:gd name="adj2" fmla="val 10577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Error: deviation of the line from the points</a:t>
            </a:r>
          </a:p>
        </p:txBody>
      </p:sp>
    </p:spTree>
    <p:extLst>
      <p:ext uri="{BB962C8B-B14F-4D97-AF65-F5344CB8AC3E}">
        <p14:creationId xmlns:p14="http://schemas.microsoft.com/office/powerpoint/2010/main" val="19916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CorpPresent_Eng_20190619  -  Compatibility Mode" id="{54C76AB1-3FA1-464E-A0E0-EBAA37D9E803}" vid="{5B7305C0-86DA-4A4D-9690-2ED79CE56E6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6662</TotalTime>
  <Words>1989</Words>
  <Application>Microsoft Macintosh PowerPoint</Application>
  <PresentationFormat>On-screen Show (4:3)</PresentationFormat>
  <Paragraphs>263</Paragraphs>
  <Slides>52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PowerPoint Presentation</vt:lpstr>
      <vt:lpstr>Regression: The Origin</vt:lpstr>
      <vt:lpstr>Reproducing the regression</vt:lpstr>
      <vt:lpstr>Regression Use Cases</vt:lpstr>
      <vt:lpstr>Regression Use Cases</vt:lpstr>
      <vt:lpstr>Regression Use Cases</vt:lpstr>
      <vt:lpstr>Regression vs. Classification?</vt:lpstr>
      <vt:lpstr>Starting the journey…</vt:lpstr>
      <vt:lpstr>Regression in action</vt:lpstr>
      <vt:lpstr>But how do we get there?</vt:lpstr>
      <vt:lpstr>Measuring prediction performance</vt:lpstr>
      <vt:lpstr>Error measurement</vt:lpstr>
      <vt:lpstr>Error measurement: Squared Error</vt:lpstr>
      <vt:lpstr>Now that we have the error…</vt:lpstr>
      <vt:lpstr>How do we infer the parameters?</vt:lpstr>
      <vt:lpstr>Intuitive Approach: Grid Search</vt:lpstr>
      <vt:lpstr>Intuitive Approach: Grid Search</vt:lpstr>
      <vt:lpstr>But this is inefficient…</vt:lpstr>
      <vt:lpstr>What do we learn from grid search?</vt:lpstr>
      <vt:lpstr>We can walk faster, can’t we?</vt:lpstr>
      <vt:lpstr>Walking down the hill</vt:lpstr>
      <vt:lpstr>However, we need to walk slowly</vt:lpstr>
      <vt:lpstr>However, we need to walk slowly</vt:lpstr>
      <vt:lpstr>However, we need to walk slowly</vt:lpstr>
      <vt:lpstr>Now it works better…</vt:lpstr>
      <vt:lpstr>Can we directly go to the best point?</vt:lpstr>
      <vt:lpstr>A Probabilistic Perspective (Optional)</vt:lpstr>
      <vt:lpstr>A Probabilistic Perspective (Optional)</vt:lpstr>
      <vt:lpstr>A Probabilistic Perspective (Optional)</vt:lpstr>
      <vt:lpstr>Recap: Parameter Estimation</vt:lpstr>
      <vt:lpstr>Multiple Linear Regression</vt:lpstr>
      <vt:lpstr>Caveat in Interpretation</vt:lpstr>
      <vt:lpstr>Caveat in Interpretation</vt:lpstr>
      <vt:lpstr>Prediction Performance Evaluation</vt:lpstr>
      <vt:lpstr>(K-Fold) Cross Validation</vt:lpstr>
      <vt:lpstr>(K-Fold) Cross Validation</vt:lpstr>
      <vt:lpstr>(K-Fold) Cross Validation</vt:lpstr>
      <vt:lpstr>(K-Fold) Cross Validation</vt:lpstr>
      <vt:lpstr>Overfitting: Fit the pattern or noise?</vt:lpstr>
      <vt:lpstr>Overfitting: Fit the pattern or noise?</vt:lpstr>
      <vt:lpstr>Overfitting Solution 1: More data!</vt:lpstr>
      <vt:lpstr>But data is expensive</vt:lpstr>
      <vt:lpstr>Regularization to the rescue</vt:lpstr>
      <vt:lpstr>Regularization: Lasso and Elastic Net</vt:lpstr>
      <vt:lpstr>How does it work?</vt:lpstr>
      <vt:lpstr>Advanced topics: GLM</vt:lpstr>
      <vt:lpstr>Example: Poisson reg. (count data)</vt:lpstr>
      <vt:lpstr>Advanced topics: Non-parametric</vt:lpstr>
      <vt:lpstr>Advanced topics: Non-parametric</vt:lpstr>
      <vt:lpstr>Example: GP regression</vt:lpstr>
      <vt:lpstr>Suggested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ZUO Zhiya</dc:creator>
  <cp:lastModifiedBy>Zhiya ZUO</cp:lastModifiedBy>
  <cp:revision>1846</cp:revision>
  <cp:lastPrinted>2021-02-02T08:00:12Z</cp:lastPrinted>
  <dcterms:created xsi:type="dcterms:W3CDTF">2021-01-23T06:25:10Z</dcterms:created>
  <dcterms:modified xsi:type="dcterms:W3CDTF">2022-03-05T05:55:10Z</dcterms:modified>
</cp:coreProperties>
</file>