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00" r:id="rId2"/>
    <p:sldId id="399" r:id="rId3"/>
    <p:sldId id="405" r:id="rId4"/>
    <p:sldId id="406" r:id="rId5"/>
    <p:sldId id="449" r:id="rId6"/>
    <p:sldId id="451" r:id="rId7"/>
    <p:sldId id="452" r:id="rId8"/>
    <p:sldId id="454" r:id="rId9"/>
    <p:sldId id="453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4" r:id="rId18"/>
    <p:sldId id="465" r:id="rId19"/>
    <p:sldId id="462" r:id="rId20"/>
    <p:sldId id="463" r:id="rId21"/>
    <p:sldId id="466" r:id="rId22"/>
    <p:sldId id="468" r:id="rId23"/>
    <p:sldId id="467" r:id="rId24"/>
    <p:sldId id="469" r:id="rId25"/>
    <p:sldId id="471" r:id="rId26"/>
    <p:sldId id="470" r:id="rId27"/>
    <p:sldId id="472" r:id="rId28"/>
    <p:sldId id="473" r:id="rId29"/>
    <p:sldId id="474" r:id="rId30"/>
    <p:sldId id="475" r:id="rId31"/>
    <p:sldId id="478" r:id="rId32"/>
    <p:sldId id="480" r:id="rId33"/>
    <p:sldId id="479" r:id="rId34"/>
    <p:sldId id="482" r:id="rId35"/>
    <p:sldId id="483" r:id="rId36"/>
    <p:sldId id="484" r:id="rId37"/>
    <p:sldId id="486" r:id="rId38"/>
    <p:sldId id="487" r:id="rId39"/>
    <p:sldId id="488" r:id="rId40"/>
    <p:sldId id="476" r:id="rId41"/>
    <p:sldId id="477" r:id="rId42"/>
    <p:sldId id="450" r:id="rId43"/>
    <p:sldId id="317" r:id="rId4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9" autoAdjust="0"/>
    <p:restoredTop sz="82557" autoAdjust="0"/>
  </p:normalViewPr>
  <p:slideViewPr>
    <p:cSldViewPr>
      <p:cViewPr varScale="1">
        <p:scale>
          <a:sx n="120" d="100"/>
          <a:sy n="120" d="100"/>
        </p:scale>
        <p:origin x="1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2692DB-5B28-2045-9B4C-732859D81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22A23-E910-F743-9B74-1AF5788A3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D6D8AB0-3804-FD47-9824-DBA60C6BA637}" type="datetimeFigureOut">
              <a:rPr lang="zh-TW" altLang="en-US"/>
              <a:pPr>
                <a:defRPr/>
              </a:pPr>
              <a:t>2022/3/3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C3EF2-D6DB-434C-BCBB-FE7D1334CC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27D9D-9780-AC43-8301-72A8474C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54F1EF1-D221-EA48-8CD0-DF693290C5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251911B-39DA-5547-8171-624D106D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F0546A-25EE-FB42-9CB7-8FCDFF3DDB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CD84A1-E8F8-A547-92AB-2B50B9545BA9}" type="datetimeFigureOut">
              <a:rPr lang="en-US"/>
              <a:pPr>
                <a:defRPr/>
              </a:pPr>
              <a:t>3/3/22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4604EEF-81FD-0448-9CBA-DC65ABB04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C1707AA-621E-0C46-AA43-EE42616E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1" y="4714887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089-75E9-0F49-A207-DF533F5F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346D5-6457-6F47-AE07-C13D65EBF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AAAEC759-9F4B-2F46-8026-8930C476A5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424B139-67A3-8D48-8638-D53E779F8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FD0334E3-B816-7144-B2E5-F320DC27B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67C5B63-A46B-9B4A-8FB3-4A9494292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46454-0A82-1D49-89AC-7BAB182FBF4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business context, forecasting is commonly adopted across various scenarios.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finance, one usually find it important to make use of forecasting tools to help predict the future stock or cryptocurrency values to make profits.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operations management, it is critical to accurately manage inventory to avoid excessive storage cost due to misprediction of demand from the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5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or may be fit constant trend (work like an intercept)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0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5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F6AEB07-2A4E-2E41-A74F-D5D7FDA374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43A84E0-F10A-9E48-8A8E-4925519AD1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905A26-3D11-374A-8B72-FDF740E20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3EE93-A285-A143-B70D-618D468835B9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8189-2082-B643-96B5-2D410639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1C8-4095-934A-AA4E-1BCDBF448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2E3D-D719-544D-8BC9-F526DAE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DC0FB-36FA-7540-9907-B9F822EF5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86D70F-0357-AC4E-9570-1A3F574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22E8A-E1E1-604F-82CF-30F945D60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5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41B475-F55A-3746-A974-895A5162F3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C51595C-479E-5A48-A3ED-875CBA501A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61D2-916F-224A-BFC0-34574846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356350"/>
            <a:ext cx="3703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7610BFF5-6DE0-9045-BA79-7E6CC392B2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_tgB-ri9-8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duke.edu/~rnau/411arim2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duke.edu/~rnau/411home.htm" TargetMode="External"/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oK4oIB1jeK0LHLbZW3DTT05e4srDYxFq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5">
            <a:extLst>
              <a:ext uri="{FF2B5EF4-FFF2-40B4-BE49-F238E27FC236}">
                <a16:creationId xmlns:a16="http://schemas.microsoft.com/office/drawing/2014/main" id="{BF932DCB-62A5-3B4A-AD38-48682C1AFD75}"/>
              </a:ext>
            </a:extLst>
          </p:cNvPr>
          <p:cNvSpPr txBox="1">
            <a:spLocks/>
          </p:cNvSpPr>
          <p:nvPr/>
        </p:nvSpPr>
        <p:spPr bwMode="auto">
          <a:xfrm>
            <a:off x="-324544" y="1916832"/>
            <a:ext cx="489654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marL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IS6400: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Business Data Analytics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400" b="1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cs typeface="Calibri" panose="020F0502020204030204" pitchFamily="34" charset="0"/>
              </a:rPr>
              <a:t>Time Series II: </a:t>
            </a:r>
            <a:r>
              <a:rPr lang="en-US" altLang="en-US" sz="2400" b="1" i="1" dirty="0" err="1">
                <a:solidFill>
                  <a:schemeClr val="bg1"/>
                </a:solidFill>
                <a:cs typeface="Calibri" panose="020F0502020204030204" pitchFamily="34" charset="0"/>
              </a:rPr>
              <a:t>AutoReg</a:t>
            </a: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</p:txBody>
      </p:sp>
      <p:pic>
        <p:nvPicPr>
          <p:cNvPr id="4" name="Graphic 3" descr="Upward trend outline">
            <a:extLst>
              <a:ext uri="{FF2B5EF4-FFF2-40B4-BE49-F238E27FC236}">
                <a16:creationId xmlns:a16="http://schemas.microsoft.com/office/drawing/2014/main" id="{271B25FB-F2C5-D547-A41E-28D806579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429000"/>
            <a:ext cx="165618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DD34-F476-E64F-A458-262E1D9D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/>
              <a:t>Partial 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F18D4-0CED-D646-98AE-92B715E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7480"/>
            <a:ext cx="9144000" cy="30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very first </a:t>
                </a:r>
                <a:r>
                  <a:rPr lang="en-US" dirty="0" err="1"/>
                  <a:t>AutoReg</a:t>
                </a:r>
                <a:r>
                  <a:rPr lang="en-US" dirty="0"/>
                  <a:t> model: AR(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6B84C-5A79-9141-8565-76C83F5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2145829"/>
            <a:ext cx="5915918" cy="1283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FE133-612A-2A48-914D-82FE03468D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50" y="4939551"/>
            <a:ext cx="7810500" cy="52322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BDD22C3-1D0E-1D41-A040-DA096F558C23}"/>
              </a:ext>
            </a:extLst>
          </p:cNvPr>
          <p:cNvSpPr/>
          <p:nvPr/>
        </p:nvSpPr>
        <p:spPr>
          <a:xfrm>
            <a:off x="4290536" y="3301651"/>
            <a:ext cx="4762872" cy="1143000"/>
          </a:xfrm>
          <a:prstGeom prst="wedgeRoundRectCallout">
            <a:avLst>
              <a:gd name="adj1" fmla="val -43364"/>
              <a:gd name="adj2" fmla="val -1084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Isn’t this familiar? Do you remember the simple exp smoothing method?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7CA33-C0C7-174F-A4A6-EDEFD1F75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895581"/>
            <a:ext cx="2173375" cy="523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7DAEE-E1ED-5C47-8997-23876374EA2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46320" y="3212976"/>
            <a:ext cx="857528" cy="68260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4B30A-11D6-C143-8E45-38D5FC931BA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346320" y="4418801"/>
            <a:ext cx="2225680" cy="52075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A756FA5-A860-3841-92C5-C249F01D9A97}"/>
              </a:ext>
            </a:extLst>
          </p:cNvPr>
          <p:cNvSpPr/>
          <p:nvPr/>
        </p:nvSpPr>
        <p:spPr>
          <a:xfrm>
            <a:off x="1475656" y="1417638"/>
            <a:ext cx="4536504" cy="466581"/>
          </a:xfrm>
          <a:prstGeom prst="wedgeRoundRectCallout">
            <a:avLst>
              <a:gd name="adj1" fmla="val -45505"/>
              <a:gd name="adj2" fmla="val 1100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Constant “trend”: like an intercept</a:t>
            </a:r>
          </a:p>
        </p:txBody>
      </p:sp>
    </p:spTree>
    <p:extLst>
      <p:ext uri="{BB962C8B-B14F-4D97-AF65-F5344CB8AC3E}">
        <p14:creationId xmlns:p14="http://schemas.microsoft.com/office/powerpoint/2010/main" val="12103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Try it out: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1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2A91AC-00CF-9F46-8C03-36CCB3D6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28" y="3786515"/>
            <a:ext cx="4029472" cy="30714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A50B6-0043-034A-8EF4-5C9595E84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416" y="1337935"/>
            <a:ext cx="6806771" cy="30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150E-F793-9240-A170-BA2D3F3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interpretations of PACF and AR model coefficients are the same…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correlation between lagged variables controlling for others…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B0F1373-76B7-144A-A4B7-E33FAB9D357F}"/>
              </a:ext>
            </a:extLst>
          </p:cNvPr>
          <p:cNvSpPr/>
          <p:nvPr/>
        </p:nvSpPr>
        <p:spPr>
          <a:xfrm>
            <a:off x="3419872" y="5661248"/>
            <a:ext cx="4104456" cy="1072261"/>
          </a:xfrm>
          <a:prstGeom prst="wedgeRoundRectCallout">
            <a:avLst>
              <a:gd name="adj1" fmla="val -28873"/>
              <a:gd name="adj2" fmla="val -1122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we can just pick a number by looking at the PACF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E2B6BE5-4D7D-CA4D-ABFA-7EF45D52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 bwMode="auto">
          <a:xfrm>
            <a:off x="1475656" y="3001390"/>
            <a:ext cx="5915918" cy="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7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8B62E-42E2-F444-BF4C-775518606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60" y="2113392"/>
            <a:ext cx="7520880" cy="476024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D3A8240-3332-FB43-ACF8-12741485DF39}"/>
              </a:ext>
            </a:extLst>
          </p:cNvPr>
          <p:cNvSpPr/>
          <p:nvPr/>
        </p:nvSpPr>
        <p:spPr>
          <a:xfrm>
            <a:off x="5292080" y="2712004"/>
            <a:ext cx="2555776" cy="696052"/>
          </a:xfrm>
          <a:prstGeom prst="wedgeRoundRectCallout">
            <a:avLst>
              <a:gd name="adj1" fmla="val -80095"/>
              <a:gd name="adj2" fmla="val 649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 6 or 7 seem to be alright.</a:t>
            </a:r>
          </a:p>
        </p:txBody>
      </p:sp>
    </p:spTree>
    <p:extLst>
      <p:ext uri="{BB962C8B-B14F-4D97-AF65-F5344CB8AC3E}">
        <p14:creationId xmlns:p14="http://schemas.microsoft.com/office/powerpoint/2010/main" val="525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see if it gets better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BD743-B3CC-9249-86C8-12F0DE33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78"/>
          <a:stretch/>
        </p:blipFill>
        <p:spPr>
          <a:xfrm>
            <a:off x="9716" y="1844824"/>
            <a:ext cx="9124568" cy="4104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0074-A400-2C4A-A745-4CEA8BC8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64904"/>
            <a:ext cx="4330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Moving Average: MA(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2768E-F589-A747-AEB2-AECCD3071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74446"/>
            <a:ext cx="4000501" cy="1143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34C523A-5994-3148-9A0D-4FB74AB787DC}"/>
              </a:ext>
            </a:extLst>
          </p:cNvPr>
          <p:cNvSpPr/>
          <p:nvPr/>
        </p:nvSpPr>
        <p:spPr>
          <a:xfrm>
            <a:off x="4688165" y="1960072"/>
            <a:ext cx="4283968" cy="1143000"/>
          </a:xfrm>
          <a:prstGeom prst="wedgeRoundRectCallout">
            <a:avLst>
              <a:gd name="adj1" fmla="val -59040"/>
              <a:gd name="adj2" fmla="val 30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our past mistakes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24863-C965-5B46-B691-75369C2B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45506"/>
            <a:ext cx="5510653" cy="2937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/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equivalence between AR(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MA(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).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 is optional.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model, we need to look at the ACF (autocorrelation):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62BA-232A-4C44-897F-1654D6A9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857500"/>
            <a:ext cx="6350000" cy="40005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F066DF-6822-B843-99CD-32C3EEC82004}"/>
              </a:ext>
            </a:extLst>
          </p:cNvPr>
          <p:cNvSpPr/>
          <p:nvPr/>
        </p:nvSpPr>
        <p:spPr>
          <a:xfrm>
            <a:off x="4383236" y="5612673"/>
            <a:ext cx="2555776" cy="696052"/>
          </a:xfrm>
          <a:prstGeom prst="wedgeRoundRectCallout">
            <a:avLst>
              <a:gd name="adj1" fmla="val -57674"/>
              <a:gd name="adj2" fmla="val -943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Seems like 6 is a good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5165F-D0CF-9446-B83E-B360C5F17341}"/>
              </a:ext>
            </a:extLst>
          </p:cNvPr>
          <p:cNvSpPr txBox="1"/>
          <p:nvPr/>
        </p:nvSpPr>
        <p:spPr>
          <a:xfrm>
            <a:off x="0" y="6550223"/>
            <a:ext cx="3672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Great explanation: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https://youtu.be/_tgB-ri9-8c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0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with different parameters for the MA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31A31-07C8-3B4A-AFCF-7A927347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867025"/>
            <a:ext cx="7785100" cy="34417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D305EFC-95DD-A144-8637-D500310AE851}"/>
              </a:ext>
            </a:extLst>
          </p:cNvPr>
          <p:cNvSpPr/>
          <p:nvPr/>
        </p:nvSpPr>
        <p:spPr>
          <a:xfrm>
            <a:off x="2771800" y="6126163"/>
            <a:ext cx="2555776" cy="696052"/>
          </a:xfrm>
          <a:prstGeom prst="wedgeRoundRectCallout">
            <a:avLst>
              <a:gd name="adj1" fmla="val -82480"/>
              <a:gd name="adj2" fmla="val -23977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Slightly better.</a:t>
            </a:r>
          </a:p>
        </p:txBody>
      </p:sp>
    </p:spTree>
    <p:extLst>
      <p:ext uri="{BB962C8B-B14F-4D97-AF65-F5344CB8AC3E}">
        <p14:creationId xmlns:p14="http://schemas.microsoft.com/office/powerpoint/2010/main" val="16829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DAA8-5407-894D-854E-6A5C4ECD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ARMA: The combination of AR and 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54162-96E8-BA49-B464-217B139C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909" y="2799035"/>
            <a:ext cx="5954181" cy="125992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32FD0D9-C062-9845-80C4-C04B72F311D3}"/>
              </a:ext>
            </a:extLst>
          </p:cNvPr>
          <p:cNvSpPr/>
          <p:nvPr/>
        </p:nvSpPr>
        <p:spPr>
          <a:xfrm>
            <a:off x="1403648" y="1417638"/>
            <a:ext cx="4283968" cy="1143000"/>
          </a:xfrm>
          <a:prstGeom prst="wedgeRoundRectCallout">
            <a:avLst>
              <a:gd name="adj1" fmla="val 26623"/>
              <a:gd name="adj2" fmla="val 766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32937-BE8C-D142-85FC-DA2B1313DAB6}"/>
              </a:ext>
            </a:extLst>
          </p:cNvPr>
          <p:cNvSpPr/>
          <p:nvPr/>
        </p:nvSpPr>
        <p:spPr>
          <a:xfrm>
            <a:off x="3238810" y="4509120"/>
            <a:ext cx="4283968" cy="1143000"/>
          </a:xfrm>
          <a:prstGeom prst="wedgeRoundRectCallout">
            <a:avLst>
              <a:gd name="adj1" fmla="val 38576"/>
              <a:gd name="adj2" fmla="val -127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</p:spTree>
    <p:extLst>
      <p:ext uri="{BB962C8B-B14F-4D97-AF65-F5344CB8AC3E}">
        <p14:creationId xmlns:p14="http://schemas.microsoft.com/office/powerpoint/2010/main" val="18910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61D7-38BB-7947-B1E5-6B56D0B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6105A14-9A91-5942-AA4F-076BFCF1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170890-F48B-994B-9832-4BE13508E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775198" cy="25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2C6635-DBF3-FA43-9D93-82C1C2A5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525224"/>
            <a:ext cx="4443701" cy="33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10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CFE0D-1FBA-6341-9492-1F608428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1089"/>
          <a:stretch/>
        </p:blipFill>
        <p:spPr>
          <a:xfrm>
            <a:off x="-35798" y="2996059"/>
            <a:ext cx="9179798" cy="386194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66D7359-2880-0446-9089-F0130BF55F0F}"/>
              </a:ext>
            </a:extLst>
          </p:cNvPr>
          <p:cNvSpPr/>
          <p:nvPr/>
        </p:nvSpPr>
        <p:spPr>
          <a:xfrm>
            <a:off x="4860032" y="1844824"/>
            <a:ext cx="1969368" cy="1005532"/>
          </a:xfrm>
          <a:prstGeom prst="wedgeRoundRectCallout">
            <a:avLst>
              <a:gd name="adj1" fmla="val -13790"/>
              <a:gd name="adj2" fmla="val 1011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Much better!</a:t>
            </a:r>
          </a:p>
        </p:txBody>
      </p:sp>
    </p:spTree>
    <p:extLst>
      <p:ext uri="{BB962C8B-B14F-4D97-AF65-F5344CB8AC3E}">
        <p14:creationId xmlns:p14="http://schemas.microsoft.com/office/powerpoint/2010/main" val="287015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else can we add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3A36-DA25-614A-99F0-98F4E093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talk about trend? Not yet!</a:t>
            </a:r>
          </a:p>
          <a:p>
            <a:endParaRPr lang="en-US" dirty="0"/>
          </a:p>
          <a:p>
            <a:r>
              <a:rPr lang="en-US" dirty="0"/>
              <a:t>Is our dataset stationary? </a:t>
            </a:r>
          </a:p>
          <a:p>
            <a:pPr lvl="1"/>
            <a:r>
              <a:rPr lang="en-US" dirty="0"/>
              <a:t>In fact, most real-world time series datasets are non-stationary!</a:t>
            </a:r>
          </a:p>
        </p:txBody>
      </p:sp>
    </p:spTree>
    <p:extLst>
      <p:ext uri="{BB962C8B-B14F-4D97-AF65-F5344CB8AC3E}">
        <p14:creationId xmlns:p14="http://schemas.microsoft.com/office/powerpoint/2010/main" val="39292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Differencing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899CE-9EC6-D74A-BABC-C2366143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" y="2060848"/>
            <a:ext cx="9113999" cy="2736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F2D72-0A39-3F4D-851D-BA05F6BD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5562"/>
            <a:ext cx="2908300" cy="609600"/>
          </a:xfrm>
          <a:prstGeom prst="rect">
            <a:avLst/>
          </a:prstGeom>
        </p:spPr>
      </p:pic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62D21029-F4E0-014E-B7A1-70AE2317096E}"/>
              </a:ext>
            </a:extLst>
          </p:cNvPr>
          <p:cNvSpPr/>
          <p:nvPr/>
        </p:nvSpPr>
        <p:spPr>
          <a:xfrm>
            <a:off x="2389746" y="1479496"/>
            <a:ext cx="2736304" cy="51949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one is stationary?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51C1578-6D50-7B47-9EE1-25DCFDA6F71F}"/>
              </a:ext>
            </a:extLst>
          </p:cNvPr>
          <p:cNvSpPr/>
          <p:nvPr/>
        </p:nvSpPr>
        <p:spPr>
          <a:xfrm>
            <a:off x="6012160" y="4005064"/>
            <a:ext cx="504056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43B3A57-4245-BC40-8812-BAC1070DCF42}"/>
              </a:ext>
            </a:extLst>
          </p:cNvPr>
          <p:cNvSpPr/>
          <p:nvPr/>
        </p:nvSpPr>
        <p:spPr>
          <a:xfrm>
            <a:off x="3203848" y="5891210"/>
            <a:ext cx="1800200" cy="954182"/>
          </a:xfrm>
          <a:prstGeom prst="wedgeRoundRectCallout">
            <a:avLst>
              <a:gd name="adj1" fmla="val -53295"/>
              <a:gd name="adj2" fmla="val -8024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 p-value of the KPSS test!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985535D-BB50-A949-A685-58BE8023AF68}"/>
              </a:ext>
            </a:extLst>
          </p:cNvPr>
          <p:cNvSpPr/>
          <p:nvPr/>
        </p:nvSpPr>
        <p:spPr>
          <a:xfrm>
            <a:off x="6228184" y="5476702"/>
            <a:ext cx="2304256" cy="954182"/>
          </a:xfrm>
          <a:prstGeom prst="wedgeRoundRectCallout">
            <a:avLst>
              <a:gd name="adj1" fmla="val -16046"/>
              <a:gd name="adj2" fmla="val -1339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</p:txBody>
      </p:sp>
    </p:spTree>
    <p:extLst>
      <p:ext uri="{BB962C8B-B14F-4D97-AF65-F5344CB8AC3E}">
        <p14:creationId xmlns:p14="http://schemas.microsoft.com/office/powerpoint/2010/main" val="2578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AFF9-8F97-474F-8522-07EB54C3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trend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C547F-2F40-3348-98AA-C11F28B8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" y="2492896"/>
            <a:ext cx="9075358" cy="324036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A80E98-DE47-2048-BA43-95D3DF5E0480}"/>
              </a:ext>
            </a:extLst>
          </p:cNvPr>
          <p:cNvSpPr/>
          <p:nvPr/>
        </p:nvSpPr>
        <p:spPr>
          <a:xfrm>
            <a:off x="2771800" y="1716931"/>
            <a:ext cx="3312368" cy="476672"/>
          </a:xfrm>
          <a:prstGeom prst="wedgeRoundRectCallout">
            <a:avLst>
              <a:gd name="adj1" fmla="val 149"/>
              <a:gd name="adj2" fmla="val 1474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Trends by STL decomposition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86B44B-CB73-6C4D-8105-A9A9DBE588FF}"/>
              </a:ext>
            </a:extLst>
          </p:cNvPr>
          <p:cNvSpPr/>
          <p:nvPr/>
        </p:nvSpPr>
        <p:spPr>
          <a:xfrm>
            <a:off x="34321" y="2636912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547D40-8FD2-1848-A8FB-7179F286BAAB}"/>
              </a:ext>
            </a:extLst>
          </p:cNvPr>
          <p:cNvSpPr/>
          <p:nvPr/>
        </p:nvSpPr>
        <p:spPr>
          <a:xfrm>
            <a:off x="4720600" y="2708920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0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740-BFA0-4548-8648-53BBB614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we add this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D376-F95F-6F4C-9373-EE119A8F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AR-I-MA, where “I” is for “integrated”, the reverse of differencing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D287E-D237-A746-8D6A-A91DCDF2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65"/>
          <a:stretch/>
        </p:blipFill>
        <p:spPr>
          <a:xfrm>
            <a:off x="1815122" y="4718352"/>
            <a:ext cx="5596050" cy="107889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F00D43A-0006-464D-9313-1DCBB6B2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3" b="14369"/>
          <a:stretch/>
        </p:blipFill>
        <p:spPr bwMode="auto">
          <a:xfrm>
            <a:off x="1773975" y="2959631"/>
            <a:ext cx="5678345" cy="10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426BF-BE95-F84C-93B1-FE05F17FDB4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613147" y="4038526"/>
            <a:ext cx="1" cy="67982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B4D53A8-5619-0146-AFC1-6EDA1ADFC087}"/>
              </a:ext>
            </a:extLst>
          </p:cNvPr>
          <p:cNvSpPr/>
          <p:nvPr/>
        </p:nvSpPr>
        <p:spPr>
          <a:xfrm>
            <a:off x="1943527" y="4941168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F12D89-1B10-7248-8DD0-A9598E83DCDF}"/>
              </a:ext>
            </a:extLst>
          </p:cNvPr>
          <p:cNvSpPr/>
          <p:nvPr/>
        </p:nvSpPr>
        <p:spPr>
          <a:xfrm>
            <a:off x="5220072" y="4944215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CDAC38B-1B23-3848-A34C-C17D84E812FE}"/>
              </a:ext>
            </a:extLst>
          </p:cNvPr>
          <p:cNvSpPr/>
          <p:nvPr/>
        </p:nvSpPr>
        <p:spPr>
          <a:xfrm>
            <a:off x="1064182" y="4114752"/>
            <a:ext cx="3312368" cy="476672"/>
          </a:xfrm>
          <a:prstGeom prst="wedgeRoundRectCallout">
            <a:avLst>
              <a:gd name="adj1" fmla="val -11086"/>
              <a:gd name="adj2" fmla="val 122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Differenced time series values</a:t>
            </a:r>
          </a:p>
        </p:txBody>
      </p:sp>
    </p:spTree>
    <p:extLst>
      <p:ext uri="{BB962C8B-B14F-4D97-AF65-F5344CB8AC3E}">
        <p14:creationId xmlns:p14="http://schemas.microsoft.com/office/powerpoint/2010/main" val="29871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89B1-6F86-FE48-9B9A-43F8DD4D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The 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Three parameters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In Python, it is easy to use: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756448-EB23-BC43-8380-84D175EBF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84150" y="5445224"/>
            <a:ext cx="8775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103D-B334-4B47-8E71-3850609E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at PACF cutoff.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we need to de-trend?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Look at ACF cutoff.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D09760D-F18E-5E48-A27A-7C80E7B6334D}"/>
              </a:ext>
            </a:extLst>
          </p:cNvPr>
          <p:cNvSpPr/>
          <p:nvPr/>
        </p:nvSpPr>
        <p:spPr>
          <a:xfrm>
            <a:off x="5580112" y="2708920"/>
            <a:ext cx="3312368" cy="720080"/>
          </a:xfrm>
          <a:prstGeom prst="wedgeRoundRectCallout">
            <a:avLst>
              <a:gd name="adj1" fmla="val -49909"/>
              <a:gd name="adj2" fmla="val 1346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Sometimes we may even need double differencing!</a:t>
            </a:r>
          </a:p>
        </p:txBody>
      </p:sp>
    </p:spTree>
    <p:extLst>
      <p:ext uri="{BB962C8B-B14F-4D97-AF65-F5344CB8AC3E}">
        <p14:creationId xmlns:p14="http://schemas.microsoft.com/office/powerpoint/2010/main" val="1495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CD91E-2E25-FC43-9BD5-468F1366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247078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6A18DC5-23FE-2241-8F0A-7F5618534B55}"/>
              </a:ext>
            </a:extLst>
          </p:cNvPr>
          <p:cNvSpPr/>
          <p:nvPr/>
        </p:nvSpPr>
        <p:spPr>
          <a:xfrm>
            <a:off x="1907704" y="5013176"/>
            <a:ext cx="5760640" cy="1080120"/>
          </a:xfrm>
          <a:prstGeom prst="wedgeRoundRectCallout">
            <a:avLst>
              <a:gd name="adj1" fmla="val 2179"/>
              <a:gd name="adj2" fmla="val -14301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</p:spTree>
    <p:extLst>
      <p:ext uri="{BB962C8B-B14F-4D97-AF65-F5344CB8AC3E}">
        <p14:creationId xmlns:p14="http://schemas.microsoft.com/office/powerpoint/2010/main" val="37560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52B2DD-E600-C54A-B593-2CD64E18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4"/>
          <a:stretch/>
        </p:blipFill>
        <p:spPr>
          <a:xfrm>
            <a:off x="0" y="2199899"/>
            <a:ext cx="9144000" cy="3039081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172F98-AECE-A14B-8FF5-DB1E5FE31579}"/>
              </a:ext>
            </a:extLst>
          </p:cNvPr>
          <p:cNvSpPr/>
          <p:nvPr/>
        </p:nvSpPr>
        <p:spPr>
          <a:xfrm>
            <a:off x="1835696" y="5733256"/>
            <a:ext cx="5832648" cy="1008112"/>
          </a:xfrm>
          <a:prstGeom prst="wedgeRoundRectCallout">
            <a:avLst>
              <a:gd name="adj1" fmla="val 3323"/>
              <a:gd name="adj2" fmla="val -1091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A52EB3-01F7-CD4E-9CBB-A9393BA1966A}"/>
              </a:ext>
            </a:extLst>
          </p:cNvPr>
          <p:cNvSpPr/>
          <p:nvPr/>
        </p:nvSpPr>
        <p:spPr>
          <a:xfrm>
            <a:off x="1691680" y="3721703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20232-4A5E-D54B-96B7-82A7D0B36D08}"/>
              </a:ext>
            </a:extLst>
          </p:cNvPr>
          <p:cNvSpPr/>
          <p:nvPr/>
        </p:nvSpPr>
        <p:spPr>
          <a:xfrm>
            <a:off x="6444208" y="2852936"/>
            <a:ext cx="720080" cy="15247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62B-B1A1-764F-80E4-D286BB5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50697D-E0F4-8442-9264-14979114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21"/>
          <a:stretch/>
        </p:blipFill>
        <p:spPr>
          <a:xfrm>
            <a:off x="15283" y="2923230"/>
            <a:ext cx="9128717" cy="393477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EAF279-8B74-4541-BF6E-579B984888CE}"/>
              </a:ext>
            </a:extLst>
          </p:cNvPr>
          <p:cNvSpPr/>
          <p:nvPr/>
        </p:nvSpPr>
        <p:spPr>
          <a:xfrm>
            <a:off x="899592" y="1906745"/>
            <a:ext cx="2296688" cy="508370"/>
          </a:xfrm>
          <a:prstGeom prst="wedgeRoundRectCallout">
            <a:avLst>
              <a:gd name="adj1" fmla="val 38359"/>
              <a:gd name="adj2" fmla="val 1618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Hand-picked model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D2256F1-E00E-C04C-858E-359BC467A781}"/>
              </a:ext>
            </a:extLst>
          </p:cNvPr>
          <p:cNvSpPr/>
          <p:nvPr/>
        </p:nvSpPr>
        <p:spPr>
          <a:xfrm>
            <a:off x="4860032" y="1906618"/>
            <a:ext cx="3744416" cy="508370"/>
          </a:xfrm>
          <a:prstGeom prst="wedgeRoundRectCallout">
            <a:avLst>
              <a:gd name="adj1" fmla="val -21564"/>
              <a:gd name="adj2" fmla="val 19062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Arbitrarily determined parameters</a:t>
            </a:r>
          </a:p>
        </p:txBody>
      </p:sp>
    </p:spTree>
    <p:extLst>
      <p:ext uri="{BB962C8B-B14F-4D97-AF65-F5344CB8AC3E}">
        <p14:creationId xmlns:p14="http://schemas.microsoft.com/office/powerpoint/2010/main" val="82052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009-D19E-4D4C-BC4D-A7AD347C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2C53-0681-C047-B84D-B6E14EE2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features</a:t>
            </a:r>
          </a:p>
          <a:p>
            <a:endParaRPr lang="en-US" dirty="0"/>
          </a:p>
          <a:p>
            <a:r>
              <a:rPr lang="en-US" dirty="0"/>
              <a:t>Exponential Smoothing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AutoRegresison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6880815-63E4-BF45-8231-6E9715C16D16}"/>
              </a:ext>
            </a:extLst>
          </p:cNvPr>
          <p:cNvSpPr/>
          <p:nvPr/>
        </p:nvSpPr>
        <p:spPr>
          <a:xfrm>
            <a:off x="5364088" y="1583323"/>
            <a:ext cx="360040" cy="2079334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757E437-90C3-044A-B748-ABAB98E4F3D5}"/>
              </a:ext>
            </a:extLst>
          </p:cNvPr>
          <p:cNvSpPr/>
          <p:nvPr/>
        </p:nvSpPr>
        <p:spPr>
          <a:xfrm>
            <a:off x="5364088" y="4097855"/>
            <a:ext cx="360040" cy="771305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6C4FCF-B864-534D-A91C-F434DE5598FE}"/>
              </a:ext>
            </a:extLst>
          </p:cNvPr>
          <p:cNvSpPr/>
          <p:nvPr/>
        </p:nvSpPr>
        <p:spPr>
          <a:xfrm>
            <a:off x="6012160" y="2348880"/>
            <a:ext cx="208823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7A4660-091A-3C4B-9DFE-F4AE945A1A2A}"/>
              </a:ext>
            </a:extLst>
          </p:cNvPr>
          <p:cNvSpPr/>
          <p:nvPr/>
        </p:nvSpPr>
        <p:spPr>
          <a:xfrm>
            <a:off x="6012160" y="3901905"/>
            <a:ext cx="2088232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426348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have so far: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What if there is any seasonality?</a:t>
                </a:r>
              </a:p>
              <a:p>
                <a:pPr lvl="1"/>
                <a:r>
                  <a:rPr lang="en-US" dirty="0"/>
                  <a:t>Add more parameters!</a:t>
                </a:r>
              </a:p>
              <a:p>
                <a:pPr lvl="1"/>
                <a:r>
                  <a:rPr lang="en-US" dirty="0"/>
                  <a:t>How?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seasonal parameters to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The meta model: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/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blipFill>
                <a:blip r:embed="rId3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90A63E9-3E13-ED40-BC7A-363C512F8641}"/>
              </a:ext>
            </a:extLst>
          </p:cNvPr>
          <p:cNvSpPr/>
          <p:nvPr/>
        </p:nvSpPr>
        <p:spPr>
          <a:xfrm>
            <a:off x="3707904" y="5247831"/>
            <a:ext cx="3672408" cy="1060893"/>
          </a:xfrm>
          <a:prstGeom prst="wedgeRoundRectCallout">
            <a:avLst>
              <a:gd name="adj1" fmla="val 11104"/>
              <a:gd name="adj2" fmla="val -902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are similar to the previous parameters but focus on seasonal components!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3E92E-E609-174E-82C6-9BD6AD3C8C5B}"/>
              </a:ext>
            </a:extLst>
          </p:cNvPr>
          <p:cNvSpPr/>
          <p:nvPr/>
        </p:nvSpPr>
        <p:spPr>
          <a:xfrm>
            <a:off x="4824028" y="4221087"/>
            <a:ext cx="1836204" cy="84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A9BA-C6DE-D941-AD0A-628A7B2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the Amtrak ridership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08CC1-ADE1-5D4B-AE44-2A8C86C5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" y="1414409"/>
            <a:ext cx="5806780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478AA-8F24-0747-BD8C-13274AAC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501472"/>
            <a:ext cx="4932040" cy="3356527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539FD81-A99F-514A-8379-07E00955A39F}"/>
              </a:ext>
            </a:extLst>
          </p:cNvPr>
          <p:cNvSpPr/>
          <p:nvPr/>
        </p:nvSpPr>
        <p:spPr>
          <a:xfrm>
            <a:off x="6251462" y="2204864"/>
            <a:ext cx="2867386" cy="1044741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is a trend… We can de-trend by lag-1 differencing…</a:t>
            </a:r>
          </a:p>
        </p:txBody>
      </p:sp>
    </p:spTree>
    <p:extLst>
      <p:ext uri="{BB962C8B-B14F-4D97-AF65-F5344CB8AC3E}">
        <p14:creationId xmlns:p14="http://schemas.microsoft.com/office/powerpoint/2010/main" val="12406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388FD-A215-9740-86D8-8A483D6F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686968"/>
            <a:ext cx="5260470" cy="31710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7B896A-C135-C240-9D67-D9FF1373CC02}"/>
              </a:ext>
            </a:extLst>
          </p:cNvPr>
          <p:cNvSpPr/>
          <p:nvPr/>
        </p:nvSpPr>
        <p:spPr>
          <a:xfrm>
            <a:off x="4499992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78D60-BC4C-FF45-9337-D8FB981BDBA2}"/>
              </a:ext>
            </a:extLst>
          </p:cNvPr>
          <p:cNvSpPr/>
          <p:nvPr/>
        </p:nvSpPr>
        <p:spPr>
          <a:xfrm>
            <a:off x="6065854" y="41490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6CEA-4350-E046-A7A2-7C90D193A7A0}"/>
              </a:ext>
            </a:extLst>
          </p:cNvPr>
          <p:cNvSpPr/>
          <p:nvPr/>
        </p:nvSpPr>
        <p:spPr>
          <a:xfrm>
            <a:off x="7740352" y="440107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20C395-5730-2F4A-9F34-0F429D27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435600" cy="36195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3A7C800-AD56-B248-B6EE-2448F3B628F9}"/>
              </a:ext>
            </a:extLst>
          </p:cNvPr>
          <p:cNvSpPr/>
          <p:nvPr/>
        </p:nvSpPr>
        <p:spPr>
          <a:xfrm>
            <a:off x="5796136" y="1518080"/>
            <a:ext cx="3240360" cy="1155462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seems to be having a 12-month periodic cycle, i.e., seasonality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2DAD13F1-CD9C-5948-8A4F-E26B79D8D046}"/>
              </a:ext>
            </a:extLst>
          </p:cNvPr>
          <p:cNvSpPr/>
          <p:nvPr/>
        </p:nvSpPr>
        <p:spPr>
          <a:xfrm>
            <a:off x="287524" y="4111379"/>
            <a:ext cx="3492388" cy="1155462"/>
          </a:xfrm>
          <a:prstGeom prst="wedgeRoundRectCallout">
            <a:avLst>
              <a:gd name="adj1" fmla="val 69333"/>
              <a:gd name="adj2" fmla="val 4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could do lag-m differencing to de-seasonality!</a:t>
            </a:r>
          </a:p>
        </p:txBody>
      </p:sp>
    </p:spTree>
    <p:extLst>
      <p:ext uri="{BB962C8B-B14F-4D97-AF65-F5344CB8AC3E}">
        <p14:creationId xmlns:p14="http://schemas.microsoft.com/office/powerpoint/2010/main" val="2484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DE72-F5C9-2C41-826A-349F6A1C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3DE3-B2E1-5E47-AFB4-35A7B340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97677"/>
          </a:xfrm>
        </p:spPr>
        <p:txBody>
          <a:bodyPr/>
          <a:lstStyle/>
          <a:p>
            <a:r>
              <a:rPr lang="en-US" sz="2800" dirty="0"/>
              <a:t>Currently, we find a need for double differencing:</a:t>
            </a:r>
          </a:p>
          <a:p>
            <a:pPr lvl="1"/>
            <a:r>
              <a:rPr lang="en-US" sz="2400" dirty="0"/>
              <a:t>At the level of lag-1 to de-trend</a:t>
            </a:r>
          </a:p>
          <a:p>
            <a:pPr lvl="1"/>
            <a:r>
              <a:rPr lang="en-US" sz="2400" dirty="0"/>
              <a:t>At the level of lag-12 to de-seasonality</a:t>
            </a:r>
          </a:p>
          <a:p>
            <a:pPr lvl="1"/>
            <a:endParaRPr lang="en-US" sz="2400" dirty="0"/>
          </a:p>
          <a:p>
            <a:r>
              <a:rPr lang="en-US" sz="2800" dirty="0"/>
              <a:t>But we do not want to do over-differencing.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47C84-C755-0146-88C5-9B426DDB922A}"/>
              </a:ext>
            </a:extLst>
          </p:cNvPr>
          <p:cNvSpPr txBox="1"/>
          <p:nvPr/>
        </p:nvSpPr>
        <p:spPr>
          <a:xfrm>
            <a:off x="2286000" y="4365105"/>
            <a:ext cx="4518248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the lag-1 autocorrelation is -0.5 or more negative, the series may be over-differenced.</a:t>
            </a:r>
          </a:p>
          <a:p>
            <a:endParaRPr lang="en-HK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BEWARE OF OVERDIFFERENCING!!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848A1-7EA0-8A4F-A527-C50C5559CB0A}"/>
              </a:ext>
            </a:extLst>
          </p:cNvPr>
          <p:cNvSpPr txBox="1"/>
          <p:nvPr/>
        </p:nvSpPr>
        <p:spPr>
          <a:xfrm>
            <a:off x="4139363" y="5691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https://people.duke.edu/~rnau/411arim2.htm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E450-247F-7C4B-AC94-390D3F1E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26" y="1417638"/>
            <a:ext cx="7216948" cy="438644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411760" y="4653136"/>
            <a:ext cx="3492388" cy="651406"/>
          </a:xfrm>
          <a:prstGeom prst="wedgeRoundRectCallout">
            <a:avLst>
              <a:gd name="adj1" fmla="val -53969"/>
              <a:gd name="adj2" fmla="val -13016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-0.5 but still… We want to do less differencing…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C5457E-BE7F-5E49-B0EF-A2A6CC24FEFD}"/>
              </a:ext>
            </a:extLst>
          </p:cNvPr>
          <p:cNvSpPr/>
          <p:nvPr/>
        </p:nvSpPr>
        <p:spPr>
          <a:xfrm>
            <a:off x="3195055" y="2187523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a lag-1 differencing plus a seasonal differencing (m=12)</a:t>
            </a:r>
          </a:p>
        </p:txBody>
      </p:sp>
    </p:spTree>
    <p:extLst>
      <p:ext uri="{BB962C8B-B14F-4D97-AF65-F5344CB8AC3E}">
        <p14:creationId xmlns:p14="http://schemas.microsoft.com/office/powerpoint/2010/main" val="38523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A4FAA-7156-8C4A-96E0-FBDAFF51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848" y="1417638"/>
            <a:ext cx="7196303" cy="438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just do seasonal diff…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051720" y="4437112"/>
            <a:ext cx="3492388" cy="651406"/>
          </a:xfrm>
          <a:prstGeom prst="wedgeRoundRectCallout">
            <a:avLst>
              <a:gd name="adj1" fmla="val -37224"/>
              <a:gd name="adj2" fmla="val -1791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better – seasonal diff results in fast decreasing autocorrelation…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4795A7B-0304-AD4B-9335-3A47C307A765}"/>
              </a:ext>
            </a:extLst>
          </p:cNvPr>
          <p:cNvSpPr/>
          <p:nvPr/>
        </p:nvSpPr>
        <p:spPr>
          <a:xfrm>
            <a:off x="3131840" y="1769482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 only.</a:t>
            </a:r>
          </a:p>
        </p:txBody>
      </p:sp>
    </p:spTree>
    <p:extLst>
      <p:ext uri="{BB962C8B-B14F-4D97-AF65-F5344CB8AC3E}">
        <p14:creationId xmlns:p14="http://schemas.microsoft.com/office/powerpoint/2010/main" val="2811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D734C6-468C-4C48-962B-1EC030AD43FB}"/>
              </a:ext>
            </a:extLst>
          </p:cNvPr>
          <p:cNvSpPr/>
          <p:nvPr/>
        </p:nvSpPr>
        <p:spPr>
          <a:xfrm>
            <a:off x="6707602" y="2871089"/>
            <a:ext cx="2452234" cy="431879"/>
          </a:xfrm>
          <a:prstGeom prst="wedgeRoundRectCallout">
            <a:avLst>
              <a:gd name="adj1" fmla="val -56162"/>
              <a:gd name="adj2" fmla="val 3334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“m” here?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6BB8BE-6B37-2A4F-BCFF-B2B0E213395A}"/>
              </a:ext>
            </a:extLst>
          </p:cNvPr>
          <p:cNvSpPr/>
          <p:nvPr/>
        </p:nvSpPr>
        <p:spPr>
          <a:xfrm>
            <a:off x="5314052" y="3819736"/>
            <a:ext cx="2112870" cy="339840"/>
          </a:xfrm>
          <a:prstGeom prst="wedgeRoundRectCallout">
            <a:avLst>
              <a:gd name="adj1" fmla="val -35107"/>
              <a:gd name="adj2" fmla="val -1871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seasonal diff?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64F30-7606-A344-B3AE-423EC8F9F1F6}"/>
              </a:ext>
            </a:extLst>
          </p:cNvPr>
          <p:cNvSpPr/>
          <p:nvPr/>
        </p:nvSpPr>
        <p:spPr>
          <a:xfrm>
            <a:off x="6372200" y="16004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B41F5E-B1A9-2147-9EDB-AC5C711CC312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V="1">
            <a:off x="5148068" y="1672447"/>
            <a:ext cx="1224133" cy="1317974"/>
          </a:xfrm>
          <a:prstGeom prst="curved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230983" y="6228758"/>
            <a:ext cx="2849046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126165-DAAD-B14C-92AF-0A24A20DEB2C}"/>
              </a:ext>
            </a:extLst>
          </p:cNvPr>
          <p:cNvSpPr/>
          <p:nvPr/>
        </p:nvSpPr>
        <p:spPr>
          <a:xfrm>
            <a:off x="5933004" y="4897457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D7E8C2F-18AA-2A47-9B70-6F169784C6C2}"/>
              </a:ext>
            </a:extLst>
          </p:cNvPr>
          <p:cNvCxnSpPr>
            <a:cxnSpLocks/>
            <a:stCxn id="38" idx="4"/>
            <a:endCxn id="47" idx="4"/>
          </p:cNvCxnSpPr>
          <p:nvPr/>
        </p:nvCxnSpPr>
        <p:spPr>
          <a:xfrm rot="5400000" flipH="1">
            <a:off x="4045686" y="3082147"/>
            <a:ext cx="1675800" cy="2242852"/>
          </a:xfrm>
          <a:prstGeom prst="curvedConnector3">
            <a:avLst>
              <a:gd name="adj1" fmla="val -13641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62A2398-F426-EE47-9A2C-D7C5015CD443}"/>
              </a:ext>
            </a:extLst>
          </p:cNvPr>
          <p:cNvSpPr/>
          <p:nvPr/>
        </p:nvSpPr>
        <p:spPr>
          <a:xfrm>
            <a:off x="5004052" y="2926373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DD0380-7D14-8D47-8C61-9E21E58F1853}"/>
              </a:ext>
            </a:extLst>
          </p:cNvPr>
          <p:cNvSpPr/>
          <p:nvPr/>
        </p:nvSpPr>
        <p:spPr>
          <a:xfrm>
            <a:off x="3582142" y="2933795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F20A7CA-B4C4-4443-8022-11A2F91AD80C}"/>
              </a:ext>
            </a:extLst>
          </p:cNvPr>
          <p:cNvSpPr/>
          <p:nvPr/>
        </p:nvSpPr>
        <p:spPr>
          <a:xfrm>
            <a:off x="2650250" y="3641297"/>
            <a:ext cx="1111910" cy="339840"/>
          </a:xfrm>
          <a:prstGeom prst="wedgeRoundRectCallout">
            <a:avLst>
              <a:gd name="adj1" fmla="val 91117"/>
              <a:gd name="adj2" fmla="val -15276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diff?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A04870-41B3-184D-84CA-67735035E2F8}"/>
              </a:ext>
            </a:extLst>
          </p:cNvPr>
          <p:cNvSpPr/>
          <p:nvPr/>
        </p:nvSpPr>
        <p:spPr>
          <a:xfrm>
            <a:off x="4375032" y="2935547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DC6499-743A-5649-B867-F6BCBC75F3EC}"/>
              </a:ext>
            </a:extLst>
          </p:cNvPr>
          <p:cNvSpPr/>
          <p:nvPr/>
        </p:nvSpPr>
        <p:spPr>
          <a:xfrm>
            <a:off x="1619672" y="587727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051F8C3-20FD-4845-AD04-00CF748EA77C}"/>
              </a:ext>
            </a:extLst>
          </p:cNvPr>
          <p:cNvCxnSpPr>
            <a:cxnSpLocks/>
            <a:stCxn id="51" idx="4"/>
            <a:endCxn id="50" idx="4"/>
          </p:cNvCxnSpPr>
          <p:nvPr/>
        </p:nvCxnSpPr>
        <p:spPr>
          <a:xfrm rot="5400000" flipH="1" flipV="1">
            <a:off x="1796433" y="3262672"/>
            <a:ext cx="2653863" cy="2863370"/>
          </a:xfrm>
          <a:prstGeom prst="curvedConnector3">
            <a:avLst>
              <a:gd name="adj1" fmla="val -8614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AC5FEE5-EEA7-924D-AC13-453B8CDF7BE1}"/>
              </a:ext>
            </a:extLst>
          </p:cNvPr>
          <p:cNvSpPr/>
          <p:nvPr/>
        </p:nvSpPr>
        <p:spPr>
          <a:xfrm>
            <a:off x="1225727" y="1934438"/>
            <a:ext cx="2849046" cy="325290"/>
          </a:xfrm>
          <a:prstGeom prst="wedgeRoundRectCallout">
            <a:avLst>
              <a:gd name="adj1" fmla="val -10040"/>
              <a:gd name="adj2" fmla="val -17290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m-level pattern.</a:t>
            </a:r>
          </a:p>
        </p:txBody>
      </p:sp>
    </p:spTree>
    <p:extLst>
      <p:ext uri="{BB962C8B-B14F-4D97-AF65-F5344CB8AC3E}">
        <p14:creationId xmlns:p14="http://schemas.microsoft.com/office/powerpoint/2010/main" val="10294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721471" y="6266577"/>
            <a:ext cx="1868069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/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blipFill>
                <a:blip r:embed="rId5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CC0B47E-9F95-2B45-93BB-3DC2481227D6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431121" y="3561352"/>
            <a:ext cx="281758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0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793-5372-5C48-A510-6B48661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good?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673EF-D52C-0247-AFC2-35B69604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8" r="1279"/>
          <a:stretch/>
        </p:blipFill>
        <p:spPr>
          <a:xfrm>
            <a:off x="-12113" y="2132856"/>
            <a:ext cx="9168226" cy="324036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AD95A8F-68E2-4C48-A42B-01D8FC9FCC22}"/>
              </a:ext>
            </a:extLst>
          </p:cNvPr>
          <p:cNvSpPr/>
          <p:nvPr/>
        </p:nvSpPr>
        <p:spPr>
          <a:xfrm>
            <a:off x="4211960" y="1491417"/>
            <a:ext cx="1868069" cy="325290"/>
          </a:xfrm>
          <a:prstGeom prst="wedgeRoundRectCallout">
            <a:avLst>
              <a:gd name="adj1" fmla="val 92914"/>
              <a:gd name="adj2" fmla="val 17030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lower MSE!</a:t>
            </a:r>
          </a:p>
        </p:txBody>
      </p:sp>
    </p:spTree>
    <p:extLst>
      <p:ext uri="{BB962C8B-B14F-4D97-AF65-F5344CB8AC3E}">
        <p14:creationId xmlns:p14="http://schemas.microsoft.com/office/powerpoint/2010/main" val="17960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CFE1-32CE-F14A-B2A8-882754B7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 begins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19F3-ED8E-FB4E-9D6C-EFAE3856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 series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896C-CB30-8F47-AA3E-68427CB0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2449230"/>
            <a:ext cx="7380312" cy="4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8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6B3E-7DB7-D947-B706-B556B2E2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Vector </a:t>
            </a:r>
            <a:r>
              <a:rPr lang="en-US" dirty="0" err="1"/>
              <a:t>AutoReg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4615-BAE4-1543-848B-12219F42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multiple time series values, what should we do?</a:t>
            </a:r>
          </a:p>
          <a:p>
            <a:endParaRPr lang="en-US" dirty="0"/>
          </a:p>
          <a:p>
            <a:r>
              <a:rPr lang="en-US" dirty="0"/>
              <a:t>They may affect each other: Endogenous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89ED11-B7BA-E34D-B62E-094D6206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93720" y="4581128"/>
            <a:ext cx="5756559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DC11D5-5656-1746-A9EC-F54B57BF8BBC}"/>
              </a:ext>
            </a:extLst>
          </p:cNvPr>
          <p:cNvSpPr/>
          <p:nvPr/>
        </p:nvSpPr>
        <p:spPr>
          <a:xfrm>
            <a:off x="4391980" y="4699007"/>
            <a:ext cx="612067" cy="890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09422-238C-3D46-AA7A-CCF4CE297B34}"/>
              </a:ext>
            </a:extLst>
          </p:cNvPr>
          <p:cNvSpPr/>
          <p:nvPr/>
        </p:nvSpPr>
        <p:spPr>
          <a:xfrm>
            <a:off x="5921129" y="4699006"/>
            <a:ext cx="612067" cy="890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C32F5E-8B9C-6A4B-9AD1-649B4429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4348354" cy="12961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71A3B-7E63-6942-B8C5-260E571B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5177" y="1484784"/>
            <a:ext cx="5409582" cy="537321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40CE4FF-ABA8-7F4D-A87E-78614D4427CF}"/>
              </a:ext>
            </a:extLst>
          </p:cNvPr>
          <p:cNvSpPr/>
          <p:nvPr/>
        </p:nvSpPr>
        <p:spPr>
          <a:xfrm>
            <a:off x="251520" y="2276872"/>
            <a:ext cx="2849046" cy="325290"/>
          </a:xfrm>
          <a:prstGeom prst="wedgeRoundRectCallout">
            <a:avLst>
              <a:gd name="adj1" fmla="val -9294"/>
              <a:gd name="adj2" fmla="val -30691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Easy to do with </a:t>
            </a:r>
            <a:r>
              <a:rPr lang="en-US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statsmodels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8794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756-8FC0-A24C-A4F9-3692527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37A-B1F8-F448-ABC9-F265E1C7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Hyndman, R.J., &amp; </a:t>
            </a:r>
            <a:r>
              <a:rPr lang="en-HK" sz="2400" dirty="0" err="1"/>
              <a:t>Athanasopoulos</a:t>
            </a:r>
            <a:r>
              <a:rPr lang="en-HK" sz="2400" dirty="0"/>
              <a:t>, G. (2021) </a:t>
            </a:r>
            <a:r>
              <a:rPr lang="en-HK" sz="2400" i="1" dirty="0"/>
              <a:t>Forecasting: principles and practice</a:t>
            </a:r>
            <a:r>
              <a:rPr lang="en-HK" sz="2400" dirty="0"/>
              <a:t>, 3rd edition, </a:t>
            </a:r>
            <a:r>
              <a:rPr lang="en-HK" sz="2400" dirty="0" err="1"/>
              <a:t>OTexts</a:t>
            </a:r>
            <a:r>
              <a:rPr lang="en-HK" sz="2400" dirty="0"/>
              <a:t>: Melbourne, Australia. </a:t>
            </a:r>
            <a:r>
              <a:rPr lang="en-HK" sz="2400" dirty="0">
                <a:hlinkClick r:id="rId2"/>
              </a:rPr>
              <a:t>OTexts.com/fpp3</a:t>
            </a:r>
            <a:r>
              <a:rPr lang="en-HK" sz="2400" dirty="0"/>
              <a:t>. </a:t>
            </a:r>
          </a:p>
          <a:p>
            <a:endParaRPr lang="en-HK" sz="2400" dirty="0"/>
          </a:p>
          <a:p>
            <a:r>
              <a:rPr lang="en-HK" sz="2400" dirty="0"/>
              <a:t>Nau, R. (n.d.) Statistical forecasting: notes on regression and time series analysis </a:t>
            </a:r>
            <a:r>
              <a:rPr lang="en-HK" sz="2400" dirty="0">
                <a:hlinkClick r:id="rId3"/>
              </a:rPr>
              <a:t>https://people.duke.edu/~rnau/411home.htm</a:t>
            </a:r>
            <a:r>
              <a:rPr lang="en-HK" sz="2400" dirty="0"/>
              <a:t> </a:t>
            </a:r>
          </a:p>
          <a:p>
            <a:endParaRPr lang="en-HK" sz="2400" dirty="0"/>
          </a:p>
          <a:p>
            <a:r>
              <a:rPr lang="en-HK" sz="2400" dirty="0"/>
              <a:t>Business analytics using forecasting: </a:t>
            </a:r>
            <a:r>
              <a:rPr lang="en-HK" sz="2400" dirty="0">
                <a:hlinkClick r:id="rId4"/>
              </a:rPr>
              <a:t>https://youtube.com/playlist?list=PLoK4oIB1jeK0LHLbZW3DTT05e4srDYxFq</a:t>
            </a:r>
            <a:r>
              <a:rPr lang="en-HK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738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E9BEF6D9-6B91-3847-9AE0-AAFDCFAC4C0B}"/>
              </a:ext>
            </a:extLst>
          </p:cNvPr>
          <p:cNvSpPr txBox="1">
            <a:spLocks/>
          </p:cNvSpPr>
          <p:nvPr/>
        </p:nvSpPr>
        <p:spPr bwMode="auto">
          <a:xfrm>
            <a:off x="0" y="2276475"/>
            <a:ext cx="91440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FF"/>
                </a:solidFill>
                <a:cs typeface="Calibri" panose="020F0502020204030204" pitchFamily="34" charset="0"/>
              </a:rPr>
              <a:t>The End</a:t>
            </a:r>
            <a:endParaRPr lang="en-US" altLang="zh-TW" sz="2800" dirty="0">
              <a:solidFill>
                <a:srgbClr val="FFFFF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3C3-2845-FE4D-B89A-EC712E8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smoothing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F519C-23C7-B24C-84CE-F402F9AE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60202"/>
            <a:ext cx="8229600" cy="17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162C5-24D5-394F-93AF-3FDA3CEA5998}"/>
              </a:ext>
            </a:extLst>
          </p:cNvPr>
          <p:cNvSpPr txBox="1"/>
          <p:nvPr/>
        </p:nvSpPr>
        <p:spPr>
          <a:xfrm>
            <a:off x="1639614" y="5013176"/>
            <a:ext cx="704718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8.5 of Hyndman and </a:t>
            </a:r>
            <a:r>
              <a:rPr lang="en-HK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Athanasopoulos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(2018)</a:t>
            </a: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4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+ Seasonality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5F060-58D3-8D46-95E6-A2F21BFE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b="2832"/>
          <a:stretch/>
        </p:blipFill>
        <p:spPr>
          <a:xfrm>
            <a:off x="976164" y="2212720"/>
            <a:ext cx="7191672" cy="4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Autocorrelation:</a:t>
            </a:r>
          </a:p>
          <a:p>
            <a:pPr lvl="1"/>
            <a:r>
              <a:rPr lang="en-US" dirty="0"/>
              <a:t>Correlation with lagged self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E7CD8-DC06-7A48-8AAA-2A78FBB59FAE}"/>
              </a:ext>
            </a:extLst>
          </p:cNvPr>
          <p:cNvCxnSpPr>
            <a:cxnSpLocks/>
          </p:cNvCxnSpPr>
          <p:nvPr/>
        </p:nvCxnSpPr>
        <p:spPr>
          <a:xfrm>
            <a:off x="2737869" y="3796033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/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05C5C-44D0-8742-92AC-4F0A1E9C25FA}"/>
              </a:ext>
            </a:extLst>
          </p:cNvPr>
          <p:cNvCxnSpPr>
            <a:cxnSpLocks/>
          </p:cNvCxnSpPr>
          <p:nvPr/>
        </p:nvCxnSpPr>
        <p:spPr>
          <a:xfrm>
            <a:off x="1405721" y="4372097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/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FE14FCB2-207D-5D47-A05D-BA4FACFFB550}"/>
              </a:ext>
            </a:extLst>
          </p:cNvPr>
          <p:cNvSpPr/>
          <p:nvPr/>
        </p:nvSpPr>
        <p:spPr>
          <a:xfrm rot="5400000">
            <a:off x="6492388" y="3847691"/>
            <a:ext cx="247137" cy="133214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/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D8CC6-E321-EB4F-AC48-0EB5730C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35" y="1628800"/>
            <a:ext cx="7489130" cy="4727607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847C672-E569-9745-A348-106BF17C7F6A}"/>
              </a:ext>
            </a:extLst>
          </p:cNvPr>
          <p:cNvSpPr/>
          <p:nvPr/>
        </p:nvSpPr>
        <p:spPr>
          <a:xfrm>
            <a:off x="1907704" y="2041505"/>
            <a:ext cx="2232248" cy="643210"/>
          </a:xfrm>
          <a:prstGeom prst="wedgeRoundRectCallout">
            <a:avLst>
              <a:gd name="adj1" fmla="val -43393"/>
              <a:gd name="adj2" fmla="val 80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corr.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1F95B31-7905-4F4A-8A11-1F1D562C25D0}"/>
              </a:ext>
            </a:extLst>
          </p:cNvPr>
          <p:cNvSpPr/>
          <p:nvPr/>
        </p:nvSpPr>
        <p:spPr>
          <a:xfrm>
            <a:off x="5960130" y="1398295"/>
            <a:ext cx="2438420" cy="643210"/>
          </a:xfrm>
          <a:prstGeom prst="wedgeRoundRectCallout">
            <a:avLst>
              <a:gd name="adj1" fmla="val -70074"/>
              <a:gd name="adj2" fmla="val 3038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Insignificant corr.</a:t>
            </a:r>
          </a:p>
        </p:txBody>
      </p:sp>
    </p:spTree>
    <p:extLst>
      <p:ext uri="{BB962C8B-B14F-4D97-AF65-F5344CB8AC3E}">
        <p14:creationId xmlns:p14="http://schemas.microsoft.com/office/powerpoint/2010/main" val="684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Partial autocorrelation of lag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Controlling for prior correlations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Example</a:t>
                </a:r>
              </a:p>
              <a:p>
                <a:pPr lvl="1"/>
                <a:r>
                  <a:rPr lang="en-US" sz="2400" dirty="0"/>
                  <a:t>Lag-1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same as Lag-1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Lag-2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controlling for </a:t>
                </a:r>
                <a:r>
                  <a:rPr lang="en-US" sz="2400" dirty="0" err="1"/>
                  <a:t>autocrr</a:t>
                </a:r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U_CorpPresent_Eng_20190619  -  Compatibility Mode" id="{54C76AB1-3FA1-464E-A0E0-EBAA37D9E803}" vid="{5B7305C0-86DA-4A4D-9690-2ED79CE56E6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7306</TotalTime>
  <Words>1075</Words>
  <Application>Microsoft Macintosh PowerPoint</Application>
  <PresentationFormat>On-screen Show (4:3)</PresentationFormat>
  <Paragraphs>174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PowerPoint Presentation</vt:lpstr>
      <vt:lpstr>Forecasting</vt:lpstr>
      <vt:lpstr>What we will talk about</vt:lpstr>
      <vt:lpstr>Our journey begins with…</vt:lpstr>
      <vt:lpstr>A summary of smoothing</vt:lpstr>
      <vt:lpstr>What features did we talk about?</vt:lpstr>
      <vt:lpstr>What features did we talk about?</vt:lpstr>
      <vt:lpstr>Autocorrelation Diagram</vt:lpstr>
      <vt:lpstr>Partial Autocorrelation</vt:lpstr>
      <vt:lpstr>Partial Autocorrelation Diagram</vt:lpstr>
      <vt:lpstr>Our very first AutoReg model: AR(p)</vt:lpstr>
      <vt:lpstr>Try it out: Set p to 1 </vt:lpstr>
      <vt:lpstr>Parameter Selection: Pick a p </vt:lpstr>
      <vt:lpstr>Parameter Selection: Pick a p </vt:lpstr>
      <vt:lpstr>Let’s see if it gets better with p=7 </vt:lpstr>
      <vt:lpstr>Moving Average: MA(q)</vt:lpstr>
      <vt:lpstr>Parameter Selection: Pick a q </vt:lpstr>
      <vt:lpstr>Parameter Selection: Pick a q </vt:lpstr>
      <vt:lpstr>ARMA: The combination of AR and MA</vt:lpstr>
      <vt:lpstr>Use q=6;p=7</vt:lpstr>
      <vt:lpstr>Well, what else can we add to ARMA?</vt:lpstr>
      <vt:lpstr>Stationarity and Differencing</vt:lpstr>
      <vt:lpstr>Compare the trend component</vt:lpstr>
      <vt:lpstr>How about we add this to ARMA?</vt:lpstr>
      <vt:lpstr>ARIMA: The Final Model</vt:lpstr>
      <vt:lpstr>ARIMA: Parameter Selection</vt:lpstr>
      <vt:lpstr>ARIMA identification in practice</vt:lpstr>
      <vt:lpstr>ARIMA identification in practice</vt:lpstr>
      <vt:lpstr>ARIMA Demo</vt:lpstr>
      <vt:lpstr>Advanced Topics: Seasonal ARIMA</vt:lpstr>
      <vt:lpstr>Advanced Topics: Seasonal ARIMA</vt:lpstr>
      <vt:lpstr>Again: the Amtrak ridership data</vt:lpstr>
      <vt:lpstr>PowerPoint Presentation</vt:lpstr>
      <vt:lpstr>Over-differencing</vt:lpstr>
      <vt:lpstr>Over-differencing?</vt:lpstr>
      <vt:lpstr>Now let’s just do seasonal diff…</vt:lpstr>
      <vt:lpstr>PowerPoint Presentation</vt:lpstr>
      <vt:lpstr>PowerPoint Presentation</vt:lpstr>
      <vt:lpstr>Is it good?</vt:lpstr>
      <vt:lpstr>Advanced Topics: Vector AutoReg</vt:lpstr>
      <vt:lpstr>PowerPoint Presentation</vt:lpstr>
      <vt:lpstr>Suggested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ZUO Zhiya</dc:creator>
  <cp:lastModifiedBy>Zhiya ZUO</cp:lastModifiedBy>
  <cp:revision>1892</cp:revision>
  <cp:lastPrinted>2021-02-02T08:00:12Z</cp:lastPrinted>
  <dcterms:created xsi:type="dcterms:W3CDTF">2021-01-23T06:25:10Z</dcterms:created>
  <dcterms:modified xsi:type="dcterms:W3CDTF">2022-03-03T13:02:41Z</dcterms:modified>
</cp:coreProperties>
</file>