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0105" autoAdjust="0"/>
  </p:normalViewPr>
  <p:slideViewPr>
    <p:cSldViewPr snapToGrid="0">
      <p:cViewPr>
        <p:scale>
          <a:sx n="75" d="100"/>
          <a:sy n="75" d="100"/>
        </p:scale>
        <p:origin x="-432" y="6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2DC67C-DF3F-4293-81F4-D82FB4BB6ACA}" type="datetimeFigureOut">
              <a:rPr lang="ko-KR" altLang="en-US" smtClean="0"/>
              <a:t>2021-10-26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7B376A-913F-4EA0-857E-F4EE5FD2D2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8240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https://steemit.com/kr/@brownbears/pow-pos-dpos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B376A-913F-4EA0-857E-F4EE5FD2D29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06561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Aws</a:t>
            </a:r>
            <a:r>
              <a:rPr lang="en-US" altLang="ko-KR" baseline="0" dirty="0" smtClean="0"/>
              <a:t> </a:t>
            </a:r>
            <a:r>
              <a:rPr lang="ko-KR" altLang="en-US" baseline="0" dirty="0" err="1" smtClean="0"/>
              <a:t>블록체인</a:t>
            </a:r>
            <a:r>
              <a:rPr lang="ko-KR" altLang="en-US" baseline="0" dirty="0" smtClean="0"/>
              <a:t> 템플릿은 </a:t>
            </a:r>
            <a:r>
              <a:rPr lang="en-US" altLang="ko-KR" baseline="0" dirty="0" smtClean="0"/>
              <a:t>cloud formation </a:t>
            </a:r>
            <a:r>
              <a:rPr lang="ko-KR" altLang="en-US" baseline="0" dirty="0" smtClean="0"/>
              <a:t>서비스임</a:t>
            </a:r>
            <a:r>
              <a:rPr lang="en-US" altLang="ko-KR" baseline="0" dirty="0" smtClean="0"/>
              <a:t>(</a:t>
            </a:r>
            <a:r>
              <a:rPr lang="en-US" altLang="ko-KR" baseline="0" dirty="0" err="1" smtClean="0"/>
              <a:t>aws</a:t>
            </a:r>
            <a:r>
              <a:rPr lang="en-US" altLang="ko-KR" baseline="0" dirty="0" smtClean="0"/>
              <a:t> managed </a:t>
            </a:r>
            <a:r>
              <a:rPr lang="en-US" altLang="ko-KR" baseline="0" dirty="0" err="1" smtClean="0"/>
              <a:t>blockchain</a:t>
            </a:r>
            <a:r>
              <a:rPr lang="en-US" altLang="ko-KR" baseline="0" dirty="0" smtClean="0"/>
              <a:t> X)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B376A-913F-4EA0-857E-F4EE5FD2D29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56883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83BD7-51A6-4321-AA93-3E561EE23A09}" type="datetimeFigureOut">
              <a:rPr lang="ko-KR" altLang="en-US" smtClean="0"/>
              <a:t>2021-10-26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E3022-3F47-466D-B95D-4E056189BB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3418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83BD7-51A6-4321-AA93-3E561EE23A09}" type="datetimeFigureOut">
              <a:rPr lang="ko-KR" altLang="en-US" smtClean="0"/>
              <a:t>2021-10-26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E3022-3F47-466D-B95D-4E056189BB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9855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83BD7-51A6-4321-AA93-3E561EE23A09}" type="datetimeFigureOut">
              <a:rPr lang="ko-KR" altLang="en-US" smtClean="0"/>
              <a:t>2021-10-26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E3022-3F47-466D-B95D-4E056189BB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9635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83BD7-51A6-4321-AA93-3E561EE23A09}" type="datetimeFigureOut">
              <a:rPr lang="ko-KR" altLang="en-US" smtClean="0"/>
              <a:t>2021-10-26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E3022-3F47-466D-B95D-4E056189BB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394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83BD7-51A6-4321-AA93-3E561EE23A09}" type="datetimeFigureOut">
              <a:rPr lang="ko-KR" altLang="en-US" smtClean="0"/>
              <a:t>2021-10-26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E3022-3F47-466D-B95D-4E056189BB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4760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83BD7-51A6-4321-AA93-3E561EE23A09}" type="datetimeFigureOut">
              <a:rPr lang="ko-KR" altLang="en-US" smtClean="0"/>
              <a:t>2021-10-26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E3022-3F47-466D-B95D-4E056189BB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6175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83BD7-51A6-4321-AA93-3E561EE23A09}" type="datetimeFigureOut">
              <a:rPr lang="ko-KR" altLang="en-US" smtClean="0"/>
              <a:t>2021-10-26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E3022-3F47-466D-B95D-4E056189BB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1255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83BD7-51A6-4321-AA93-3E561EE23A09}" type="datetimeFigureOut">
              <a:rPr lang="ko-KR" altLang="en-US" smtClean="0"/>
              <a:t>2021-10-26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E3022-3F47-466D-B95D-4E056189BB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4261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83BD7-51A6-4321-AA93-3E561EE23A09}" type="datetimeFigureOut">
              <a:rPr lang="ko-KR" altLang="en-US" smtClean="0"/>
              <a:t>2021-10-26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E3022-3F47-466D-B95D-4E056189BB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0359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83BD7-51A6-4321-AA93-3E561EE23A09}" type="datetimeFigureOut">
              <a:rPr lang="ko-KR" altLang="en-US" smtClean="0"/>
              <a:t>2021-10-26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E3022-3F47-466D-B95D-4E056189BB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3438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83BD7-51A6-4321-AA93-3E561EE23A09}" type="datetimeFigureOut">
              <a:rPr lang="ko-KR" altLang="en-US" smtClean="0"/>
              <a:t>2021-10-26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E3022-3F47-466D-B95D-4E056189BB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3353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983BD7-51A6-4321-AA93-3E561EE23A09}" type="datetimeFigureOut">
              <a:rPr lang="ko-KR" altLang="en-US" smtClean="0"/>
              <a:t>2021-10-26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E3022-3F47-466D-B95D-4E056189BB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7722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메디블록</a:t>
            </a:r>
            <a:endParaRPr lang="ko-KR" altLang="en-US" dirty="0"/>
          </a:p>
        </p:txBody>
      </p:sp>
      <p:sp>
        <p:nvSpPr>
          <p:cNvPr id="6" name="부제목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8441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/>
          <p:cNvPicPr/>
          <p:nvPr/>
        </p:nvPicPr>
        <p:blipFill rotWithShape="1">
          <a:blip r:embed="rId2">
            <a:extLst/>
          </a:blip>
          <a:srcRect l="7500" t="20577" r="12414" b="56413"/>
          <a:stretch/>
        </p:blipFill>
        <p:spPr bwMode="auto">
          <a:xfrm>
            <a:off x="448888" y="440575"/>
            <a:ext cx="6051665" cy="2460566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448888" y="2901141"/>
            <a:ext cx="1118134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smtClean="0"/>
              <a:t>Core: </a:t>
            </a:r>
            <a:r>
              <a:rPr lang="ko-KR" altLang="en-US" dirty="0"/>
              <a:t>분산 데이터베이스</a:t>
            </a:r>
            <a:r>
              <a:rPr lang="en-US" altLang="ko-KR" dirty="0"/>
              <a:t>. </a:t>
            </a:r>
            <a:r>
              <a:rPr lang="ko-KR" altLang="en-US" dirty="0" err="1"/>
              <a:t>블록체인에</a:t>
            </a:r>
            <a:r>
              <a:rPr lang="ko-KR" altLang="en-US" dirty="0"/>
              <a:t> 저장할 수 있는 데이터는 한정적이기 때문에 효율적인 레이어가 필요하며 이를 </a:t>
            </a:r>
            <a:r>
              <a:rPr lang="en-US" altLang="ko-KR" dirty="0"/>
              <a:t>Core</a:t>
            </a:r>
            <a:r>
              <a:rPr lang="ko-KR" altLang="en-US" dirty="0"/>
              <a:t>가 제공</a:t>
            </a:r>
            <a:r>
              <a:rPr lang="en-US" altLang="ko-KR" dirty="0"/>
              <a:t>. </a:t>
            </a:r>
            <a:r>
              <a:rPr lang="ko-KR" altLang="en-US" dirty="0"/>
              <a:t>의료 데이터는 암호화 후 </a:t>
            </a:r>
            <a:r>
              <a:rPr lang="en-US" altLang="ko-KR" dirty="0"/>
              <a:t>Application layer</a:t>
            </a:r>
            <a:r>
              <a:rPr lang="ko-KR" altLang="en-US" dirty="0"/>
              <a:t>에 전달</a:t>
            </a:r>
            <a:r>
              <a:rPr lang="en-US" altLang="ko-KR" dirty="0"/>
              <a:t>. </a:t>
            </a:r>
            <a:r>
              <a:rPr lang="ko-KR" altLang="en-US" dirty="0"/>
              <a:t>데이터 소유자만 실제 데이터 열람 가능</a:t>
            </a:r>
            <a:r>
              <a:rPr lang="en-US" altLang="ko-KR" dirty="0"/>
              <a:t>. </a:t>
            </a:r>
            <a:r>
              <a:rPr lang="ko-KR" altLang="en-US" dirty="0"/>
              <a:t>데이터에 대한 백업 및 복구 시스템을 </a:t>
            </a:r>
            <a:r>
              <a:rPr lang="ko-KR" altLang="en-US" dirty="0" smtClean="0"/>
              <a:t>갖춤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 smtClean="0"/>
              <a:t>Service: </a:t>
            </a:r>
            <a:r>
              <a:rPr lang="ko-KR" altLang="en-US" dirty="0" err="1"/>
              <a:t>블록체인을</a:t>
            </a:r>
            <a:r>
              <a:rPr lang="ko-KR" altLang="en-US" dirty="0"/>
              <a:t> 엔진으로 사용하며 </a:t>
            </a:r>
            <a:r>
              <a:rPr lang="ko-KR" altLang="en-US" dirty="0" err="1"/>
              <a:t>블록체인</a:t>
            </a:r>
            <a:r>
              <a:rPr lang="ko-KR" altLang="en-US" dirty="0"/>
              <a:t> 위의 정보를 기반으로 </a:t>
            </a:r>
            <a:r>
              <a:rPr lang="en-US" altLang="ko-KR" dirty="0"/>
              <a:t>Core</a:t>
            </a:r>
            <a:r>
              <a:rPr lang="ko-KR" altLang="en-US" dirty="0"/>
              <a:t>와 연결을 통해 입출력 기능을 제공</a:t>
            </a:r>
            <a:r>
              <a:rPr lang="en-US" altLang="ko-KR" dirty="0" smtClean="0"/>
              <a:t>. </a:t>
            </a:r>
            <a:r>
              <a:rPr lang="ko-KR" altLang="en-US" dirty="0" smtClean="0"/>
              <a:t>내부적으로 </a:t>
            </a:r>
            <a:r>
              <a:rPr lang="en-US" altLang="ko-KR" dirty="0"/>
              <a:t>EVM(</a:t>
            </a:r>
            <a:r>
              <a:rPr lang="en-US" altLang="ko-KR" dirty="0" err="1"/>
              <a:t>Ethereum</a:t>
            </a:r>
            <a:r>
              <a:rPr lang="en-US" altLang="ko-KR" dirty="0"/>
              <a:t> VM)</a:t>
            </a:r>
            <a:r>
              <a:rPr lang="ko-KR" altLang="en-US" dirty="0"/>
              <a:t>을 기반으로 한 스마트 </a:t>
            </a:r>
            <a:r>
              <a:rPr lang="ko-KR" altLang="en-US" dirty="0" err="1"/>
              <a:t>컨트랙트</a:t>
            </a:r>
            <a:r>
              <a:rPr lang="en-US" altLang="ko-KR" dirty="0"/>
              <a:t>, Application, Core</a:t>
            </a:r>
            <a:r>
              <a:rPr lang="ko-KR" altLang="en-US" dirty="0"/>
              <a:t>레이어를 이어주는 부분으로 구성</a:t>
            </a:r>
            <a:r>
              <a:rPr lang="en-US" altLang="ko-KR" dirty="0"/>
              <a:t>. </a:t>
            </a:r>
            <a:r>
              <a:rPr lang="ko-KR" altLang="en-US" dirty="0"/>
              <a:t>스마트 </a:t>
            </a:r>
            <a:r>
              <a:rPr lang="ko-KR" altLang="en-US" dirty="0" err="1"/>
              <a:t>컨트랙트에는</a:t>
            </a:r>
            <a:r>
              <a:rPr lang="ko-KR" altLang="en-US" dirty="0"/>
              <a:t> </a:t>
            </a:r>
            <a:r>
              <a:rPr lang="en-US" altLang="ko-KR" dirty="0"/>
              <a:t>MED</a:t>
            </a:r>
            <a:r>
              <a:rPr lang="ko-KR" altLang="en-US" dirty="0"/>
              <a:t>정보를 포함한 계정 정보</a:t>
            </a:r>
            <a:r>
              <a:rPr lang="en-US" altLang="ko-KR" dirty="0"/>
              <a:t>, Core </a:t>
            </a:r>
            <a:r>
              <a:rPr lang="ko-KR" altLang="en-US" dirty="0"/>
              <a:t>내 의료정보 링크가 들어감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 smtClean="0"/>
              <a:t>Application: </a:t>
            </a:r>
            <a:r>
              <a:rPr lang="ko-KR" altLang="en-US" dirty="0"/>
              <a:t>플랫폼을 통해 의료정보를 관리하고 활용하는 모든 프로그램이 속함</a:t>
            </a:r>
            <a:r>
              <a:rPr lang="en-US" altLang="ko-KR" dirty="0"/>
              <a:t>. </a:t>
            </a:r>
            <a:r>
              <a:rPr lang="ko-KR" altLang="en-US" dirty="0"/>
              <a:t>모바일</a:t>
            </a:r>
            <a:r>
              <a:rPr lang="en-US" altLang="ko-KR" dirty="0"/>
              <a:t>, </a:t>
            </a:r>
            <a:r>
              <a:rPr lang="ko-KR" altLang="en-US" dirty="0"/>
              <a:t>앱</a:t>
            </a:r>
            <a:r>
              <a:rPr lang="en-US" altLang="ko-KR" dirty="0"/>
              <a:t>, </a:t>
            </a:r>
            <a:r>
              <a:rPr lang="ko-KR" altLang="en-US" dirty="0"/>
              <a:t>웹 등 모든 응용프로그램들</a:t>
            </a:r>
            <a:r>
              <a:rPr lang="en-US" altLang="ko-KR" dirty="0"/>
              <a:t>. Service</a:t>
            </a:r>
            <a:r>
              <a:rPr lang="ko-KR" altLang="en-US" dirty="0"/>
              <a:t>레이어를 통해 플랫폼 내 데이터에 접근할 수 있음</a:t>
            </a:r>
            <a:r>
              <a:rPr lang="en-US" altLang="ko-KR" dirty="0"/>
              <a:t>. SDK, API, </a:t>
            </a:r>
            <a:r>
              <a:rPr lang="ko-KR" altLang="en-US" dirty="0"/>
              <a:t>프로토콜을 제공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4178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of Simplified Panacea Architectur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83" t="19333" r="20042" b="7000"/>
          <a:stretch/>
        </p:blipFill>
        <p:spPr bwMode="auto">
          <a:xfrm>
            <a:off x="428625" y="161925"/>
            <a:ext cx="4257675" cy="421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686300" y="436424"/>
            <a:ext cx="721995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페시니어</a:t>
            </a:r>
            <a:r>
              <a:rPr lang="en-US" altLang="ko-KR" dirty="0" smtClean="0"/>
              <a:t>(Panacea)</a:t>
            </a:r>
            <a:r>
              <a:rPr lang="ko-KR" altLang="en-US" dirty="0" smtClean="0"/>
              <a:t>는 의료정보 플랫폼에 최적화된 </a:t>
            </a:r>
            <a:r>
              <a:rPr lang="ko-KR" altLang="en-US" dirty="0" err="1" smtClean="0"/>
              <a:t>메디블록의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메인넷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err="1" smtClean="0"/>
              <a:t>패너시어</a:t>
            </a:r>
            <a:r>
              <a:rPr lang="ko-KR" altLang="en-US" dirty="0" smtClean="0"/>
              <a:t> </a:t>
            </a:r>
            <a:r>
              <a:rPr lang="ko-KR" altLang="en-US" dirty="0" err="1"/>
              <a:t>블록체인은</a:t>
            </a:r>
            <a:r>
              <a:rPr lang="ko-KR" altLang="en-US" dirty="0"/>
              <a:t> </a:t>
            </a:r>
            <a:r>
              <a:rPr lang="en-US" altLang="ko-KR" dirty="0"/>
              <a:t>DPOS(Delegated Proof of Stake, </a:t>
            </a:r>
            <a:r>
              <a:rPr lang="ko-KR" altLang="en-US" dirty="0"/>
              <a:t>위임지분증명</a:t>
            </a:r>
            <a:r>
              <a:rPr lang="en-US" altLang="ko-KR" dirty="0"/>
              <a:t>)</a:t>
            </a:r>
            <a:r>
              <a:rPr lang="ko-KR" altLang="en-US" dirty="0"/>
              <a:t>에 </a:t>
            </a:r>
            <a:r>
              <a:rPr lang="en-US" altLang="ko-KR" dirty="0"/>
              <a:t>PBFT(Practical Byzantine Fault Tolerance, </a:t>
            </a:r>
            <a:r>
              <a:rPr lang="ko-KR" altLang="en-US" dirty="0" err="1"/>
              <a:t>프랙티컬</a:t>
            </a:r>
            <a:r>
              <a:rPr lang="ko-KR" altLang="en-US" dirty="0"/>
              <a:t> 비잔틴 장애 허용</a:t>
            </a:r>
            <a:r>
              <a:rPr lang="en-US" altLang="ko-KR" dirty="0"/>
              <a:t>) </a:t>
            </a:r>
            <a:r>
              <a:rPr lang="ko-KR" altLang="en-US" dirty="0"/>
              <a:t>알고리즘을 활용해 구축된 </a:t>
            </a:r>
            <a:r>
              <a:rPr lang="ko-KR" altLang="en-US" dirty="0" err="1" smtClean="0"/>
              <a:t>블록체인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DPOS </a:t>
            </a:r>
            <a:r>
              <a:rPr lang="ko-KR" altLang="en-US" dirty="0"/>
              <a:t>방식에서는 사용자들의 투표로 결정된 블록생성자가 효율적으로 블록 동기화를 하면서 빠른 속도로 새 블록을 </a:t>
            </a:r>
            <a:r>
              <a:rPr lang="ko-KR" altLang="en-US" dirty="0" smtClean="0"/>
              <a:t>생성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err="1" smtClean="0"/>
              <a:t>패너시어는</a:t>
            </a:r>
            <a:r>
              <a:rPr lang="ko-KR" altLang="en-US" dirty="0" smtClean="0"/>
              <a:t> </a:t>
            </a:r>
            <a:r>
              <a:rPr lang="en-US" altLang="ko-KR" dirty="0"/>
              <a:t>PBFT</a:t>
            </a:r>
            <a:r>
              <a:rPr lang="ko-KR" altLang="en-US" dirty="0"/>
              <a:t>방식으로 구현한 </a:t>
            </a:r>
            <a:r>
              <a:rPr lang="en-US" altLang="ko-KR" dirty="0"/>
              <a:t>DPOS </a:t>
            </a:r>
            <a:r>
              <a:rPr lang="ko-KR" altLang="en-US" dirty="0"/>
              <a:t>방식을 채택하여 노드를 </a:t>
            </a:r>
            <a:r>
              <a:rPr lang="ko-KR" altLang="en-US" dirty="0" smtClean="0"/>
              <a:t>구성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/>
              <a:t>패너시어에서 노드로 선정되어 </a:t>
            </a:r>
            <a:r>
              <a:rPr lang="ko-KR" altLang="en-US" dirty="0" err="1"/>
              <a:t>블록검증과</a:t>
            </a:r>
            <a:r>
              <a:rPr lang="ko-KR" altLang="en-US" dirty="0"/>
              <a:t> </a:t>
            </a:r>
            <a:r>
              <a:rPr lang="ko-KR" altLang="en-US" dirty="0" err="1"/>
              <a:t>블록생성을</a:t>
            </a:r>
            <a:r>
              <a:rPr lang="ko-KR" altLang="en-US" dirty="0"/>
              <a:t> 수행하는 집단을 </a:t>
            </a:r>
            <a:r>
              <a:rPr lang="ko-KR" altLang="en-US" dirty="0" err="1"/>
              <a:t>검증자</a:t>
            </a:r>
            <a:r>
              <a:rPr lang="en-US" altLang="ko-KR" dirty="0"/>
              <a:t>(Validator </a:t>
            </a:r>
            <a:r>
              <a:rPr lang="ko-KR" altLang="en-US" dirty="0"/>
              <a:t>이하 </a:t>
            </a:r>
            <a:r>
              <a:rPr lang="ko-KR" altLang="en-US" dirty="0" err="1"/>
              <a:t>검증자</a:t>
            </a:r>
            <a:r>
              <a:rPr lang="en-US" altLang="ko-KR" dirty="0"/>
              <a:t>)</a:t>
            </a:r>
            <a:r>
              <a:rPr lang="ko-KR" altLang="en-US" dirty="0"/>
              <a:t>라고 </a:t>
            </a:r>
            <a:r>
              <a:rPr lang="ko-KR" altLang="en-US" dirty="0" smtClean="0"/>
              <a:t>지칭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err="1"/>
              <a:t>검증자는</a:t>
            </a:r>
            <a:r>
              <a:rPr lang="ko-KR" altLang="en-US" dirty="0"/>
              <a:t> </a:t>
            </a:r>
            <a:r>
              <a:rPr lang="ko-KR" altLang="en-US" dirty="0" err="1"/>
              <a:t>검증자로서</a:t>
            </a:r>
            <a:r>
              <a:rPr lang="ko-KR" altLang="en-US" dirty="0"/>
              <a:t> 역할을 수행할 시 </a:t>
            </a:r>
            <a:r>
              <a:rPr lang="en-US" altLang="ko-KR" dirty="0"/>
              <a:t>MED </a:t>
            </a:r>
            <a:r>
              <a:rPr lang="ko-KR" altLang="en-US" dirty="0" err="1"/>
              <a:t>메인넷</a:t>
            </a:r>
            <a:r>
              <a:rPr lang="ko-KR" altLang="en-US" dirty="0"/>
              <a:t> 코인을 득표 비율만큼 보상으로 </a:t>
            </a:r>
            <a:r>
              <a:rPr lang="ko-KR" altLang="en-US" dirty="0" smtClean="0"/>
              <a:t>지급받음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err="1"/>
              <a:t>검증자로</a:t>
            </a:r>
            <a:r>
              <a:rPr lang="ko-KR" altLang="en-US" dirty="0"/>
              <a:t> 채택되지 못한 </a:t>
            </a:r>
            <a:r>
              <a:rPr lang="en-US" altLang="ko-KR" dirty="0"/>
              <a:t>MED </a:t>
            </a:r>
            <a:r>
              <a:rPr lang="ko-KR" altLang="en-US" dirty="0" err="1"/>
              <a:t>메인넷</a:t>
            </a:r>
            <a:r>
              <a:rPr lang="ko-KR" altLang="en-US" dirty="0"/>
              <a:t> 코인 보유자는 본인의 </a:t>
            </a:r>
            <a:r>
              <a:rPr lang="en-US" altLang="ko-KR" dirty="0"/>
              <a:t>MED </a:t>
            </a:r>
            <a:r>
              <a:rPr lang="ko-KR" altLang="en-US" dirty="0" err="1"/>
              <a:t>메인넷</a:t>
            </a:r>
            <a:r>
              <a:rPr lang="ko-KR" altLang="en-US" dirty="0"/>
              <a:t> 코인으로 </a:t>
            </a:r>
            <a:r>
              <a:rPr lang="ko-KR" altLang="en-US" dirty="0" err="1"/>
              <a:t>검증자에게</a:t>
            </a:r>
            <a:r>
              <a:rPr lang="ko-KR" altLang="en-US" dirty="0"/>
              <a:t> 투표를 하여 블록 확정프로세스에 기여하고 블록 생성 </a:t>
            </a:r>
            <a:r>
              <a:rPr lang="ko-KR" altLang="en-US" dirty="0" err="1"/>
              <a:t>완료마다</a:t>
            </a:r>
            <a:r>
              <a:rPr lang="ko-KR" altLang="en-US" dirty="0"/>
              <a:t> 보상을 </a:t>
            </a:r>
            <a:r>
              <a:rPr lang="ko-KR" altLang="en-US" dirty="0" smtClean="0"/>
              <a:t>받음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2704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606F871C-B2B0-4C71-BAD3-F681BAF471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8027934"/>
              </p:ext>
            </p:extLst>
          </p:nvPr>
        </p:nvGraphicFramePr>
        <p:xfrm>
          <a:off x="244152" y="733505"/>
          <a:ext cx="11795447" cy="5232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92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54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854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854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536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0" spc="-100" baseline="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a타이틀고딕1" panose="02020600000000000000" pitchFamily="18" charset="-127"/>
                          <a:ea typeface="a타이틀고딕1" panose="02020600000000000000" pitchFamily="18" charset="-127"/>
                        </a:rPr>
                        <a:t>방식</a:t>
                      </a:r>
                      <a:endParaRPr lang="ko-KR" altLang="en-US" sz="1500" b="0" spc="-100" baseline="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E3D43"/>
                        </a:solidFill>
                        <a:latin typeface="a타이틀고딕1" panose="02020600000000000000" pitchFamily="18" charset="-127"/>
                        <a:ea typeface="a타이틀고딕1" panose="02020600000000000000" pitchFamily="18" charset="-127"/>
                      </a:endParaRPr>
                    </a:p>
                  </a:txBody>
                  <a:tcPr marL="93135" marR="93135" marT="46568" marB="46568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Bef>
                          <a:spcPts val="200"/>
                        </a:spcBef>
                        <a:tabLst>
                          <a:tab pos="71438" algn="l"/>
                          <a:tab pos="114300" algn="l"/>
                        </a:tabLst>
                      </a:pPr>
                      <a:r>
                        <a:rPr lang="ko-KR" altLang="en-US" sz="1500" b="0" spc="-100" baseline="0" dirty="0" err="1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a타이틀고딕1" panose="02020600000000000000" pitchFamily="18" charset="-127"/>
                          <a:ea typeface="a타이틀고딕1" panose="02020600000000000000" pitchFamily="18" charset="-127"/>
                        </a:rPr>
                        <a:t>해시연산을</a:t>
                      </a:r>
                      <a:r>
                        <a:rPr lang="ko-KR" altLang="en-US" sz="1500" b="0" spc="-100" baseline="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a타이틀고딕1" panose="02020600000000000000" pitchFamily="18" charset="-127"/>
                          <a:ea typeface="a타이틀고딕1" panose="02020600000000000000" pitchFamily="18" charset="-127"/>
                        </a:rPr>
                        <a:t> 처리하는 하드웨어</a:t>
                      </a:r>
                      <a:r>
                        <a:rPr lang="en-US" altLang="ko-KR" sz="1500" b="0" spc="-100" baseline="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a타이틀고딕1" panose="02020600000000000000" pitchFamily="18" charset="-127"/>
                          <a:ea typeface="a타이틀고딕1" panose="02020600000000000000" pitchFamily="18" charset="-127"/>
                        </a:rPr>
                        <a:t>(GPU, ASIC</a:t>
                      </a:r>
                      <a:r>
                        <a:rPr lang="ko-KR" altLang="en-US" sz="1500" b="0" spc="-100" baseline="0" dirty="0" err="1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a타이틀고딕1" panose="02020600000000000000" pitchFamily="18" charset="-127"/>
                          <a:ea typeface="a타이틀고딕1" panose="02020600000000000000" pitchFamily="18" charset="-127"/>
                        </a:rPr>
                        <a:t>채굴기</a:t>
                      </a:r>
                      <a:r>
                        <a:rPr lang="en-US" altLang="ko-KR" sz="1500" b="0" spc="-100" baseline="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a타이틀고딕1" panose="02020600000000000000" pitchFamily="18" charset="-127"/>
                          <a:ea typeface="a타이틀고딕1" panose="02020600000000000000" pitchFamily="18" charset="-127"/>
                        </a:rPr>
                        <a:t>) </a:t>
                      </a:r>
                      <a:r>
                        <a:rPr lang="ko-KR" altLang="en-US" sz="1500" b="0" spc="-100" baseline="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a타이틀고딕1" panose="02020600000000000000" pitchFamily="18" charset="-127"/>
                          <a:ea typeface="a타이틀고딕1" panose="02020600000000000000" pitchFamily="18" charset="-127"/>
                        </a:rPr>
                        <a:t>등을 사용해서 증명하는 방식</a:t>
                      </a:r>
                      <a:endParaRPr lang="ko-KR" altLang="en-US" sz="1500" b="0" spc="-100" baseline="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E3D43"/>
                        </a:solidFill>
                        <a:latin typeface="a타이틀고딕1" panose="02020600000000000000" pitchFamily="18" charset="-127"/>
                        <a:ea typeface="a타이틀고딕1" panose="02020600000000000000" pitchFamily="18" charset="-127"/>
                      </a:endParaRPr>
                    </a:p>
                  </a:txBody>
                  <a:tcPr marL="93135" marR="93135" marT="46568" marB="4656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Bef>
                          <a:spcPts val="200"/>
                        </a:spcBef>
                        <a:tabLst>
                          <a:tab pos="71438" algn="l"/>
                          <a:tab pos="114300" algn="l"/>
                        </a:tabLst>
                      </a:pPr>
                      <a:r>
                        <a:rPr lang="ko-KR" altLang="en-US" sz="1500" b="0" spc="-100" baseline="0" dirty="0" err="1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a타이틀고딕1" panose="02020600000000000000" pitchFamily="18" charset="-127"/>
                          <a:ea typeface="a타이틀고딕1" panose="02020600000000000000" pitchFamily="18" charset="-127"/>
                        </a:rPr>
                        <a:t>채굴기</a:t>
                      </a:r>
                      <a:r>
                        <a:rPr lang="ko-KR" altLang="en-US" sz="1500" b="0" spc="-100" baseline="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a타이틀고딕1" panose="02020600000000000000" pitchFamily="18" charset="-127"/>
                          <a:ea typeface="a타이틀고딕1" panose="02020600000000000000" pitchFamily="18" charset="-127"/>
                        </a:rPr>
                        <a:t> 없이 본인이 소유한 코인의 지분으로 채굴되는 방식</a:t>
                      </a:r>
                      <a:endParaRPr lang="ko-KR" altLang="en-US" sz="1500" b="0" spc="-100" baseline="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E3D43"/>
                        </a:solidFill>
                        <a:latin typeface="a타이틀고딕1" panose="02020600000000000000" pitchFamily="18" charset="-127"/>
                        <a:ea typeface="a타이틀고딕1" panose="02020600000000000000" pitchFamily="18" charset="-127"/>
                      </a:endParaRPr>
                    </a:p>
                  </a:txBody>
                  <a:tcPr marL="93135" marR="93135" marT="46568" marB="4656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Bef>
                          <a:spcPts val="200"/>
                        </a:spcBef>
                        <a:tabLst>
                          <a:tab pos="71438" algn="l"/>
                          <a:tab pos="114300" algn="l"/>
                        </a:tabLst>
                      </a:pPr>
                      <a:r>
                        <a:rPr lang="ko-KR" altLang="en-US" sz="1500" b="0" spc="-100" baseline="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a타이틀고딕1" panose="02020600000000000000" pitchFamily="18" charset="-127"/>
                          <a:ea typeface="a타이틀고딕1" panose="02020600000000000000" pitchFamily="18" charset="-127"/>
                        </a:rPr>
                        <a:t>위임된 </a:t>
                      </a:r>
                      <a:r>
                        <a:rPr lang="en-US" altLang="ko-KR" sz="1500" b="0" spc="-100" baseline="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a타이틀고딕1" panose="02020600000000000000" pitchFamily="18" charset="-127"/>
                          <a:ea typeface="a타이틀고딕1" panose="02020600000000000000" pitchFamily="18" charset="-127"/>
                        </a:rPr>
                        <a:t>POS</a:t>
                      </a:r>
                    </a:p>
                    <a:p>
                      <a:pPr algn="ctr" latinLnBrk="0">
                        <a:spcBef>
                          <a:spcPts val="200"/>
                        </a:spcBef>
                        <a:tabLst>
                          <a:tab pos="71438" algn="l"/>
                          <a:tab pos="114300" algn="l"/>
                        </a:tabLst>
                      </a:pPr>
                      <a:r>
                        <a:rPr lang="en-US" altLang="ko-KR" sz="1500" b="0" spc="-100" baseline="0" dirty="0" err="1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a타이틀고딕1" panose="02020600000000000000" pitchFamily="18" charset="-127"/>
                          <a:ea typeface="a타이틀고딕1" panose="02020600000000000000" pitchFamily="18" charset="-127"/>
                        </a:rPr>
                        <a:t>PoS</a:t>
                      </a:r>
                      <a:r>
                        <a:rPr lang="ko-KR" altLang="en-US" sz="1500" b="0" spc="-100" baseline="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a타이틀고딕1" panose="02020600000000000000" pitchFamily="18" charset="-127"/>
                          <a:ea typeface="a타이틀고딕1" panose="02020600000000000000" pitchFamily="18" charset="-127"/>
                        </a:rPr>
                        <a:t>가 자산을 가진 사람들이 전부 참여할 수 있는 방식이라면 </a:t>
                      </a:r>
                      <a:r>
                        <a:rPr lang="en-US" altLang="ko-KR" sz="1500" b="0" spc="-100" baseline="0" dirty="0" err="1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a타이틀고딕1" panose="02020600000000000000" pitchFamily="18" charset="-127"/>
                          <a:ea typeface="a타이틀고딕1" panose="02020600000000000000" pitchFamily="18" charset="-127"/>
                        </a:rPr>
                        <a:t>DPoS</a:t>
                      </a:r>
                      <a:r>
                        <a:rPr lang="ko-KR" altLang="en-US" sz="1500" b="0" spc="-100" baseline="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a타이틀고딕1" panose="02020600000000000000" pitchFamily="18" charset="-127"/>
                          <a:ea typeface="a타이틀고딕1" panose="02020600000000000000" pitchFamily="18" charset="-127"/>
                        </a:rPr>
                        <a:t>는 특정 인원에게만 </a:t>
                      </a:r>
                      <a:r>
                        <a:rPr lang="en-US" altLang="ko-KR" sz="1500" b="0" spc="-100" baseline="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a타이틀고딕1" panose="02020600000000000000" pitchFamily="18" charset="-127"/>
                          <a:ea typeface="a타이틀고딕1" panose="02020600000000000000" pitchFamily="18" charset="-127"/>
                        </a:rPr>
                        <a:t>POS</a:t>
                      </a:r>
                      <a:r>
                        <a:rPr lang="ko-KR" altLang="en-US" sz="1500" b="0" spc="-100" baseline="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a타이틀고딕1" panose="02020600000000000000" pitchFamily="18" charset="-127"/>
                          <a:ea typeface="a타이틀고딕1" panose="02020600000000000000" pitchFamily="18" charset="-127"/>
                        </a:rPr>
                        <a:t>를 할 수 있도록 권한을 위임하는 것</a:t>
                      </a:r>
                      <a:endParaRPr lang="ko-KR" altLang="en-US" sz="1500" b="0" spc="-100" baseline="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E3D43"/>
                        </a:solidFill>
                        <a:latin typeface="a타이틀고딕1" panose="02020600000000000000" pitchFamily="18" charset="-127"/>
                        <a:ea typeface="a타이틀고딕1" panose="02020600000000000000" pitchFamily="18" charset="-127"/>
                      </a:endParaRPr>
                    </a:p>
                  </a:txBody>
                  <a:tcPr marL="93135" marR="93135" marT="46568" marB="4656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36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0" spc="-100" baseline="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a타이틀고딕1" panose="02020600000000000000" pitchFamily="18" charset="-127"/>
                          <a:ea typeface="a타이틀고딕1" panose="02020600000000000000" pitchFamily="18" charset="-127"/>
                        </a:rPr>
                        <a:t>장점</a:t>
                      </a:r>
                      <a:endParaRPr lang="en-US" altLang="ko-KR" sz="1500" b="0" spc="-100" baseline="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E3D43"/>
                        </a:solidFill>
                        <a:latin typeface="a타이틀고딕1" panose="02020600000000000000" pitchFamily="18" charset="-127"/>
                        <a:ea typeface="a타이틀고딕1" panose="02020600000000000000" pitchFamily="18" charset="-127"/>
                      </a:endParaRPr>
                    </a:p>
                  </a:txBody>
                  <a:tcPr marL="93135" marR="93135" marT="46568" marB="46568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latinLnBrk="0">
                        <a:spcBef>
                          <a:spcPts val="200"/>
                        </a:spcBef>
                        <a:buFontTx/>
                        <a:buChar char="-"/>
                        <a:tabLst>
                          <a:tab pos="71438" algn="l"/>
                          <a:tab pos="114300" algn="l"/>
                        </a:tabLst>
                      </a:pPr>
                      <a:r>
                        <a:rPr lang="ko-KR" altLang="en-US" sz="1500" b="0" spc="-100" baseline="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a타이틀고딕1" panose="02020600000000000000" pitchFamily="18" charset="-127"/>
                          <a:ea typeface="a타이틀고딕1" panose="02020600000000000000" pitchFamily="18" charset="-127"/>
                        </a:rPr>
                        <a:t>최소 가격대 형성이 확실하게 정해져 있음</a:t>
                      </a:r>
                      <a:endParaRPr lang="en-US" altLang="ko-KR" sz="1500" b="0" spc="-100" baseline="0" dirty="0" smtClean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E3D43"/>
                        </a:solidFill>
                        <a:latin typeface="a타이틀고딕1" panose="02020600000000000000" pitchFamily="18" charset="-127"/>
                        <a:ea typeface="a타이틀고딕1" panose="02020600000000000000" pitchFamily="18" charset="-127"/>
                      </a:endParaRP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>
                          <a:tab pos="71438" algn="l"/>
                          <a:tab pos="114300" algn="l"/>
                        </a:tabLst>
                        <a:defRPr/>
                      </a:pPr>
                      <a:r>
                        <a:rPr lang="ko-KR" altLang="en-US" sz="1500" b="0" spc="-100" baseline="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a타이틀고딕1" panose="02020600000000000000" pitchFamily="18" charset="-127"/>
                          <a:ea typeface="a타이틀고딕1" panose="02020600000000000000" pitchFamily="18" charset="-127"/>
                        </a:rPr>
                        <a:t>강력한 </a:t>
                      </a:r>
                      <a:r>
                        <a:rPr lang="ko-KR" altLang="en-US" sz="1500" b="0" spc="-100" baseline="0" dirty="0" err="1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a타이틀고딕1" panose="02020600000000000000" pitchFamily="18" charset="-127"/>
                          <a:ea typeface="a타이틀고딕1" panose="02020600000000000000" pitchFamily="18" charset="-127"/>
                        </a:rPr>
                        <a:t>보안성</a:t>
                      </a:r>
                      <a:endParaRPr lang="ko-KR" altLang="en-US" sz="1500" b="0" spc="-100" baseline="0" dirty="0" smtClean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E3D43"/>
                        </a:solidFill>
                        <a:latin typeface="a타이틀고딕1" panose="02020600000000000000" pitchFamily="18" charset="-127"/>
                        <a:ea typeface="a타이틀고딕1" panose="02020600000000000000" pitchFamily="18" charset="-127"/>
                      </a:endParaRP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>
                          <a:tab pos="71438" algn="l"/>
                          <a:tab pos="114300" algn="l"/>
                        </a:tabLst>
                        <a:defRPr/>
                      </a:pPr>
                      <a:r>
                        <a:rPr lang="ko-KR" altLang="en-US" sz="1500" b="0" spc="-100" baseline="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a타이틀고딕1" panose="02020600000000000000" pitchFamily="18" charset="-127"/>
                          <a:ea typeface="a타이틀고딕1" panose="02020600000000000000" pitchFamily="18" charset="-127"/>
                        </a:rPr>
                        <a:t>서비스 남용을 쉽게 방지</a:t>
                      </a:r>
                    </a:p>
                  </a:txBody>
                  <a:tcPr marL="93135" marR="93135" marT="46568" marB="4656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latinLnBrk="0">
                        <a:spcBef>
                          <a:spcPts val="200"/>
                        </a:spcBef>
                        <a:buFontTx/>
                        <a:buChar char="-"/>
                        <a:tabLst>
                          <a:tab pos="71438" algn="l"/>
                          <a:tab pos="114300" algn="l"/>
                        </a:tabLst>
                      </a:pPr>
                      <a:r>
                        <a:rPr lang="ko-KR" altLang="en-US" sz="1500" b="0" spc="-100" baseline="0" dirty="0" err="1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a타이틀고딕1" panose="02020600000000000000" pitchFamily="18" charset="-127"/>
                          <a:ea typeface="a타이틀고딕1" panose="02020600000000000000" pitchFamily="18" charset="-127"/>
                        </a:rPr>
                        <a:t>해시파워가</a:t>
                      </a:r>
                      <a:r>
                        <a:rPr lang="ko-KR" altLang="en-US" sz="1500" b="0" spc="-100" baseline="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a타이틀고딕1" panose="02020600000000000000" pitchFamily="18" charset="-127"/>
                          <a:ea typeface="a타이틀고딕1" panose="02020600000000000000" pitchFamily="18" charset="-127"/>
                        </a:rPr>
                        <a:t> 많이 필요하지 않아 경제적이며 친환경적</a:t>
                      </a:r>
                      <a:endParaRPr lang="en-US" altLang="ko-KR" sz="1500" b="0" spc="-100" baseline="0" dirty="0" smtClean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E3D43"/>
                        </a:solidFill>
                        <a:latin typeface="a타이틀고딕1" panose="02020600000000000000" pitchFamily="18" charset="-127"/>
                        <a:ea typeface="a타이틀고딕1" panose="02020600000000000000" pitchFamily="18" charset="-127"/>
                      </a:endParaRPr>
                    </a:p>
                    <a:p>
                      <a:pPr marL="285750" indent="-285750" algn="l" latinLnBrk="0">
                        <a:spcBef>
                          <a:spcPts val="200"/>
                        </a:spcBef>
                        <a:buFontTx/>
                        <a:buChar char="-"/>
                        <a:tabLst>
                          <a:tab pos="71438" algn="l"/>
                          <a:tab pos="114300" algn="l"/>
                        </a:tabLst>
                      </a:pPr>
                      <a:r>
                        <a:rPr lang="ko-KR" altLang="en-US" sz="1500" b="0" spc="-100" baseline="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a타이틀고딕1" panose="02020600000000000000" pitchFamily="18" charset="-127"/>
                          <a:ea typeface="a타이틀고딕1" panose="02020600000000000000" pitchFamily="18" charset="-127"/>
                        </a:rPr>
                        <a:t>블록 생산자의 </a:t>
                      </a:r>
                      <a:r>
                        <a:rPr lang="ko-KR" altLang="en-US" sz="1500" b="0" spc="-100" baseline="0" dirty="0" err="1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a타이틀고딕1" panose="02020600000000000000" pitchFamily="18" charset="-127"/>
                          <a:ea typeface="a타이틀고딕1" panose="02020600000000000000" pitchFamily="18" charset="-127"/>
                        </a:rPr>
                        <a:t>탈중앙화로</a:t>
                      </a:r>
                      <a:r>
                        <a:rPr lang="ko-KR" altLang="en-US" sz="1500" b="0" spc="-100" baseline="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a타이틀고딕1" panose="02020600000000000000" pitchFamily="18" charset="-127"/>
                          <a:ea typeface="a타이틀고딕1" panose="02020600000000000000" pitchFamily="18" charset="-127"/>
                        </a:rPr>
                        <a:t> 안정성 확보</a:t>
                      </a:r>
                      <a:endParaRPr lang="en-US" altLang="ko-KR" sz="1500" b="0" spc="-100" baseline="0" dirty="0" smtClean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E3D43"/>
                        </a:solidFill>
                        <a:latin typeface="a타이틀고딕1" panose="02020600000000000000" pitchFamily="18" charset="-127"/>
                        <a:ea typeface="a타이틀고딕1" panose="02020600000000000000" pitchFamily="18" charset="-127"/>
                      </a:endParaRP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>
                          <a:tab pos="71438" algn="l"/>
                          <a:tab pos="114300" algn="l"/>
                        </a:tabLst>
                        <a:defRPr/>
                      </a:pPr>
                      <a:r>
                        <a:rPr lang="ko-KR" altLang="en-US" sz="1500" b="0" spc="-100" baseline="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a타이틀고딕1" panose="02020600000000000000" pitchFamily="18" charset="-127"/>
                          <a:ea typeface="a타이틀고딕1" panose="02020600000000000000" pitchFamily="18" charset="-127"/>
                        </a:rPr>
                        <a:t>블록을 생성하기 위해서는 지분을 담보로 잡아야 하기 때문에 덤핑 방지</a:t>
                      </a:r>
                    </a:p>
                  </a:txBody>
                  <a:tcPr marL="93135" marR="93135" marT="46568" marB="4656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latinLnBrk="0">
                        <a:spcBef>
                          <a:spcPts val="200"/>
                        </a:spcBef>
                        <a:buFontTx/>
                        <a:buChar char="-"/>
                        <a:tabLst>
                          <a:tab pos="71438" algn="l"/>
                          <a:tab pos="114300" algn="l"/>
                        </a:tabLst>
                      </a:pPr>
                      <a:r>
                        <a:rPr lang="ko-KR" altLang="en-US" sz="1500" b="0" spc="-100" baseline="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a타이틀고딕1" panose="02020600000000000000" pitchFamily="18" charset="-127"/>
                          <a:ea typeface="a타이틀고딕1" panose="02020600000000000000" pitchFamily="18" charset="-127"/>
                        </a:rPr>
                        <a:t>소규모 참여자도 이득을 볼 수 있음</a:t>
                      </a:r>
                      <a:endParaRPr lang="en-US" altLang="ko-KR" sz="1500" b="0" spc="-100" baseline="0" dirty="0" smtClean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E3D43"/>
                        </a:solidFill>
                        <a:latin typeface="a타이틀고딕1" panose="02020600000000000000" pitchFamily="18" charset="-127"/>
                        <a:ea typeface="a타이틀고딕1" panose="02020600000000000000" pitchFamily="18" charset="-127"/>
                      </a:endParaRP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>
                          <a:tab pos="71438" algn="l"/>
                          <a:tab pos="114300" algn="l"/>
                        </a:tabLst>
                        <a:defRPr/>
                      </a:pPr>
                      <a:r>
                        <a:rPr lang="ko-KR" altLang="en-US" sz="1500" b="0" spc="-100" baseline="0" dirty="0" err="1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a타이틀고딕1" panose="02020600000000000000" pitchFamily="18" charset="-127"/>
                          <a:ea typeface="a타이틀고딕1" panose="02020600000000000000" pitchFamily="18" charset="-127"/>
                        </a:rPr>
                        <a:t>송금속도가</a:t>
                      </a:r>
                      <a:r>
                        <a:rPr lang="ko-KR" altLang="en-US" sz="1500" b="0" spc="-100" baseline="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a타이틀고딕1" panose="02020600000000000000" pitchFamily="18" charset="-127"/>
                          <a:ea typeface="a타이틀고딕1" panose="02020600000000000000" pitchFamily="18" charset="-127"/>
                        </a:rPr>
                        <a:t> 빠름</a:t>
                      </a:r>
                    </a:p>
                  </a:txBody>
                  <a:tcPr marL="93135" marR="93135" marT="46568" marB="4656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36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0" spc="-100" baseline="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a타이틀고딕1" panose="02020600000000000000" pitchFamily="18" charset="-127"/>
                          <a:ea typeface="a타이틀고딕1" panose="02020600000000000000" pitchFamily="18" charset="-127"/>
                        </a:rPr>
                        <a:t>단점</a:t>
                      </a:r>
                      <a:endParaRPr lang="ko-KR" altLang="en-US" sz="1500" b="0" spc="-100" baseline="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E3D43"/>
                        </a:solidFill>
                        <a:latin typeface="a타이틀고딕1" panose="02020600000000000000" pitchFamily="18" charset="-127"/>
                        <a:ea typeface="a타이틀고딕1" panose="02020600000000000000" pitchFamily="18" charset="-127"/>
                      </a:endParaRPr>
                    </a:p>
                  </a:txBody>
                  <a:tcPr marL="93135" marR="93135" marT="46568" marB="46568"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latinLnBrk="0">
                        <a:spcBef>
                          <a:spcPts val="200"/>
                        </a:spcBef>
                        <a:buFontTx/>
                        <a:buChar char="-"/>
                        <a:tabLst>
                          <a:tab pos="71438" algn="l"/>
                          <a:tab pos="114300" algn="l"/>
                        </a:tabLst>
                      </a:pPr>
                      <a:r>
                        <a:rPr lang="ko-KR" altLang="en-US" sz="1500" b="0" spc="-100" baseline="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a타이틀고딕1" panose="02020600000000000000" pitchFamily="18" charset="-127"/>
                          <a:ea typeface="a타이틀고딕1" panose="02020600000000000000" pitchFamily="18" charset="-127"/>
                        </a:rPr>
                        <a:t>채굴난이도가 높아지면서 연산에 필요한 </a:t>
                      </a:r>
                      <a:r>
                        <a:rPr lang="ko-KR" altLang="en-US" sz="1500" b="0" spc="-100" baseline="0" dirty="0" err="1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a타이틀고딕1" panose="02020600000000000000" pitchFamily="18" charset="-127"/>
                          <a:ea typeface="a타이틀고딕1" panose="02020600000000000000" pitchFamily="18" charset="-127"/>
                        </a:rPr>
                        <a:t>고사양</a:t>
                      </a:r>
                      <a:r>
                        <a:rPr lang="ko-KR" altLang="en-US" sz="1500" b="0" spc="-100" baseline="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a타이틀고딕1" panose="02020600000000000000" pitchFamily="18" charset="-127"/>
                          <a:ea typeface="a타이틀고딕1" panose="02020600000000000000" pitchFamily="18" charset="-127"/>
                        </a:rPr>
                        <a:t> 장비가 많이 필요하고</a:t>
                      </a:r>
                      <a:r>
                        <a:rPr lang="en-US" altLang="ko-KR" sz="1500" b="0" spc="-100" baseline="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a타이틀고딕1" panose="02020600000000000000" pitchFamily="18" charset="-127"/>
                          <a:ea typeface="a타이틀고딕1" panose="02020600000000000000" pitchFamily="18" charset="-127"/>
                        </a:rPr>
                        <a:t>, </a:t>
                      </a:r>
                      <a:r>
                        <a:rPr lang="ko-KR" altLang="en-US" sz="1500" b="0" spc="-100" baseline="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a타이틀고딕1" panose="02020600000000000000" pitchFamily="18" charset="-127"/>
                          <a:ea typeface="a타이틀고딕1" panose="02020600000000000000" pitchFamily="18" charset="-127"/>
                        </a:rPr>
                        <a:t>과도한 </a:t>
                      </a:r>
                      <a:r>
                        <a:rPr lang="ko-KR" altLang="en-US" sz="1500" b="0" spc="-100" baseline="0" dirty="0" err="1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a타이틀고딕1" panose="02020600000000000000" pitchFamily="18" charset="-127"/>
                          <a:ea typeface="a타이틀고딕1" panose="02020600000000000000" pitchFamily="18" charset="-127"/>
                        </a:rPr>
                        <a:t>전력소모로</a:t>
                      </a:r>
                      <a:r>
                        <a:rPr lang="ko-KR" altLang="en-US" sz="1500" b="0" spc="-100" baseline="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a타이틀고딕1" panose="02020600000000000000" pitchFamily="18" charset="-127"/>
                          <a:ea typeface="a타이틀고딕1" panose="02020600000000000000" pitchFamily="18" charset="-127"/>
                        </a:rPr>
                        <a:t> 인한 에너지 낭비가 커짐</a:t>
                      </a:r>
                      <a:endParaRPr lang="en-US" altLang="ko-KR" sz="1500" b="0" spc="-100" baseline="0" dirty="0" smtClean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E3D43"/>
                        </a:solidFill>
                        <a:latin typeface="a타이틀고딕1" panose="02020600000000000000" pitchFamily="18" charset="-127"/>
                        <a:ea typeface="a타이틀고딕1" panose="02020600000000000000" pitchFamily="18" charset="-127"/>
                      </a:endParaRP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>
                          <a:tab pos="71438" algn="l"/>
                          <a:tab pos="114300" algn="l"/>
                        </a:tabLst>
                        <a:defRPr/>
                      </a:pPr>
                      <a:r>
                        <a:rPr lang="ko-KR" altLang="en-US" sz="1500" b="0" spc="-100" baseline="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a타이틀고딕1" panose="02020600000000000000" pitchFamily="18" charset="-127"/>
                          <a:ea typeface="a타이틀고딕1" panose="02020600000000000000" pitchFamily="18" charset="-127"/>
                        </a:rPr>
                        <a:t>채굴난이도가 높아지면서 개인 </a:t>
                      </a:r>
                      <a:r>
                        <a:rPr lang="ko-KR" altLang="en-US" sz="1500" b="0" spc="-100" baseline="0" dirty="0" err="1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a타이틀고딕1" panose="02020600000000000000" pitchFamily="18" charset="-127"/>
                          <a:ea typeface="a타이틀고딕1" panose="02020600000000000000" pitchFamily="18" charset="-127"/>
                        </a:rPr>
                        <a:t>채굴자는</a:t>
                      </a:r>
                      <a:r>
                        <a:rPr lang="ko-KR" altLang="en-US" sz="1500" b="0" spc="-100" baseline="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a타이틀고딕1" panose="02020600000000000000" pitchFamily="18" charset="-127"/>
                          <a:ea typeface="a타이틀고딕1" panose="02020600000000000000" pitchFamily="18" charset="-127"/>
                        </a:rPr>
                        <a:t> 채굴을 할 수 없는 수준까지 옴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>
                          <a:tab pos="71438" algn="l"/>
                          <a:tab pos="114300" algn="l"/>
                        </a:tabLst>
                        <a:defRPr/>
                      </a:pPr>
                      <a:r>
                        <a:rPr lang="ko-KR" altLang="en-US" sz="1500" b="0" spc="-100" baseline="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a타이틀고딕1" panose="02020600000000000000" pitchFamily="18" charset="-127"/>
                          <a:ea typeface="a타이틀고딕1" panose="02020600000000000000" pitchFamily="18" charset="-127"/>
                        </a:rPr>
                        <a:t>지속적으로 </a:t>
                      </a:r>
                      <a:r>
                        <a:rPr lang="ko-KR" altLang="en-US" sz="1500" b="0" spc="-100" baseline="0" dirty="0" err="1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a타이틀고딕1" panose="02020600000000000000" pitchFamily="18" charset="-127"/>
                          <a:ea typeface="a타이틀고딕1" panose="02020600000000000000" pitchFamily="18" charset="-127"/>
                        </a:rPr>
                        <a:t>해시파워를</a:t>
                      </a:r>
                      <a:r>
                        <a:rPr lang="ko-KR" altLang="en-US" sz="1500" b="0" spc="-100" baseline="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a타이틀고딕1" panose="02020600000000000000" pitchFamily="18" charset="-127"/>
                          <a:ea typeface="a타이틀고딕1" panose="02020600000000000000" pitchFamily="18" charset="-127"/>
                        </a:rPr>
                        <a:t> 유지해야함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>
                          <a:tab pos="71438" algn="l"/>
                          <a:tab pos="114300" algn="l"/>
                        </a:tabLst>
                        <a:defRPr/>
                      </a:pPr>
                      <a:r>
                        <a:rPr lang="ko-KR" altLang="en-US" sz="1500" b="0" spc="-100" baseline="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a타이틀고딕1" panose="02020600000000000000" pitchFamily="18" charset="-127"/>
                          <a:ea typeface="a타이틀고딕1" panose="02020600000000000000" pitchFamily="18" charset="-127"/>
                        </a:rPr>
                        <a:t>채굴하는 </a:t>
                      </a:r>
                      <a:r>
                        <a:rPr lang="ko-KR" altLang="en-US" sz="1500" b="0" spc="-100" baseline="0" dirty="0" err="1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a타이틀고딕1" panose="02020600000000000000" pitchFamily="18" charset="-127"/>
                          <a:ea typeface="a타이틀고딕1" panose="02020600000000000000" pitchFamily="18" charset="-127"/>
                        </a:rPr>
                        <a:t>업자끼리의</a:t>
                      </a:r>
                      <a:r>
                        <a:rPr lang="ko-KR" altLang="en-US" sz="1500" b="0" spc="-100" baseline="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a타이틀고딕1" panose="02020600000000000000" pitchFamily="18" charset="-127"/>
                          <a:ea typeface="a타이틀고딕1" panose="02020600000000000000" pitchFamily="18" charset="-127"/>
                        </a:rPr>
                        <a:t> 단합 문제</a:t>
                      </a:r>
                    </a:p>
                  </a:txBody>
                  <a:tcPr marL="93135" marR="93135" marT="46568" marB="4656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latinLnBrk="0">
                        <a:spcBef>
                          <a:spcPts val="200"/>
                        </a:spcBef>
                        <a:buFontTx/>
                        <a:buChar char="-"/>
                        <a:tabLst>
                          <a:tab pos="71438" algn="l"/>
                          <a:tab pos="114300" algn="l"/>
                        </a:tabLst>
                      </a:pPr>
                      <a:r>
                        <a:rPr lang="ko-KR" altLang="en-US" sz="1500" b="0" spc="-100" baseline="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a타이틀고딕1" panose="02020600000000000000" pitchFamily="18" charset="-127"/>
                          <a:ea typeface="a타이틀고딕1" panose="02020600000000000000" pitchFamily="18" charset="-127"/>
                        </a:rPr>
                        <a:t>모두 이자를 받으려고 코인을 </a:t>
                      </a:r>
                      <a:r>
                        <a:rPr lang="ko-KR" altLang="en-US" sz="1500" b="0" spc="-100" baseline="0" dirty="0" err="1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a타이틀고딕1" panose="02020600000000000000" pitchFamily="18" charset="-127"/>
                          <a:ea typeface="a타이틀고딕1" panose="02020600000000000000" pitchFamily="18" charset="-127"/>
                        </a:rPr>
                        <a:t>묶어놓기</a:t>
                      </a:r>
                      <a:r>
                        <a:rPr lang="ko-KR" altLang="en-US" sz="1500" b="0" spc="-100" baseline="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a타이틀고딕1" panose="02020600000000000000" pitchFamily="18" charset="-127"/>
                          <a:ea typeface="a타이틀고딕1" panose="02020600000000000000" pitchFamily="18" charset="-127"/>
                        </a:rPr>
                        <a:t> 때문에 시중 코인의 유통량 감소로 이어질 수 있음</a:t>
                      </a:r>
                      <a:endParaRPr lang="en-US" altLang="ko-KR" sz="1500" b="0" spc="-100" baseline="0" dirty="0" smtClean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E3D43"/>
                        </a:solidFill>
                        <a:latin typeface="a타이틀고딕1" panose="02020600000000000000" pitchFamily="18" charset="-127"/>
                        <a:ea typeface="a타이틀고딕1" panose="02020600000000000000" pitchFamily="18" charset="-127"/>
                      </a:endParaRP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>
                          <a:tab pos="71438" algn="l"/>
                          <a:tab pos="114300" algn="l"/>
                        </a:tabLst>
                        <a:defRPr/>
                      </a:pPr>
                      <a:r>
                        <a:rPr lang="ko-KR" altLang="en-US" sz="1500" b="0" spc="-100" baseline="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a타이틀고딕1" panose="02020600000000000000" pitchFamily="18" charset="-127"/>
                          <a:ea typeface="a타이틀고딕1" panose="02020600000000000000" pitchFamily="18" charset="-127"/>
                        </a:rPr>
                        <a:t>검증이 되지 않았기 때문에 </a:t>
                      </a:r>
                      <a:r>
                        <a:rPr lang="ko-KR" altLang="en-US" sz="1500" b="0" spc="-100" baseline="0" dirty="0" err="1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a타이틀고딕1" panose="02020600000000000000" pitchFamily="18" charset="-127"/>
                          <a:ea typeface="a타이틀고딕1" panose="02020600000000000000" pitchFamily="18" charset="-127"/>
                        </a:rPr>
                        <a:t>보안성이</a:t>
                      </a:r>
                      <a:r>
                        <a:rPr lang="ko-KR" altLang="en-US" sz="1500" b="0" spc="-100" baseline="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a타이틀고딕1" panose="02020600000000000000" pitchFamily="18" charset="-127"/>
                          <a:ea typeface="a타이틀고딕1" panose="02020600000000000000" pitchFamily="18" charset="-127"/>
                        </a:rPr>
                        <a:t> 강한지 확신할 수 없음</a:t>
                      </a:r>
                    </a:p>
                    <a:p>
                      <a:pPr marL="285750" indent="-285750" algn="l" latinLnBrk="0">
                        <a:spcBef>
                          <a:spcPts val="200"/>
                        </a:spcBef>
                        <a:buFontTx/>
                        <a:buChar char="-"/>
                        <a:tabLst>
                          <a:tab pos="71438" algn="l"/>
                          <a:tab pos="114300" algn="l"/>
                        </a:tabLst>
                      </a:pPr>
                      <a:r>
                        <a:rPr lang="ko-KR" altLang="en-US" sz="1500" b="0" spc="-100" baseline="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a타이틀고딕1" panose="02020600000000000000" pitchFamily="18" charset="-127"/>
                          <a:ea typeface="a타이틀고딕1" panose="02020600000000000000" pitchFamily="18" charset="-127"/>
                        </a:rPr>
                        <a:t>코인을 많이 보유한 사람이 권력을 </a:t>
                      </a:r>
                      <a:r>
                        <a:rPr lang="ko-KR" altLang="en-US" sz="1500" b="0" spc="-100" baseline="0" dirty="0" err="1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a타이틀고딕1" panose="02020600000000000000" pitchFamily="18" charset="-127"/>
                          <a:ea typeface="a타이틀고딕1" panose="02020600000000000000" pitchFamily="18" charset="-127"/>
                        </a:rPr>
                        <a:t>지게되는</a:t>
                      </a:r>
                      <a:r>
                        <a:rPr lang="ko-KR" altLang="en-US" sz="1500" b="0" spc="-100" baseline="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a타이틀고딕1" panose="02020600000000000000" pitchFamily="18" charset="-127"/>
                          <a:ea typeface="a타이틀고딕1" panose="02020600000000000000" pitchFamily="18" charset="-127"/>
                        </a:rPr>
                        <a:t> 구조 </a:t>
                      </a:r>
                      <a:r>
                        <a:rPr lang="en-US" altLang="ko-KR" sz="1500" b="0" spc="-100" baseline="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a타이틀고딕1" panose="02020600000000000000" pitchFamily="18" charset="-127"/>
                          <a:ea typeface="a타이틀고딕1" panose="02020600000000000000" pitchFamily="18" charset="-127"/>
                        </a:rPr>
                        <a:t>(</a:t>
                      </a:r>
                      <a:r>
                        <a:rPr lang="ko-KR" altLang="en-US" sz="1500" b="0" spc="-100" baseline="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a타이틀고딕1" panose="02020600000000000000" pitchFamily="18" charset="-127"/>
                          <a:ea typeface="a타이틀고딕1" panose="02020600000000000000" pitchFamily="18" charset="-127"/>
                        </a:rPr>
                        <a:t>부익부 빈익빈</a:t>
                      </a:r>
                      <a:r>
                        <a:rPr lang="en-US" altLang="ko-KR" sz="1500" b="0" spc="-100" baseline="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a타이틀고딕1" panose="02020600000000000000" pitchFamily="18" charset="-127"/>
                          <a:ea typeface="a타이틀고딕1" panose="02020600000000000000" pitchFamily="18" charset="-127"/>
                        </a:rPr>
                        <a:t>)</a:t>
                      </a:r>
                      <a:endParaRPr lang="ko-KR" altLang="en-US" sz="1500" b="0" spc="-100" baseline="0" dirty="0" smtClean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E3D43"/>
                        </a:solidFill>
                        <a:latin typeface="a타이틀고딕1" panose="02020600000000000000" pitchFamily="18" charset="-127"/>
                        <a:ea typeface="a타이틀고딕1" panose="02020600000000000000" pitchFamily="18" charset="-127"/>
                      </a:endParaRPr>
                    </a:p>
                  </a:txBody>
                  <a:tcPr marL="93135" marR="93135" marT="46568" marB="4656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latinLnBrk="0">
                        <a:spcBef>
                          <a:spcPts val="200"/>
                        </a:spcBef>
                        <a:buFontTx/>
                        <a:buChar char="-"/>
                        <a:tabLst>
                          <a:tab pos="71438" algn="l"/>
                          <a:tab pos="114300" algn="l"/>
                        </a:tabLst>
                      </a:pPr>
                      <a:r>
                        <a:rPr lang="ko-KR" altLang="en-US" sz="1500" b="0" spc="-100" baseline="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a타이틀고딕1" panose="02020600000000000000" pitchFamily="18" charset="-127"/>
                          <a:ea typeface="a타이틀고딕1" panose="02020600000000000000" pitchFamily="18" charset="-127"/>
                        </a:rPr>
                        <a:t>상위 노드만 </a:t>
                      </a:r>
                      <a:r>
                        <a:rPr lang="ko-KR" altLang="en-US" sz="1500" b="0" spc="-100" baseline="0" dirty="0" err="1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a타이틀고딕1" panose="02020600000000000000" pitchFamily="18" charset="-127"/>
                          <a:ea typeface="a타이틀고딕1" panose="02020600000000000000" pitchFamily="18" charset="-127"/>
                        </a:rPr>
                        <a:t>블록생성에</a:t>
                      </a:r>
                      <a:r>
                        <a:rPr lang="ko-KR" altLang="en-US" sz="1500" b="0" spc="-100" baseline="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a타이틀고딕1" panose="02020600000000000000" pitchFamily="18" charset="-127"/>
                          <a:ea typeface="a타이틀고딕1" panose="02020600000000000000" pitchFamily="18" charset="-127"/>
                        </a:rPr>
                        <a:t> 참여하기 때문에 </a:t>
                      </a:r>
                      <a:r>
                        <a:rPr lang="ko-KR" altLang="en-US" sz="1500" b="0" spc="-100" baseline="0" dirty="0" err="1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a타이틀고딕1" panose="02020600000000000000" pitchFamily="18" charset="-127"/>
                          <a:ea typeface="a타이틀고딕1" panose="02020600000000000000" pitchFamily="18" charset="-127"/>
                        </a:rPr>
                        <a:t>탈중앙화가</a:t>
                      </a:r>
                      <a:r>
                        <a:rPr lang="ko-KR" altLang="en-US" sz="1500" b="0" spc="-100" baseline="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a타이틀고딕1" panose="02020600000000000000" pitchFamily="18" charset="-127"/>
                          <a:ea typeface="a타이틀고딕1" panose="02020600000000000000" pitchFamily="18" charset="-127"/>
                        </a:rPr>
                        <a:t> 맞는지 애매함</a:t>
                      </a:r>
                      <a:endParaRPr lang="en-US" altLang="ko-KR" sz="1500" b="0" spc="-100" baseline="0" dirty="0" smtClean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E3D43"/>
                        </a:solidFill>
                        <a:latin typeface="a타이틀고딕1" panose="02020600000000000000" pitchFamily="18" charset="-127"/>
                        <a:ea typeface="a타이틀고딕1" panose="02020600000000000000" pitchFamily="18" charset="-127"/>
                      </a:endParaRP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>
                          <a:tab pos="71438" algn="l"/>
                          <a:tab pos="114300" algn="l"/>
                        </a:tabLst>
                        <a:defRPr/>
                      </a:pPr>
                      <a:r>
                        <a:rPr lang="ko-KR" altLang="en-US" sz="1500" b="0" spc="-100" baseline="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a타이틀고딕1" panose="02020600000000000000" pitchFamily="18" charset="-127"/>
                          <a:ea typeface="a타이틀고딕1" panose="02020600000000000000" pitchFamily="18" charset="-127"/>
                        </a:rPr>
                        <a:t>상위 노드만 </a:t>
                      </a:r>
                      <a:r>
                        <a:rPr lang="ko-KR" altLang="en-US" sz="1500" b="0" spc="-100" baseline="0" dirty="0" err="1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a타이틀고딕1" panose="02020600000000000000" pitchFamily="18" charset="-127"/>
                          <a:ea typeface="a타이틀고딕1" panose="02020600000000000000" pitchFamily="18" charset="-127"/>
                        </a:rPr>
                        <a:t>블록생성에</a:t>
                      </a:r>
                      <a:r>
                        <a:rPr lang="ko-KR" altLang="en-US" sz="1500" b="0" spc="-100" baseline="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a타이틀고딕1" panose="02020600000000000000" pitchFamily="18" charset="-127"/>
                          <a:ea typeface="a타이틀고딕1" panose="02020600000000000000" pitchFamily="18" charset="-127"/>
                        </a:rPr>
                        <a:t> 참여하기 때문에 보안이 취약함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>
                          <a:tab pos="71438" algn="l"/>
                          <a:tab pos="114300" algn="l"/>
                        </a:tabLst>
                        <a:defRPr/>
                      </a:pPr>
                      <a:r>
                        <a:rPr lang="ko-KR" altLang="en-US" sz="1500" b="0" spc="-100" baseline="0" dirty="0" smtClean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E3D43"/>
                          </a:solidFill>
                          <a:latin typeface="a타이틀고딕1" panose="02020600000000000000" pitchFamily="18" charset="-127"/>
                          <a:ea typeface="a타이틀고딕1" panose="02020600000000000000" pitchFamily="18" charset="-127"/>
                        </a:rPr>
                        <a:t>코인 보유량이 적어도 상위 노드로 뽑힐 수 있음</a:t>
                      </a:r>
                    </a:p>
                  </a:txBody>
                  <a:tcPr marL="93135" marR="93135" marT="46568" marB="4656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7" name="그룹 6">
            <a:extLst>
              <a:ext uri="{FF2B5EF4-FFF2-40B4-BE49-F238E27FC236}">
                <a16:creationId xmlns:a16="http://schemas.microsoft.com/office/drawing/2014/main" id="{058B46BC-1B93-4FCD-A7EF-D0FAC7C146C6}"/>
              </a:ext>
            </a:extLst>
          </p:cNvPr>
          <p:cNvGrpSpPr/>
          <p:nvPr/>
        </p:nvGrpSpPr>
        <p:grpSpPr>
          <a:xfrm>
            <a:off x="201294" y="240967"/>
            <a:ext cx="11855166" cy="503238"/>
            <a:chOff x="534669" y="1872917"/>
            <a:chExt cx="9581203" cy="503238"/>
          </a:xfrm>
        </p:grpSpPr>
        <p:sp>
          <p:nvSpPr>
            <p:cNvPr id="8" name="사각형: 둥근 모서리 17">
              <a:extLst>
                <a:ext uri="{FF2B5EF4-FFF2-40B4-BE49-F238E27FC236}">
                  <a16:creationId xmlns:a16="http://schemas.microsoft.com/office/drawing/2014/main" id="{821F958F-76EA-4FF0-B0B8-0E5D296C0439}"/>
                </a:ext>
              </a:extLst>
            </p:cNvPr>
            <p:cNvSpPr/>
            <p:nvPr/>
          </p:nvSpPr>
          <p:spPr>
            <a:xfrm>
              <a:off x="534669" y="1872917"/>
              <a:ext cx="9581203" cy="503238"/>
            </a:xfrm>
            <a:prstGeom prst="roundRect">
              <a:avLst/>
            </a:prstGeom>
            <a:solidFill>
              <a:srgbClr val="94C7FF"/>
            </a:solidFill>
            <a:ln w="38100">
              <a:solidFill>
                <a:srgbClr val="016FB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endPara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15791"/>
                </a:solidFill>
                <a:ea typeface="a타이틀고딕1" panose="02020600000000000000" pitchFamily="18" charset="-127"/>
              </a:endParaRP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42352645-BFE8-4D4D-8E56-81CE182112ED}"/>
                </a:ext>
              </a:extLst>
            </p:cNvPr>
            <p:cNvCxnSpPr>
              <a:cxnSpLocks/>
            </p:cNvCxnSpPr>
            <p:nvPr/>
          </p:nvCxnSpPr>
          <p:spPr>
            <a:xfrm>
              <a:off x="2134942" y="1973327"/>
              <a:ext cx="0" cy="302419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BE5CA5F1-1E76-4165-9B4E-91372FBBFBFD}"/>
                </a:ext>
              </a:extLst>
            </p:cNvPr>
            <p:cNvCxnSpPr>
              <a:cxnSpLocks/>
            </p:cNvCxnSpPr>
            <p:nvPr/>
          </p:nvCxnSpPr>
          <p:spPr>
            <a:xfrm>
              <a:off x="4797650" y="1973327"/>
              <a:ext cx="0" cy="302419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F09F6ADB-5683-4609-B74B-F3D64B68D614}"/>
                </a:ext>
              </a:extLst>
            </p:cNvPr>
            <p:cNvCxnSpPr>
              <a:cxnSpLocks/>
            </p:cNvCxnSpPr>
            <p:nvPr/>
          </p:nvCxnSpPr>
          <p:spPr>
            <a:xfrm>
              <a:off x="7431184" y="1973327"/>
              <a:ext cx="0" cy="302419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2B82E20B-E0D4-4F84-9543-1CDE3848E7D1}"/>
                </a:ext>
              </a:extLst>
            </p:cNvPr>
            <p:cNvSpPr/>
            <p:nvPr/>
          </p:nvSpPr>
          <p:spPr>
            <a:xfrm>
              <a:off x="534670" y="2026339"/>
              <a:ext cx="1267748" cy="21544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spAutoFit/>
            </a:bodyPr>
            <a:lstStyle/>
            <a:p>
              <a:pPr algn="ctr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endParaRPr lang="ko-KR" altLang="en-US" sz="1400" b="1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ea typeface="a타이틀고딕1" panose="02020600000000000000" pitchFamily="18" charset="-127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E9C10C9F-392E-4B1C-AE2A-6527FD54864F}"/>
                </a:ext>
              </a:extLst>
            </p:cNvPr>
            <p:cNvSpPr/>
            <p:nvPr/>
          </p:nvSpPr>
          <p:spPr>
            <a:xfrm>
              <a:off x="2524253" y="1905794"/>
              <a:ext cx="2070106" cy="45653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spAutoFit/>
            </a:bodyPr>
            <a:lstStyle/>
            <a:p>
              <a:pPr algn="ctr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r>
                <a:rPr lang="ko-KR" altLang="en-US" sz="1400" b="1" spc="-6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a typeface="a타이틀고딕1" panose="02020600000000000000" pitchFamily="18" charset="-127"/>
                </a:rPr>
                <a:t>작업 증명</a:t>
              </a:r>
              <a:endParaRPr lang="en-US" altLang="ko-KR" sz="1400" b="1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ea typeface="a타이틀고딕1" panose="02020600000000000000" pitchFamily="18" charset="-127"/>
              </a:endParaRPr>
            </a:p>
            <a:p>
              <a:pPr algn="ctr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r>
                <a:rPr lang="en-US" altLang="ko-KR" sz="1400" b="1" spc="-6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a typeface="a타이틀고딕1" panose="02020600000000000000" pitchFamily="18" charset="-127"/>
                </a:rPr>
                <a:t>(</a:t>
              </a:r>
              <a:r>
                <a:rPr lang="en-US" altLang="ko-KR" sz="1400" b="1" spc="-6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a typeface="a타이틀고딕1" panose="02020600000000000000" pitchFamily="18" charset="-127"/>
                </a:rPr>
                <a:t>P</a:t>
              </a:r>
              <a:r>
                <a:rPr lang="en-US" altLang="ko-KR" sz="1400" b="1" spc="-6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a typeface="a타이틀고딕1" panose="02020600000000000000" pitchFamily="18" charset="-127"/>
                </a:rPr>
                <a:t>OW, Proof of Work</a:t>
              </a:r>
              <a:r>
                <a:rPr lang="en-US" altLang="ko-KR" sz="1400" b="1" spc="-6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a typeface="a타이틀고딕1" panose="02020600000000000000" pitchFamily="18" charset="-127"/>
                </a:rPr>
                <a:t>)</a:t>
              </a:r>
              <a:endParaRPr lang="ko-KR" altLang="en-US" sz="1400" b="1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ea typeface="a타이틀고딕1" panose="02020600000000000000" pitchFamily="18" charset="-127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129FD935-8425-41E7-8340-904C44FE419A}"/>
                </a:ext>
              </a:extLst>
            </p:cNvPr>
            <p:cNvSpPr/>
            <p:nvPr/>
          </p:nvSpPr>
          <p:spPr>
            <a:xfrm>
              <a:off x="5109607" y="1907525"/>
              <a:ext cx="2070106" cy="45653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spAutoFit/>
            </a:bodyPr>
            <a:lstStyle/>
            <a:p>
              <a:pPr algn="ctr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r>
                <a:rPr lang="ko-KR" altLang="en-US" sz="1400" b="1" spc="-6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a typeface="a타이틀고딕1" panose="02020600000000000000" pitchFamily="18" charset="-127"/>
                </a:rPr>
                <a:t>지분 증명</a:t>
              </a:r>
              <a:endParaRPr lang="en-US" altLang="ko-KR" sz="1400" b="1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ea typeface="a타이틀고딕1" panose="02020600000000000000" pitchFamily="18" charset="-127"/>
              </a:endParaRPr>
            </a:p>
            <a:p>
              <a:pPr algn="ctr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r>
                <a:rPr lang="en-US" altLang="ko-KR" sz="1400" b="1" spc="-6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a typeface="a타이틀고딕1" panose="02020600000000000000" pitchFamily="18" charset="-127"/>
                </a:rPr>
                <a:t>(</a:t>
              </a:r>
              <a:r>
                <a:rPr lang="en-US" altLang="ko-KR" sz="1400" b="1" spc="-6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a typeface="a타이틀고딕1" panose="02020600000000000000" pitchFamily="18" charset="-127"/>
                </a:rPr>
                <a:t>P</a:t>
              </a:r>
              <a:r>
                <a:rPr lang="en-US" altLang="ko-KR" sz="1400" b="1" spc="-6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a typeface="a타이틀고딕1" panose="02020600000000000000" pitchFamily="18" charset="-127"/>
                </a:rPr>
                <a:t>OS, Proof of Stake</a:t>
              </a:r>
              <a:r>
                <a:rPr lang="en-US" altLang="ko-KR" sz="1400" b="1" spc="-6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a typeface="a타이틀고딕1" panose="02020600000000000000" pitchFamily="18" charset="-127"/>
                </a:rPr>
                <a:t>)</a:t>
              </a:r>
              <a:endParaRPr lang="ko-KR" altLang="en-US" sz="1400" b="1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ea typeface="a타이틀고딕1" panose="02020600000000000000" pitchFamily="18" charset="-127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F421CE0-702E-49F8-88E4-3E4DAF3849C7}"/>
                </a:ext>
              </a:extLst>
            </p:cNvPr>
            <p:cNvSpPr/>
            <p:nvPr/>
          </p:nvSpPr>
          <p:spPr>
            <a:xfrm>
              <a:off x="7431183" y="1905794"/>
              <a:ext cx="2679284" cy="45653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spAutoFit/>
            </a:bodyPr>
            <a:lstStyle/>
            <a:p>
              <a:pPr algn="ctr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r>
                <a:rPr lang="ko-KR" altLang="en-US" sz="1400" b="1" spc="-6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a typeface="a타이틀고딕1" panose="02020600000000000000" pitchFamily="18" charset="-127"/>
                </a:rPr>
                <a:t>위임 지분 증명</a:t>
              </a:r>
              <a:endParaRPr lang="en-US" altLang="ko-KR" sz="1400" b="1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ea typeface="a타이틀고딕1" panose="02020600000000000000" pitchFamily="18" charset="-127"/>
              </a:endParaRPr>
            </a:p>
            <a:p>
              <a:pPr algn="ctr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r>
                <a:rPr lang="en-US" altLang="ko-KR" sz="1400" b="1" spc="-6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a typeface="a타이틀고딕1" panose="02020600000000000000" pitchFamily="18" charset="-127"/>
                </a:rPr>
                <a:t>(DPOS, Delegated Proof-of-Stake)</a:t>
              </a:r>
              <a:endParaRPr lang="ko-KR" altLang="en-US" sz="1400" b="1" spc="-6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ea typeface="a타이틀고딕1" panose="02020600000000000000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96457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AWS </a:t>
            </a:r>
            <a:r>
              <a:rPr lang="ko-KR" altLang="en-US" dirty="0" err="1" smtClean="0"/>
              <a:t>블록체인</a:t>
            </a:r>
            <a:r>
              <a:rPr lang="ko-KR" altLang="en-US" dirty="0" smtClean="0"/>
              <a:t> 템플릿</a:t>
            </a:r>
            <a:endParaRPr lang="ko-KR" altLang="en-US" dirty="0"/>
          </a:p>
        </p:txBody>
      </p:sp>
      <p:sp>
        <p:nvSpPr>
          <p:cNvPr id="6" name="부제목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0824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docs.aws.amazon.com/ko_kr/blockchain-templates/latest/developerguide/images/blockchain-component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175" y="338137"/>
            <a:ext cx="4943475" cy="5867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308600" y="338137"/>
            <a:ext cx="65405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AWS </a:t>
            </a:r>
            <a:r>
              <a:rPr lang="en-US" altLang="ko-KR" dirty="0" err="1"/>
              <a:t>Blockchain</a:t>
            </a:r>
            <a:r>
              <a:rPr lang="en-US" altLang="ko-KR" dirty="0"/>
              <a:t> Templates </a:t>
            </a:r>
            <a:r>
              <a:rPr lang="ko-KR" altLang="en-US" dirty="0"/>
              <a:t>를 사용하면</a:t>
            </a:r>
            <a:r>
              <a:rPr lang="en-US" altLang="ko-KR" dirty="0"/>
              <a:t>AWS</a:t>
            </a:r>
            <a:r>
              <a:rPr lang="ko-KR" altLang="en-US" dirty="0"/>
              <a:t>다른 블록 체인 프레임 워크를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r>
              <a:rPr lang="ko-KR" altLang="en-US" dirty="0" smtClean="0"/>
              <a:t>블록 </a:t>
            </a:r>
            <a:r>
              <a:rPr lang="ko-KR" altLang="en-US" dirty="0"/>
              <a:t>체인은 암호화 기법을 사용하여 변조 및 수정을 방지할 수 있도록 강화된 스마트 계약 및 지속적으로 증가하는 일련의 트랜잭션을 유지하는 분산 데이터베이스 </a:t>
            </a:r>
            <a:r>
              <a:rPr lang="ko-KR" altLang="en-US" dirty="0" smtClean="0"/>
              <a:t>기술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/>
              <a:t>블록 체인 네트워크는 피어 투 피어 네트워크로</a:t>
            </a:r>
            <a:r>
              <a:rPr lang="en-US" altLang="ko-KR" dirty="0"/>
              <a:t>, </a:t>
            </a:r>
            <a:r>
              <a:rPr lang="ko-KR" altLang="en-US" dirty="0"/>
              <a:t>국제 결제</a:t>
            </a:r>
            <a:r>
              <a:rPr lang="en-US" altLang="ko-KR" dirty="0"/>
              <a:t>, </a:t>
            </a:r>
            <a:r>
              <a:rPr lang="ko-KR" altLang="en-US" dirty="0" err="1"/>
              <a:t>공급망</a:t>
            </a:r>
            <a:r>
              <a:rPr lang="ko-KR" altLang="en-US" dirty="0"/>
              <a:t> 관리</a:t>
            </a:r>
            <a:r>
              <a:rPr lang="en-US" altLang="ko-KR" dirty="0"/>
              <a:t>, </a:t>
            </a:r>
            <a:r>
              <a:rPr lang="ko-KR" altLang="en-US" dirty="0"/>
              <a:t>토지 등록</a:t>
            </a:r>
            <a:r>
              <a:rPr lang="en-US" altLang="ko-KR" dirty="0"/>
              <a:t>, </a:t>
            </a:r>
            <a:r>
              <a:rPr lang="ko-KR" altLang="en-US" dirty="0" err="1"/>
              <a:t>크라우드펀딩</a:t>
            </a:r>
            <a:r>
              <a:rPr lang="en-US" altLang="ko-KR" dirty="0"/>
              <a:t>, </a:t>
            </a:r>
            <a:r>
              <a:rPr lang="ko-KR" altLang="en-US" dirty="0"/>
              <a:t>거버넌스</a:t>
            </a:r>
            <a:r>
              <a:rPr lang="en-US" altLang="ko-KR" dirty="0"/>
              <a:t>, </a:t>
            </a:r>
            <a:r>
              <a:rPr lang="ko-KR" altLang="en-US" dirty="0"/>
              <a:t>금융 거래 등의 비즈니스 프로세스를 위해 트랜잭션의 효율성과 불변성을 </a:t>
            </a:r>
            <a:r>
              <a:rPr lang="ko-KR" altLang="en-US" dirty="0" smtClean="0"/>
              <a:t>향상시킴</a:t>
            </a:r>
            <a:endParaRPr lang="en-US" altLang="ko-KR" dirty="0" smtClean="0"/>
          </a:p>
          <a:p>
            <a:r>
              <a:rPr lang="ko-KR" altLang="en-US" dirty="0"/>
              <a:t>이를 통해 서로를 알 수 없는 사람들과 조직은 트랜잭션 레코드를 신뢰하고 독립적으로 확인</a:t>
            </a:r>
          </a:p>
        </p:txBody>
      </p:sp>
    </p:spTree>
    <p:extLst>
      <p:ext uri="{BB962C8B-B14F-4D97-AF65-F5344CB8AC3E}">
        <p14:creationId xmlns:p14="http://schemas.microsoft.com/office/powerpoint/2010/main" val="3548300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docs.aws.amazon.com/ko_kr/blockchain-templates/latest/developerguide/images/ethereum-ecs-arc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8275"/>
            <a:ext cx="7620000" cy="553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886700" y="338137"/>
            <a:ext cx="3962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Amazon ECS</a:t>
            </a:r>
            <a:r>
              <a:rPr lang="ko-KR" altLang="en-US" dirty="0"/>
              <a:t>를 사용하여 </a:t>
            </a:r>
            <a:r>
              <a:rPr lang="en-US" altLang="ko-KR" dirty="0"/>
              <a:t>Application Load Balancer </a:t>
            </a:r>
            <a:r>
              <a:rPr lang="ko-KR" altLang="en-US" dirty="0"/>
              <a:t>및 관련 리소스가 있고 여러 개의 </a:t>
            </a:r>
            <a:r>
              <a:rPr lang="en-US" altLang="ko-KR" dirty="0"/>
              <a:t>EC2 </a:t>
            </a:r>
            <a:r>
              <a:rPr lang="ko-KR" altLang="en-US" dirty="0"/>
              <a:t>인스턴스로 구성된 </a:t>
            </a:r>
            <a:r>
              <a:rPr lang="en-US" altLang="ko-KR" dirty="0"/>
              <a:t>ECS </a:t>
            </a:r>
            <a:r>
              <a:rPr lang="ko-KR" altLang="en-US" dirty="0"/>
              <a:t>클러스터에서 </a:t>
            </a:r>
            <a:r>
              <a:rPr lang="en-US" altLang="ko-KR" dirty="0" err="1"/>
              <a:t>Ethereum</a:t>
            </a:r>
            <a:r>
              <a:rPr lang="en-US" altLang="ko-KR" dirty="0"/>
              <a:t> </a:t>
            </a:r>
            <a:r>
              <a:rPr lang="ko-KR" altLang="en-US" dirty="0"/>
              <a:t>네트워크를 </a:t>
            </a:r>
            <a:r>
              <a:rPr lang="ko-KR" altLang="en-US" dirty="0" smtClean="0"/>
              <a:t>생성</a:t>
            </a:r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57212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564</Words>
  <Application>Microsoft Office PowerPoint</Application>
  <PresentationFormat>와이드스크린</PresentationFormat>
  <Paragraphs>57</Paragraphs>
  <Slides>7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a타이틀고딕1</vt:lpstr>
      <vt:lpstr>Arial</vt:lpstr>
      <vt:lpstr>맑은 고딕</vt:lpstr>
      <vt:lpstr>Office 테마</vt:lpstr>
      <vt:lpstr>메디블록</vt:lpstr>
      <vt:lpstr>PowerPoint 프레젠테이션</vt:lpstr>
      <vt:lpstr>PowerPoint 프레젠테이션</vt:lpstr>
      <vt:lpstr>PowerPoint 프레젠테이션</vt:lpstr>
      <vt:lpstr>AWS 블록체인 템플릿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메디블록</dc:title>
  <dc:creator>user</dc:creator>
  <cp:lastModifiedBy>user</cp:lastModifiedBy>
  <cp:revision>10</cp:revision>
  <dcterms:created xsi:type="dcterms:W3CDTF">2021-10-26T04:29:44Z</dcterms:created>
  <dcterms:modified xsi:type="dcterms:W3CDTF">2021-10-26T06:36:03Z</dcterms:modified>
</cp:coreProperties>
</file>