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9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8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9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0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1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BC5B-C06E-4B9E-B4E3-BFFE95B0A5E1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BCF9-6D42-452F-9689-B48C45915C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8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bloc.co.k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912" y="228814"/>
            <a:ext cx="1097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. Public Cloud 구축 및 운영</a:t>
            </a:r>
          </a:p>
          <a:p>
            <a:endParaRPr lang="en-US" altLang="ko-KR" smtClean="0"/>
          </a:p>
          <a:p>
            <a:r>
              <a:rPr lang="ko-KR" altLang="en-US" smtClean="0"/>
              <a:t>. window/linux server 지식(iis, ubuntu, nginx, flask)</a:t>
            </a:r>
          </a:p>
          <a:p>
            <a:r>
              <a:rPr lang="ko-KR" altLang="en-US" smtClean="0"/>
              <a:t>. RDBMS(DB사용할 경우 flask에서 간단한 SQL 작성)</a:t>
            </a:r>
          </a:p>
          <a:p>
            <a:r>
              <a:rPr lang="ko-KR" altLang="en-US" smtClean="0"/>
              <a:t>. Network 지식(데이터가 흐름, 어떤 요소 통해서 지나가는지 분석.), 포렌식</a:t>
            </a:r>
          </a:p>
          <a:p>
            <a:endParaRPr lang="en-US" altLang="ko-KR" smtClean="0"/>
          </a:p>
          <a:p>
            <a:r>
              <a:rPr lang="ko-KR" altLang="en-US" smtClean="0"/>
              <a:t>. 웹, 인프라, 모바일, 소스코드 취약점 진단 및 분석, 탐지패턴(유명한 침해사고, 위협 정보 기반으로)</a:t>
            </a:r>
          </a:p>
          <a:p>
            <a:r>
              <a:rPr lang="en-US" altLang="ko-KR" smtClean="0"/>
              <a:t>. </a:t>
            </a:r>
            <a:r>
              <a:rPr lang="ko-KR" altLang="en-US" smtClean="0"/>
              <a:t>모의해킹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. DDoS, WAF, 방화벽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703771" y="2471948"/>
            <a:ext cx="852857" cy="8528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Cloud</a:t>
            </a:r>
            <a:endParaRPr lang="ko-KR" altLang="en-US" sz="1400" b="1"/>
          </a:p>
        </p:txBody>
      </p:sp>
      <p:sp>
        <p:nvSpPr>
          <p:cNvPr id="26" name="타원 25"/>
          <p:cNvSpPr/>
          <p:nvPr/>
        </p:nvSpPr>
        <p:spPr>
          <a:xfrm>
            <a:off x="8568099" y="3450979"/>
            <a:ext cx="852857" cy="8528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/>
              <a:t>Server</a:t>
            </a:r>
            <a:endParaRPr lang="ko-KR" altLang="en-US" sz="1400" b="1"/>
          </a:p>
        </p:txBody>
      </p:sp>
      <p:sp>
        <p:nvSpPr>
          <p:cNvPr id="27" name="타원 26"/>
          <p:cNvSpPr/>
          <p:nvPr/>
        </p:nvSpPr>
        <p:spPr>
          <a:xfrm>
            <a:off x="9703772" y="3450978"/>
            <a:ext cx="852857" cy="8528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RDBMS</a:t>
            </a:r>
            <a:endParaRPr lang="ko-KR" altLang="en-US" sz="1050" b="1"/>
          </a:p>
        </p:txBody>
      </p:sp>
      <p:sp>
        <p:nvSpPr>
          <p:cNvPr id="28" name="타원 27"/>
          <p:cNvSpPr/>
          <p:nvPr/>
        </p:nvSpPr>
        <p:spPr>
          <a:xfrm>
            <a:off x="10839447" y="3450979"/>
            <a:ext cx="852857" cy="8528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/>
              <a:t>Network</a:t>
            </a:r>
            <a:endParaRPr lang="ko-KR" altLang="en-US" sz="1000" b="1"/>
          </a:p>
        </p:txBody>
      </p:sp>
      <p:sp>
        <p:nvSpPr>
          <p:cNvPr id="29" name="타원 28"/>
          <p:cNvSpPr/>
          <p:nvPr/>
        </p:nvSpPr>
        <p:spPr>
          <a:xfrm>
            <a:off x="9178797" y="4430008"/>
            <a:ext cx="852857" cy="85285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취약점</a:t>
            </a:r>
            <a:r>
              <a:rPr lang="en-US" altLang="ko-KR" sz="1100" b="1"/>
              <a:t> </a:t>
            </a:r>
            <a:r>
              <a:rPr lang="ko-KR" altLang="en-US" sz="1100" b="1" smtClean="0"/>
              <a:t>진단</a:t>
            </a:r>
            <a:endParaRPr lang="ko-KR" altLang="en-US" sz="1400" b="1"/>
          </a:p>
        </p:txBody>
      </p:sp>
      <p:sp>
        <p:nvSpPr>
          <p:cNvPr id="30" name="타원 29"/>
          <p:cNvSpPr/>
          <p:nvPr/>
        </p:nvSpPr>
        <p:spPr>
          <a:xfrm>
            <a:off x="9703773" y="5409038"/>
            <a:ext cx="852857" cy="8528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방화벽</a:t>
            </a:r>
            <a:endParaRPr lang="en-US" altLang="ko-KR" sz="1100" b="1" smtClean="0"/>
          </a:p>
        </p:txBody>
      </p:sp>
      <p:sp>
        <p:nvSpPr>
          <p:cNvPr id="31" name="타원 30"/>
          <p:cNvSpPr/>
          <p:nvPr/>
        </p:nvSpPr>
        <p:spPr>
          <a:xfrm>
            <a:off x="10215922" y="4430008"/>
            <a:ext cx="852857" cy="8528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모의해킹</a:t>
            </a:r>
            <a:endParaRPr lang="en-US" altLang="ko-KR" sz="1200" b="1" smtClean="0"/>
          </a:p>
        </p:txBody>
      </p:sp>
      <p:sp>
        <p:nvSpPr>
          <p:cNvPr id="33" name="TextBox 32"/>
          <p:cNvSpPr txBox="1"/>
          <p:nvPr/>
        </p:nvSpPr>
        <p:spPr>
          <a:xfrm>
            <a:off x="211016" y="3254466"/>
            <a:ext cx="26827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프로젝트 키워드 </a:t>
            </a:r>
            <a:r>
              <a:rPr lang="en-US" altLang="ko-KR" smtClean="0"/>
              <a:t>: </a:t>
            </a:r>
          </a:p>
          <a:p>
            <a:r>
              <a:rPr lang="en-US" altLang="ko-KR" smtClean="0"/>
              <a:t>AWS </a:t>
            </a:r>
            <a:r>
              <a:rPr lang="ko-KR" altLang="en-US" smtClean="0"/>
              <a:t>클라우드</a:t>
            </a:r>
            <a:r>
              <a:rPr lang="en-US" altLang="ko-KR" smtClean="0"/>
              <a:t> </a:t>
            </a:r>
            <a:r>
              <a:rPr lang="ko-KR" altLang="en-US" smtClean="0"/>
              <a:t>아키텍쳐</a:t>
            </a:r>
            <a:endParaRPr lang="en-US" altLang="ko-KR" smtClean="0"/>
          </a:p>
          <a:p>
            <a:r>
              <a:rPr lang="ko-KR" altLang="en-US" smtClean="0"/>
              <a:t>블록체인</a:t>
            </a:r>
            <a:endParaRPr lang="en-US" altLang="ko-KR" smtClean="0"/>
          </a:p>
          <a:p>
            <a:r>
              <a:rPr lang="ko-KR" altLang="en-US" smtClean="0"/>
              <a:t>의료데이터</a:t>
            </a:r>
            <a:endParaRPr lang="en-US" altLang="ko-KR" smtClean="0"/>
          </a:p>
          <a:p>
            <a:r>
              <a:rPr lang="ko-KR" altLang="en-US" smtClean="0"/>
              <a:t>도커</a:t>
            </a:r>
            <a:r>
              <a:rPr lang="en-US" altLang="ko-KR" smtClean="0"/>
              <a:t>(</a:t>
            </a:r>
            <a:r>
              <a:rPr lang="ko-KR" altLang="en-US" smtClean="0"/>
              <a:t>가능하면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방화벽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143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How AWS and blockchain make it possible to meet the challenges of  interoperability in healthcare | AWS Public Sector Blo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76" y="392821"/>
            <a:ext cx="8940444" cy="50595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타원 4"/>
          <p:cNvSpPr/>
          <p:nvPr/>
        </p:nvSpPr>
        <p:spPr>
          <a:xfrm>
            <a:off x="641599" y="588876"/>
            <a:ext cx="852857" cy="8528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1100" b="1" smtClean="0"/>
              <a:t>Cloud</a:t>
            </a:r>
            <a:endParaRPr lang="ko-KR" altLang="en-US" sz="1400" b="1"/>
          </a:p>
        </p:txBody>
      </p:sp>
      <p:sp>
        <p:nvSpPr>
          <p:cNvPr id="6" name="타원 5"/>
          <p:cNvSpPr/>
          <p:nvPr/>
        </p:nvSpPr>
        <p:spPr>
          <a:xfrm>
            <a:off x="5804714" y="5452404"/>
            <a:ext cx="852857" cy="8528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1100" b="1" smtClean="0"/>
              <a:t>Server</a:t>
            </a:r>
            <a:endParaRPr lang="ko-KR" altLang="en-US" sz="1400" b="1"/>
          </a:p>
        </p:txBody>
      </p:sp>
      <p:sp>
        <p:nvSpPr>
          <p:cNvPr id="7" name="타원 6"/>
          <p:cNvSpPr/>
          <p:nvPr/>
        </p:nvSpPr>
        <p:spPr>
          <a:xfrm>
            <a:off x="6746728" y="5452403"/>
            <a:ext cx="852857" cy="8528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900" b="1" smtClean="0"/>
              <a:t>RDBMS</a:t>
            </a:r>
            <a:endParaRPr lang="ko-KR" altLang="en-US" sz="1050" b="1"/>
          </a:p>
        </p:txBody>
      </p:sp>
      <p:sp>
        <p:nvSpPr>
          <p:cNvPr id="8" name="타원 7"/>
          <p:cNvSpPr/>
          <p:nvPr/>
        </p:nvSpPr>
        <p:spPr>
          <a:xfrm>
            <a:off x="4862700" y="5452403"/>
            <a:ext cx="852857" cy="8528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sz="800" b="1" smtClean="0"/>
              <a:t>Network</a:t>
            </a:r>
            <a:endParaRPr lang="ko-KR" altLang="en-US" sz="1000" b="1"/>
          </a:p>
        </p:txBody>
      </p:sp>
      <p:sp>
        <p:nvSpPr>
          <p:cNvPr id="9" name="타원 8"/>
          <p:cNvSpPr/>
          <p:nvPr/>
        </p:nvSpPr>
        <p:spPr>
          <a:xfrm>
            <a:off x="1873757" y="5025974"/>
            <a:ext cx="852857" cy="85285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sz="1100" b="1" smtClean="0"/>
              <a:t>취약점</a:t>
            </a:r>
            <a:r>
              <a:rPr lang="en-US" altLang="ko-KR" sz="1100" b="1"/>
              <a:t> </a:t>
            </a:r>
            <a:r>
              <a:rPr lang="ko-KR" altLang="en-US" sz="1100" b="1" smtClean="0"/>
              <a:t>진단</a:t>
            </a:r>
            <a:endParaRPr lang="ko-KR" altLang="en-US" sz="1400" b="1"/>
          </a:p>
        </p:txBody>
      </p:sp>
      <p:sp>
        <p:nvSpPr>
          <p:cNvPr id="10" name="타원 9"/>
          <p:cNvSpPr/>
          <p:nvPr/>
        </p:nvSpPr>
        <p:spPr>
          <a:xfrm>
            <a:off x="641598" y="1583569"/>
            <a:ext cx="852857" cy="8528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sz="1100" b="1" smtClean="0"/>
              <a:t>방화벽</a:t>
            </a:r>
            <a:endParaRPr lang="en-US" altLang="ko-KR" sz="1100" b="1" smtClean="0"/>
          </a:p>
        </p:txBody>
      </p:sp>
      <p:sp>
        <p:nvSpPr>
          <p:cNvPr id="11" name="타원 10"/>
          <p:cNvSpPr/>
          <p:nvPr/>
        </p:nvSpPr>
        <p:spPr>
          <a:xfrm>
            <a:off x="2910882" y="5025974"/>
            <a:ext cx="852857" cy="8528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sz="1200" b="1" smtClean="0"/>
              <a:t>모의해킹</a:t>
            </a:r>
            <a:endParaRPr lang="en-US" altLang="ko-KR" sz="1200" b="1" smtClean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857195" y="3627120"/>
            <a:ext cx="107374" cy="1530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21965" y="537672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ex) </a:t>
            </a:r>
            <a:r>
              <a:rPr lang="ko-KR" altLang="en-US" smtClean="0"/>
              <a:t>구성도는 예시임</a:t>
            </a:r>
            <a:r>
              <a:rPr lang="en-US" altLang="ko-KR" smtClean="0"/>
              <a:t>. </a:t>
            </a:r>
            <a:r>
              <a:rPr lang="ko-KR" altLang="en-US" smtClean="0"/>
              <a:t>자료 참고하여 구성할 예정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94455" y="4500500"/>
            <a:ext cx="294022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ISMS, EQST </a:t>
            </a:r>
            <a:r>
              <a:rPr lang="ko-KR" altLang="en-US" sz="1200" b="1" smtClean="0">
                <a:solidFill>
                  <a:srgbClr val="FF0000"/>
                </a:solidFill>
              </a:rPr>
              <a:t>등 근거에 의거한 취약점과</a:t>
            </a:r>
            <a:r>
              <a:rPr lang="en-US" altLang="ko-KR" sz="1200" b="1" smtClean="0">
                <a:solidFill>
                  <a:srgbClr val="FF0000"/>
                </a:solidFill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</a:rPr>
            </a:br>
            <a:r>
              <a:rPr lang="ko-KR" altLang="en-US" sz="1200" b="1" smtClean="0">
                <a:solidFill>
                  <a:srgbClr val="FF0000"/>
                </a:solidFill>
              </a:rPr>
              <a:t>모의 해킹에 의한 취약점 분석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278352" y="3312160"/>
            <a:ext cx="1065044" cy="2140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94162" y="4926929"/>
            <a:ext cx="496161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배운대로 구성하되</a:t>
            </a:r>
            <a:r>
              <a:rPr lang="en-US" altLang="ko-KR" sz="1200" b="1" smtClean="0">
                <a:solidFill>
                  <a:srgbClr val="FF0000"/>
                </a:solidFill>
              </a:rPr>
              <a:t>, iis(</a:t>
            </a:r>
            <a:r>
              <a:rPr lang="ko-KR" altLang="en-US" sz="1200" b="1" smtClean="0">
                <a:solidFill>
                  <a:srgbClr val="FF0000"/>
                </a:solidFill>
              </a:rPr>
              <a:t>사용하게 된다면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r>
              <a:rPr lang="en-US" altLang="ko-KR" sz="1200" b="1" smtClean="0">
                <a:solidFill>
                  <a:srgbClr val="FF0000"/>
                </a:solidFill>
              </a:rPr>
              <a:t>OS</a:t>
            </a:r>
            <a:r>
              <a:rPr lang="ko-KR" altLang="en-US" sz="1200" b="1" smtClean="0">
                <a:solidFill>
                  <a:srgbClr val="FF0000"/>
                </a:solidFill>
              </a:rPr>
              <a:t>역량 보여주기 좋음</a:t>
            </a:r>
            <a:r>
              <a:rPr lang="en-US" altLang="ko-KR" sz="1200" b="1" smtClean="0">
                <a:solidFill>
                  <a:srgbClr val="FF0000"/>
                </a:solidFill>
              </a:rPr>
              <a:t>), 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DB(SQL) </a:t>
            </a:r>
            <a:r>
              <a:rPr lang="ko-KR" altLang="en-US" sz="1200" b="1" smtClean="0">
                <a:solidFill>
                  <a:srgbClr val="FF0000"/>
                </a:solidFill>
              </a:rPr>
              <a:t>강조할 부분은 강조</a:t>
            </a:r>
            <a:r>
              <a:rPr lang="en-US" altLang="ko-KR" sz="1200" b="1" smtClean="0">
                <a:solidFill>
                  <a:srgbClr val="FF0000"/>
                </a:solidFill>
              </a:rPr>
              <a:t>. </a:t>
            </a:r>
            <a:r>
              <a:rPr lang="ko-KR" altLang="en-US" sz="1200" b="1" smtClean="0">
                <a:solidFill>
                  <a:srgbClr val="FF0000"/>
                </a:solidFill>
              </a:rPr>
              <a:t>네트워크 포렌식 추가하여 진단에 연계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964569" y="1512691"/>
            <a:ext cx="7490071" cy="642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29107" y="4731332"/>
            <a:ext cx="1643399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프로젝트 기획서</a:t>
            </a:r>
            <a:r>
              <a:rPr lang="en-US" altLang="ko-KR" sz="1200" b="1" smtClean="0">
                <a:solidFill>
                  <a:srgbClr val="FF0000"/>
                </a:solidFill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</a:rPr>
            </a:br>
            <a:r>
              <a:rPr lang="ko-KR" altLang="en-US" sz="1200" b="1" smtClean="0">
                <a:solidFill>
                  <a:srgbClr val="FF0000"/>
                </a:solidFill>
              </a:rPr>
              <a:t>매뉴얼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결과 보고서</a:t>
            </a:r>
            <a:r>
              <a:rPr lang="en-US" altLang="ko-KR" sz="1200" b="1" smtClean="0">
                <a:solidFill>
                  <a:srgbClr val="FF0000"/>
                </a:solidFill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</a:rPr>
            </a:br>
            <a:r>
              <a:rPr lang="en-US" altLang="ko-KR" sz="1200" b="1" smtClean="0">
                <a:solidFill>
                  <a:srgbClr val="FF0000"/>
                </a:solidFill>
              </a:rPr>
              <a:t>- </a:t>
            </a:r>
            <a:r>
              <a:rPr lang="ko-KR" altLang="en-US" sz="1200" b="1" smtClean="0">
                <a:solidFill>
                  <a:srgbClr val="FF0000"/>
                </a:solidFill>
              </a:rPr>
              <a:t>구성도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 </a:t>
            </a:r>
            <a:r>
              <a:rPr lang="ko-KR" altLang="en-US" sz="1200" b="1" smtClean="0">
                <a:solidFill>
                  <a:srgbClr val="FF0000"/>
                </a:solidFill>
              </a:rPr>
              <a:t>비용 산정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- ACL</a:t>
            </a:r>
            <a:br>
              <a:rPr lang="en-US" altLang="ko-KR" sz="1200" b="1" smtClean="0">
                <a:solidFill>
                  <a:srgbClr val="FF0000"/>
                </a:solidFill>
              </a:rPr>
            </a:br>
            <a:r>
              <a:rPr lang="en-US" altLang="ko-KR" sz="1200" b="1" smtClean="0">
                <a:solidFill>
                  <a:srgbClr val="FF0000"/>
                </a:solidFill>
              </a:rPr>
              <a:t>- </a:t>
            </a:r>
            <a:r>
              <a:rPr lang="ko-KR" altLang="en-US" sz="1200" b="1" smtClean="0">
                <a:solidFill>
                  <a:srgbClr val="FF0000"/>
                </a:solidFill>
              </a:rPr>
              <a:t>취약점 분석 보고서</a:t>
            </a:r>
            <a:r>
              <a:rPr lang="en-US" altLang="ko-KR" sz="1200" b="1" smtClean="0">
                <a:solidFill>
                  <a:srgbClr val="FF0000"/>
                </a:solidFill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</a:rPr>
            </a:br>
            <a:r>
              <a:rPr lang="en-US" altLang="ko-KR" sz="1200" b="1" smtClean="0">
                <a:solidFill>
                  <a:srgbClr val="FF0000"/>
                </a:solidFill>
              </a:rPr>
              <a:t>  (</a:t>
            </a:r>
            <a:r>
              <a:rPr lang="ko-KR" altLang="en-US" sz="1200" b="1" smtClean="0">
                <a:solidFill>
                  <a:srgbClr val="FF0000"/>
                </a:solidFill>
              </a:rPr>
              <a:t>보안 점검 리스트</a:t>
            </a:r>
            <a:r>
              <a:rPr lang="en-US" altLang="ko-KR" sz="1200" b="1" smtClean="0">
                <a:solidFill>
                  <a:srgbClr val="FF0000"/>
                </a:solidFill>
              </a:rPr>
              <a:t>)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58079" y="1380543"/>
            <a:ext cx="379783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가능하면 </a:t>
            </a:r>
            <a:r>
              <a:rPr lang="en-US" altLang="ko-KR" sz="1200" b="1" smtClean="0">
                <a:solidFill>
                  <a:srgbClr val="FF0000"/>
                </a:solidFill>
              </a:rPr>
              <a:t>Azure </a:t>
            </a:r>
            <a:r>
              <a:rPr lang="ko-KR" altLang="en-US" sz="1200" b="1" smtClean="0">
                <a:solidFill>
                  <a:srgbClr val="FF0000"/>
                </a:solidFill>
              </a:rPr>
              <a:t>클라우드 추가하고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br>
              <a:rPr lang="en-US" altLang="ko-KR" sz="1200" b="1" smtClean="0">
                <a:solidFill>
                  <a:srgbClr val="FF0000"/>
                </a:solidFill>
              </a:rPr>
            </a:br>
            <a:r>
              <a:rPr lang="ko-KR" altLang="en-US" sz="1200" b="1" smtClean="0">
                <a:solidFill>
                  <a:srgbClr val="FF0000"/>
                </a:solidFill>
              </a:rPr>
              <a:t>방화벽은 배운대로 구성하되 이론을 잘 알고 있을 것</a:t>
            </a:r>
            <a:r>
              <a:rPr lang="en-US" altLang="ko-KR" sz="1200" b="1" smtClean="0">
                <a:solidFill>
                  <a:srgbClr val="FF0000"/>
                </a:solidFill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</a:rPr>
            </a:br>
            <a:r>
              <a:rPr lang="ko-KR" altLang="en-US" sz="1200" b="1" smtClean="0">
                <a:solidFill>
                  <a:srgbClr val="FF0000"/>
                </a:solidFill>
              </a:rPr>
              <a:t>비용 산정하여 문서에 포함할 것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5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08547" y="280652"/>
            <a:ext cx="9366873" cy="6384086"/>
            <a:chOff x="808547" y="280652"/>
            <a:chExt cx="9366873" cy="6384086"/>
          </a:xfrm>
        </p:grpSpPr>
        <p:pic>
          <p:nvPicPr>
            <p:cNvPr id="4" name="그림 3" descr="How AWS and blockchain make it possible to meet the challenges of  interoperability in healthcare | AWS Public Sector Blo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976" y="806479"/>
              <a:ext cx="8940444" cy="5059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타원 4"/>
            <p:cNvSpPr/>
            <p:nvPr/>
          </p:nvSpPr>
          <p:spPr>
            <a:xfrm>
              <a:off x="808547" y="434230"/>
              <a:ext cx="852857" cy="8528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100" b="1" smtClean="0"/>
                <a:t>Cloud</a:t>
              </a:r>
              <a:endParaRPr lang="ko-KR" altLang="en-US" sz="1400" b="1"/>
            </a:p>
          </p:txBody>
        </p:sp>
        <p:sp>
          <p:nvSpPr>
            <p:cNvPr id="6" name="타원 5"/>
            <p:cNvSpPr/>
            <p:nvPr/>
          </p:nvSpPr>
          <p:spPr>
            <a:xfrm>
              <a:off x="8297543" y="5811881"/>
              <a:ext cx="852857" cy="85285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1100" b="1" smtClean="0"/>
                <a:t>Server</a:t>
              </a:r>
              <a:endParaRPr lang="ko-KR" altLang="en-US" sz="1400" b="1"/>
            </a:p>
          </p:txBody>
        </p:sp>
        <p:sp>
          <p:nvSpPr>
            <p:cNvPr id="7" name="타원 6"/>
            <p:cNvSpPr/>
            <p:nvPr/>
          </p:nvSpPr>
          <p:spPr>
            <a:xfrm>
              <a:off x="9239557" y="5811880"/>
              <a:ext cx="852857" cy="8528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900" b="1" smtClean="0"/>
                <a:t>RDBMS</a:t>
              </a:r>
              <a:endParaRPr lang="ko-KR" altLang="en-US" sz="1050" b="1"/>
            </a:p>
          </p:txBody>
        </p:sp>
        <p:sp>
          <p:nvSpPr>
            <p:cNvPr id="8" name="타원 7"/>
            <p:cNvSpPr/>
            <p:nvPr/>
          </p:nvSpPr>
          <p:spPr>
            <a:xfrm>
              <a:off x="7355529" y="5811880"/>
              <a:ext cx="852857" cy="85285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800" b="1" smtClean="0"/>
                <a:t>Network</a:t>
              </a:r>
              <a:endParaRPr lang="ko-KR" altLang="en-US" sz="1000" b="1"/>
            </a:p>
          </p:txBody>
        </p:sp>
        <p:sp>
          <p:nvSpPr>
            <p:cNvPr id="9" name="타원 8"/>
            <p:cNvSpPr/>
            <p:nvPr/>
          </p:nvSpPr>
          <p:spPr>
            <a:xfrm>
              <a:off x="2766386" y="5811880"/>
              <a:ext cx="852857" cy="85285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ko-KR" altLang="en-US" sz="1100" b="1" smtClean="0"/>
                <a:t>취약점</a:t>
              </a:r>
              <a:r>
                <a:rPr lang="en-US" altLang="ko-KR" sz="1100" b="1"/>
                <a:t> </a:t>
              </a:r>
              <a:r>
                <a:rPr lang="ko-KR" altLang="en-US" sz="1100" b="1" smtClean="0"/>
                <a:t>진단</a:t>
              </a:r>
              <a:endParaRPr lang="ko-KR" altLang="en-US" sz="1400" b="1"/>
            </a:p>
          </p:txBody>
        </p:sp>
        <p:sp>
          <p:nvSpPr>
            <p:cNvPr id="10" name="타원 9"/>
            <p:cNvSpPr/>
            <p:nvPr/>
          </p:nvSpPr>
          <p:spPr>
            <a:xfrm>
              <a:off x="1775330" y="434231"/>
              <a:ext cx="852857" cy="8528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ko-KR" altLang="en-US" sz="1100" b="1" smtClean="0"/>
                <a:t>방화벽</a:t>
              </a:r>
              <a:endParaRPr lang="en-US" altLang="ko-KR" sz="1100" b="1" smtClean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3708400" y="5811880"/>
              <a:ext cx="852857" cy="85285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ko-KR" altLang="en-US" sz="1200" b="1" smtClean="0"/>
                <a:t>모의해킹</a:t>
              </a:r>
              <a:endParaRPr lang="en-US" altLang="ko-KR" sz="1200" b="1" smtClean="0"/>
            </a:p>
          </p:txBody>
        </p:sp>
        <p:pic>
          <p:nvPicPr>
            <p:cNvPr id="21" name="그림 20">
              <a:hlinkClick r:id="rId3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6204" y="280652"/>
              <a:ext cx="2751198" cy="525827"/>
            </a:xfrm>
            <a:prstGeom prst="rect">
              <a:avLst/>
            </a:prstGeom>
          </p:spPr>
        </p:pic>
        <p:sp>
          <p:nvSpPr>
            <p:cNvPr id="2" name="아래쪽 화살표 1"/>
            <p:cNvSpPr/>
            <p:nvPr/>
          </p:nvSpPr>
          <p:spPr>
            <a:xfrm>
              <a:off x="5871296" y="806479"/>
              <a:ext cx="1194216" cy="300921"/>
            </a:xfrm>
            <a:prstGeom prst="downArrow">
              <a:avLst>
                <a:gd name="adj1" fmla="val 57292"/>
                <a:gd name="adj2" fmla="val 311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7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156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2021-10-20T02:09:39Z</dcterms:created>
  <dcterms:modified xsi:type="dcterms:W3CDTF">2021-10-22T15:59:57Z</dcterms:modified>
</cp:coreProperties>
</file>