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93" r:id="rId3"/>
    <p:sldId id="295" r:id="rId4"/>
    <p:sldId id="294" r:id="rId5"/>
    <p:sldId id="296" r:id="rId6"/>
    <p:sldId id="259" r:id="rId7"/>
    <p:sldId id="260" r:id="rId8"/>
    <p:sldId id="288" r:id="rId9"/>
    <p:sldId id="270" r:id="rId10"/>
    <p:sldId id="287" r:id="rId11"/>
    <p:sldId id="292" r:id="rId12"/>
    <p:sldId id="274" r:id="rId13"/>
    <p:sldId id="272" r:id="rId14"/>
    <p:sldId id="275" r:id="rId15"/>
    <p:sldId id="278" r:id="rId16"/>
    <p:sldId id="276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65" r:id="rId25"/>
    <p:sldId id="273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93" autoAdjust="0"/>
  </p:normalViewPr>
  <p:slideViewPr>
    <p:cSldViewPr snapToGrid="0">
      <p:cViewPr varScale="1">
        <p:scale>
          <a:sx n="76" d="100"/>
          <a:sy n="76" d="100"/>
        </p:scale>
        <p:origin x="19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A8D90-61D0-414D-996A-2B68EEF6128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6D3CB-62FF-4220-AC56-C5B5B745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6, </a:t>
            </a:r>
            <a:r>
              <a:rPr lang="ko-KR" altLang="en-US"/>
              <a:t>인스턴스</a:t>
            </a:r>
            <a:r>
              <a:rPr lang="en-US" altLang="ko-KR"/>
              <a:t>,</a:t>
            </a:r>
            <a:r>
              <a:rPr lang="en-US" altLang="ko-KR" baseline="0"/>
              <a:t> DB, S3 </a:t>
            </a:r>
            <a:r>
              <a:rPr lang="ko-KR" altLang="en-US" baseline="0"/>
              <a:t>레이어</a:t>
            </a:r>
            <a:r>
              <a:rPr lang="en-US" altLang="ko-KR" baseline="0"/>
              <a:t>. ELB</a:t>
            </a:r>
            <a:r>
              <a:rPr lang="ko-KR" altLang="en-US" baseline="0"/>
              <a:t>위주로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  <a:endParaRPr lang="en-US" altLang="ko-KR"/>
          </a:p>
          <a:p>
            <a:r>
              <a:rPr lang="ko-KR" altLang="en-US"/>
              <a:t>인스턴스 등 리소스 레이어 </a:t>
            </a:r>
            <a:r>
              <a:rPr lang="en-US" altLang="ko-KR"/>
              <a:t>: </a:t>
            </a:r>
          </a:p>
          <a:p>
            <a:r>
              <a:rPr lang="en-US" altLang="ko-KR"/>
              <a:t>EC2 </a:t>
            </a:r>
            <a:r>
              <a:rPr lang="ko-KR" altLang="en-US"/>
              <a:t>사양은 </a:t>
            </a:r>
            <a:r>
              <a:rPr lang="en-US" altLang="ko-KR"/>
              <a:t>t2.micro</a:t>
            </a:r>
            <a:r>
              <a:rPr lang="ko-KR" altLang="en-US"/>
              <a:t>에 </a:t>
            </a:r>
            <a:r>
              <a:rPr lang="en-US" altLang="ko-KR"/>
              <a:t>8gb ebs</a:t>
            </a:r>
            <a:r>
              <a:rPr lang="ko-KR" altLang="en-US"/>
              <a:t>를 사용하였다</a:t>
            </a:r>
            <a:r>
              <a:rPr lang="en-US" altLang="ko-KR"/>
              <a:t>. </a:t>
            </a:r>
            <a:r>
              <a:rPr lang="ko-KR" altLang="en-US"/>
              <a:t>높은 사양이 필요없는 웹서버이기 때문에 그렇고</a:t>
            </a:r>
            <a:r>
              <a:rPr lang="en-US" altLang="ko-KR"/>
              <a:t>, </a:t>
            </a:r>
            <a:r>
              <a:rPr lang="ko-KR" altLang="en-US"/>
              <a:t>비용을 절감할 수 있기 때문에</a:t>
            </a:r>
            <a:r>
              <a:rPr lang="en-US" altLang="ko-KR"/>
              <a:t>..</a:t>
            </a:r>
          </a:p>
          <a:p>
            <a:r>
              <a:rPr lang="ko-KR" altLang="en-US"/>
              <a:t>그리고 </a:t>
            </a:r>
            <a:r>
              <a:rPr lang="en-US" altLang="ko-KR"/>
              <a:t>linux</a:t>
            </a:r>
            <a:r>
              <a:rPr lang="ko-KR" altLang="en-US"/>
              <a:t>서버에 </a:t>
            </a:r>
            <a:r>
              <a:rPr lang="en-US" altLang="ko-KR"/>
              <a:t>nginx, gunicorn, flask</a:t>
            </a:r>
            <a:r>
              <a:rPr lang="ko-KR" altLang="en-US"/>
              <a:t>를 사용해 </a:t>
            </a:r>
            <a:r>
              <a:rPr lang="en-US" altLang="ko-KR"/>
              <a:t>web-was</a:t>
            </a:r>
            <a:r>
              <a:rPr lang="ko-KR" altLang="en-US"/>
              <a:t>를 연동하였다</a:t>
            </a:r>
            <a:r>
              <a:rPr lang="en-US" altLang="ko-KR"/>
              <a:t>. </a:t>
            </a:r>
            <a:r>
              <a:rPr lang="ko-KR" altLang="en-US"/>
              <a:t>각 서버에는 클라우드네이티브를 구현하기 위해 서비스가 이미지화되어 </a:t>
            </a:r>
          </a:p>
          <a:p>
            <a:r>
              <a:rPr lang="ko-KR" altLang="en-US"/>
              <a:t>도커 컨테이너 기반으로 동작하게 된다</a:t>
            </a:r>
            <a:r>
              <a:rPr lang="en-US" altLang="ko-KR"/>
              <a:t>. </a:t>
            </a:r>
            <a:r>
              <a:rPr lang="ko-KR" altLang="en-US"/>
              <a:t>가용영역별로 이중화된 네트워크를 </a:t>
            </a:r>
            <a:r>
              <a:rPr lang="en-US" altLang="ko-KR"/>
              <a:t>elb</a:t>
            </a:r>
            <a:r>
              <a:rPr lang="ko-KR" altLang="en-US"/>
              <a:t>가 </a:t>
            </a:r>
            <a:r>
              <a:rPr lang="en-US" altLang="ko-KR"/>
              <a:t>load balancing </a:t>
            </a:r>
            <a:r>
              <a:rPr lang="ko-KR" altLang="en-US"/>
              <a:t>하므로 가용성이 보장된다</a:t>
            </a:r>
            <a:r>
              <a:rPr lang="en-US" altLang="ko-KR"/>
              <a:t>.</a:t>
            </a:r>
          </a:p>
          <a:p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aurora</a:t>
            </a:r>
            <a:r>
              <a:rPr lang="ko-KR" altLang="en-US"/>
              <a:t>를 사용하였는데</a:t>
            </a:r>
            <a:r>
              <a:rPr lang="en-US" altLang="ko-KR"/>
              <a:t>, MySQL</a:t>
            </a:r>
            <a:r>
              <a:rPr lang="ko-KR" altLang="en-US"/>
              <a:t>보다 </a:t>
            </a:r>
            <a:r>
              <a:rPr lang="en-US" altLang="ko-KR"/>
              <a:t>~</a:t>
            </a:r>
            <a:r>
              <a:rPr lang="ko-KR" altLang="en-US"/>
              <a:t>점이 더 낫기에 선택했고 자동 업데이트 옵션을 해제함으로써 </a:t>
            </a:r>
            <a:r>
              <a:rPr lang="en-US" altLang="ko-KR"/>
              <a:t>[</a:t>
            </a:r>
            <a:r>
              <a:rPr lang="ko-KR" altLang="en-US"/>
              <a:t>법규</a:t>
            </a:r>
            <a:r>
              <a:rPr lang="en-US" altLang="ko-KR"/>
              <a:t>-</a:t>
            </a:r>
            <a:r>
              <a:rPr lang="ko-KR" altLang="en-US"/>
              <a:t>관리자가 직접 업데이트</a:t>
            </a:r>
            <a:r>
              <a:rPr lang="en-US" altLang="ko-KR"/>
              <a:t>]</a:t>
            </a:r>
            <a:r>
              <a:rPr lang="ko-KR" altLang="en-US"/>
              <a:t>를 준수하고자 했다</a:t>
            </a:r>
            <a:r>
              <a:rPr lang="en-US" altLang="ko-KR"/>
              <a:t>. </a:t>
            </a:r>
          </a:p>
          <a:p>
            <a:r>
              <a:rPr lang="ko-KR" altLang="en-US"/>
              <a:t>아이고</a:t>
            </a:r>
            <a:r>
              <a:rPr lang="en-US" altLang="ko-KR"/>
              <a:t>.. </a:t>
            </a:r>
            <a:r>
              <a:rPr lang="ko-KR" altLang="en-US"/>
              <a:t>아무튼 설명을 좀더 해야돼 여기는</a:t>
            </a:r>
            <a:r>
              <a:rPr lang="en-US" altLang="ko-KR"/>
              <a:t>. route53</a:t>
            </a:r>
            <a:r>
              <a:rPr lang="ko-KR" altLang="en-US"/>
              <a:t>이랑 </a:t>
            </a:r>
            <a:r>
              <a:rPr lang="en-US" altLang="ko-KR"/>
              <a:t>alb</a:t>
            </a:r>
            <a:r>
              <a:rPr lang="ko-KR" altLang="en-US"/>
              <a:t>랑 연결해서 도메인 설명도 해야되고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8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7, </a:t>
            </a:r>
            <a:r>
              <a:rPr lang="en-US" altLang="ko-KR" baseline="0"/>
              <a:t>S3, Macie </a:t>
            </a:r>
            <a:r>
              <a:rPr lang="ko-KR" altLang="en-US" baseline="0"/>
              <a:t>위주로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5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8, </a:t>
            </a:r>
            <a:r>
              <a:rPr lang="en-US" altLang="ko-KR" baseline="0"/>
              <a:t>Route53, Route53 DNS firewall </a:t>
            </a:r>
            <a:r>
              <a:rPr lang="ko-KR" altLang="en-US" baseline="0"/>
              <a:t>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배슬기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3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9, </a:t>
            </a:r>
            <a:r>
              <a:rPr lang="ko-KR" altLang="en-US" baseline="0"/>
              <a:t>방화벽 룰</a:t>
            </a:r>
            <a:r>
              <a:rPr lang="en-US" altLang="ko-KR" baseline="0"/>
              <a:t>, </a:t>
            </a:r>
            <a:r>
              <a:rPr lang="ko-KR" altLang="en-US" baseline="0"/>
              <a:t>적용방법 등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박준용</a:t>
            </a:r>
            <a:endParaRPr lang="en-US" altLang="ko-KR"/>
          </a:p>
          <a:p>
            <a:r>
              <a:rPr lang="en-US" altLang="ko-KR"/>
              <a:t>network firewall</a:t>
            </a:r>
            <a:r>
              <a:rPr lang="ko-KR" altLang="en-US"/>
              <a:t>에 </a:t>
            </a:r>
            <a:r>
              <a:rPr lang="en-US" altLang="ko-KR"/>
              <a:t>suricata</a:t>
            </a:r>
            <a:r>
              <a:rPr lang="ko-KR" altLang="en-US"/>
              <a:t>를 적용하여 </a:t>
            </a:r>
            <a:r>
              <a:rPr lang="en-US" altLang="ko-KR"/>
              <a:t>IPS</a:t>
            </a:r>
            <a:r>
              <a:rPr lang="ko-KR" altLang="en-US"/>
              <a:t>를 구현하였는데</a:t>
            </a:r>
            <a:r>
              <a:rPr lang="en-US" altLang="ko-KR"/>
              <a:t>, ~~</a:t>
            </a:r>
            <a:r>
              <a:rPr lang="ko-KR" altLang="en-US"/>
              <a:t>보안위협을 방지하기 위함이고 </a:t>
            </a:r>
            <a:r>
              <a:rPr lang="en-US" altLang="ko-KR"/>
              <a:t>(</a:t>
            </a:r>
            <a:r>
              <a:rPr lang="ko-KR" altLang="en-US"/>
              <a:t>상태비저장방식</a:t>
            </a:r>
            <a:r>
              <a:rPr lang="en-US" altLang="ko-KR"/>
              <a:t>)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r>
              <a:rPr lang="ko-KR" altLang="en-US"/>
              <a:t>등등 여기도 위 줄글과 같이 상세한 설명</a:t>
            </a:r>
            <a:r>
              <a:rPr lang="en-US" altLang="ko-KR"/>
              <a:t>(</a:t>
            </a:r>
            <a:r>
              <a:rPr lang="ko-KR" altLang="en-US"/>
              <a:t>정책</a:t>
            </a:r>
            <a:r>
              <a:rPr lang="en-US" altLang="ko-KR"/>
              <a:t>, </a:t>
            </a:r>
            <a:r>
              <a:rPr lang="ko-KR" altLang="en-US"/>
              <a:t>기준에 의거한</a:t>
            </a:r>
            <a:r>
              <a:rPr lang="en-US" altLang="ko-KR"/>
              <a:t>)</a:t>
            </a:r>
            <a:r>
              <a:rPr lang="ko-KR" altLang="en-US"/>
              <a:t>이 필요함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91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10, </a:t>
            </a:r>
            <a:r>
              <a:rPr lang="ko-KR" altLang="en-US" baseline="0"/>
              <a:t>인증서 용도</a:t>
            </a:r>
            <a:r>
              <a:rPr lang="en-US" altLang="ko-KR" baseline="0"/>
              <a:t>, </a:t>
            </a:r>
            <a:r>
              <a:rPr lang="ko-KR" altLang="en-US" baseline="0"/>
              <a:t>사용방법</a:t>
            </a:r>
            <a:r>
              <a:rPr lang="en-US" altLang="ko-KR" baseline="0"/>
              <a:t>, </a:t>
            </a:r>
            <a:r>
              <a:rPr lang="ko-KR" altLang="en-US" baseline="0"/>
              <a:t>키 권한</a:t>
            </a:r>
            <a:r>
              <a:rPr lang="en-US" altLang="ko-KR" baseline="0"/>
              <a:t>, </a:t>
            </a:r>
            <a:r>
              <a:rPr lang="ko-KR" altLang="en-US" baseline="0"/>
              <a:t>보관위치 등 법 기준에 의거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배슬기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11, </a:t>
            </a:r>
            <a:r>
              <a:rPr lang="en-US" altLang="ko-KR" baseline="0"/>
              <a:t>IAM, </a:t>
            </a:r>
            <a:r>
              <a:rPr lang="ko-KR" altLang="en-US" baseline="0"/>
              <a:t>권한 누구에게 어떻게 왜 그렇게 줬는지 </a:t>
            </a:r>
            <a:r>
              <a:rPr lang="en-US" altLang="ko-KR" baseline="0"/>
              <a:t>ACL</a:t>
            </a:r>
            <a:r>
              <a:rPr lang="ko-KR" altLang="en-US" baseline="0"/>
              <a:t>과 함께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9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12, </a:t>
            </a:r>
            <a:r>
              <a:rPr lang="en-US" altLang="ko-KR" baseline="0"/>
              <a:t>CloudWatch, CloudTrail, AWS console management(</a:t>
            </a:r>
            <a:r>
              <a:rPr lang="ko-KR" altLang="en-US" baseline="0"/>
              <a:t>콘솔환경이라는 뜻</a:t>
            </a:r>
            <a:r>
              <a:rPr lang="en-US" altLang="ko-KR" baseline="0"/>
              <a:t>) </a:t>
            </a:r>
            <a:r>
              <a:rPr lang="ko-KR" altLang="en-US" baseline="0"/>
              <a:t>등등 설명</a:t>
            </a:r>
            <a:r>
              <a:rPr lang="en-US" altLang="ko-KR" baseline="0"/>
              <a:t>. </a:t>
            </a:r>
            <a:r>
              <a:rPr lang="ko-KR" altLang="en-US" baseline="0"/>
              <a:t>어떤 로그를 왜 수집하는지 등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김진수</a:t>
            </a:r>
            <a:endParaRPr lang="en-US" altLang="ko-KR"/>
          </a:p>
          <a:p>
            <a:r>
              <a:rPr lang="ko-KR" altLang="en-US"/>
              <a:t>어떤 로그 그룹을 관찰할 것인지</a:t>
            </a:r>
            <a:r>
              <a:rPr lang="en-US" altLang="ko-KR"/>
              <a:t>, </a:t>
            </a:r>
            <a:r>
              <a:rPr lang="ko-KR" altLang="en-US"/>
              <a:t>그 기준을 어떻게 세우게 됐는지 설명함</a:t>
            </a:r>
            <a:r>
              <a:rPr lang="en-US" altLang="ko-KR"/>
              <a:t>.</a:t>
            </a:r>
          </a:p>
          <a:p>
            <a:r>
              <a:rPr lang="ko-KR" altLang="en-US"/>
              <a:t>결과적으로 관찰할 로그는 어떤 것들이 있고 각각 활용목적에 따라 분류하자면 ㅁㅁ목적</a:t>
            </a:r>
            <a:r>
              <a:rPr lang="en-US" altLang="ko-KR"/>
              <a:t>, </a:t>
            </a:r>
            <a:r>
              <a:rPr lang="ko-KR" altLang="en-US"/>
              <a:t>ㅇㅇ목적</a:t>
            </a:r>
            <a:r>
              <a:rPr lang="en-US" altLang="ko-KR"/>
              <a:t>, </a:t>
            </a:r>
            <a:r>
              <a:rPr lang="ko-KR" altLang="en-US"/>
              <a:t>ㅂㅂ목적이 있음</a:t>
            </a:r>
            <a:r>
              <a:rPr lang="en-US" altLang="ko-KR"/>
              <a:t>.</a:t>
            </a:r>
          </a:p>
          <a:p>
            <a:r>
              <a:rPr lang="ko-KR" altLang="en-US"/>
              <a:t>이러한 로그들을 </a:t>
            </a:r>
            <a:r>
              <a:rPr lang="en-US" altLang="ko-KR"/>
              <a:t>watch</a:t>
            </a:r>
            <a:r>
              <a:rPr lang="ko-KR" altLang="en-US"/>
              <a:t>에서 대시보드를 통해 시각화하면 이렇고</a:t>
            </a:r>
            <a:r>
              <a:rPr lang="en-US" altLang="ko-KR"/>
              <a:t>, ~~</a:t>
            </a:r>
            <a:r>
              <a:rPr lang="ko-KR" altLang="en-US"/>
              <a:t>한 상황을 감시할 수 있음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36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13, Inspector, Security</a:t>
            </a:r>
            <a:r>
              <a:rPr lang="en-US" altLang="ko-KR" baseline="0"/>
              <a:t> Hub </a:t>
            </a:r>
            <a:r>
              <a:rPr lang="ko-KR" altLang="en-US" baseline="0"/>
              <a:t>설명</a:t>
            </a:r>
            <a:endParaRPr lang="en-US" altLang="ko-KR" baseline="0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27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14, Artifact</a:t>
            </a:r>
            <a:r>
              <a:rPr lang="ko-KR" altLang="en-US"/>
              <a:t>가 어떤 기준을 인증해주는지 확인시켜주기</a:t>
            </a:r>
            <a:r>
              <a:rPr lang="en-US" altLang="ko-KR"/>
              <a:t>. ISO27001 </a:t>
            </a:r>
            <a:r>
              <a:rPr lang="ko-KR" altLang="en-US"/>
              <a:t>등</a:t>
            </a:r>
            <a:endParaRPr lang="en-US" altLang="ko-KR" baseline="0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모든 레이어 설명이 끝나고</a:t>
            </a:r>
            <a:r>
              <a:rPr lang="en-US" altLang="ko-KR"/>
              <a:t>, </a:t>
            </a:r>
            <a:r>
              <a:rPr lang="ko-KR" altLang="en-US"/>
              <a:t>다시 합체된 아키텍처를 확인함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결론 한마디</a:t>
            </a:r>
            <a:r>
              <a:rPr lang="en-US" altLang="ko-KR"/>
              <a:t>)</a:t>
            </a:r>
          </a:p>
          <a:p>
            <a:r>
              <a:rPr lang="ko-KR" altLang="en-US"/>
              <a:t>따라서 의료 마이데이터를 활용하는 서비스가 클라우드로 이전할 경우 이러한 아키텍처를 모델로 하여 마이그레이션한다면 </a:t>
            </a:r>
          </a:p>
          <a:p>
            <a:r>
              <a:rPr lang="ko-KR" altLang="en-US"/>
              <a:t>데이터 </a:t>
            </a:r>
            <a:r>
              <a:rPr lang="en-US" altLang="ko-KR"/>
              <a:t>3</a:t>
            </a:r>
            <a:r>
              <a:rPr lang="ko-KR" altLang="en-US"/>
              <a:t>법을 준수하며 안전하게 이전이 가능할 것으로 보입니다</a:t>
            </a:r>
            <a:r>
              <a:rPr lang="en-US" altLang="ko-KR"/>
              <a:t>. </a:t>
            </a:r>
            <a:r>
              <a:rPr lang="ko-KR" altLang="en-US"/>
              <a:t>안전성을 검증하고 시각화하기 위해 차주부터 클라우드 모의해킹</a:t>
            </a:r>
            <a:r>
              <a:rPr lang="en-US" altLang="ko-KR"/>
              <a:t>, </a:t>
            </a:r>
            <a:r>
              <a:rPr lang="ko-KR" altLang="en-US"/>
              <a:t>관제를 시도할 계획입니다</a:t>
            </a:r>
            <a:r>
              <a:rPr lang="en-US" altLang="ko-KR"/>
              <a:t>.</a:t>
            </a:r>
          </a:p>
          <a:p>
            <a:r>
              <a:rPr lang="ko-KR" altLang="en-US"/>
              <a:t>이상 발표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26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02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인프라</a:t>
            </a:r>
            <a:endParaRPr lang="en-US" altLang="ko-KR"/>
          </a:p>
          <a:p>
            <a:r>
              <a:rPr lang="ko-KR" altLang="en-US"/>
              <a:t>이 서비스의 기반이 되는 클라우드 인프라는 다음과 같다</a:t>
            </a:r>
            <a:r>
              <a:rPr lang="en-US" altLang="ko-KR"/>
              <a:t>.(</a:t>
            </a:r>
            <a:r>
              <a:rPr lang="ko-KR" altLang="en-US"/>
              <a:t>구성도 보여주고 간단한 </a:t>
            </a:r>
            <a:r>
              <a:rPr lang="en-US" altLang="ko-KR"/>
              <a:t>flow</a:t>
            </a:r>
            <a:r>
              <a:rPr lang="ko-KR" altLang="en-US"/>
              <a:t>를 보안에 의거하여 설명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보안 요건 정의서를 빠르게 훑어보면서</a:t>
            </a:r>
            <a:r>
              <a:rPr lang="en-US" altLang="ko-KR"/>
              <a:t>) ISMS-P, </a:t>
            </a:r>
            <a:r>
              <a:rPr lang="ko-KR" altLang="en-US"/>
              <a:t>데이터 </a:t>
            </a:r>
            <a:r>
              <a:rPr lang="en-US" altLang="ko-KR"/>
              <a:t>3</a:t>
            </a:r>
            <a:r>
              <a:rPr lang="ko-KR" altLang="en-US"/>
              <a:t>법</a:t>
            </a:r>
            <a:r>
              <a:rPr lang="en-US" altLang="ko-KR"/>
              <a:t>, </a:t>
            </a:r>
            <a:r>
              <a:rPr lang="ko-KR" altLang="en-US"/>
              <a:t>의료법</a:t>
            </a:r>
            <a:r>
              <a:rPr lang="en-US" altLang="ko-KR"/>
              <a:t>, ISO27001</a:t>
            </a:r>
            <a:r>
              <a:rPr lang="ko-KR" altLang="en-US"/>
              <a:t>을 준수하기 위해 이러한 리소스들을 선택하여 인프라를 구성한 것이다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아키텍처는 이제 </a:t>
            </a:r>
            <a:r>
              <a:rPr lang="en-US" altLang="ko-KR"/>
              <a:t>region-VPC-subnet, ec2-eni-elb, waf-network firewall, cloudwatch-cloudtrail-inpector </a:t>
            </a:r>
            <a:r>
              <a:rPr lang="ko-KR" altLang="en-US"/>
              <a:t>등 목적에 따라 레이어화 되어 순서대로 보여진다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각 페이지별로 레이어를 보여주면서 이유를 설명한다</a:t>
            </a:r>
            <a:r>
              <a:rPr lang="en-US" altLang="ko-KR"/>
              <a:t>)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3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2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dirty="0"/>
              <a:t>각 </a:t>
            </a:r>
            <a:r>
              <a:rPr lang="ko-KR" altLang="en-US" sz="1200" dirty="0" err="1"/>
              <a:t>인원별</a:t>
            </a:r>
            <a:r>
              <a:rPr lang="ko-KR" altLang="en-US" sz="1200" dirty="0"/>
              <a:t> </a:t>
            </a:r>
            <a:r>
              <a:rPr lang="en-US" altLang="ko-KR" sz="1200" dirty="0"/>
              <a:t>RNR</a:t>
            </a:r>
            <a:r>
              <a:rPr lang="ko-KR" altLang="en-US" sz="1200" dirty="0"/>
              <a:t>은 다음과 같다</a:t>
            </a:r>
            <a:r>
              <a:rPr lang="en-US" altLang="ko-KR" sz="1200" dirty="0"/>
              <a:t>. (</a:t>
            </a:r>
            <a:r>
              <a:rPr lang="ko-KR" altLang="en-US" sz="1200" dirty="0"/>
              <a:t>근거자료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나는 계정 주인으로서 </a:t>
            </a:r>
            <a:r>
              <a:rPr lang="en-US" altLang="ko-KR" sz="1200" dirty="0"/>
              <a:t>AWS </a:t>
            </a:r>
            <a:r>
              <a:rPr lang="ko-KR" altLang="en-US" sz="1200" dirty="0"/>
              <a:t>리소스 활용계획을 수립하여 인프라를 </a:t>
            </a:r>
            <a:r>
              <a:rPr lang="ko-KR" altLang="en-US" sz="1200" dirty="0" err="1"/>
              <a:t>아키텍처링하며</a:t>
            </a:r>
            <a:r>
              <a:rPr lang="en-US" altLang="ko-KR" sz="1200" dirty="0"/>
              <a:t>, </a:t>
            </a:r>
            <a:r>
              <a:rPr lang="ko-KR" altLang="en-US" sz="1200" dirty="0"/>
              <a:t>각 작업자의 권한관리를 담당하고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그리고 </a:t>
            </a:r>
            <a:endParaRPr lang="en-US" altLang="ko-KR" sz="1200" dirty="0"/>
          </a:p>
          <a:p>
            <a:r>
              <a:rPr lang="ko-KR" altLang="en-US" sz="1200" dirty="0"/>
              <a:t>로그관리 및 관제 담당자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VPC EC2</a:t>
            </a:r>
            <a:r>
              <a:rPr lang="ko-KR" altLang="en-US" sz="1200" dirty="0"/>
              <a:t>등 네트워크</a:t>
            </a:r>
            <a:r>
              <a:rPr lang="en-US" altLang="ko-KR" sz="1200" dirty="0"/>
              <a:t>/</a:t>
            </a:r>
            <a:r>
              <a:rPr lang="ko-KR" altLang="en-US" sz="1200" dirty="0"/>
              <a:t>가상자원 인프라 담당자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WAF, </a:t>
            </a:r>
            <a:r>
              <a:rPr lang="en-US" altLang="ko-KR" sz="1200" dirty="0" err="1"/>
              <a:t>Networkfirewall</a:t>
            </a:r>
            <a:r>
              <a:rPr lang="en-US" altLang="ko-KR" sz="1200" dirty="0"/>
              <a:t>, </a:t>
            </a:r>
            <a:r>
              <a:rPr lang="ko-KR" altLang="en-US" sz="1200" dirty="0"/>
              <a:t>방화벽 담당자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KMS&amp;</a:t>
            </a:r>
            <a:r>
              <a:rPr lang="ko-KR" altLang="en-US" sz="1200" dirty="0"/>
              <a:t>인증 담당자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웹서버 구현 및 </a:t>
            </a:r>
            <a:r>
              <a:rPr lang="en-US" altLang="ko-KR" sz="1200" dirty="0"/>
              <a:t>DB</a:t>
            </a:r>
            <a:r>
              <a:rPr lang="ko-KR" altLang="en-US" sz="1200" dirty="0"/>
              <a:t>담당자로 </a:t>
            </a:r>
            <a:r>
              <a:rPr lang="ko-KR" altLang="en-US" sz="1200" dirty="0" err="1"/>
              <a:t>이루어져있다</a:t>
            </a:r>
            <a:r>
              <a:rPr lang="en-US" altLang="ko-KR" sz="1200" dirty="0"/>
              <a:t>.(</a:t>
            </a:r>
            <a:r>
              <a:rPr lang="ko-KR" altLang="en-US" sz="1200" dirty="0"/>
              <a:t>표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03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1, </a:t>
            </a:r>
            <a:r>
              <a:rPr lang="ko-KR" altLang="en-US"/>
              <a:t>왜 리전을 서울로 정하였는지</a:t>
            </a:r>
            <a:r>
              <a:rPr lang="en-US" altLang="ko-KR" baseline="0"/>
              <a:t> </a:t>
            </a:r>
            <a:r>
              <a:rPr lang="ko-KR" altLang="en-US" baseline="0"/>
              <a:t>설명</a:t>
            </a:r>
            <a:r>
              <a:rPr lang="en-US" altLang="ko-KR" baseline="0"/>
              <a:t>(</a:t>
            </a:r>
            <a:r>
              <a:rPr lang="ko-KR" altLang="en-US" baseline="0"/>
              <a:t>데이터 국내 보관</a:t>
            </a:r>
            <a:r>
              <a:rPr lang="en-US" altLang="ko-KR" baseline="0"/>
              <a:t>)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0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2, VPC</a:t>
            </a:r>
            <a:r>
              <a:rPr lang="ko-KR" altLang="en-US"/>
              <a:t>를 </a:t>
            </a:r>
            <a:r>
              <a:rPr lang="en-US" altLang="ko-KR"/>
              <a:t>3</a:t>
            </a:r>
            <a:r>
              <a:rPr lang="ko-KR" altLang="en-US"/>
              <a:t>개로 나눈 이유 설명</a:t>
            </a:r>
            <a:r>
              <a:rPr lang="en-US" altLang="ko-KR"/>
              <a:t>, </a:t>
            </a:r>
            <a:r>
              <a:rPr lang="ko-KR" altLang="en-US"/>
              <a:t>각각의 목적과 보안상 이점이 무엇인지</a:t>
            </a:r>
            <a:r>
              <a:rPr lang="en-US" altLang="ko-KR"/>
              <a:t>, </a:t>
            </a:r>
            <a:r>
              <a:rPr lang="ko-KR" altLang="en-US"/>
              <a:t>관련 근거가 있는지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2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3, CIDR,</a:t>
            </a:r>
            <a:r>
              <a:rPr lang="en-US" altLang="ko-KR" baseline="0"/>
              <a:t> NACL </a:t>
            </a:r>
            <a:r>
              <a:rPr lang="ko-KR" altLang="en-US" baseline="0"/>
              <a:t>등 엑셀문서와 함께 소개하고 각 서브넷의 목적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4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4, </a:t>
            </a:r>
            <a:r>
              <a:rPr lang="ko-KR" altLang="en-US"/>
              <a:t>라우팅 테이블 보여주고 각 네트워크 리소스들</a:t>
            </a:r>
            <a:r>
              <a:rPr lang="ko-KR" altLang="en-US" baseline="0"/>
              <a:t> 보안 요건 정의서에 의거해서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김민지</a:t>
            </a:r>
            <a:endParaRPr lang="en-US" altLang="ko-KR"/>
          </a:p>
          <a:p>
            <a:r>
              <a:rPr lang="en-US" altLang="ko-KR"/>
              <a:t>VPC, subnet </a:t>
            </a:r>
            <a:r>
              <a:rPr lang="ko-KR" altLang="en-US"/>
              <a:t>등등 네트워크 레이어 </a:t>
            </a:r>
            <a:r>
              <a:rPr lang="en-US" altLang="ko-KR"/>
              <a:t>: </a:t>
            </a:r>
          </a:p>
          <a:p>
            <a:r>
              <a:rPr lang="en-US" altLang="ko-KR"/>
              <a:t>(</a:t>
            </a:r>
            <a:r>
              <a:rPr lang="ko-KR" altLang="en-US"/>
              <a:t>라우팅 테이블</a:t>
            </a:r>
            <a:r>
              <a:rPr lang="en-US" altLang="ko-KR"/>
              <a:t>, NACL, CIDR </a:t>
            </a:r>
            <a:r>
              <a:rPr lang="ko-KR" altLang="en-US"/>
              <a:t>등 보여주면서 진행</a:t>
            </a:r>
            <a:r>
              <a:rPr lang="en-US" altLang="ko-KR"/>
              <a:t>)</a:t>
            </a:r>
          </a:p>
          <a:p>
            <a:r>
              <a:rPr lang="ko-KR" altLang="en-US"/>
              <a:t>먼저 </a:t>
            </a:r>
            <a:r>
              <a:rPr lang="en-US" altLang="ko-KR"/>
              <a:t>VPC</a:t>
            </a:r>
            <a:r>
              <a:rPr lang="ko-KR" altLang="en-US"/>
              <a:t>는 그 목적에 따라 보안</a:t>
            </a:r>
            <a:r>
              <a:rPr lang="en-US" altLang="ko-KR"/>
              <a:t>VPC, </a:t>
            </a:r>
            <a:r>
              <a:rPr lang="ko-KR" altLang="en-US"/>
              <a:t>운영</a:t>
            </a:r>
            <a:r>
              <a:rPr lang="en-US" altLang="ko-KR"/>
              <a:t>VPC, </a:t>
            </a:r>
            <a:r>
              <a:rPr lang="ko-KR" altLang="en-US"/>
              <a:t>관리</a:t>
            </a:r>
            <a:r>
              <a:rPr lang="en-US" altLang="ko-KR"/>
              <a:t>VPC</a:t>
            </a:r>
            <a:r>
              <a:rPr lang="ko-KR" altLang="en-US"/>
              <a:t>로 나눠진다</a:t>
            </a:r>
            <a:r>
              <a:rPr lang="en-US" altLang="ko-KR"/>
              <a:t>.</a:t>
            </a:r>
          </a:p>
          <a:p>
            <a:r>
              <a:rPr lang="ko-KR" altLang="en-US"/>
              <a:t>보안</a:t>
            </a:r>
            <a:r>
              <a:rPr lang="en-US" altLang="ko-KR"/>
              <a:t>VPC</a:t>
            </a:r>
            <a:r>
              <a:rPr lang="ko-KR" altLang="en-US"/>
              <a:t>에서도 필요한 경우에만 </a:t>
            </a:r>
            <a:r>
              <a:rPr lang="en-US" altLang="ko-KR"/>
              <a:t>public subnet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VPC</a:t>
            </a:r>
            <a:r>
              <a:rPr lang="ko-KR" altLang="en-US"/>
              <a:t>에는 </a:t>
            </a:r>
            <a:r>
              <a:rPr lang="en-US" altLang="ko-KR"/>
              <a:t>private subnet</a:t>
            </a:r>
            <a:r>
              <a:rPr lang="ko-KR" altLang="en-US"/>
              <a:t>만 사용한다</a:t>
            </a:r>
            <a:r>
              <a:rPr lang="en-US" altLang="ko-KR"/>
              <a:t>. </a:t>
            </a:r>
          </a:p>
          <a:p>
            <a:r>
              <a:rPr lang="ko-KR" altLang="en-US"/>
              <a:t>이것은 기본적으로 운영</a:t>
            </a:r>
            <a:r>
              <a:rPr lang="en-US" altLang="ko-KR"/>
              <a:t>VPC</a:t>
            </a:r>
            <a:r>
              <a:rPr lang="ko-KR" altLang="en-US"/>
              <a:t>을 인터넷으로부터 격리하여 불필요한 </a:t>
            </a:r>
            <a:r>
              <a:rPr lang="en-US" altLang="ko-KR"/>
              <a:t>egress/ingress traffic</a:t>
            </a:r>
            <a:r>
              <a:rPr lang="ko-KR" altLang="en-US"/>
              <a:t>을 차단하기 위함이고 </a:t>
            </a:r>
          </a:p>
          <a:p>
            <a:r>
              <a:rPr lang="ko-KR" altLang="en-US"/>
              <a:t>모든 </a:t>
            </a:r>
            <a:r>
              <a:rPr lang="en-US" altLang="ko-KR"/>
              <a:t>traffic</a:t>
            </a:r>
            <a:r>
              <a:rPr lang="ko-KR" altLang="en-US"/>
              <a:t>을 보안</a:t>
            </a:r>
            <a:r>
              <a:rPr lang="en-US" altLang="ko-KR"/>
              <a:t>VPC</a:t>
            </a:r>
            <a:r>
              <a:rPr lang="ko-KR" altLang="en-US"/>
              <a:t>를 통해 전달함으로써 서비스에 필요한 </a:t>
            </a:r>
            <a:r>
              <a:rPr lang="en-US" altLang="ko-KR"/>
              <a:t>port, domain, ip</a:t>
            </a:r>
            <a:r>
              <a:rPr lang="ko-KR" altLang="en-US"/>
              <a:t>만을 통과시키기 위함이다</a:t>
            </a:r>
            <a:r>
              <a:rPr lang="en-US" altLang="ko-KR"/>
              <a:t>.(</a:t>
            </a:r>
            <a:r>
              <a:rPr lang="ko-KR" altLang="en-US"/>
              <a:t>내용 추가해야 함</a:t>
            </a:r>
            <a:r>
              <a:rPr lang="en-US" altLang="ko-KR"/>
              <a:t>)</a:t>
            </a:r>
          </a:p>
          <a:p>
            <a:r>
              <a:rPr lang="ko-KR" altLang="en-US"/>
              <a:t>또한 이러한 </a:t>
            </a:r>
            <a:r>
              <a:rPr lang="en-US" altLang="ko-KR"/>
              <a:t>flow</a:t>
            </a:r>
            <a:r>
              <a:rPr lang="ko-KR" altLang="en-US"/>
              <a:t>를 관리 </a:t>
            </a:r>
            <a:r>
              <a:rPr lang="en-US" altLang="ko-KR"/>
              <a:t>VPC</a:t>
            </a:r>
            <a:r>
              <a:rPr lang="ko-KR" altLang="en-US"/>
              <a:t>에 집적된 관제 리소스를 통해 감시하고 필요시 </a:t>
            </a:r>
            <a:r>
              <a:rPr lang="en-US" altLang="ko-KR"/>
              <a:t>email</a:t>
            </a:r>
            <a:r>
              <a:rPr lang="ko-KR" altLang="en-US"/>
              <a:t>을 통해 관리자에게 위험을 알리는 등의 조치를 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8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– </a:t>
            </a:r>
            <a:r>
              <a:rPr lang="ko-KR" altLang="en-US"/>
              <a:t>레이어</a:t>
            </a:r>
            <a:r>
              <a:rPr lang="en-US" altLang="ko-KR"/>
              <a:t>5, </a:t>
            </a:r>
            <a:r>
              <a:rPr lang="ko-KR" altLang="en-US"/>
              <a:t>인스턴스</a:t>
            </a:r>
            <a:r>
              <a:rPr lang="en-US" altLang="ko-KR"/>
              <a:t>,</a:t>
            </a:r>
            <a:r>
              <a:rPr lang="en-US" altLang="ko-KR" baseline="0"/>
              <a:t> DB, S3 </a:t>
            </a:r>
            <a:r>
              <a:rPr lang="ko-KR" altLang="en-US" baseline="0"/>
              <a:t>레이어</a:t>
            </a:r>
            <a:r>
              <a:rPr lang="en-US" altLang="ko-KR" baseline="0"/>
              <a:t>. Bastion </a:t>
            </a:r>
            <a:r>
              <a:rPr lang="ko-KR" altLang="en-US" baseline="0"/>
              <a:t>위주로 설명 및 백업 설명</a:t>
            </a:r>
            <a:endParaRPr lang="en-US" altLang="ko-KR"/>
          </a:p>
          <a:p>
            <a:r>
              <a:rPr lang="ko-KR" altLang="en-US"/>
              <a:t>담당자 </a:t>
            </a:r>
            <a:r>
              <a:rPr lang="en-US" altLang="ko-KR"/>
              <a:t>: </a:t>
            </a:r>
            <a:r>
              <a:rPr lang="ko-KR" altLang="en-US"/>
              <a:t>우원하</a:t>
            </a:r>
            <a:endParaRPr lang="en-US" altLang="ko-KR"/>
          </a:p>
          <a:p>
            <a:r>
              <a:rPr lang="ko-KR" altLang="en-US"/>
              <a:t>인스턴스 등 리소스 레이어 </a:t>
            </a:r>
            <a:r>
              <a:rPr lang="en-US" altLang="ko-KR"/>
              <a:t>: </a:t>
            </a:r>
          </a:p>
          <a:p>
            <a:r>
              <a:rPr lang="en-US" altLang="ko-KR"/>
              <a:t>EC2 </a:t>
            </a:r>
            <a:r>
              <a:rPr lang="ko-KR" altLang="en-US"/>
              <a:t>사양은 </a:t>
            </a:r>
            <a:r>
              <a:rPr lang="en-US" altLang="ko-KR"/>
              <a:t>t2.micro</a:t>
            </a:r>
            <a:r>
              <a:rPr lang="ko-KR" altLang="en-US"/>
              <a:t>에 </a:t>
            </a:r>
            <a:r>
              <a:rPr lang="en-US" altLang="ko-KR"/>
              <a:t>8gb ebs</a:t>
            </a:r>
            <a:r>
              <a:rPr lang="ko-KR" altLang="en-US"/>
              <a:t>를 사용하였다</a:t>
            </a:r>
            <a:r>
              <a:rPr lang="en-US" altLang="ko-KR"/>
              <a:t>. </a:t>
            </a:r>
            <a:r>
              <a:rPr lang="ko-KR" altLang="en-US"/>
              <a:t>높은 사양이 필요없는 웹서버이기 때문에 그렇고</a:t>
            </a:r>
            <a:r>
              <a:rPr lang="en-US" altLang="ko-KR"/>
              <a:t>, </a:t>
            </a:r>
            <a:r>
              <a:rPr lang="ko-KR" altLang="en-US"/>
              <a:t>비용을 절감할 수 있기 때문에</a:t>
            </a:r>
            <a:r>
              <a:rPr lang="en-US" altLang="ko-KR"/>
              <a:t>..</a:t>
            </a:r>
          </a:p>
          <a:p>
            <a:r>
              <a:rPr lang="ko-KR" altLang="en-US"/>
              <a:t>그리고 </a:t>
            </a:r>
            <a:r>
              <a:rPr lang="en-US" altLang="ko-KR"/>
              <a:t>linux</a:t>
            </a:r>
            <a:r>
              <a:rPr lang="ko-KR" altLang="en-US"/>
              <a:t>서버에 </a:t>
            </a:r>
            <a:r>
              <a:rPr lang="en-US" altLang="ko-KR"/>
              <a:t>nginx, gunicorn, flask</a:t>
            </a:r>
            <a:r>
              <a:rPr lang="ko-KR" altLang="en-US"/>
              <a:t>를 사용해 </a:t>
            </a:r>
            <a:r>
              <a:rPr lang="en-US" altLang="ko-KR"/>
              <a:t>web-was</a:t>
            </a:r>
            <a:r>
              <a:rPr lang="ko-KR" altLang="en-US"/>
              <a:t>를 연동하였다</a:t>
            </a:r>
            <a:r>
              <a:rPr lang="en-US" altLang="ko-KR"/>
              <a:t>. </a:t>
            </a:r>
            <a:r>
              <a:rPr lang="ko-KR" altLang="en-US"/>
              <a:t>각 서버에는 클라우드네이티브를 구현하기 위해 서비스가 이미지화되어 </a:t>
            </a:r>
          </a:p>
          <a:p>
            <a:r>
              <a:rPr lang="ko-KR" altLang="en-US"/>
              <a:t>도커 컨테이너 기반으로 동작하게 된다</a:t>
            </a:r>
            <a:r>
              <a:rPr lang="en-US" altLang="ko-KR"/>
              <a:t>. </a:t>
            </a:r>
            <a:r>
              <a:rPr lang="ko-KR" altLang="en-US"/>
              <a:t>가용영역별로 이중화된 네트워크를 </a:t>
            </a:r>
            <a:r>
              <a:rPr lang="en-US" altLang="ko-KR"/>
              <a:t>elb</a:t>
            </a:r>
            <a:r>
              <a:rPr lang="ko-KR" altLang="en-US"/>
              <a:t>가 </a:t>
            </a:r>
            <a:r>
              <a:rPr lang="en-US" altLang="ko-KR"/>
              <a:t>load balancing </a:t>
            </a:r>
            <a:r>
              <a:rPr lang="ko-KR" altLang="en-US"/>
              <a:t>하므로 가용성이 보장된다</a:t>
            </a:r>
            <a:r>
              <a:rPr lang="en-US" altLang="ko-KR"/>
              <a:t>.</a:t>
            </a:r>
          </a:p>
          <a:p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aurora</a:t>
            </a:r>
            <a:r>
              <a:rPr lang="ko-KR" altLang="en-US"/>
              <a:t>를 사용하였는데</a:t>
            </a:r>
            <a:r>
              <a:rPr lang="en-US" altLang="ko-KR"/>
              <a:t>, MySQL</a:t>
            </a:r>
            <a:r>
              <a:rPr lang="ko-KR" altLang="en-US"/>
              <a:t>보다 </a:t>
            </a:r>
            <a:r>
              <a:rPr lang="en-US" altLang="ko-KR"/>
              <a:t>~</a:t>
            </a:r>
            <a:r>
              <a:rPr lang="ko-KR" altLang="en-US"/>
              <a:t>점이 더 낫기에 선택했고 자동 업데이트 옵션을 해제함으로써 </a:t>
            </a:r>
            <a:r>
              <a:rPr lang="en-US" altLang="ko-KR"/>
              <a:t>[</a:t>
            </a:r>
            <a:r>
              <a:rPr lang="ko-KR" altLang="en-US"/>
              <a:t>법규</a:t>
            </a:r>
            <a:r>
              <a:rPr lang="en-US" altLang="ko-KR"/>
              <a:t>-</a:t>
            </a:r>
            <a:r>
              <a:rPr lang="ko-KR" altLang="en-US"/>
              <a:t>관리자가 직접 업데이트</a:t>
            </a:r>
            <a:r>
              <a:rPr lang="en-US" altLang="ko-KR"/>
              <a:t>]</a:t>
            </a:r>
            <a:r>
              <a:rPr lang="ko-KR" altLang="en-US"/>
              <a:t>를 준수하고자 했다</a:t>
            </a:r>
            <a:r>
              <a:rPr lang="en-US" altLang="ko-KR"/>
              <a:t>. </a:t>
            </a:r>
          </a:p>
          <a:p>
            <a:r>
              <a:rPr lang="ko-KR" altLang="en-US"/>
              <a:t>아이고</a:t>
            </a:r>
            <a:r>
              <a:rPr lang="en-US" altLang="ko-KR"/>
              <a:t>.. </a:t>
            </a:r>
            <a:r>
              <a:rPr lang="ko-KR" altLang="en-US"/>
              <a:t>아무튼 설명을 좀더 해야돼 여기는</a:t>
            </a:r>
            <a:r>
              <a:rPr lang="en-US" altLang="ko-KR"/>
              <a:t>. route53</a:t>
            </a:r>
            <a:r>
              <a:rPr lang="ko-KR" altLang="en-US"/>
              <a:t>이랑 </a:t>
            </a:r>
            <a:r>
              <a:rPr lang="en-US" altLang="ko-KR"/>
              <a:t>alb</a:t>
            </a:r>
            <a:r>
              <a:rPr lang="ko-KR" altLang="en-US"/>
              <a:t>랑 연결해서 도메인 설명도 해야되고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6D3CB-62FF-4220-AC56-C5B5B7456E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1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9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2400" y="1268400"/>
            <a:ext cx="5771600" cy="31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2400" y="4831367"/>
            <a:ext cx="3574400" cy="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39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52400" y="3138900"/>
            <a:ext cx="40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52400" y="4604200"/>
            <a:ext cx="33624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1346800"/>
            <a:ext cx="4064000" cy="1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889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952400" y="1609067"/>
            <a:ext cx="10287200" cy="4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2400" y="7211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5507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746643" y="31471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2024900" y="4014600"/>
            <a:ext cx="341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746635" y="4014600"/>
            <a:ext cx="34180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2024900" y="31471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21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994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52400" y="2409167"/>
            <a:ext cx="5052000" cy="3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52400" y="1425133"/>
            <a:ext cx="40028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61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95300" y="2693517"/>
            <a:ext cx="5388000" cy="2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440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586400" y="1864684"/>
            <a:ext cx="565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6688300" y="3157700"/>
            <a:ext cx="4563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174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518967" y="4194151"/>
            <a:ext cx="5721200" cy="1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1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292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2182000" y="2796467"/>
            <a:ext cx="8285200" cy="15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844800" y="4414233"/>
            <a:ext cx="6959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399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8101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952400" y="574233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2216000" y="20491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1022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22160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2216000" y="4131933"/>
            <a:ext cx="355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10223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22160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7537300" y="20491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6343500" y="21159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7537300" y="25781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7537300" y="4131933"/>
            <a:ext cx="36324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6343600" y="4198700"/>
            <a:ext cx="12064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7537300" y="46609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38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/>
          </p:nvPr>
        </p:nvSpPr>
        <p:spPr>
          <a:xfrm>
            <a:off x="9524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524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782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45782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5"/>
          </p:nvPr>
        </p:nvSpPr>
        <p:spPr>
          <a:xfrm>
            <a:off x="8204000" y="4081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8204000" y="4610100"/>
            <a:ext cx="303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146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1038251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1038251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4624700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4624700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8214337" y="2577167"/>
            <a:ext cx="288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8214337" y="4598967"/>
            <a:ext cx="288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8103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1_Title and three columns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2"/>
          </p:nvPr>
        </p:nvSpPr>
        <p:spPr>
          <a:xfrm>
            <a:off x="7621500" y="4745567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621500" y="5274533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3"/>
          </p:nvPr>
        </p:nvSpPr>
        <p:spPr>
          <a:xfrm>
            <a:off x="7621512" y="2984600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4"/>
          </p:nvPr>
        </p:nvSpPr>
        <p:spPr>
          <a:xfrm>
            <a:off x="7621512" y="3513567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5"/>
          </p:nvPr>
        </p:nvSpPr>
        <p:spPr>
          <a:xfrm>
            <a:off x="7621491" y="1223633"/>
            <a:ext cx="3635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6"/>
          </p:nvPr>
        </p:nvSpPr>
        <p:spPr>
          <a:xfrm>
            <a:off x="7621491" y="1752600"/>
            <a:ext cx="36352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0452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2352500" y="2049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352500" y="2578100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2352500" y="4131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2352500" y="4660900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7832500" y="20491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7832500" y="2578100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7832500" y="4131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7832500" y="4660900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207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838200" y="28482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838200" y="2124667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838200" y="52231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838200" y="4499567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7318200" y="28482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7318200" y="2124667"/>
            <a:ext cx="3035600" cy="1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7318200" y="5223167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7318200" y="4499567"/>
            <a:ext cx="3035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006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2"/>
          </p:nvPr>
        </p:nvSpPr>
        <p:spPr>
          <a:xfrm>
            <a:off x="952400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52400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3"/>
          </p:nvPr>
        </p:nvSpPr>
        <p:spPr>
          <a:xfrm>
            <a:off x="4578184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4578189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5"/>
          </p:nvPr>
        </p:nvSpPr>
        <p:spPr>
          <a:xfrm>
            <a:off x="8203984" y="2607933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6"/>
          </p:nvPr>
        </p:nvSpPr>
        <p:spPr>
          <a:xfrm>
            <a:off x="8203995" y="3086100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7"/>
          </p:nvPr>
        </p:nvSpPr>
        <p:spPr>
          <a:xfrm>
            <a:off x="952400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8"/>
          </p:nvPr>
        </p:nvSpPr>
        <p:spPr>
          <a:xfrm>
            <a:off x="952400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9"/>
          </p:nvPr>
        </p:nvSpPr>
        <p:spPr>
          <a:xfrm>
            <a:off x="4578184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3"/>
          </p:nvPr>
        </p:nvSpPr>
        <p:spPr>
          <a:xfrm>
            <a:off x="4578189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14"/>
          </p:nvPr>
        </p:nvSpPr>
        <p:spPr>
          <a:xfrm>
            <a:off x="8203984" y="50133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5"/>
          </p:nvPr>
        </p:nvSpPr>
        <p:spPr>
          <a:xfrm>
            <a:off x="8203995" y="5491467"/>
            <a:ext cx="3035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6017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5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6746643" y="20422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2027367" y="4979800"/>
            <a:ext cx="34180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2"/>
          </p:nvPr>
        </p:nvSpPr>
        <p:spPr>
          <a:xfrm>
            <a:off x="6746633" y="4979800"/>
            <a:ext cx="34180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3"/>
          </p:nvPr>
        </p:nvSpPr>
        <p:spPr>
          <a:xfrm>
            <a:off x="2027367" y="2042267"/>
            <a:ext cx="3418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 idx="4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0627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 hasCustomPrompt="1"/>
          </p:nvPr>
        </p:nvSpPr>
        <p:spPr>
          <a:xfrm>
            <a:off x="5943600" y="17681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5943600" y="23827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3" hasCustomPrompt="1"/>
          </p:nvPr>
        </p:nvSpPr>
        <p:spPr>
          <a:xfrm>
            <a:off x="5943600" y="32844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4"/>
          </p:nvPr>
        </p:nvSpPr>
        <p:spPr>
          <a:xfrm>
            <a:off x="5943600" y="38990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5" hasCustomPrompt="1"/>
          </p:nvPr>
        </p:nvSpPr>
        <p:spPr>
          <a:xfrm>
            <a:off x="5943600" y="4800767"/>
            <a:ext cx="4305600" cy="7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6"/>
          </p:nvPr>
        </p:nvSpPr>
        <p:spPr>
          <a:xfrm>
            <a:off x="5943600" y="5415367"/>
            <a:ext cx="43056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1238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Numbers and text  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 idx="2" hasCustomPrompt="1"/>
          </p:nvPr>
        </p:nvSpPr>
        <p:spPr>
          <a:xfrm>
            <a:off x="5950068" y="2593733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 idx="3" hasCustomPrompt="1"/>
          </p:nvPr>
        </p:nvSpPr>
        <p:spPr>
          <a:xfrm>
            <a:off x="4036733" y="2391008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8204000" y="4932600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 idx="4" hasCustomPrompt="1"/>
          </p:nvPr>
        </p:nvSpPr>
        <p:spPr>
          <a:xfrm>
            <a:off x="4481340" y="4510933"/>
            <a:ext cx="2205200" cy="7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5"/>
          </p:nvPr>
        </p:nvSpPr>
        <p:spPr>
          <a:xfrm>
            <a:off x="952400" y="3707151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title" idx="6"/>
          </p:nvPr>
        </p:nvSpPr>
        <p:spPr>
          <a:xfrm>
            <a:off x="8204000" y="4389500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 idx="7"/>
          </p:nvPr>
        </p:nvSpPr>
        <p:spPr>
          <a:xfrm>
            <a:off x="952400" y="31640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8"/>
          </p:nvPr>
        </p:nvSpPr>
        <p:spPr>
          <a:xfrm>
            <a:off x="8204000" y="2650751"/>
            <a:ext cx="3035600" cy="7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 idx="9"/>
          </p:nvPr>
        </p:nvSpPr>
        <p:spPr>
          <a:xfrm>
            <a:off x="8204000" y="2107651"/>
            <a:ext cx="3035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16421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4063067" y="4379384"/>
            <a:ext cx="3743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3248467" y="2406464"/>
            <a:ext cx="53728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359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6528400" y="2006600"/>
            <a:ext cx="4711200" cy="9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6540500" y="3157700"/>
            <a:ext cx="4711200" cy="1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905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952400" y="1864700"/>
            <a:ext cx="456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1"/>
          </p:nvPr>
        </p:nvSpPr>
        <p:spPr>
          <a:xfrm>
            <a:off x="964300" y="3157700"/>
            <a:ext cx="4103200" cy="1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96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952400" y="2739367"/>
            <a:ext cx="45632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1"/>
          </p:nvPr>
        </p:nvSpPr>
        <p:spPr>
          <a:xfrm>
            <a:off x="964300" y="4032367"/>
            <a:ext cx="386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6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65724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952400" y="1924833"/>
            <a:ext cx="102872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977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86259" y="165147"/>
            <a:ext cx="11403959" cy="6013981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525590" y="615650"/>
            <a:ext cx="11403959" cy="6013981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358900" y="1078133"/>
            <a:ext cx="4737200" cy="13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8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358900" y="2385333"/>
            <a:ext cx="4737200" cy="1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1358900" y="5083933"/>
            <a:ext cx="456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733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79258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33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52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88867" y="273000"/>
            <a:ext cx="12103171" cy="65852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209401" y="540900"/>
            <a:ext cx="11982580" cy="63304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408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8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F8F5-CCAA-46FC-BCBC-D379B3BBE0C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DCD5-87B8-4475-BCAE-7EB128848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536633"/>
            <a:ext cx="1028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05901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20" Type="http://schemas.openxmlformats.org/officeDocument/2006/relationships/image" Target="../media/image6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5" Type="http://schemas.openxmlformats.org/officeDocument/2006/relationships/image" Target="../media/image11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3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6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5" Type="http://schemas.openxmlformats.org/officeDocument/2006/relationships/image" Target="../media/image11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3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39" Type="http://schemas.openxmlformats.org/officeDocument/2006/relationships/image" Target="../media/image39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20" Type="http://schemas.openxmlformats.org/officeDocument/2006/relationships/image" Target="../media/image6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5" Type="http://schemas.openxmlformats.org/officeDocument/2006/relationships/image" Target="../media/image11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3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39" Type="http://schemas.openxmlformats.org/officeDocument/2006/relationships/image" Target="../media/image42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42" Type="http://schemas.openxmlformats.org/officeDocument/2006/relationships/image" Target="../media/image3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png"/><Relationship Id="rId20" Type="http://schemas.openxmlformats.org/officeDocument/2006/relationships/image" Target="../media/image6.png"/><Relationship Id="rId29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40" Type="http://schemas.openxmlformats.org/officeDocument/2006/relationships/image" Target="../media/image43.svg"/><Relationship Id="rId5" Type="http://schemas.openxmlformats.org/officeDocument/2006/relationships/image" Target="../media/image11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3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39" Type="http://schemas.openxmlformats.org/officeDocument/2006/relationships/image" Target="../media/image42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42" Type="http://schemas.openxmlformats.org/officeDocument/2006/relationships/image" Target="../media/image39.png"/><Relationship Id="rId47" Type="http://schemas.openxmlformats.org/officeDocument/2006/relationships/image" Target="../media/image48.png"/><Relationship Id="rId50" Type="http://schemas.openxmlformats.org/officeDocument/2006/relationships/image" Target="../media/image51.sv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png"/><Relationship Id="rId29" Type="http://schemas.openxmlformats.org/officeDocument/2006/relationships/image" Target="../media/image19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40" Type="http://schemas.openxmlformats.org/officeDocument/2006/relationships/image" Target="../media/image43.svg"/><Relationship Id="rId45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49" Type="http://schemas.openxmlformats.org/officeDocument/2006/relationships/image" Target="../media/image50.png"/><Relationship Id="rId10" Type="http://schemas.openxmlformats.org/officeDocument/2006/relationships/image" Target="../media/image12.png"/><Relationship Id="rId19" Type="http://schemas.openxmlformats.org/officeDocument/2006/relationships/image" Target="../media/image36.png"/><Relationship Id="rId31" Type="http://schemas.openxmlformats.org/officeDocument/2006/relationships/image" Target="../media/image21.png"/><Relationship Id="rId44" Type="http://schemas.openxmlformats.org/officeDocument/2006/relationships/image" Target="../media/image45.svg"/><Relationship Id="rId52" Type="http://schemas.openxmlformats.org/officeDocument/2006/relationships/image" Target="../media/image53.sv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43" Type="http://schemas.openxmlformats.org/officeDocument/2006/relationships/image" Target="../media/image44.png"/><Relationship Id="rId48" Type="http://schemas.openxmlformats.org/officeDocument/2006/relationships/image" Target="../media/image49.svg"/><Relationship Id="rId8" Type="http://schemas.openxmlformats.org/officeDocument/2006/relationships/image" Target="../media/image14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20" Type="http://schemas.openxmlformats.org/officeDocument/2006/relationships/image" Target="../media/image6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39" Type="http://schemas.openxmlformats.org/officeDocument/2006/relationships/image" Target="../media/image42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42" Type="http://schemas.openxmlformats.org/officeDocument/2006/relationships/image" Target="../media/image39.png"/><Relationship Id="rId47" Type="http://schemas.openxmlformats.org/officeDocument/2006/relationships/image" Target="../media/image48.png"/><Relationship Id="rId50" Type="http://schemas.openxmlformats.org/officeDocument/2006/relationships/image" Target="../media/image51.svg"/><Relationship Id="rId55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.png"/><Relationship Id="rId29" Type="http://schemas.openxmlformats.org/officeDocument/2006/relationships/image" Target="../media/image19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40" Type="http://schemas.openxmlformats.org/officeDocument/2006/relationships/image" Target="../media/image43.sv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" Type="http://schemas.openxmlformats.org/officeDocument/2006/relationships/image" Target="../media/image11.png"/><Relationship Id="rId19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43" Type="http://schemas.openxmlformats.org/officeDocument/2006/relationships/image" Target="../media/image44.png"/><Relationship Id="rId48" Type="http://schemas.openxmlformats.org/officeDocument/2006/relationships/image" Target="../media/image49.svg"/><Relationship Id="rId56" Type="http://schemas.openxmlformats.org/officeDocument/2006/relationships/image" Target="../media/image57.png"/><Relationship Id="rId8" Type="http://schemas.openxmlformats.org/officeDocument/2006/relationships/image" Target="../media/image14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20" Type="http://schemas.openxmlformats.org/officeDocument/2006/relationships/image" Target="../media/image6.png"/><Relationship Id="rId41" Type="http://schemas.openxmlformats.org/officeDocument/2006/relationships/image" Target="../media/image40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2.png"/><Relationship Id="rId31" Type="http://schemas.openxmlformats.org/officeDocument/2006/relationships/image" Target="../media/image21.png"/><Relationship Id="rId44" Type="http://schemas.openxmlformats.org/officeDocument/2006/relationships/image" Target="../media/image45.svg"/><Relationship Id="rId52" Type="http://schemas.openxmlformats.org/officeDocument/2006/relationships/image" Target="../media/image53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39" Type="http://schemas.openxmlformats.org/officeDocument/2006/relationships/image" Target="../media/image42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42" Type="http://schemas.openxmlformats.org/officeDocument/2006/relationships/image" Target="../media/image39.png"/><Relationship Id="rId47" Type="http://schemas.openxmlformats.org/officeDocument/2006/relationships/image" Target="../media/image48.png"/><Relationship Id="rId50" Type="http://schemas.openxmlformats.org/officeDocument/2006/relationships/image" Target="../media/image51.svg"/><Relationship Id="rId55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png"/><Relationship Id="rId29" Type="http://schemas.openxmlformats.org/officeDocument/2006/relationships/image" Target="../media/image19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40" Type="http://schemas.openxmlformats.org/officeDocument/2006/relationships/image" Target="../media/image43.sv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11.png"/><Relationship Id="rId61" Type="http://schemas.openxmlformats.org/officeDocument/2006/relationships/image" Target="../media/image62.png"/><Relationship Id="rId19" Type="http://schemas.openxmlformats.org/officeDocument/2006/relationships/image" Target="../media/image36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43" Type="http://schemas.openxmlformats.org/officeDocument/2006/relationships/image" Target="../media/image44.png"/><Relationship Id="rId48" Type="http://schemas.openxmlformats.org/officeDocument/2006/relationships/image" Target="../media/image49.svg"/><Relationship Id="rId56" Type="http://schemas.openxmlformats.org/officeDocument/2006/relationships/image" Target="../media/image57.png"/><Relationship Id="rId8" Type="http://schemas.openxmlformats.org/officeDocument/2006/relationships/image" Target="../media/image14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20" Type="http://schemas.openxmlformats.org/officeDocument/2006/relationships/image" Target="../media/image6.png"/><Relationship Id="rId41" Type="http://schemas.openxmlformats.org/officeDocument/2006/relationships/image" Target="../media/image40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2.png"/><Relationship Id="rId31" Type="http://schemas.openxmlformats.org/officeDocument/2006/relationships/image" Target="../media/image21.png"/><Relationship Id="rId44" Type="http://schemas.openxmlformats.org/officeDocument/2006/relationships/image" Target="../media/image45.svg"/><Relationship Id="rId52" Type="http://schemas.openxmlformats.org/officeDocument/2006/relationships/image" Target="../media/image53.svg"/><Relationship Id="rId60" Type="http://schemas.openxmlformats.org/officeDocument/2006/relationships/image" Target="../media/image61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image" Target="../media/image7.png"/><Relationship Id="rId34" Type="http://schemas.openxmlformats.org/officeDocument/2006/relationships/image" Target="../media/image25.svg"/><Relationship Id="rId42" Type="http://schemas.openxmlformats.org/officeDocument/2006/relationships/image" Target="../media/image39.png"/><Relationship Id="rId47" Type="http://schemas.openxmlformats.org/officeDocument/2006/relationships/image" Target="../media/image48.png"/><Relationship Id="rId50" Type="http://schemas.openxmlformats.org/officeDocument/2006/relationships/image" Target="../media/image51.sv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png"/><Relationship Id="rId29" Type="http://schemas.openxmlformats.org/officeDocument/2006/relationships/image" Target="../media/image19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40" Type="http://schemas.openxmlformats.org/officeDocument/2006/relationships/image" Target="../media/image43.sv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5" Type="http://schemas.openxmlformats.org/officeDocument/2006/relationships/image" Target="../media/image11.png"/><Relationship Id="rId61" Type="http://schemas.openxmlformats.org/officeDocument/2006/relationships/image" Target="../media/image62.png"/><Relationship Id="rId19" Type="http://schemas.openxmlformats.org/officeDocument/2006/relationships/image" Target="../media/image36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43" Type="http://schemas.openxmlformats.org/officeDocument/2006/relationships/image" Target="../media/image44.png"/><Relationship Id="rId48" Type="http://schemas.openxmlformats.org/officeDocument/2006/relationships/image" Target="../media/image49.sv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8" Type="http://schemas.openxmlformats.org/officeDocument/2006/relationships/image" Target="../media/image14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20" Type="http://schemas.openxmlformats.org/officeDocument/2006/relationships/image" Target="../media/image6.png"/><Relationship Id="rId41" Type="http://schemas.openxmlformats.org/officeDocument/2006/relationships/image" Target="../media/image40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2.png"/><Relationship Id="rId31" Type="http://schemas.openxmlformats.org/officeDocument/2006/relationships/image" Target="../media/image21.png"/><Relationship Id="rId44" Type="http://schemas.openxmlformats.org/officeDocument/2006/relationships/image" Target="../media/image45.svg"/><Relationship Id="rId52" Type="http://schemas.openxmlformats.org/officeDocument/2006/relationships/image" Target="../media/image53.sv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image" Target="../media/image7.png"/><Relationship Id="rId42" Type="http://schemas.openxmlformats.org/officeDocument/2006/relationships/image" Target="../media/image39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png"/><Relationship Id="rId29" Type="http://schemas.openxmlformats.org/officeDocument/2006/relationships/image" Target="../media/image19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40" Type="http://schemas.openxmlformats.org/officeDocument/2006/relationships/image" Target="../media/image43.sv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5" Type="http://schemas.openxmlformats.org/officeDocument/2006/relationships/image" Target="../media/image11.png"/><Relationship Id="rId61" Type="http://schemas.openxmlformats.org/officeDocument/2006/relationships/image" Target="../media/image62.png"/><Relationship Id="rId19" Type="http://schemas.openxmlformats.org/officeDocument/2006/relationships/image" Target="../media/image36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43" Type="http://schemas.openxmlformats.org/officeDocument/2006/relationships/image" Target="../media/image44.png"/><Relationship Id="rId48" Type="http://schemas.openxmlformats.org/officeDocument/2006/relationships/image" Target="../media/image49.sv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8" Type="http://schemas.openxmlformats.org/officeDocument/2006/relationships/image" Target="../media/image14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6.png"/><Relationship Id="rId41" Type="http://schemas.openxmlformats.org/officeDocument/2006/relationships/image" Target="../media/image40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2.png"/><Relationship Id="rId31" Type="http://schemas.openxmlformats.org/officeDocument/2006/relationships/image" Target="../media/image21.png"/><Relationship Id="rId44" Type="http://schemas.openxmlformats.org/officeDocument/2006/relationships/image" Target="../media/image45.svg"/><Relationship Id="rId52" Type="http://schemas.openxmlformats.org/officeDocument/2006/relationships/image" Target="../media/image53.sv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9" Type="http://schemas.openxmlformats.org/officeDocument/2006/relationships/image" Target="../media/image42.png"/><Relationship Id="rId34" Type="http://schemas.openxmlformats.org/officeDocument/2006/relationships/image" Target="../media/image25.svg"/><Relationship Id="rId50" Type="http://schemas.openxmlformats.org/officeDocument/2006/relationships/image" Target="../media/image51.svg"/><Relationship Id="rId55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image" Target="../media/image7.png"/><Relationship Id="rId42" Type="http://schemas.openxmlformats.org/officeDocument/2006/relationships/image" Target="../media/image39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png"/><Relationship Id="rId29" Type="http://schemas.openxmlformats.org/officeDocument/2006/relationships/image" Target="../media/image19.png"/><Relationship Id="rId11" Type="http://schemas.openxmlformats.org/officeDocument/2006/relationships/image" Target="../media/image29.png"/><Relationship Id="rId24" Type="http://schemas.openxmlformats.org/officeDocument/2006/relationships/image" Target="../media/image10.png"/><Relationship Id="rId32" Type="http://schemas.openxmlformats.org/officeDocument/2006/relationships/image" Target="../media/image23.png"/><Relationship Id="rId37" Type="http://schemas.openxmlformats.org/officeDocument/2006/relationships/image" Target="../media/image26.png"/><Relationship Id="rId40" Type="http://schemas.openxmlformats.org/officeDocument/2006/relationships/image" Target="../media/image43.sv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5" Type="http://schemas.openxmlformats.org/officeDocument/2006/relationships/image" Target="../media/image11.png"/><Relationship Id="rId61" Type="http://schemas.openxmlformats.org/officeDocument/2006/relationships/image" Target="../media/image62.png"/><Relationship Id="rId19" Type="http://schemas.openxmlformats.org/officeDocument/2006/relationships/image" Target="../media/image36.png"/><Relationship Id="rId14" Type="http://schemas.openxmlformats.org/officeDocument/2006/relationships/image" Target="../media/image32.png"/><Relationship Id="rId22" Type="http://schemas.openxmlformats.org/officeDocument/2006/relationships/image" Target="../media/image8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37.png"/><Relationship Id="rId43" Type="http://schemas.openxmlformats.org/officeDocument/2006/relationships/image" Target="../media/image44.png"/><Relationship Id="rId48" Type="http://schemas.openxmlformats.org/officeDocument/2006/relationships/image" Target="../media/image49.sv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8" Type="http://schemas.openxmlformats.org/officeDocument/2006/relationships/image" Target="../media/image14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38" Type="http://schemas.openxmlformats.org/officeDocument/2006/relationships/image" Target="../media/image41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6.png"/><Relationship Id="rId41" Type="http://schemas.openxmlformats.org/officeDocument/2006/relationships/image" Target="../media/image40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9.svg"/><Relationship Id="rId28" Type="http://schemas.openxmlformats.org/officeDocument/2006/relationships/image" Target="../media/image18.png"/><Relationship Id="rId36" Type="http://schemas.openxmlformats.org/officeDocument/2006/relationships/image" Target="../media/image38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" Type="http://schemas.openxmlformats.org/officeDocument/2006/relationships/image" Target="../media/image12.png"/><Relationship Id="rId31" Type="http://schemas.openxmlformats.org/officeDocument/2006/relationships/image" Target="../media/image21.png"/><Relationship Id="rId44" Type="http://schemas.openxmlformats.org/officeDocument/2006/relationships/image" Target="../media/image45.svg"/><Relationship Id="rId52" Type="http://schemas.openxmlformats.org/officeDocument/2006/relationships/image" Target="../media/image53.sv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9" Type="http://schemas.openxmlformats.org/officeDocument/2006/relationships/image" Target="../media/image42.png"/><Relationship Id="rId34" Type="http://schemas.openxmlformats.org/officeDocument/2006/relationships/image" Target="../media/image25.svg"/><Relationship Id="rId50" Type="http://schemas.openxmlformats.org/officeDocument/2006/relationships/image" Target="../media/image51.svg"/><Relationship Id="rId55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svg"/><Relationship Id="rId21" Type="http://schemas.openxmlformats.org/officeDocument/2006/relationships/image" Target="../media/image60.png"/><Relationship Id="rId42" Type="http://schemas.openxmlformats.org/officeDocument/2006/relationships/image" Target="../media/image45.svg"/><Relationship Id="rId47" Type="http://schemas.openxmlformats.org/officeDocument/2006/relationships/image" Target="../media/image62.png"/><Relationship Id="rId63" Type="http://schemas.openxmlformats.org/officeDocument/2006/relationships/image" Target="../media/image15.png"/><Relationship Id="rId68" Type="http://schemas.openxmlformats.org/officeDocument/2006/relationships/image" Target="../media/image5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6.png"/><Relationship Id="rId29" Type="http://schemas.openxmlformats.org/officeDocument/2006/relationships/image" Target="../media/image27.png"/><Relationship Id="rId11" Type="http://schemas.openxmlformats.org/officeDocument/2006/relationships/image" Target="../media/image7.png"/><Relationship Id="rId24" Type="http://schemas.openxmlformats.org/officeDocument/2006/relationships/image" Target="../media/image51.svg"/><Relationship Id="rId32" Type="http://schemas.openxmlformats.org/officeDocument/2006/relationships/image" Target="../media/image34.png"/><Relationship Id="rId37" Type="http://schemas.openxmlformats.org/officeDocument/2006/relationships/image" Target="../media/image41.png"/><Relationship Id="rId40" Type="http://schemas.openxmlformats.org/officeDocument/2006/relationships/image" Target="../media/image39.png"/><Relationship Id="rId45" Type="http://schemas.openxmlformats.org/officeDocument/2006/relationships/image" Target="../media/image46.png"/><Relationship Id="rId53" Type="http://schemas.openxmlformats.org/officeDocument/2006/relationships/image" Target="../media/image29.png"/><Relationship Id="rId58" Type="http://schemas.openxmlformats.org/officeDocument/2006/relationships/image" Target="../media/image32.png"/><Relationship Id="rId66" Type="http://schemas.openxmlformats.org/officeDocument/2006/relationships/image" Target="../media/image67.png"/><Relationship Id="rId5" Type="http://schemas.openxmlformats.org/officeDocument/2006/relationships/image" Target="../media/image5.png"/><Relationship Id="rId61" Type="http://schemas.openxmlformats.org/officeDocument/2006/relationships/image" Target="../media/image24.png"/><Relationship Id="rId19" Type="http://schemas.openxmlformats.org/officeDocument/2006/relationships/image" Target="../media/image57.png"/><Relationship Id="rId14" Type="http://schemas.openxmlformats.org/officeDocument/2006/relationships/image" Target="../media/image42.png"/><Relationship Id="rId22" Type="http://schemas.openxmlformats.org/officeDocument/2006/relationships/image" Target="../media/image61.png"/><Relationship Id="rId27" Type="http://schemas.openxmlformats.org/officeDocument/2006/relationships/image" Target="../media/image38.png"/><Relationship Id="rId30" Type="http://schemas.openxmlformats.org/officeDocument/2006/relationships/image" Target="../media/image40.png"/><Relationship Id="rId35" Type="http://schemas.openxmlformats.org/officeDocument/2006/relationships/image" Target="../media/image66.png"/><Relationship Id="rId43" Type="http://schemas.openxmlformats.org/officeDocument/2006/relationships/image" Target="../media/image54.png"/><Relationship Id="rId48" Type="http://schemas.openxmlformats.org/officeDocument/2006/relationships/image" Target="../media/image71.png"/><Relationship Id="rId56" Type="http://schemas.openxmlformats.org/officeDocument/2006/relationships/image" Target="../media/image18.png"/><Relationship Id="rId64" Type="http://schemas.openxmlformats.org/officeDocument/2006/relationships/image" Target="../media/image19.png"/><Relationship Id="rId69" Type="http://schemas.openxmlformats.org/officeDocument/2006/relationships/image" Target="../media/image52.png"/><Relationship Id="rId8" Type="http://schemas.openxmlformats.org/officeDocument/2006/relationships/image" Target="../media/image8.png"/><Relationship Id="rId51" Type="http://schemas.openxmlformats.org/officeDocument/2006/relationships/image" Target="../media/image47.png"/><Relationship Id="rId3" Type="http://schemas.openxmlformats.org/officeDocument/2006/relationships/image" Target="../media/image37.png"/><Relationship Id="rId12" Type="http://schemas.openxmlformats.org/officeDocument/2006/relationships/image" Target="../media/image63.png"/><Relationship Id="rId17" Type="http://schemas.openxmlformats.org/officeDocument/2006/relationships/image" Target="../media/image17.png"/><Relationship Id="rId25" Type="http://schemas.openxmlformats.org/officeDocument/2006/relationships/image" Target="../media/image48.png"/><Relationship Id="rId33" Type="http://schemas.openxmlformats.org/officeDocument/2006/relationships/image" Target="../media/image28.png"/><Relationship Id="rId38" Type="http://schemas.openxmlformats.org/officeDocument/2006/relationships/image" Target="../media/image12.png"/><Relationship Id="rId46" Type="http://schemas.openxmlformats.org/officeDocument/2006/relationships/image" Target="../media/image56.png"/><Relationship Id="rId59" Type="http://schemas.openxmlformats.org/officeDocument/2006/relationships/image" Target="../media/image21.png"/><Relationship Id="rId67" Type="http://schemas.openxmlformats.org/officeDocument/2006/relationships/image" Target="../media/image70.png"/><Relationship Id="rId20" Type="http://schemas.openxmlformats.org/officeDocument/2006/relationships/image" Target="../media/image59.png"/><Relationship Id="rId41" Type="http://schemas.openxmlformats.org/officeDocument/2006/relationships/image" Target="../media/image44.png"/><Relationship Id="rId54" Type="http://schemas.openxmlformats.org/officeDocument/2006/relationships/image" Target="../media/image30.png"/><Relationship Id="rId62" Type="http://schemas.openxmlformats.org/officeDocument/2006/relationships/image" Target="../media/image25.svg"/><Relationship Id="rId70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5" Type="http://schemas.openxmlformats.org/officeDocument/2006/relationships/image" Target="../media/image43.svg"/><Relationship Id="rId23" Type="http://schemas.openxmlformats.org/officeDocument/2006/relationships/image" Target="../media/image50.png"/><Relationship Id="rId28" Type="http://schemas.openxmlformats.org/officeDocument/2006/relationships/image" Target="../media/image10.png"/><Relationship Id="rId36" Type="http://schemas.openxmlformats.org/officeDocument/2006/relationships/image" Target="../media/image35.png"/><Relationship Id="rId49" Type="http://schemas.openxmlformats.org/officeDocument/2006/relationships/image" Target="../media/image68.png"/><Relationship Id="rId57" Type="http://schemas.openxmlformats.org/officeDocument/2006/relationships/image" Target="../media/image22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image" Target="../media/image55.png"/><Relationship Id="rId52" Type="http://schemas.openxmlformats.org/officeDocument/2006/relationships/image" Target="../media/image36.png"/><Relationship Id="rId60" Type="http://schemas.openxmlformats.org/officeDocument/2006/relationships/image" Target="../media/image33.png"/><Relationship Id="rId65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3" Type="http://schemas.openxmlformats.org/officeDocument/2006/relationships/image" Target="../media/image64.png"/><Relationship Id="rId18" Type="http://schemas.openxmlformats.org/officeDocument/2006/relationships/image" Target="../media/image23.png"/><Relationship Id="rId39" Type="http://schemas.openxmlformats.org/officeDocument/2006/relationships/image" Target="../media/image26.png"/><Relationship Id="rId34" Type="http://schemas.openxmlformats.org/officeDocument/2006/relationships/image" Target="../media/image65.png"/><Relationship Id="rId50" Type="http://schemas.openxmlformats.org/officeDocument/2006/relationships/image" Target="../media/image69.png"/><Relationship Id="rId55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svg"/><Relationship Id="rId21" Type="http://schemas.openxmlformats.org/officeDocument/2006/relationships/image" Target="../media/image60.png"/><Relationship Id="rId42" Type="http://schemas.openxmlformats.org/officeDocument/2006/relationships/image" Target="../media/image45.svg"/><Relationship Id="rId47" Type="http://schemas.openxmlformats.org/officeDocument/2006/relationships/image" Target="../media/image62.png"/><Relationship Id="rId63" Type="http://schemas.openxmlformats.org/officeDocument/2006/relationships/image" Target="../media/image15.png"/><Relationship Id="rId68" Type="http://schemas.openxmlformats.org/officeDocument/2006/relationships/image" Target="../media/image5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6.png"/><Relationship Id="rId29" Type="http://schemas.openxmlformats.org/officeDocument/2006/relationships/image" Target="../media/image27.png"/><Relationship Id="rId11" Type="http://schemas.openxmlformats.org/officeDocument/2006/relationships/image" Target="../media/image7.png"/><Relationship Id="rId24" Type="http://schemas.openxmlformats.org/officeDocument/2006/relationships/image" Target="../media/image51.svg"/><Relationship Id="rId32" Type="http://schemas.openxmlformats.org/officeDocument/2006/relationships/image" Target="../media/image34.png"/><Relationship Id="rId37" Type="http://schemas.openxmlformats.org/officeDocument/2006/relationships/image" Target="../media/image41.png"/><Relationship Id="rId40" Type="http://schemas.openxmlformats.org/officeDocument/2006/relationships/image" Target="../media/image39.png"/><Relationship Id="rId45" Type="http://schemas.openxmlformats.org/officeDocument/2006/relationships/image" Target="../media/image46.png"/><Relationship Id="rId53" Type="http://schemas.openxmlformats.org/officeDocument/2006/relationships/image" Target="../media/image29.png"/><Relationship Id="rId58" Type="http://schemas.openxmlformats.org/officeDocument/2006/relationships/image" Target="../media/image32.png"/><Relationship Id="rId66" Type="http://schemas.openxmlformats.org/officeDocument/2006/relationships/image" Target="../media/image67.png"/><Relationship Id="rId5" Type="http://schemas.openxmlformats.org/officeDocument/2006/relationships/image" Target="../media/image5.png"/><Relationship Id="rId61" Type="http://schemas.openxmlformats.org/officeDocument/2006/relationships/image" Target="../media/image24.png"/><Relationship Id="rId19" Type="http://schemas.openxmlformats.org/officeDocument/2006/relationships/image" Target="../media/image57.png"/><Relationship Id="rId14" Type="http://schemas.openxmlformats.org/officeDocument/2006/relationships/image" Target="../media/image42.png"/><Relationship Id="rId22" Type="http://schemas.openxmlformats.org/officeDocument/2006/relationships/image" Target="../media/image61.png"/><Relationship Id="rId27" Type="http://schemas.openxmlformats.org/officeDocument/2006/relationships/image" Target="../media/image38.png"/><Relationship Id="rId30" Type="http://schemas.openxmlformats.org/officeDocument/2006/relationships/image" Target="../media/image40.png"/><Relationship Id="rId35" Type="http://schemas.openxmlformats.org/officeDocument/2006/relationships/image" Target="../media/image66.png"/><Relationship Id="rId43" Type="http://schemas.openxmlformats.org/officeDocument/2006/relationships/image" Target="../media/image54.png"/><Relationship Id="rId48" Type="http://schemas.openxmlformats.org/officeDocument/2006/relationships/image" Target="../media/image71.png"/><Relationship Id="rId56" Type="http://schemas.openxmlformats.org/officeDocument/2006/relationships/image" Target="../media/image18.png"/><Relationship Id="rId64" Type="http://schemas.openxmlformats.org/officeDocument/2006/relationships/image" Target="../media/image19.png"/><Relationship Id="rId69" Type="http://schemas.openxmlformats.org/officeDocument/2006/relationships/image" Target="../media/image52.png"/><Relationship Id="rId8" Type="http://schemas.openxmlformats.org/officeDocument/2006/relationships/image" Target="../media/image8.png"/><Relationship Id="rId51" Type="http://schemas.openxmlformats.org/officeDocument/2006/relationships/image" Target="../media/image47.png"/><Relationship Id="rId3" Type="http://schemas.openxmlformats.org/officeDocument/2006/relationships/image" Target="../media/image37.png"/><Relationship Id="rId12" Type="http://schemas.openxmlformats.org/officeDocument/2006/relationships/image" Target="../media/image63.png"/><Relationship Id="rId17" Type="http://schemas.openxmlformats.org/officeDocument/2006/relationships/image" Target="../media/image17.png"/><Relationship Id="rId25" Type="http://schemas.openxmlformats.org/officeDocument/2006/relationships/image" Target="../media/image48.png"/><Relationship Id="rId33" Type="http://schemas.openxmlformats.org/officeDocument/2006/relationships/image" Target="../media/image28.png"/><Relationship Id="rId38" Type="http://schemas.openxmlformats.org/officeDocument/2006/relationships/image" Target="../media/image12.png"/><Relationship Id="rId46" Type="http://schemas.openxmlformats.org/officeDocument/2006/relationships/image" Target="../media/image56.png"/><Relationship Id="rId59" Type="http://schemas.openxmlformats.org/officeDocument/2006/relationships/image" Target="../media/image21.png"/><Relationship Id="rId67" Type="http://schemas.openxmlformats.org/officeDocument/2006/relationships/image" Target="../media/image70.png"/><Relationship Id="rId20" Type="http://schemas.openxmlformats.org/officeDocument/2006/relationships/image" Target="../media/image59.png"/><Relationship Id="rId41" Type="http://schemas.openxmlformats.org/officeDocument/2006/relationships/image" Target="../media/image44.png"/><Relationship Id="rId54" Type="http://schemas.openxmlformats.org/officeDocument/2006/relationships/image" Target="../media/image30.png"/><Relationship Id="rId62" Type="http://schemas.openxmlformats.org/officeDocument/2006/relationships/image" Target="../media/image25.svg"/><Relationship Id="rId70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5" Type="http://schemas.openxmlformats.org/officeDocument/2006/relationships/image" Target="../media/image43.svg"/><Relationship Id="rId23" Type="http://schemas.openxmlformats.org/officeDocument/2006/relationships/image" Target="../media/image50.png"/><Relationship Id="rId28" Type="http://schemas.openxmlformats.org/officeDocument/2006/relationships/image" Target="../media/image10.png"/><Relationship Id="rId36" Type="http://schemas.openxmlformats.org/officeDocument/2006/relationships/image" Target="../media/image35.png"/><Relationship Id="rId49" Type="http://schemas.openxmlformats.org/officeDocument/2006/relationships/image" Target="../media/image68.png"/><Relationship Id="rId57" Type="http://schemas.openxmlformats.org/officeDocument/2006/relationships/image" Target="../media/image22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image" Target="../media/image55.png"/><Relationship Id="rId52" Type="http://schemas.openxmlformats.org/officeDocument/2006/relationships/image" Target="../media/image36.png"/><Relationship Id="rId60" Type="http://schemas.openxmlformats.org/officeDocument/2006/relationships/image" Target="../media/image33.png"/><Relationship Id="rId65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3" Type="http://schemas.openxmlformats.org/officeDocument/2006/relationships/image" Target="../media/image64.png"/><Relationship Id="rId18" Type="http://schemas.openxmlformats.org/officeDocument/2006/relationships/image" Target="../media/image23.png"/><Relationship Id="rId39" Type="http://schemas.openxmlformats.org/officeDocument/2006/relationships/image" Target="../media/image26.png"/><Relationship Id="rId34" Type="http://schemas.openxmlformats.org/officeDocument/2006/relationships/image" Target="../media/image65.png"/><Relationship Id="rId50" Type="http://schemas.openxmlformats.org/officeDocument/2006/relationships/image" Target="../media/image69.png"/><Relationship Id="rId55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3" y="255628"/>
            <a:ext cx="12022354" cy="62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8" idx="0"/>
            <a:endCxn id="209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5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8" idx="0"/>
            <a:endCxn id="209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45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8" idx="3"/>
            <a:endCxn id="189" idx="1"/>
          </p:cNvCxnSpPr>
          <p:nvPr/>
        </p:nvCxnSpPr>
        <p:spPr>
          <a:xfrm>
            <a:off x="3157598" y="4100245"/>
            <a:ext cx="1294092" cy="35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0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8" idx="3"/>
            <a:endCxn id="189" idx="1"/>
          </p:cNvCxnSpPr>
          <p:nvPr/>
        </p:nvCxnSpPr>
        <p:spPr>
          <a:xfrm>
            <a:off x="3157598" y="4100245"/>
            <a:ext cx="1294092" cy="35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그림 143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1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8" idx="3"/>
            <a:endCxn id="189" idx="1"/>
          </p:cNvCxnSpPr>
          <p:nvPr/>
        </p:nvCxnSpPr>
        <p:spPr>
          <a:xfrm>
            <a:off x="3157598" y="4100245"/>
            <a:ext cx="1294092" cy="35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3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6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2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6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0FB4A80-B30E-499A-9BE0-F31D5B88279E}"/>
              </a:ext>
            </a:extLst>
          </p:cNvPr>
          <p:cNvSpPr txBox="1"/>
          <p:nvPr/>
        </p:nvSpPr>
        <p:spPr>
          <a:xfrm>
            <a:off x="1980963" y="2983434"/>
            <a:ext cx="23433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D6B0AC-025D-4F40-8743-FFED192CDAE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F4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30BF3-34D2-4963-AAA1-06B4E41692FA}"/>
              </a:ext>
            </a:extLst>
          </p:cNvPr>
          <p:cNvSpPr txBox="1"/>
          <p:nvPr/>
        </p:nvSpPr>
        <p:spPr>
          <a:xfrm>
            <a:off x="1789445" y="2721824"/>
            <a:ext cx="272642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500" dirty="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D4CF8-076F-4E0C-A875-33398DF9E034}"/>
              </a:ext>
            </a:extLst>
          </p:cNvPr>
          <p:cNvSpPr txBox="1"/>
          <p:nvPr/>
        </p:nvSpPr>
        <p:spPr>
          <a:xfrm>
            <a:off x="7348755" y="956345"/>
            <a:ext cx="33586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1. </a:t>
            </a:r>
            <a:r>
              <a:rPr lang="ko-KR" altLang="en-US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프로젝트 목적</a:t>
            </a:r>
            <a:r>
              <a:rPr lang="en-US" altLang="ko-KR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endParaRPr lang="ko-KR" altLang="en-US" sz="3500" dirty="0">
              <a:solidFill>
                <a:srgbClr val="2F4A8A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AA021-9490-492D-BFA0-BC1E6049DC1C}"/>
              </a:ext>
            </a:extLst>
          </p:cNvPr>
          <p:cNvSpPr txBox="1"/>
          <p:nvPr/>
        </p:nvSpPr>
        <p:spPr>
          <a:xfrm>
            <a:off x="7348755" y="1821613"/>
            <a:ext cx="364074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2. </a:t>
            </a:r>
            <a:r>
              <a:rPr lang="ko-KR" altLang="en-US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프로젝트 구성원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0AE9-5014-444F-89BA-CBAF3B15FF8A}"/>
              </a:ext>
            </a:extLst>
          </p:cNvPr>
          <p:cNvSpPr txBox="1"/>
          <p:nvPr/>
        </p:nvSpPr>
        <p:spPr>
          <a:xfrm>
            <a:off x="7348755" y="2686881"/>
            <a:ext cx="35285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3. </a:t>
            </a:r>
            <a:r>
              <a:rPr lang="ko-KR" altLang="en-US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프로젝트 </a:t>
            </a:r>
            <a:r>
              <a:rPr lang="en-US" altLang="ko-KR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WBS </a:t>
            </a:r>
            <a:endParaRPr lang="ko-KR" altLang="en-US" sz="3500" dirty="0">
              <a:solidFill>
                <a:srgbClr val="2F4A8A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4235B2-44D2-4E68-94E8-F2D041D72685}"/>
              </a:ext>
            </a:extLst>
          </p:cNvPr>
          <p:cNvSpPr txBox="1"/>
          <p:nvPr/>
        </p:nvSpPr>
        <p:spPr>
          <a:xfrm>
            <a:off x="7348755" y="3552149"/>
            <a:ext cx="23070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4. </a:t>
            </a:r>
            <a:r>
              <a:rPr lang="ko-KR" altLang="en-US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작업내용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6C1BE-D0BC-4F53-A967-CD989A5810AB}"/>
              </a:ext>
            </a:extLst>
          </p:cNvPr>
          <p:cNvSpPr txBox="1"/>
          <p:nvPr/>
        </p:nvSpPr>
        <p:spPr>
          <a:xfrm>
            <a:off x="7348755" y="5451962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5. </a:t>
            </a:r>
            <a:r>
              <a:rPr lang="ko-KR" altLang="en-US" sz="35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향후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648D2-7349-4FF2-A4D4-ED04A6C6119D}"/>
              </a:ext>
            </a:extLst>
          </p:cNvPr>
          <p:cNvSpPr txBox="1"/>
          <p:nvPr/>
        </p:nvSpPr>
        <p:spPr>
          <a:xfrm>
            <a:off x="7885445" y="4417417"/>
            <a:ext cx="2239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3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서비스</a:t>
            </a:r>
            <a:endParaRPr lang="en-US" altLang="ko-KR" sz="2300" dirty="0">
              <a:solidFill>
                <a:srgbClr val="2F4A8A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3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인프라</a:t>
            </a:r>
          </a:p>
        </p:txBody>
      </p:sp>
    </p:spTree>
    <p:extLst>
      <p:ext uri="{BB962C8B-B14F-4D97-AF65-F5344CB8AC3E}">
        <p14:creationId xmlns:p14="http://schemas.microsoft.com/office/powerpoint/2010/main" val="201108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1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0" idx="0"/>
            <a:endCxn id="268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4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5" idx="0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그림 14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cxnSp>
        <p:nvCxnSpPr>
          <p:cNvPr id="1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154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158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4" idx="2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8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87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Graphic 16">
            <a:extLst>
              <a:ext uri="{FF2B5EF4-FFF2-40B4-BE49-F238E27FC236}">
                <a16:creationId xmlns:a16="http://schemas.microsoft.com/office/drawing/2014/main" id="{2A6B43E6-CDCC-D049-9CB5-90178A8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83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0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0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6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그림 2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그림 38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pic>
        <p:nvPicPr>
          <p:cNvPr id="384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385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" name="Graphic 16">
            <a:extLst>
              <a:ext uri="{FF2B5EF4-FFF2-40B4-BE49-F238E27FC236}">
                <a16:creationId xmlns:a16="http://schemas.microsoft.com/office/drawing/2014/main" id="{2A6B43E6-CDCC-D049-9CB5-90178A8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83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7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197" idx="1"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243" idx="1"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4" idx="3"/>
            <a:endCxn id="277" idx="1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15" idx="3"/>
            <a:endCxn id="277" idx="1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215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5" idx="2"/>
            <a:endCxn id="251" idx="0"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1" idx="3"/>
            <a:endCxn id="66" idx="1"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36" idx="3"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18" idx="3"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0"/>
            <a:endCxn id="227" idx="1"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2"/>
            <a:endCxn id="307" idx="1"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178" idx="1"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310" idx="1"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98" idx="2"/>
            <a:endCxn id="205" idx="1"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44" idx="0"/>
            <a:endCxn id="205" idx="1"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1" idx="2"/>
            <a:endCxn id="66" idx="0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2"/>
            <a:endCxn id="240" idx="0"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7" idx="2"/>
            <a:endCxn id="253" idx="0"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07" idx="0"/>
            <a:endCxn id="253" idx="2"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8" idx="2"/>
            <a:endCxn id="252" idx="0"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10" idx="0"/>
            <a:endCxn id="252" idx="2"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9" idx="2"/>
            <a:endCxn id="288" idx="0"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1" idx="0"/>
            <a:endCxn id="288" idx="2"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98" idx="1"/>
            <a:endCxn id="53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5" idx="1"/>
            <a:endCxn id="40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" idx="0"/>
            <a:endCxn id="123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3" idx="3"/>
            <a:endCxn id="40" idx="1"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8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9" idx="0"/>
            <a:endCxn id="45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" idx="3"/>
            <a:endCxn id="397" idx="1"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8" idx="1"/>
            <a:endCxn id="532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7" idx="1"/>
            <a:endCxn id="532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9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48" idx="2"/>
            <a:endCxn id="153" idx="2"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17" idx="2"/>
            <a:endCxn id="224" idx="2"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21" idx="2"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44" idx="2"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39" idx="0"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98" idx="0"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68" idx="2"/>
            <a:endCxn id="66" idx="1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7" idx="3"/>
            <a:endCxn id="53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32" idx="3"/>
            <a:endCxn id="9" idx="1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1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11" idx="1"/>
            <a:endCxn id="40" idx="1"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5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구성도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(</a:t>
            </a:r>
            <a:r>
              <a:rPr lang="ko-KR" altLang="en-US"/>
              <a:t>모든 레이어 설명이 끝나고</a:t>
            </a:r>
            <a:r>
              <a:rPr lang="en-US" altLang="ko-KR"/>
              <a:t>, </a:t>
            </a:r>
            <a:r>
              <a:rPr lang="ko-KR" altLang="en-US"/>
              <a:t>다시 합체된 아키텍처를 확인함</a:t>
            </a:r>
            <a:r>
              <a:rPr lang="en-US" altLang="ko-KR"/>
              <a:t>)</a:t>
            </a:r>
          </a:p>
          <a:p>
            <a:r>
              <a:rPr lang="en-US" altLang="ko-KR"/>
              <a:t>(</a:t>
            </a:r>
            <a:r>
              <a:rPr lang="ko-KR" altLang="en-US"/>
              <a:t>결론 한마디</a:t>
            </a:r>
            <a:r>
              <a:rPr lang="en-US" altLang="ko-KR"/>
              <a:t>)</a:t>
            </a:r>
          </a:p>
          <a:p>
            <a:r>
              <a:rPr lang="ko-KR" altLang="en-US"/>
              <a:t>따라서 의료 마이데이터를 활용하는 서비스가 클라우드로 이전할 경우 이러한 아키텍처를 모델로 하여 마이그레이션한다면 </a:t>
            </a:r>
          </a:p>
          <a:p>
            <a:r>
              <a:rPr lang="ko-KR" altLang="en-US"/>
              <a:t>데이터 </a:t>
            </a:r>
            <a:r>
              <a:rPr lang="en-US" altLang="ko-KR"/>
              <a:t>3</a:t>
            </a:r>
            <a:r>
              <a:rPr lang="ko-KR" altLang="en-US"/>
              <a:t>법을 준수하며 안전하게 이전이 가능할 것으로 보입니다</a:t>
            </a:r>
            <a:r>
              <a:rPr lang="en-US" altLang="ko-KR"/>
              <a:t>. </a:t>
            </a:r>
            <a:r>
              <a:rPr lang="ko-KR" altLang="en-US"/>
              <a:t>안전성을 검증하고 시각화하기 위해 차주부터 클라우드 모의해킹</a:t>
            </a:r>
            <a:r>
              <a:rPr lang="en-US" altLang="ko-KR"/>
              <a:t>, </a:t>
            </a:r>
            <a:r>
              <a:rPr lang="ko-KR" altLang="en-US"/>
              <a:t>관제를 시도할 계획입니다</a:t>
            </a:r>
            <a:r>
              <a:rPr lang="en-US" altLang="ko-KR"/>
              <a:t>.</a:t>
            </a:r>
          </a:p>
          <a:p>
            <a:r>
              <a:rPr lang="ko-KR" altLang="en-US"/>
              <a:t>이상 발표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788" y="457200"/>
            <a:ext cx="37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280492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64435" y="5423541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4721" y="5428863"/>
            <a:ext cx="1258017" cy="9477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46808" y="1820008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70922" y="1820009"/>
            <a:ext cx="1258017" cy="916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6504" y="181728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2801414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a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0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628196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03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590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79" y="625897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20704" y="41731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325028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8" y="392024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32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46824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64384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04" y="221568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72" y="6313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620704" y="51471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3255860"/>
            <a:ext cx="360000" cy="360000"/>
          </a:xfrm>
          <a:prstGeom prst="rect">
            <a:avLst/>
          </a:prstGeom>
        </p:spPr>
      </p:pic>
      <p:pic>
        <p:nvPicPr>
          <p:cNvPr id="6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7" y="574589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1520828"/>
            <a:ext cx="7602714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197007" y="2497007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0298" y="2151392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19" y="215139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그림 2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7" y="5209832"/>
            <a:ext cx="360000" cy="360000"/>
          </a:xfrm>
          <a:prstGeom prst="rect">
            <a:avLst/>
          </a:prstGeom>
        </p:spPr>
      </p:pic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28009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0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200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3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11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/>
          <a:srcRect/>
          <a:stretch/>
        </p:blipFill>
        <p:spPr bwMode="auto">
          <a:xfrm>
            <a:off x="9785561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5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/>
          <a:srcRect/>
          <a:stretch/>
        </p:blipFill>
        <p:spPr bwMode="auto">
          <a:xfrm>
            <a:off x="681104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59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그림 38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1" y="158025"/>
            <a:ext cx="360000" cy="360000"/>
          </a:xfrm>
          <a:prstGeom prst="rect">
            <a:avLst/>
          </a:prstGeom>
        </p:spPr>
      </p:pic>
      <p:pic>
        <p:nvPicPr>
          <p:cNvPr id="384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105283" y="158025"/>
            <a:ext cx="360910" cy="360000"/>
          </a:xfrm>
          <a:prstGeom prst="rect">
            <a:avLst/>
          </a:prstGeom>
        </p:spPr>
      </p:pic>
      <p:pic>
        <p:nvPicPr>
          <p:cNvPr id="385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27" y="621110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05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27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61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" name="Graphic 16">
            <a:extLst>
              <a:ext uri="{FF2B5EF4-FFF2-40B4-BE49-F238E27FC236}">
                <a16:creationId xmlns:a16="http://schemas.microsoft.com/office/drawing/2014/main" id="{2A6B43E6-CDCC-D049-9CB5-90178A8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83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5" y="158025"/>
            <a:ext cx="36090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626" y="158025"/>
            <a:ext cx="36091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48" y="1580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66" y="25431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97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385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7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6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46" y="17889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7">
            <a:extLst>
              <a:ext uri="{FF2B5EF4-FFF2-40B4-BE49-F238E27FC236}">
                <a16:creationId xmlns:a16="http://schemas.microsoft.com/office/drawing/2014/main" id="{491CAB9B-5201-714E-AD61-5706FD20A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49" y="6211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2169227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2266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2800951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279807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3" y="3314588"/>
            <a:ext cx="875535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33102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278647" y="4070960"/>
            <a:ext cx="7602713" cy="25040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c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8510" y="3120479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8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339986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09" y="311759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1820166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182128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4378" y="2503706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57669" y="2158091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33" y="215809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09" y="25498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3123313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a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31217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3324260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336080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358408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81331" y="5123790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65424" y="4382991"/>
            <a:ext cx="1258017" cy="10094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 endpoint c</a:t>
            </a:r>
            <a:endParaRPr lang="en-US" sz="10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0" y="512220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79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4432" y="4837437"/>
            <a:ext cx="360000" cy="360000"/>
          </a:xfrm>
          <a:prstGeom prst="rect">
            <a:avLst/>
          </a:prstGeom>
        </p:spPr>
      </p:pic>
      <p:sp>
        <p:nvSpPr>
          <p:cNvPr id="2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6201834" y="5803511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6125125" y="5457896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3" y="545789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24" y="43825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93" y="58496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4710219" y="5787999"/>
            <a:ext cx="1131782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4" y="588539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56823" y="4383042"/>
            <a:ext cx="1258017" cy="10067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325411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438016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75798" y="4380140"/>
            <a:ext cx="1342619" cy="6840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97" y="43772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6530" y="5125429"/>
            <a:ext cx="1756856" cy="124749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29" y="512384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037033" y="5805150"/>
            <a:ext cx="1476863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960324" y="5459535"/>
            <a:ext cx="1631782" cy="84452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388" y="5459535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64" y="585130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913875" y="4380594"/>
            <a:ext cx="1756856" cy="682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74" y="437900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8232301" y="4581541"/>
            <a:ext cx="1357150" cy="42290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</a:t>
            </a: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71" y="461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6442215" y="392383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Graphic 31">
            <a:extLst>
              <a:ext uri="{FF2B5EF4-FFF2-40B4-BE49-F238E27FC236}">
                <a16:creationId xmlns:a16="http://schemas.microsoft.com/office/drawing/2014/main" id="{603AC1A7-F13D-E544-B764-B6F87F9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 bwMode="auto">
          <a:xfrm>
            <a:off x="5099208" y="392692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197" idx="1"/>
          </p:cNvCxnSpPr>
          <p:nvPr/>
        </p:nvCxnSpPr>
        <p:spPr>
          <a:xfrm flipV="1">
            <a:off x="7622566" y="2302091"/>
            <a:ext cx="334167" cy="1801748"/>
          </a:xfrm>
          <a:prstGeom prst="bentConnector3">
            <a:avLst>
              <a:gd name="adj1" fmla="val 682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3"/>
            <a:endCxn id="243" idx="1"/>
          </p:cNvCxnSpPr>
          <p:nvPr/>
        </p:nvCxnSpPr>
        <p:spPr>
          <a:xfrm>
            <a:off x="7622566" y="4103839"/>
            <a:ext cx="336822" cy="1499696"/>
          </a:xfrm>
          <a:prstGeom prst="bentConnector3">
            <a:avLst>
              <a:gd name="adj1" fmla="val 680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4" idx="3"/>
            <a:endCxn id="277" idx="1"/>
          </p:cNvCxnSpPr>
          <p:nvPr/>
        </p:nvCxnSpPr>
        <p:spPr>
          <a:xfrm>
            <a:off x="4174432" y="3435860"/>
            <a:ext cx="277258" cy="6679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15" idx="3"/>
            <a:endCxn id="277" idx="1"/>
          </p:cNvCxnSpPr>
          <p:nvPr/>
        </p:nvCxnSpPr>
        <p:spPr>
          <a:xfrm flipV="1">
            <a:off x="4174432" y="4103839"/>
            <a:ext cx="277258" cy="9135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3157598" y="3435860"/>
            <a:ext cx="656834" cy="66438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215" idx="1"/>
          </p:cNvCxnSpPr>
          <p:nvPr/>
        </p:nvCxnSpPr>
        <p:spPr>
          <a:xfrm>
            <a:off x="3157598" y="4100245"/>
            <a:ext cx="656834" cy="917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5" idx="2"/>
            <a:endCxn id="251" idx="0"/>
          </p:cNvCxnSpPr>
          <p:nvPr/>
        </p:nvCxnSpPr>
        <p:spPr>
          <a:xfrm>
            <a:off x="9351371" y="3720806"/>
            <a:ext cx="0" cy="8972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1" idx="3"/>
            <a:endCxn id="66" idx="1"/>
          </p:cNvCxnSpPr>
          <p:nvPr/>
        </p:nvCxnSpPr>
        <p:spPr>
          <a:xfrm>
            <a:off x="9531371" y="4798087"/>
            <a:ext cx="1908426" cy="1127809"/>
          </a:xfrm>
          <a:prstGeom prst="bentConnector3">
            <a:avLst>
              <a:gd name="adj1" fmla="val 10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36" idx="3"/>
          </p:cNvCxnSpPr>
          <p:nvPr/>
        </p:nvCxnSpPr>
        <p:spPr>
          <a:xfrm flipH="1" flipV="1">
            <a:off x="6407119" y="2295392"/>
            <a:ext cx="395096" cy="1808447"/>
          </a:xfrm>
          <a:prstGeom prst="bentConnector3">
            <a:avLst>
              <a:gd name="adj1" fmla="val -578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2" idx="3"/>
            <a:endCxn id="218" idx="3"/>
          </p:cNvCxnSpPr>
          <p:nvPr/>
        </p:nvCxnSpPr>
        <p:spPr>
          <a:xfrm flipH="1">
            <a:off x="6416223" y="4103839"/>
            <a:ext cx="385992" cy="1498057"/>
          </a:xfrm>
          <a:prstGeom prst="bentConnector3">
            <a:avLst>
              <a:gd name="adj1" fmla="val -5922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91" y="48374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19" y="466941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0"/>
            <a:endCxn id="227" idx="1"/>
          </p:cNvCxnSpPr>
          <p:nvPr/>
        </p:nvCxnSpPr>
        <p:spPr>
          <a:xfrm rot="5400000" flipH="1" flipV="1">
            <a:off x="4623329" y="3442478"/>
            <a:ext cx="489722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2"/>
            <a:endCxn id="307" idx="1"/>
          </p:cNvCxnSpPr>
          <p:nvPr/>
        </p:nvCxnSpPr>
        <p:spPr>
          <a:xfrm rot="16200000" flipH="1">
            <a:off x="4501391" y="4414137"/>
            <a:ext cx="733598" cy="4730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178" idx="1"/>
          </p:cNvCxnSpPr>
          <p:nvPr/>
        </p:nvCxnSpPr>
        <p:spPr>
          <a:xfrm flipV="1">
            <a:off x="5459208" y="3579865"/>
            <a:ext cx="988211" cy="527060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53" idx="3"/>
            <a:endCxn id="310" idx="1"/>
          </p:cNvCxnSpPr>
          <p:nvPr/>
        </p:nvCxnSpPr>
        <p:spPr>
          <a:xfrm>
            <a:off x="5459208" y="4106925"/>
            <a:ext cx="988211" cy="742486"/>
          </a:xfrm>
          <a:prstGeom prst="bentConnector3">
            <a:avLst>
              <a:gd name="adj1" fmla="val 5308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98" idx="2"/>
            <a:endCxn id="205" idx="1"/>
          </p:cNvCxnSpPr>
          <p:nvPr/>
        </p:nvCxnSpPr>
        <p:spPr>
          <a:xfrm rot="16200000" flipH="1">
            <a:off x="8656619" y="3026054"/>
            <a:ext cx="630942" cy="39856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44" idx="0"/>
            <a:endCxn id="205" idx="1"/>
          </p:cNvCxnSpPr>
          <p:nvPr/>
        </p:nvCxnSpPr>
        <p:spPr>
          <a:xfrm rot="5400000" flipH="1" flipV="1">
            <a:off x="7818166" y="4498104"/>
            <a:ext cx="2310502" cy="39590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946964" y="4158861"/>
            <a:ext cx="864526" cy="6520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</a:t>
            </a:r>
          </a:p>
          <a:p>
            <a:pPr>
              <a:defRPr/>
            </a:pPr>
            <a:r>
              <a:rPr lang="en-US" altLang="ko-KR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c</a:t>
            </a:r>
            <a:endParaRPr lang="en-US" altLang="ko-KR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3" y="4154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3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38" y="442835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0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1" idx="2"/>
            <a:endCxn id="66" idx="0"/>
          </p:cNvCxnSpPr>
          <p:nvPr/>
        </p:nvCxnSpPr>
        <p:spPr>
          <a:xfrm>
            <a:off x="11619797" y="5569832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2"/>
            <a:endCxn id="240" idx="0"/>
          </p:cNvCxnSpPr>
          <p:nvPr/>
        </p:nvCxnSpPr>
        <p:spPr>
          <a:xfrm>
            <a:off x="11619797" y="6105896"/>
            <a:ext cx="0" cy="1760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61" y="46444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88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30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7" idx="2"/>
            <a:endCxn id="253" idx="0"/>
          </p:cNvCxnSpPr>
          <p:nvPr/>
        </p:nvCxnSpPr>
        <p:spPr>
          <a:xfrm flipH="1">
            <a:off x="5279208" y="3614117"/>
            <a:ext cx="5483" cy="3128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07" idx="0"/>
            <a:endCxn id="253" idx="2"/>
          </p:cNvCxnSpPr>
          <p:nvPr/>
        </p:nvCxnSpPr>
        <p:spPr>
          <a:xfrm flipH="1" flipV="1">
            <a:off x="5279208" y="4286925"/>
            <a:ext cx="5483" cy="5505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8" idx="2"/>
            <a:endCxn id="252" idx="0"/>
          </p:cNvCxnSpPr>
          <p:nvPr/>
        </p:nvCxnSpPr>
        <p:spPr>
          <a:xfrm flipH="1">
            <a:off x="6622215" y="3759865"/>
            <a:ext cx="5204" cy="163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10" idx="0"/>
            <a:endCxn id="252" idx="2"/>
          </p:cNvCxnSpPr>
          <p:nvPr/>
        </p:nvCxnSpPr>
        <p:spPr>
          <a:xfrm flipH="1" flipV="1">
            <a:off x="6622215" y="4283839"/>
            <a:ext cx="5204" cy="385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9" idx="2"/>
            <a:endCxn id="288" idx="0"/>
          </p:cNvCxnSpPr>
          <p:nvPr/>
        </p:nvCxnSpPr>
        <p:spPr>
          <a:xfrm>
            <a:off x="7442566" y="2903165"/>
            <a:ext cx="0" cy="10206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1" idx="0"/>
            <a:endCxn id="288" idx="2"/>
          </p:cNvCxnSpPr>
          <p:nvPr/>
        </p:nvCxnSpPr>
        <p:spPr>
          <a:xfrm flipH="1" flipV="1">
            <a:off x="7442566" y="4283839"/>
            <a:ext cx="4827" cy="15658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98" idx="1"/>
            <a:endCxn id="532" idx="1"/>
          </p:cNvCxnSpPr>
          <p:nvPr/>
        </p:nvCxnSpPr>
        <p:spPr>
          <a:xfrm rot="10800000">
            <a:off x="1610400" y="1203867"/>
            <a:ext cx="4846" cy="765071"/>
          </a:xfrm>
          <a:prstGeom prst="bentConnector3">
            <a:avLst>
              <a:gd name="adj1" fmla="val 391013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2976961" y="3610281"/>
            <a:ext cx="637" cy="3099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5" idx="1"/>
            <a:endCxn id="40" idx="1"/>
          </p:cNvCxnSpPr>
          <p:nvPr/>
        </p:nvCxnSpPr>
        <p:spPr>
          <a:xfrm rot="10800000">
            <a:off x="1620704" y="4353133"/>
            <a:ext cx="12700" cy="509284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 rot="10800000">
            <a:off x="1620704" y="4353134"/>
            <a:ext cx="12700" cy="97397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" idx="0"/>
            <a:endCxn id="123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0" y="10238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3" idx="3"/>
            <a:endCxn id="40" idx="1"/>
          </p:cNvCxnSpPr>
          <p:nvPr/>
        </p:nvCxnSpPr>
        <p:spPr>
          <a:xfrm flipV="1">
            <a:off x="881715" y="4353133"/>
            <a:ext cx="738989" cy="37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8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226609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9" y="15584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" name="Graphic 7">
            <a:extLst>
              <a:ext uri="{FF2B5EF4-FFF2-40B4-BE49-F238E27FC236}">
                <a16:creationId xmlns:a16="http://schemas.microsoft.com/office/drawing/2014/main" id="{6EE6AC38-C16D-9442-91D9-618414BA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4380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9" idx="0"/>
            <a:endCxn id="45" idx="2"/>
          </p:cNvCxnSpPr>
          <p:nvPr/>
        </p:nvCxnSpPr>
        <p:spPr>
          <a:xfrm flipV="1">
            <a:off x="2976961" y="4280245"/>
            <a:ext cx="637" cy="3642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7" idx="3"/>
            <a:endCxn id="397" idx="1"/>
          </p:cNvCxnSpPr>
          <p:nvPr/>
        </p:nvCxnSpPr>
        <p:spPr>
          <a:xfrm>
            <a:off x="567217" y="1204354"/>
            <a:ext cx="2662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8" idx="1"/>
            <a:endCxn id="532" idx="1"/>
          </p:cNvCxnSpPr>
          <p:nvPr/>
        </p:nvCxnSpPr>
        <p:spPr>
          <a:xfrm rot="10800000">
            <a:off x="1610400" y="1203867"/>
            <a:ext cx="10304" cy="1191823"/>
          </a:xfrm>
          <a:prstGeom prst="bentConnector3">
            <a:avLst>
              <a:gd name="adj1" fmla="val 1891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7" idx="1"/>
            <a:endCxn id="532" idx="1"/>
          </p:cNvCxnSpPr>
          <p:nvPr/>
        </p:nvCxnSpPr>
        <p:spPr>
          <a:xfrm rot="10800000">
            <a:off x="1610400" y="1203867"/>
            <a:ext cx="10304" cy="1619981"/>
          </a:xfrm>
          <a:prstGeom prst="bentConnector3">
            <a:avLst>
              <a:gd name="adj1" fmla="val 18919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1927406" y="3303579"/>
            <a:ext cx="742852" cy="9962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8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91" y="403213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9" name="Graphic 7">
            <a:extLst>
              <a:ext uri="{FF2B5EF4-FFF2-40B4-BE49-F238E27FC236}">
                <a16:creationId xmlns:a16="http://schemas.microsoft.com/office/drawing/2014/main" id="{FF426540-981B-934E-89C4-60EF97FA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1" y="362170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90" y="58883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48" idx="2"/>
            <a:endCxn id="153" idx="2"/>
          </p:cNvCxnSpPr>
          <p:nvPr/>
        </p:nvCxnSpPr>
        <p:spPr>
          <a:xfrm rot="16200000" flipH="1">
            <a:off x="4136444" y="1465937"/>
            <a:ext cx="536" cy="2320844"/>
          </a:xfrm>
          <a:prstGeom prst="bentConnector3">
            <a:avLst>
              <a:gd name="adj1" fmla="val 2634570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17" idx="2"/>
            <a:endCxn id="224" idx="2"/>
          </p:cNvCxnSpPr>
          <p:nvPr/>
        </p:nvCxnSpPr>
        <p:spPr>
          <a:xfrm rot="5400000" flipH="1" flipV="1">
            <a:off x="4135246" y="5086443"/>
            <a:ext cx="2932" cy="2320844"/>
          </a:xfrm>
          <a:prstGeom prst="bentConnector3">
            <a:avLst>
              <a:gd name="adj1" fmla="val -569761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7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1" y="18157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22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9" y="54270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21" idx="2"/>
          </p:cNvCxnSpPr>
          <p:nvPr/>
        </p:nvCxnSpPr>
        <p:spPr>
          <a:xfrm>
            <a:off x="5477134" y="6065399"/>
            <a:ext cx="1970259" cy="144270"/>
          </a:xfrm>
          <a:prstGeom prst="bentConnector4">
            <a:avLst>
              <a:gd name="adj1" fmla="val 25797"/>
              <a:gd name="adj2" fmla="val 25845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24" idx="3"/>
            <a:endCxn id="244" idx="2"/>
          </p:cNvCxnSpPr>
          <p:nvPr/>
        </p:nvCxnSpPr>
        <p:spPr>
          <a:xfrm>
            <a:off x="5477134" y="6065399"/>
            <a:ext cx="3298330" cy="145909"/>
          </a:xfrm>
          <a:prstGeom prst="bentConnector4">
            <a:avLst>
              <a:gd name="adj1" fmla="val 15549"/>
              <a:gd name="adj2" fmla="val 2566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39" idx="0"/>
          </p:cNvCxnSpPr>
          <p:nvPr/>
        </p:nvCxnSpPr>
        <p:spPr>
          <a:xfrm rot="16200000" flipH="1">
            <a:off x="6231581" y="1332180"/>
            <a:ext cx="276538" cy="2145432"/>
          </a:xfrm>
          <a:prstGeom prst="bentConnector3">
            <a:avLst>
              <a:gd name="adj1" fmla="val -20666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53" idx="0"/>
            <a:endCxn id="198" idx="0"/>
          </p:cNvCxnSpPr>
          <p:nvPr/>
        </p:nvCxnSpPr>
        <p:spPr>
          <a:xfrm rot="16200000" flipH="1">
            <a:off x="6893352" y="670408"/>
            <a:ext cx="283237" cy="3475675"/>
          </a:xfrm>
          <a:prstGeom prst="bentConnector3">
            <a:avLst>
              <a:gd name="adj1" fmla="val -20177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66" y="520568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68" idx="2"/>
            <a:endCxn id="66" idx="1"/>
          </p:cNvCxnSpPr>
          <p:nvPr/>
        </p:nvCxnSpPr>
        <p:spPr>
          <a:xfrm rot="16200000" flipH="1">
            <a:off x="11139526" y="5625624"/>
            <a:ext cx="360211" cy="24033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7" idx="3"/>
            <a:endCxn id="532" idx="1"/>
          </p:cNvCxnSpPr>
          <p:nvPr/>
        </p:nvCxnSpPr>
        <p:spPr>
          <a:xfrm flipV="1">
            <a:off x="1193436" y="1203866"/>
            <a:ext cx="416964" cy="4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32" idx="3"/>
            <a:endCxn id="9" idx="1"/>
          </p:cNvCxnSpPr>
          <p:nvPr/>
        </p:nvCxnSpPr>
        <p:spPr>
          <a:xfrm>
            <a:off x="1970400" y="1203866"/>
            <a:ext cx="719032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1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2" y="11036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1" name="Graphic 7">
            <a:extLst>
              <a:ext uri="{FF2B5EF4-FFF2-40B4-BE49-F238E27FC236}">
                <a16:creationId xmlns:a16="http://schemas.microsoft.com/office/drawing/2014/main" id="{F4F086C4-408B-CB4A-B3E1-A9A0B49D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rcRect/>
          <a:stretch/>
        </p:blipFill>
        <p:spPr bwMode="auto">
          <a:xfrm>
            <a:off x="1621228" y="561262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11" idx="1"/>
            <a:endCxn id="40" idx="1"/>
          </p:cNvCxnSpPr>
          <p:nvPr/>
        </p:nvCxnSpPr>
        <p:spPr>
          <a:xfrm rot="10800000">
            <a:off x="1620704" y="4353133"/>
            <a:ext cx="524" cy="1439494"/>
          </a:xfrm>
          <a:prstGeom prst="bentConnector3">
            <a:avLst>
              <a:gd name="adj1" fmla="val 4184961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09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393633" cy="6877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633" y="451544"/>
            <a:ext cx="6798367" cy="1960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433" y="2731486"/>
            <a:ext cx="6798768" cy="3826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9" y="236215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ym typeface="Wingdings" panose="05000000000000000000" pitchFamily="2" charset="2"/>
              </a:rPr>
              <a:t>  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3433" y="82212"/>
            <a:ext cx="502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모의해킹 위험평가 상세보고서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0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32174" cy="23825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85" y="1454653"/>
            <a:ext cx="7572615" cy="54033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08" y="3180522"/>
            <a:ext cx="502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여기는 발표하다가 엑셀을 보여주는게 나을듯</a:t>
            </a:r>
            <a:endParaRPr lang="en-US" altLang="ko-KR"/>
          </a:p>
          <a:p>
            <a:r>
              <a:rPr lang="en-US" altLang="ko-KR"/>
              <a:t>&lt;</a:t>
            </a:r>
            <a:r>
              <a:rPr lang="ko-KR" altLang="en-US"/>
              <a:t>자산분석보고서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79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2051" y="2849217"/>
            <a:ext cx="8004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보안요건정의서를 구성도마다 펼쳐보면서 설명하는게 좋을것 같음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그림 따오기에는 사이즈가 너무 큼</a:t>
            </a:r>
            <a:endParaRPr lang="en-US" altLang="ko-KR"/>
          </a:p>
          <a:p>
            <a:r>
              <a:rPr lang="ko-KR" altLang="en-US"/>
              <a:t>필터에 조항이 정리되어 있으니</a:t>
            </a:r>
            <a:endParaRPr lang="en-US" altLang="ko-KR"/>
          </a:p>
          <a:p>
            <a:r>
              <a:rPr lang="ko-KR" altLang="en-US"/>
              <a:t>실제 문서 열어서 항목별로 캡처해서 보여주는것도 좋을듯</a:t>
            </a:r>
          </a:p>
        </p:txBody>
      </p:sp>
    </p:spTree>
    <p:extLst>
      <p:ext uri="{BB962C8B-B14F-4D97-AF65-F5344CB8AC3E}">
        <p14:creationId xmlns:p14="http://schemas.microsoft.com/office/powerpoint/2010/main" val="129083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5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" name="내용 개체 틀 4">
            <a:extLst>
              <a:ext uri="{FF2B5EF4-FFF2-40B4-BE49-F238E27FC236}">
                <a16:creationId xmlns:a16="http://schemas.microsoft.com/office/drawing/2014/main" id="{ABDE19AB-03EA-4BC5-99D4-124DAE5E6181}"/>
              </a:ext>
            </a:extLst>
          </p:cNvPr>
          <p:cNvSpPr txBox="1">
            <a:spLocks/>
          </p:cNvSpPr>
          <p:nvPr/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/>
            <a:r>
              <a:rPr lang="en-US" altLang="ko-KR" kern="0"/>
              <a:t>(</a:t>
            </a:r>
            <a:r>
              <a:rPr lang="ko-KR" altLang="en-US" kern="0"/>
              <a:t>근거자료</a:t>
            </a:r>
            <a:r>
              <a:rPr lang="en-US" altLang="ko-KR" kern="0"/>
              <a:t>_</a:t>
            </a:r>
            <a:r>
              <a:rPr lang="ko-KR" altLang="en-US" kern="0"/>
              <a:t>논문</a:t>
            </a:r>
            <a:r>
              <a:rPr lang="en-US" altLang="ko-KR" kern="0"/>
              <a:t>)</a:t>
            </a:r>
          </a:p>
          <a:p>
            <a:pPr latinLnBrk="0"/>
            <a:r>
              <a:rPr lang="en-US" altLang="ko-KR" kern="0"/>
              <a:t>(flow chart)</a:t>
            </a:r>
            <a:endParaRPr lang="ko-KR" altLang="en-US" kern="0"/>
          </a:p>
          <a:p>
            <a:pPr latinLnBrk="0"/>
            <a:endParaRPr lang="ko-KR" altLang="en-US" kern="0" dirty="0"/>
          </a:p>
        </p:txBody>
      </p:sp>
      <p:sp>
        <p:nvSpPr>
          <p:cNvPr id="46" name="텍스트 개체 틀 5">
            <a:extLst>
              <a:ext uri="{FF2B5EF4-FFF2-40B4-BE49-F238E27FC236}">
                <a16:creationId xmlns:a16="http://schemas.microsoft.com/office/drawing/2014/main" id="{0D2D9248-D331-42D7-A316-08CA63BDA7B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ko-KR" altLang="en-US" sz="1400" kern="0"/>
              <a:t>라이프월릿</a:t>
            </a:r>
            <a:r>
              <a:rPr lang="en-US" altLang="ko-KR" sz="1400" kern="0"/>
              <a:t>, </a:t>
            </a:r>
            <a:r>
              <a:rPr lang="ko-KR" altLang="en-US" sz="1400" kern="0"/>
              <a:t>마이헬스데이터 등 의료 마이데이터를 활용한 서비스가 공개되고 있다</a:t>
            </a:r>
            <a:r>
              <a:rPr lang="en-US" altLang="ko-KR" sz="1400" kern="0"/>
              <a:t>.</a:t>
            </a:r>
          </a:p>
          <a:p>
            <a:pPr latinLnBrk="0"/>
            <a:r>
              <a:rPr lang="ko-KR" altLang="en-US" sz="1400" kern="0"/>
              <a:t>또한 이러한 의료데이터 활용 기업의 클라우드 마이그레이션 시도가 있어왔고</a:t>
            </a:r>
            <a:r>
              <a:rPr lang="en-US" altLang="ko-KR" sz="1400" kern="0"/>
              <a:t>, </a:t>
            </a:r>
            <a:r>
              <a:rPr lang="ko-KR" altLang="en-US" sz="1400" kern="0"/>
              <a:t>수요가 있는것으로 파악된다</a:t>
            </a:r>
            <a:r>
              <a:rPr lang="en-US" altLang="ko-KR" sz="1400" kern="0"/>
              <a:t>(</a:t>
            </a:r>
            <a:r>
              <a:rPr lang="ko-KR" altLang="en-US" sz="1400" kern="0"/>
              <a:t>근거자료</a:t>
            </a:r>
            <a:r>
              <a:rPr lang="en-US" altLang="ko-KR" sz="1400" kern="0"/>
              <a:t>_</a:t>
            </a:r>
            <a:r>
              <a:rPr lang="ko-KR" altLang="en-US" sz="1400" kern="0"/>
              <a:t>논문</a:t>
            </a:r>
            <a:r>
              <a:rPr lang="en-US" altLang="ko-KR" sz="1400" kern="0"/>
              <a:t>)</a:t>
            </a:r>
          </a:p>
          <a:p>
            <a:pPr latinLnBrk="0"/>
            <a:r>
              <a:rPr lang="ko-KR" altLang="en-US" sz="1400" kern="0"/>
              <a:t>이 중 라이프월릿은 사용자의 의료 기록을 공단으로부터 제공받아 관련 서비스와 상품을 추천해주는 서비스이다</a:t>
            </a:r>
            <a:r>
              <a:rPr lang="en-US" altLang="ko-KR" sz="1400" kern="0"/>
              <a:t>.</a:t>
            </a:r>
          </a:p>
          <a:p>
            <a:pPr latinLnBrk="0"/>
            <a:r>
              <a:rPr lang="ko-KR" altLang="en-US" sz="1400" kern="0"/>
              <a:t>따라서 우리는 의료 마이데이터를 활용하는 </a:t>
            </a:r>
            <a:r>
              <a:rPr lang="en-US" altLang="ko-KR" sz="1400" kern="0"/>
              <a:t>"</a:t>
            </a:r>
            <a:r>
              <a:rPr lang="ko-KR" altLang="en-US" sz="1400" kern="0"/>
              <a:t>라이프월릿</a:t>
            </a:r>
            <a:r>
              <a:rPr lang="en-US" altLang="ko-KR" sz="1400" kern="0"/>
              <a:t>"</a:t>
            </a:r>
            <a:r>
              <a:rPr lang="ko-KR" altLang="en-US" sz="1400" kern="0"/>
              <a:t>이라는 서비스를 데이터 </a:t>
            </a:r>
            <a:r>
              <a:rPr lang="en-US" altLang="ko-KR" sz="1400" kern="0"/>
              <a:t>3</a:t>
            </a:r>
            <a:r>
              <a:rPr lang="ko-KR" altLang="en-US" sz="1400" kern="0"/>
              <a:t>법을 준수하여 마이그레이션하고 </a:t>
            </a:r>
          </a:p>
          <a:p>
            <a:pPr latinLnBrk="0"/>
            <a:r>
              <a:rPr lang="ko-KR" altLang="en-US" sz="1400" kern="0"/>
              <a:t>안전한 클라우드 보안 참조 모델을 제시하고자 한다</a:t>
            </a:r>
            <a:r>
              <a:rPr lang="en-US" altLang="ko-KR" sz="1400" kern="0"/>
              <a:t>.(flow chart)</a:t>
            </a:r>
            <a:endParaRPr lang="ko-KR" altLang="en-US" sz="1400" kern="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83" y="6203558"/>
            <a:ext cx="1341689" cy="51006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4CC91D8-12C7-4FC0-98F6-D331D29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1. </a:t>
            </a:r>
            <a:r>
              <a:rPr lang="ko-KR" altLang="en-US" sz="28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프로젝트 목적</a:t>
            </a:r>
            <a:r>
              <a:rPr lang="en-US" altLang="ko-KR" sz="28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br>
              <a:rPr lang="ko-KR" altLang="en-US" sz="28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</a:b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35"/>
          <p:cNvGrpSpPr/>
          <p:nvPr/>
        </p:nvGrpSpPr>
        <p:grpSpPr>
          <a:xfrm>
            <a:off x="-34" y="0"/>
            <a:ext cx="12192027" cy="4572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57DD3AD-31C5-446C-BF0C-780D02EB5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83" y="6203558"/>
            <a:ext cx="1341689" cy="51006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4CC91D8-12C7-4FC0-98F6-D331D29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2. </a:t>
            </a:r>
            <a:r>
              <a:rPr lang="ko-KR" altLang="en-US" sz="28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프로젝트 구성원</a:t>
            </a:r>
            <a:br>
              <a:rPr lang="ko-KR" altLang="en-US" sz="2800" dirty="0">
                <a:solidFill>
                  <a:srgbClr val="2F4A8A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</a:b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941FE2-9382-4E89-A134-E9709EFF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88" y="1198233"/>
            <a:ext cx="6707799" cy="53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WBS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WBS</a:t>
            </a:r>
          </a:p>
          <a:p>
            <a:r>
              <a:rPr lang="ko-KR" altLang="en-US"/>
              <a:t>마일스톤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마감까지 한달 여 남짓 남은 지금</a:t>
            </a:r>
            <a:r>
              <a:rPr lang="en-US" altLang="ko-KR"/>
              <a:t>, </a:t>
            </a:r>
            <a:r>
              <a:rPr lang="ko-KR" altLang="en-US"/>
              <a:t>우리는 </a:t>
            </a:r>
            <a:r>
              <a:rPr lang="en-US" altLang="ko-KR"/>
              <a:t>(~~)</a:t>
            </a:r>
            <a:r>
              <a:rPr lang="ko-KR" altLang="en-US"/>
              <a:t>작업을 진행했고 </a:t>
            </a:r>
            <a:r>
              <a:rPr lang="en-US" altLang="ko-KR"/>
              <a:t>(~~)</a:t>
            </a:r>
            <a:r>
              <a:rPr lang="ko-KR" altLang="en-US"/>
              <a:t>작업을 앞두고 있다</a:t>
            </a:r>
            <a:r>
              <a:rPr lang="en-US" altLang="ko-KR"/>
              <a:t>.(WBS</a:t>
            </a:r>
            <a:r>
              <a:rPr lang="ko-KR" altLang="en-US"/>
              <a:t>를 보여주며</a:t>
            </a:r>
            <a:r>
              <a:rPr lang="en-US" altLang="ko-KR"/>
              <a:t>)</a:t>
            </a:r>
          </a:p>
          <a:p>
            <a:r>
              <a:rPr lang="ko-KR" altLang="en-US"/>
              <a:t>마일스톤으로 보자면 </a:t>
            </a:r>
            <a:r>
              <a:rPr lang="en-US" altLang="ko-KR"/>
              <a:t>(~)</a:t>
            </a:r>
            <a:r>
              <a:rPr lang="ko-KR" altLang="en-US"/>
              <a:t>지점까지 완수하였다</a:t>
            </a:r>
            <a:r>
              <a:rPr lang="en-US" altLang="ko-KR"/>
              <a:t>. </a:t>
            </a:r>
            <a:r>
              <a:rPr lang="ko-KR" altLang="en-US"/>
              <a:t>이제 남은 작업은 역순으로 취약점을 발견하는 작업으로</a:t>
            </a:r>
            <a:r>
              <a:rPr lang="en-US" altLang="ko-KR"/>
              <a:t>, </a:t>
            </a:r>
          </a:p>
          <a:p>
            <a:r>
              <a:rPr lang="ko-KR" altLang="en-US"/>
              <a:t>현재 구성된 보안 리소스 설정을 하나씩 해제하면서 모의해킹 및 취약점을 진단함으로써 각 보안 리소스와 관련된 취약점을 정리하고 </a:t>
            </a:r>
          </a:p>
          <a:p>
            <a:r>
              <a:rPr lang="ko-KR" altLang="en-US"/>
              <a:t>클라우드 보안 모델로서 활용될 때 이용자로 하여금 취약점별로 보안리소스를 선택할 수 있도록 가이드를 제시하고자 한다</a:t>
            </a:r>
            <a:r>
              <a:rPr lang="en-US" altLang="ko-KR"/>
              <a:t>. &lt;- </a:t>
            </a:r>
            <a:r>
              <a:rPr lang="ko-KR" altLang="en-US"/>
              <a:t>취약점 관련 내용</a:t>
            </a:r>
          </a:p>
          <a:p>
            <a:r>
              <a:rPr lang="ko-KR" altLang="en-US"/>
              <a:t>그리고 각 요소에서 발생하는 로그 중 </a:t>
            </a:r>
            <a:r>
              <a:rPr lang="en-US" altLang="ko-KR"/>
              <a:t>(~)</a:t>
            </a:r>
            <a:r>
              <a:rPr lang="ko-KR" altLang="en-US"/>
              <a:t>기준에 의해 선별된 </a:t>
            </a:r>
            <a:r>
              <a:rPr lang="en-US" altLang="ko-KR"/>
              <a:t>(~)</a:t>
            </a:r>
            <a:r>
              <a:rPr lang="ko-KR" altLang="en-US"/>
              <a:t>등의 로그를 </a:t>
            </a:r>
            <a:r>
              <a:rPr lang="en-US" altLang="ko-KR"/>
              <a:t>CloudWatch</a:t>
            </a:r>
            <a:r>
              <a:rPr lang="ko-KR" altLang="en-US"/>
              <a:t>를 통해 </a:t>
            </a:r>
            <a:r>
              <a:rPr lang="en-US" altLang="ko-KR"/>
              <a:t>(</a:t>
            </a:r>
            <a:r>
              <a:rPr lang="ko-KR" altLang="en-US"/>
              <a:t>표현</a:t>
            </a:r>
            <a:r>
              <a:rPr lang="en-US" altLang="ko-KR"/>
              <a:t>?</a:t>
            </a:r>
            <a:r>
              <a:rPr lang="ko-KR" altLang="en-US"/>
              <a:t>시각화</a:t>
            </a:r>
            <a:r>
              <a:rPr lang="en-US" altLang="ko-KR"/>
              <a:t>?)</a:t>
            </a:r>
            <a:r>
              <a:rPr lang="ko-KR" altLang="en-US"/>
              <a:t>하고 </a:t>
            </a:r>
            <a:r>
              <a:rPr lang="en-US" altLang="ko-KR"/>
              <a:t>(</a:t>
            </a:r>
            <a:r>
              <a:rPr lang="ko-KR" altLang="en-US"/>
              <a:t>관제</a:t>
            </a:r>
            <a:r>
              <a:rPr lang="en-US" altLang="ko-KR"/>
              <a:t>?)</a:t>
            </a:r>
            <a:r>
              <a:rPr lang="ko-KR" altLang="en-US"/>
              <a:t>하고자 한다</a:t>
            </a:r>
            <a:r>
              <a:rPr lang="en-US" altLang="ko-KR"/>
              <a:t>. &lt;- </a:t>
            </a:r>
            <a:r>
              <a:rPr lang="ko-KR" altLang="en-US"/>
              <a:t>관제 관련 내용</a:t>
            </a:r>
          </a:p>
          <a:p>
            <a:r>
              <a:rPr lang="ko-KR" altLang="en-US"/>
              <a:t>현재 </a:t>
            </a:r>
            <a:r>
              <a:rPr lang="en-US" altLang="ko-KR"/>
              <a:t>3, 4</a:t>
            </a:r>
            <a:r>
              <a:rPr lang="ko-KR" altLang="en-US"/>
              <a:t>조가 각각 모의해킹 전문 팀</a:t>
            </a:r>
            <a:r>
              <a:rPr lang="en-US" altLang="ko-KR"/>
              <a:t>, </a:t>
            </a:r>
            <a:r>
              <a:rPr lang="ko-KR" altLang="en-US"/>
              <a:t>관제 전문 팀이므로 </a:t>
            </a:r>
            <a:r>
              <a:rPr lang="en-US" altLang="ko-KR"/>
              <a:t>(</a:t>
            </a:r>
            <a:r>
              <a:rPr lang="ko-KR" altLang="en-US"/>
              <a:t>이러한 부분</a:t>
            </a:r>
            <a:r>
              <a:rPr lang="en-US" altLang="ko-KR"/>
              <a:t>)</a:t>
            </a:r>
            <a:r>
              <a:rPr lang="ko-KR" altLang="en-US"/>
              <a:t>을 협업하는 방향으로 상호 완성도를 높이고자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788" y="457200"/>
            <a:ext cx="37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WBS</a:t>
            </a:r>
            <a:endParaRPr lang="ko-KR" alt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12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- </a:t>
            </a:r>
            <a:r>
              <a:rPr lang="ko-KR" altLang="en-US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웹서비스 페이지별 캡처본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이제 현재까지 작업한 내용을 보겠다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서비스 페이지를 보면서</a:t>
            </a:r>
            <a:r>
              <a:rPr lang="en-US" altLang="ko-KR"/>
              <a:t>)</a:t>
            </a:r>
            <a:r>
              <a:rPr lang="ko-KR" altLang="en-US"/>
              <a:t>이 과정에서 개인의 의료데이터가 </a:t>
            </a:r>
            <a:r>
              <a:rPr lang="en-US" altLang="ko-KR"/>
              <a:t>443</a:t>
            </a:r>
            <a:r>
              <a:rPr lang="ko-KR" altLang="en-US"/>
              <a:t>포트로 안전하게 전송되고</a:t>
            </a:r>
            <a:r>
              <a:rPr lang="en-US" altLang="ko-KR"/>
              <a:t>(</a:t>
            </a:r>
            <a:r>
              <a:rPr lang="ko-KR" altLang="en-US"/>
              <a:t>사설인증서 사용</a:t>
            </a:r>
            <a:r>
              <a:rPr lang="en-US" altLang="ko-KR"/>
              <a:t>), </a:t>
            </a:r>
          </a:p>
          <a:p>
            <a:r>
              <a:rPr lang="ko-KR" altLang="en-US"/>
              <a:t>전송된 후에는 </a:t>
            </a:r>
            <a:r>
              <a:rPr lang="en-US" altLang="ko-KR"/>
              <a:t>(</a:t>
            </a:r>
            <a:r>
              <a:rPr lang="ko-KR" altLang="en-US"/>
              <a:t>간단한 비식별화 로직을 보여주며</a:t>
            </a:r>
            <a:r>
              <a:rPr lang="en-US" altLang="ko-KR"/>
              <a:t>) </a:t>
            </a:r>
            <a:r>
              <a:rPr lang="ko-KR" altLang="en-US"/>
              <a:t>개인을 식별할 수 있는 정보는 사라지고 계정코드</a:t>
            </a:r>
            <a:r>
              <a:rPr lang="en-US" altLang="ko-KR"/>
              <a:t>+</a:t>
            </a:r>
            <a:r>
              <a:rPr lang="ko-KR" altLang="en-US"/>
              <a:t>의료데이터만 </a:t>
            </a:r>
            <a:r>
              <a:rPr lang="en-US" altLang="ko-KR"/>
              <a:t>AuroraDB</a:t>
            </a:r>
            <a:r>
              <a:rPr lang="ko-KR" altLang="en-US"/>
              <a:t>에 저장된다</a:t>
            </a:r>
            <a:r>
              <a:rPr lang="en-US" altLang="ko-KR"/>
              <a:t>.</a:t>
            </a:r>
          </a:p>
          <a:p>
            <a:r>
              <a:rPr lang="ko-KR" altLang="en-US"/>
              <a:t>그리고 사회공학적 방법을 통해 개인을 식별할 수 없도록 하기 위해 상수 데이터는 범위</a:t>
            </a:r>
            <a:r>
              <a:rPr lang="en-US" altLang="ko-KR"/>
              <a:t>, </a:t>
            </a:r>
            <a:r>
              <a:rPr lang="ko-KR" altLang="en-US"/>
              <a:t>구간으로 처리하게 된다</a:t>
            </a:r>
            <a:r>
              <a:rPr lang="en-US" altLang="ko-KR"/>
              <a:t>. </a:t>
            </a:r>
          </a:p>
          <a:p>
            <a:r>
              <a:rPr lang="ko-KR" altLang="en-US"/>
              <a:t>결과적으로 사용자의 의료데이터에 맞는 서비스나 상품이 추천 알고리즘을 통해 표시된다</a:t>
            </a:r>
            <a:r>
              <a:rPr lang="en-US" altLang="ko-KR"/>
              <a:t>.</a:t>
            </a:r>
          </a:p>
          <a:p>
            <a:r>
              <a:rPr lang="en-US" altLang="ko-KR"/>
              <a:t>-&gt; </a:t>
            </a:r>
            <a:r>
              <a:rPr lang="ko-KR" altLang="en-US"/>
              <a:t>개발중</a:t>
            </a:r>
            <a:r>
              <a:rPr lang="en-US" altLang="ko-KR"/>
              <a:t>, </a:t>
            </a:r>
            <a:r>
              <a:rPr lang="ko-KR" altLang="en-US"/>
              <a:t>버그 잡고 그러는 중이므로 중간발표때는 클라우드에 포팅하고 있다고 설명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788" y="457200"/>
            <a:ext cx="558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작업내용 </a:t>
            </a:r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14300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작업내용 </a:t>
            </a:r>
            <a:r>
              <a:rPr lang="en-US" altLang="ko-KR"/>
              <a:t>- </a:t>
            </a:r>
            <a:r>
              <a:rPr lang="ko-KR" altLang="en-US"/>
              <a:t>인프라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콘솔 캡처본</a:t>
            </a:r>
            <a:endParaRPr lang="en-US" altLang="ko-KR"/>
          </a:p>
          <a:p>
            <a:r>
              <a:rPr lang="ko-KR" altLang="en-US"/>
              <a:t>설정 문서</a:t>
            </a:r>
            <a:r>
              <a:rPr lang="en-US" altLang="ko-KR"/>
              <a:t>(</a:t>
            </a:r>
            <a:r>
              <a:rPr lang="ko-KR" altLang="en-US"/>
              <a:t>정책</a:t>
            </a:r>
            <a:r>
              <a:rPr lang="en-US" altLang="ko-KR"/>
              <a:t>)</a:t>
            </a:r>
          </a:p>
          <a:p>
            <a:r>
              <a:rPr lang="ko-KR" altLang="en-US"/>
              <a:t>보안 요건 정의서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보안 요건 정의서</a:t>
            </a:r>
            <a:r>
              <a:rPr lang="en-US" altLang="ko-KR"/>
              <a:t>,</a:t>
            </a:r>
          </a:p>
          <a:p>
            <a:r>
              <a:rPr lang="ko-KR" altLang="en-US"/>
              <a:t>실제 </a:t>
            </a:r>
            <a:r>
              <a:rPr lang="en-US" altLang="ko-KR"/>
              <a:t>AWS</a:t>
            </a:r>
            <a:r>
              <a:rPr lang="ko-KR" altLang="en-US"/>
              <a:t>콘솔에 구성한 캡처본</a:t>
            </a:r>
            <a:r>
              <a:rPr lang="en-US" altLang="ko-KR"/>
              <a:t>, </a:t>
            </a:r>
          </a:p>
          <a:p>
            <a:r>
              <a:rPr lang="ko-KR" altLang="en-US"/>
              <a:t>또는 관련 문서와 함께 구성도를 보면서 </a:t>
            </a:r>
            <a:endParaRPr lang="en-US" altLang="ko-KR"/>
          </a:p>
          <a:p>
            <a:r>
              <a:rPr lang="ko-KR" altLang="en-US"/>
              <a:t>설명하는 구간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788" y="457200"/>
            <a:ext cx="475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작업내용 </a:t>
            </a:r>
            <a:r>
              <a:rPr lang="en-US" altLang="ko-K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인프라</a:t>
            </a:r>
          </a:p>
        </p:txBody>
      </p:sp>
    </p:spTree>
    <p:extLst>
      <p:ext uri="{BB962C8B-B14F-4D97-AF65-F5344CB8AC3E}">
        <p14:creationId xmlns:p14="http://schemas.microsoft.com/office/powerpoint/2010/main" val="3804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4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00301" y="107126"/>
            <a:ext cx="10479496" cy="6657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01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090191" y="568923"/>
            <a:ext cx="9822925" cy="610717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0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91" y="5689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685568" y="1040306"/>
            <a:ext cx="3262656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2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019509" y="1040306"/>
            <a:ext cx="3807849" cy="55715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5" y="103970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888050" y="1033619"/>
            <a:ext cx="1953082" cy="38157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 VPC</a:t>
            </a:r>
            <a:endParaRPr lang="en-US" sz="10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7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05" y="10383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23" y="158025"/>
            <a:ext cx="360000" cy="360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70847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1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" y="57084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" y="102435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 flipH="1">
            <a:off x="521715" y="554352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5" y="417687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701715" y="4536872"/>
            <a:ext cx="0" cy="1006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65374" y="5122204"/>
            <a:ext cx="1269041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2740</Words>
  <Application>Microsoft Office PowerPoint</Application>
  <PresentationFormat>와이드스크린</PresentationFormat>
  <Paragraphs>685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Anaheim</vt:lpstr>
      <vt:lpstr>넥슨Lv1고딕 OTF Bold</vt:lpstr>
      <vt:lpstr>맑은 고딕</vt:lpstr>
      <vt:lpstr>뫼비우스 Bold</vt:lpstr>
      <vt:lpstr>Alata</vt:lpstr>
      <vt:lpstr>Arial</vt:lpstr>
      <vt:lpstr>Montserrat</vt:lpstr>
      <vt:lpstr>Roboto Condensed Light</vt:lpstr>
      <vt:lpstr>Office 테마</vt:lpstr>
      <vt:lpstr>Healthcare Center Website by Slidesgo</vt:lpstr>
      <vt:lpstr>PowerPoint 프레젠테이션</vt:lpstr>
      <vt:lpstr>PowerPoint 프레젠테이션</vt:lpstr>
      <vt:lpstr>1. 프로젝트 목적  </vt:lpstr>
      <vt:lpstr>2. 프로젝트 구성원 </vt:lpstr>
      <vt:lpstr>WBS</vt:lpstr>
      <vt:lpstr>작업내용 - 서비스</vt:lpstr>
      <vt:lpstr>작업내용 - 인프라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user</dc:creator>
  <cp:lastModifiedBy>Bae Seul ki</cp:lastModifiedBy>
  <cp:revision>32</cp:revision>
  <dcterms:created xsi:type="dcterms:W3CDTF">2021-11-18T06:31:21Z</dcterms:created>
  <dcterms:modified xsi:type="dcterms:W3CDTF">2021-11-19T13:20:57Z</dcterms:modified>
</cp:coreProperties>
</file>