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9"/>
  </p:notesMasterIdLst>
  <p:sldIdLst>
    <p:sldId id="256" r:id="rId2"/>
    <p:sldId id="300" r:id="rId3"/>
    <p:sldId id="260" r:id="rId4"/>
    <p:sldId id="302" r:id="rId5"/>
    <p:sldId id="303" r:id="rId6"/>
    <p:sldId id="317" r:id="rId7"/>
    <p:sldId id="304" r:id="rId8"/>
    <p:sldId id="305" r:id="rId9"/>
    <p:sldId id="306" r:id="rId10"/>
    <p:sldId id="307" r:id="rId11"/>
    <p:sldId id="318" r:id="rId12"/>
    <p:sldId id="308" r:id="rId13"/>
    <p:sldId id="309" r:id="rId14"/>
    <p:sldId id="319" r:id="rId15"/>
    <p:sldId id="320" r:id="rId16"/>
    <p:sldId id="326" r:id="rId17"/>
    <p:sldId id="310" r:id="rId18"/>
    <p:sldId id="321" r:id="rId19"/>
    <p:sldId id="322" r:id="rId20"/>
    <p:sldId id="323" r:id="rId21"/>
    <p:sldId id="324" r:id="rId22"/>
    <p:sldId id="325" r:id="rId23"/>
    <p:sldId id="312" r:id="rId24"/>
    <p:sldId id="313" r:id="rId25"/>
    <p:sldId id="314" r:id="rId26"/>
    <p:sldId id="315" r:id="rId27"/>
    <p:sldId id="316" r:id="rId2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Alata" panose="020B0600000101010101" charset="0"/>
      <p:regular r:id="rId32"/>
    </p:embeddedFont>
    <p:embeddedFont>
      <p:font typeface="나눔바른고딕" panose="020B0603020101020101" pitchFamily="50" charset="-127"/>
      <p:regular r:id="rId33"/>
      <p:bold r:id="rId34"/>
    </p:embeddedFont>
    <p:embeddedFont>
      <p:font typeface="Montserrat" panose="020B0600000101010101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629BA-33B6-46CB-B0CA-DE317805D3E6}">
  <a:tblStyle styleId="{F14629BA-33B6-46CB-B0CA-DE317805D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1467" autoAdjust="0"/>
  </p:normalViewPr>
  <p:slideViewPr>
    <p:cSldViewPr snapToGrid="0">
      <p:cViewPr varScale="1">
        <p:scale>
          <a:sx n="80" d="100"/>
          <a:sy n="80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878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273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158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69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4803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591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7992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199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68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240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67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4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94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6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71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51" y="432808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3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3" r:id="rId4"/>
    <p:sldLayoutId id="2147483674" r:id="rId5"/>
    <p:sldLayoutId id="2147483675" r:id="rId6"/>
    <p:sldLayoutId id="2147483676" r:id="rId7"/>
    <p:sldLayoutId id="2147483680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714300" y="818948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 smtClean="0"/>
              <a:t>마이데이터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법을 적용한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sz="4800" b="1" dirty="0" smtClean="0"/>
              <a:t>의료서비스</a:t>
            </a:r>
            <a:r>
              <a:rPr lang="en-US" altLang="ko-KR" sz="4800" b="1" dirty="0" smtClean="0"/>
              <a:t/>
            </a:r>
            <a:br>
              <a:rPr lang="en-US" altLang="ko-KR" sz="4800" b="1" dirty="0" smtClean="0"/>
            </a:br>
            <a:r>
              <a:rPr lang="ko-KR" altLang="en-US" sz="4800" b="1" dirty="0" smtClean="0"/>
              <a:t>마이그레이션</a:t>
            </a:r>
            <a:endParaRPr b="1"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714299" y="3491173"/>
            <a:ext cx="3898238" cy="984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SK</a:t>
            </a:r>
            <a:r>
              <a:rPr lang="ko-KR" altLang="en-US" sz="1100" dirty="0" err="1" smtClean="0"/>
              <a:t>인포섹</a:t>
            </a:r>
            <a:r>
              <a:rPr lang="ko-KR" altLang="en-US" sz="1100" dirty="0" smtClean="0"/>
              <a:t>  아카데미 </a:t>
            </a:r>
            <a:r>
              <a:rPr lang="ko-KR" altLang="en-US" sz="1100" dirty="0" err="1" smtClean="0"/>
              <a:t>클라우드</a:t>
            </a:r>
            <a:r>
              <a:rPr lang="ko-KR" altLang="en-US" sz="1100" dirty="0" smtClean="0"/>
              <a:t> 보안 </a:t>
            </a:r>
            <a:r>
              <a:rPr lang="ko-KR" altLang="en-US" sz="1100" dirty="0" err="1" smtClean="0"/>
              <a:t>융합과정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기</a:t>
            </a:r>
            <a:endParaRPr lang="en-US" altLang="ko-KR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/>
              <a:t>1</a:t>
            </a:r>
            <a:r>
              <a:rPr lang="ko-KR" altLang="en-US" sz="1400" b="1" dirty="0" smtClean="0"/>
              <a:t>조</a:t>
            </a:r>
            <a:endParaRPr lang="en-US" altLang="ko-KR" sz="1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 smtClean="0"/>
              <a:t>우원하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김민지 김진수 박준용 배슬기 </a:t>
            </a:r>
            <a:r>
              <a:rPr lang="ko-KR" altLang="en-US" sz="1400" b="1" dirty="0" err="1" smtClean="0"/>
              <a:t>조상우</a:t>
            </a:r>
            <a:endParaRPr sz="1400" b="1" dirty="0"/>
          </a:p>
        </p:txBody>
      </p:sp>
      <p:sp>
        <p:nvSpPr>
          <p:cNvPr id="397" name="Google Shape;397;p33"/>
          <p:cNvSpPr/>
          <p:nvPr/>
        </p:nvSpPr>
        <p:spPr>
          <a:xfrm>
            <a:off x="4590686" y="3840261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434596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1391"/>
            <a:ext cx="1482842" cy="385879"/>
          </a:xfrm>
          <a:prstGeom prst="rect">
            <a:avLst/>
          </a:prstGeom>
        </p:spPr>
      </p:pic>
      <p:pic>
        <p:nvPicPr>
          <p:cNvPr id="86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63" y="4753906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86019"/>
              </p:ext>
            </p:extLst>
          </p:nvPr>
        </p:nvGraphicFramePr>
        <p:xfrm>
          <a:off x="1764375" y="1536850"/>
          <a:ext cx="6386700" cy="26539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6675">
                  <a:extLst>
                    <a:ext uri="{9D8B030D-6E8A-4147-A177-3AD203B41FA5}">
                      <a16:colId xmlns:a16="http://schemas.microsoft.com/office/drawing/2014/main" val="2140761854"/>
                    </a:ext>
                  </a:extLst>
                </a:gridCol>
                <a:gridCol w="1596675">
                  <a:extLst>
                    <a:ext uri="{9D8B030D-6E8A-4147-A177-3AD203B41FA5}">
                      <a16:colId xmlns:a16="http://schemas.microsoft.com/office/drawing/2014/main" val="643273541"/>
                    </a:ext>
                  </a:extLst>
                </a:gridCol>
                <a:gridCol w="1596675">
                  <a:extLst>
                    <a:ext uri="{9D8B030D-6E8A-4147-A177-3AD203B41FA5}">
                      <a16:colId xmlns:a16="http://schemas.microsoft.com/office/drawing/2014/main" val="2426299518"/>
                    </a:ext>
                  </a:extLst>
                </a:gridCol>
                <a:gridCol w="1596675">
                  <a:extLst>
                    <a:ext uri="{9D8B030D-6E8A-4147-A177-3AD203B41FA5}">
                      <a16:colId xmlns:a16="http://schemas.microsoft.com/office/drawing/2014/main" val="1147505116"/>
                    </a:ext>
                  </a:extLst>
                </a:gridCol>
              </a:tblGrid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산출물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85421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사전 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67991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97783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클라우드</a:t>
                      </a:r>
                      <a:r>
                        <a:rPr lang="ko-KR" altLang="en-US" dirty="0" smtClean="0"/>
                        <a:t> 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22250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검증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3464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</a:t>
                      </a:r>
                      <a:r>
                        <a:rPr lang="ko-KR" altLang="en-US" dirty="0" err="1" smtClean="0"/>
                        <a:t>수행기간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97559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프로젝트 </a:t>
            </a:r>
            <a:r>
              <a:rPr lang="ko-KR" altLang="en-US" dirty="0" smtClean="0"/>
              <a:t>수행 절차 및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3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3200" dirty="0">
                <a:solidFill>
                  <a:srgbClr val="2F4A8A"/>
                </a:solidFill>
              </a:rPr>
              <a:t>프로젝트 </a:t>
            </a:r>
            <a:r>
              <a:rPr lang="ko-KR" altLang="en-US" sz="3200" dirty="0" smtClean="0">
                <a:solidFill>
                  <a:srgbClr val="2F4A8A"/>
                </a:solidFill>
              </a:rPr>
              <a:t>수행 결과</a:t>
            </a:r>
            <a:endParaRPr lang="ko-KR" altLang="en-US" sz="32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설계 및 구축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서비스 운영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6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법적 요건 분석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1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요건 분석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보안 요건 분석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9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아키텍처 정의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목표구성도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8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아키텍처 정의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네트워크 구성도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아키텍처 정의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소프트웨어 구성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정책 설계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2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0FB4A80-B30E-499A-9BE0-F31D5B88279E}"/>
              </a:ext>
            </a:extLst>
          </p:cNvPr>
          <p:cNvSpPr txBox="1"/>
          <p:nvPr/>
        </p:nvSpPr>
        <p:spPr>
          <a:xfrm>
            <a:off x="1485723" y="2237576"/>
            <a:ext cx="17575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D6B0AC-025D-4F40-8743-FFED192CDAED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F4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30BF3-34D2-4963-AAA1-06B4E41692FA}"/>
              </a:ext>
            </a:extLst>
          </p:cNvPr>
          <p:cNvSpPr txBox="1"/>
          <p:nvPr/>
        </p:nvSpPr>
        <p:spPr>
          <a:xfrm>
            <a:off x="1844121" y="2310140"/>
            <a:ext cx="88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D4CF8-076F-4E0C-A875-33398DF9E034}"/>
              </a:ext>
            </a:extLst>
          </p:cNvPr>
          <p:cNvSpPr txBox="1"/>
          <p:nvPr/>
        </p:nvSpPr>
        <p:spPr>
          <a:xfrm>
            <a:off x="5277823" y="111662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AA021-9490-492D-BFA0-BC1E6049DC1C}"/>
              </a:ext>
            </a:extLst>
          </p:cNvPr>
          <p:cNvSpPr txBox="1"/>
          <p:nvPr/>
        </p:nvSpPr>
        <p:spPr>
          <a:xfrm>
            <a:off x="5277823" y="1765575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 및 역할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0AE9-5014-444F-89BA-CBAF3B15FF8A}"/>
              </a:ext>
            </a:extLst>
          </p:cNvPr>
          <p:cNvSpPr txBox="1"/>
          <p:nvPr/>
        </p:nvSpPr>
        <p:spPr>
          <a:xfrm>
            <a:off x="5277823" y="2414526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절차 및 방법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4235B2-44D2-4E68-94E8-F2D041D72685}"/>
              </a:ext>
            </a:extLst>
          </p:cNvPr>
          <p:cNvSpPr txBox="1"/>
          <p:nvPr/>
        </p:nvSpPr>
        <p:spPr>
          <a:xfrm>
            <a:off x="5277824" y="3063477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결과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235B2-44D2-4E68-94E8-F2D041D72685}"/>
              </a:ext>
            </a:extLst>
          </p:cNvPr>
          <p:cNvSpPr txBox="1"/>
          <p:nvPr/>
        </p:nvSpPr>
        <p:spPr>
          <a:xfrm>
            <a:off x="5277824" y="371242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평가 의견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0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구현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2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</a:t>
            </a:r>
            <a:r>
              <a:rPr lang="ko-KR" altLang="en-US" dirty="0" smtClean="0"/>
              <a:t>설계 및 구축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보안진단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이행조치</a:t>
            </a:r>
            <a:r>
              <a:rPr lang="ko-KR" altLang="en-US" dirty="0" smtClean="0"/>
              <a:t> 결과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0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-1. </a:t>
            </a:r>
            <a:r>
              <a:rPr lang="ko-KR" altLang="en-US" dirty="0" smtClean="0"/>
              <a:t>서비스 운영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모니터링 및 운영방안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3200" dirty="0" smtClean="0">
                <a:solidFill>
                  <a:srgbClr val="2F4A8A"/>
                </a:solidFill>
              </a:rPr>
              <a:t>자체 평가 의견</a:t>
            </a:r>
            <a:endParaRPr lang="ko-KR" altLang="en-US" sz="32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299" y="3453150"/>
            <a:ext cx="361599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결론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향후 계획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5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프로젝트 결론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프로젝트 향후 계획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990865" y="2168168"/>
            <a:ext cx="3552900" cy="1037700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0DB05A-50E8-45DD-86EC-C5A1894C5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9" t="-717" r="22714" b="-226"/>
          <a:stretch/>
        </p:blipFill>
        <p:spPr>
          <a:xfrm>
            <a:off x="5122659" y="1067018"/>
            <a:ext cx="28840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58BCBE-F6A5-4B53-8EB8-E8652F8B7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84" y="1080895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프로젝트 개요</a:t>
            </a:r>
            <a:endParaRPr dirty="0"/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주제 및 선정 배경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 smtClean="0"/>
              <a:t>목표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기대 효과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</a:t>
            </a:r>
            <a:r>
              <a:rPr lang="ko-KR" altLang="en-US" dirty="0"/>
              <a:t>주제 및 선정 </a:t>
            </a:r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5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700" dirty="0">
                <a:solidFill>
                  <a:srgbClr val="2F4A8A"/>
                </a:solidFill>
              </a:rPr>
              <a:t>프로젝트 팀 구성 및 역할</a:t>
            </a: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팀 구성 및 역할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74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58167"/>
              </p:ext>
            </p:extLst>
          </p:nvPr>
        </p:nvGraphicFramePr>
        <p:xfrm>
          <a:off x="1764375" y="1536850"/>
          <a:ext cx="6386700" cy="26539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28900">
                  <a:extLst>
                    <a:ext uri="{9D8B030D-6E8A-4147-A177-3AD203B41FA5}">
                      <a16:colId xmlns:a16="http://schemas.microsoft.com/office/drawing/2014/main" val="3010334268"/>
                    </a:ext>
                  </a:extLst>
                </a:gridCol>
                <a:gridCol w="2128900">
                  <a:extLst>
                    <a:ext uri="{9D8B030D-6E8A-4147-A177-3AD203B41FA5}">
                      <a16:colId xmlns:a16="http://schemas.microsoft.com/office/drawing/2014/main" val="1544267054"/>
                    </a:ext>
                  </a:extLst>
                </a:gridCol>
                <a:gridCol w="2128900">
                  <a:extLst>
                    <a:ext uri="{9D8B030D-6E8A-4147-A177-3AD203B41FA5}">
                      <a16:colId xmlns:a16="http://schemas.microsoft.com/office/drawing/2014/main" val="3720263431"/>
                    </a:ext>
                  </a:extLst>
                </a:gridCol>
              </a:tblGrid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훈련생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담당업무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36612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우원하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61709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김민지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4848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55800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박준용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10978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64101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조상우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78063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4942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400">
                <a:solidFill>
                  <a:srgbClr val="2F4A8A"/>
                </a:solidFill>
              </a:rPr>
              <a:t>프로젝트 </a:t>
            </a:r>
            <a:r>
              <a:rPr lang="ko-KR" altLang="en-US" sz="2400" smtClean="0">
                <a:solidFill>
                  <a:srgbClr val="2F4A8A"/>
                </a:solidFill>
              </a:rPr>
              <a:t>수행 절차 및 방법</a:t>
            </a:r>
            <a:endParaRPr lang="ko-KR" altLang="en-US" sz="24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수행 절차 및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방법론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84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274</Words>
  <Application>Microsoft Office PowerPoint</Application>
  <PresentationFormat>화면 슬라이드 쇼(16:9)</PresentationFormat>
  <Paragraphs>74</Paragraphs>
  <Slides>27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맑은 고딕</vt:lpstr>
      <vt:lpstr>Alata</vt:lpstr>
      <vt:lpstr>나눔바른고딕</vt:lpstr>
      <vt:lpstr>Montserrat</vt:lpstr>
      <vt:lpstr>Healthcare Center Website by Slidesgo</vt:lpstr>
      <vt:lpstr>마이데이터, 데이터3법을 적용한 의료서비스 마이그레이션</vt:lpstr>
      <vt:lpstr>PowerPoint 프레젠테이션</vt:lpstr>
      <vt:lpstr>프로젝트 개요</vt:lpstr>
      <vt:lpstr>1. 프로젝트 주제 및 선정 배경</vt:lpstr>
      <vt:lpstr>2. 프로젝트 목표</vt:lpstr>
      <vt:lpstr>3. 프로젝트 기대 효과</vt:lpstr>
      <vt:lpstr>프로젝트 팀 구성 및 역할</vt:lpstr>
      <vt:lpstr>1. 프로젝트 팀 구성 및 역할</vt:lpstr>
      <vt:lpstr>프로젝트 수행 절차 및 방법</vt:lpstr>
      <vt:lpstr>1. 프로젝트 수행 절차 및 방법</vt:lpstr>
      <vt:lpstr>2. 프로젝트 방법론</vt:lpstr>
      <vt:lpstr>프로젝트 수행 결과</vt:lpstr>
      <vt:lpstr>1-1. 분석 – 법적 요건 분석</vt:lpstr>
      <vt:lpstr>1-1. 분석 – 서비스 요건 분석</vt:lpstr>
      <vt:lpstr>1-1. 분석 – 보안 요건 분석</vt:lpstr>
      <vt:lpstr>2-1. 설계 및 구축 – 아키텍처 정의</vt:lpstr>
      <vt:lpstr>2-1. 설계 및 구축 – 아키텍처 정의</vt:lpstr>
      <vt:lpstr>2-1. 설계 및 구축 – 아키텍처 정의</vt:lpstr>
      <vt:lpstr>2-2. 설계 및 구축 – 클라우드 정책 설계</vt:lpstr>
      <vt:lpstr>2-3. 설계 및 구축 – 서비스 구현</vt:lpstr>
      <vt:lpstr>2-4. 설계 및 구축 – 보안진단/이행조치 결과</vt:lpstr>
      <vt:lpstr>3-1. 서비스 운영 – 모니터링 및 운영방안</vt:lpstr>
      <vt:lpstr>자체 평가 의견</vt:lpstr>
      <vt:lpstr>1. 프로젝트 결론</vt:lpstr>
      <vt:lpstr>2. 프로젝트 향후 계획</vt:lpstr>
      <vt:lpstr>Q&amp;A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마이데이터, 데이터3법을 적용한 의료서비스 마이그레이션</dc:title>
  <cp:lastModifiedBy>user</cp:lastModifiedBy>
  <cp:revision>10</cp:revision>
  <dcterms:modified xsi:type="dcterms:W3CDTF">2021-12-01T01:14:50Z</dcterms:modified>
</cp:coreProperties>
</file>