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9"/>
  </p:notesMasterIdLst>
  <p:sldIdLst>
    <p:sldId id="256" r:id="rId2"/>
    <p:sldId id="300" r:id="rId3"/>
    <p:sldId id="260" r:id="rId4"/>
    <p:sldId id="302" r:id="rId5"/>
    <p:sldId id="303" r:id="rId6"/>
    <p:sldId id="317" r:id="rId7"/>
    <p:sldId id="304" r:id="rId8"/>
    <p:sldId id="305" r:id="rId9"/>
    <p:sldId id="306" r:id="rId10"/>
    <p:sldId id="307" r:id="rId11"/>
    <p:sldId id="318" r:id="rId12"/>
    <p:sldId id="308" r:id="rId13"/>
    <p:sldId id="309" r:id="rId14"/>
    <p:sldId id="331" r:id="rId15"/>
    <p:sldId id="332" r:id="rId16"/>
    <p:sldId id="333" r:id="rId17"/>
    <p:sldId id="334" r:id="rId18"/>
    <p:sldId id="319" r:id="rId19"/>
    <p:sldId id="327" r:id="rId20"/>
    <p:sldId id="328" r:id="rId21"/>
    <p:sldId id="329" r:id="rId22"/>
    <p:sldId id="330" r:id="rId23"/>
    <p:sldId id="335" r:id="rId24"/>
    <p:sldId id="320" r:id="rId25"/>
    <p:sldId id="336" r:id="rId26"/>
    <p:sldId id="326" r:id="rId27"/>
    <p:sldId id="310" r:id="rId28"/>
    <p:sldId id="321" r:id="rId29"/>
    <p:sldId id="322" r:id="rId30"/>
    <p:sldId id="323" r:id="rId31"/>
    <p:sldId id="324" r:id="rId32"/>
    <p:sldId id="325" r:id="rId33"/>
    <p:sldId id="312" r:id="rId34"/>
    <p:sldId id="313" r:id="rId35"/>
    <p:sldId id="314" r:id="rId36"/>
    <p:sldId id="315" r:id="rId37"/>
    <p:sldId id="316" r:id="rId3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Alata" panose="020B0600000101010101" charset="0"/>
      <p:regular r:id="rId42"/>
    </p:embeddedFont>
    <p:embeddedFont>
      <p:font typeface="Montserrat" panose="020B0600000101010101" charset="0"/>
      <p:regular r:id="rId43"/>
      <p:bold r:id="rId44"/>
      <p:italic r:id="rId45"/>
      <p:boldItalic r:id="rId46"/>
    </p:embeddedFont>
    <p:embeddedFont>
      <p:font typeface="나눔바른고딕" panose="020B0603020101020101" pitchFamily="50" charset="-127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629BA-33B6-46CB-B0CA-DE317805D3E6}">
  <a:tblStyle styleId="{F14629BA-33B6-46CB-B0CA-DE317805D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7364" autoAdjust="0"/>
  </p:normalViewPr>
  <p:slideViewPr>
    <p:cSldViewPr snapToGrid="0">
      <p:cViewPr varScale="1">
        <p:scale>
          <a:sx n="80" d="100"/>
          <a:sy n="80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967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653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6953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컴퓨팅 서비스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EC2,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EC2 Auto Scaling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스토리지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 </a:t>
            </a:r>
            <a:r>
              <a:rPr lang="en-US" altLang="ko-KR" baseline="0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S3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dirty="0" smtClean="0"/>
              <a:t>데이터베이스 서비스 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Aurora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네트워킹 서비스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VPC,</a:t>
            </a:r>
            <a:r>
              <a:rPr lang="en-US" altLang="ko-KR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Route53, Elastic Load Balancing</a:t>
            </a:r>
            <a:r>
              <a:rPr lang="en-US" altLang="ko-KR" dirty="0" smtClean="0"/>
              <a:t>,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Client VPN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로깅 서비스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CloudTrail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모니터링 서비스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CloudWatch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보안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스토리지 보안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Macie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네트워킹 보안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WAF,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Network Firewall</a:t>
            </a:r>
            <a:r>
              <a:rPr lang="en-US" altLang="ko-KR" dirty="0" smtClean="0"/>
              <a:t>,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GuardDuty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 및 암호화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IAM,</a:t>
            </a:r>
            <a:r>
              <a:rPr lang="en-US" altLang="ko-KR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KMS,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Secrets Manager,</a:t>
            </a:r>
            <a:r>
              <a:rPr lang="en-US" altLang="ko-KR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ACM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규정준수 </a:t>
            </a:r>
            <a:r>
              <a:rPr lang="en-US" altLang="ko-KR" dirty="0" smtClean="0"/>
              <a:t>–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Artifact,</a:t>
            </a:r>
            <a:r>
              <a:rPr lang="en-US" altLang="ko-KR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Amazon Inspector</a:t>
            </a:r>
            <a:r>
              <a:rPr lang="en-US" altLang="ko-KR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 Security Hub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656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591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64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065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969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전자의무기록의 관리</a:t>
            </a:r>
            <a:r>
              <a:rPr lang="en-US" altLang="ko-KR" baseline="0" dirty="0" smtClean="0"/>
              <a:t>·</a:t>
            </a:r>
            <a:r>
              <a:rPr lang="ko-KR" altLang="en-US" baseline="0" dirty="0" smtClean="0"/>
              <a:t>보존에 필요한 시설 장비의 세부 기준</a:t>
            </a:r>
            <a:endParaRPr lang="en-US" altLang="ko-KR" baseline="0" dirty="0" smtClean="0"/>
          </a:p>
          <a:p>
            <a:pPr lvl="1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전자의무기록의 백업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저장장비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무중단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백업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백업데이터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긴급복구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백업데이터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위</a:t>
            </a:r>
            <a:r>
              <a:rPr lang="en-US" altLang="ko-KR" baseline="0" dirty="0" smtClean="0"/>
              <a:t>·</a:t>
            </a:r>
            <a:r>
              <a:rPr lang="ko-KR" altLang="en-US" baseline="0" dirty="0" smtClean="0"/>
              <a:t>변조 방지</a:t>
            </a:r>
            <a:endParaRPr lang="en-US" altLang="ko-KR" baseline="0" dirty="0" smtClean="0"/>
          </a:p>
          <a:p>
            <a:pPr lvl="2"/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백업설비의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물리적 분리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네트워크 보안에 관한 시설과 장비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이중화된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네트워크의 구성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네트워크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보호시스템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운영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전자의무기록 시스템 보안에 관한 시설과 장비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인증된 정보보호</a:t>
            </a:r>
            <a:r>
              <a:rPr lang="en-US" altLang="ko-KR" baseline="0" dirty="0" smtClean="0"/>
              <a:t>·</a:t>
            </a:r>
            <a:r>
              <a:rPr lang="ko-KR" altLang="en-US" baseline="0" dirty="0" err="1" smtClean="0"/>
              <a:t>보안제품의</a:t>
            </a:r>
            <a:r>
              <a:rPr lang="ko-KR" altLang="en-US" baseline="0" dirty="0" smtClean="0"/>
              <a:t> 사용</a:t>
            </a:r>
            <a:endParaRPr lang="en-US" altLang="ko-KR" baseline="0" dirty="0" smtClean="0"/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및 소프트웨어의 무결성 보장 및 암호화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접근통제 강화를 위한 시스템 구성 등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관리방안 수립 및 모니터링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전자의무기록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보존장소에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대한 물리적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접근방지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시설과 장비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물리적 위치의 한정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전자의무기록 시스템을 실시간으로 점검할 수 있는 시설과 장비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전자의무기록 시스템 실시간 점검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네트워크 시스템 모니터링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예비 장비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보조시스템 운영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87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71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175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8783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랜딩존</a:t>
            </a:r>
            <a:r>
              <a:rPr lang="ko-KR" altLang="en-US" dirty="0" smtClean="0"/>
              <a:t> 네트워크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273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 tier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1581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691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4803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5917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7992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199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6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240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5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7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7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 err="1" smtClean="0"/>
              <a:t>클라우딩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컴퓨팅법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err="1" smtClean="0"/>
              <a:t>클라우드컴퓨팅서비스</a:t>
            </a:r>
            <a:r>
              <a:rPr lang="ko-KR" altLang="en-US" baseline="0" dirty="0" smtClean="0"/>
              <a:t> 정보보호에 관한 기준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개인정보보호법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개인정보보호법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개인정보의 안전성 </a:t>
            </a:r>
            <a:r>
              <a:rPr lang="ko-KR" altLang="en-US" baseline="0" dirty="0" err="1" smtClean="0"/>
              <a:t>확보조치</a:t>
            </a:r>
            <a:r>
              <a:rPr lang="ko-KR" altLang="en-US" baseline="0" dirty="0" smtClean="0"/>
              <a:t> 기준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개인정보의 기술적</a:t>
            </a:r>
            <a:r>
              <a:rPr lang="en-US" altLang="ko-KR" baseline="0" dirty="0" smtClean="0"/>
              <a:t>·</a:t>
            </a:r>
            <a:r>
              <a:rPr lang="ko-KR" altLang="en-US" baseline="0" dirty="0" smtClean="0"/>
              <a:t>관리적 보호조치 기준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정보통신망법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신용정보법</a:t>
            </a:r>
            <a:endParaRPr lang="en-US" altLang="ko-KR" baseline="0" dirty="0" smtClean="0"/>
          </a:p>
          <a:p>
            <a:r>
              <a:rPr lang="ko-KR" altLang="en-US" baseline="0" dirty="0" smtClean="0"/>
              <a:t>의료법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의료법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전자의무기록의 관리</a:t>
            </a:r>
            <a:r>
              <a:rPr lang="en-US" altLang="ko-KR" baseline="0" dirty="0" smtClean="0"/>
              <a:t>·</a:t>
            </a:r>
            <a:r>
              <a:rPr lang="ko-KR" altLang="en-US" baseline="0" dirty="0" smtClean="0"/>
              <a:t>보존에 필요한 시설과 장비에 관한 기준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1794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4391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51" y="432808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74" r:id="rId4"/>
    <p:sldLayoutId id="2147483675" r:id="rId5"/>
    <p:sldLayoutId id="214748368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bloter.net/newsView/blt20210204000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spect="1"/>
          </p:cNvSpPr>
          <p:nvPr/>
        </p:nvSpPr>
        <p:spPr>
          <a:xfrm>
            <a:off x="5221705" y="1475330"/>
            <a:ext cx="3806710" cy="2976811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714299" y="818948"/>
            <a:ext cx="6334513" cy="2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/>
              <a:t>마이데이터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데이터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법을 적용한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3200" b="1" dirty="0" smtClean="0"/>
              <a:t>의료 서비스</a:t>
            </a:r>
            <a:r>
              <a:rPr lang="en-US" altLang="ko-KR" sz="3200" b="1" dirty="0"/>
              <a:t> </a:t>
            </a:r>
            <a:r>
              <a:rPr lang="ko-KR" altLang="en-US" sz="3200" b="1" dirty="0" err="1" smtClean="0"/>
              <a:t>클라우드</a:t>
            </a:r>
            <a:r>
              <a:rPr lang="ko-KR" altLang="en-US" sz="3200" b="1" dirty="0" smtClean="0"/>
              <a:t> 마이그레이션</a:t>
            </a:r>
            <a:endParaRPr sz="4800" b="1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852292" y="3342059"/>
            <a:ext cx="3898238" cy="984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SK</a:t>
            </a:r>
            <a:r>
              <a:rPr lang="ko-KR" altLang="en-US" sz="1100" dirty="0" err="1" smtClean="0"/>
              <a:t>인포섹</a:t>
            </a:r>
            <a:r>
              <a:rPr lang="ko-KR" altLang="en-US" sz="1100" dirty="0" smtClean="0"/>
              <a:t>  아카데미 </a:t>
            </a:r>
            <a:r>
              <a:rPr lang="ko-KR" altLang="en-US" sz="1100" dirty="0" err="1" smtClean="0"/>
              <a:t>클라우드</a:t>
            </a:r>
            <a:r>
              <a:rPr lang="ko-KR" altLang="en-US" sz="1100" dirty="0" smtClean="0"/>
              <a:t> 보안 </a:t>
            </a:r>
            <a:r>
              <a:rPr lang="ko-KR" altLang="en-US" sz="1100" dirty="0" err="1" smtClean="0"/>
              <a:t>융합과정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기</a:t>
            </a:r>
            <a:endParaRPr lang="en-US" altLang="ko-KR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/>
              <a:t>1</a:t>
            </a:r>
            <a:r>
              <a:rPr lang="ko-KR" altLang="en-US" sz="1400" b="1" dirty="0" smtClean="0"/>
              <a:t>조</a:t>
            </a:r>
            <a:r>
              <a:rPr lang="en-US" altLang="ko-KR" sz="1400" b="1" dirty="0"/>
              <a:t> </a:t>
            </a:r>
            <a:r>
              <a:rPr lang="ko-KR" altLang="en-US" sz="1400" b="1" dirty="0" err="1" smtClean="0"/>
              <a:t>우원하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김민지 김진수 박준용 배슬기 </a:t>
            </a:r>
            <a:r>
              <a:rPr lang="ko-KR" altLang="en-US" sz="1400" b="1" dirty="0" err="1" smtClean="0"/>
              <a:t>조상우</a:t>
            </a:r>
            <a:endParaRPr sz="1400" b="1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1391"/>
            <a:ext cx="1482842" cy="385879"/>
          </a:xfrm>
          <a:prstGeom prst="rect">
            <a:avLst/>
          </a:prstGeom>
        </p:spPr>
      </p:pic>
      <p:pic>
        <p:nvPicPr>
          <p:cNvPr id="86" name="_x278651016" descr="EMB0000378c3f3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63" y="4753906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62880"/>
              </p:ext>
            </p:extLst>
          </p:nvPr>
        </p:nvGraphicFramePr>
        <p:xfrm>
          <a:off x="1000124" y="1324694"/>
          <a:ext cx="7429576" cy="35334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4927">
                  <a:extLst>
                    <a:ext uri="{9D8B030D-6E8A-4147-A177-3AD203B41FA5}">
                      <a16:colId xmlns:a16="http://schemas.microsoft.com/office/drawing/2014/main" val="214076185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643273541"/>
                    </a:ext>
                  </a:extLst>
                </a:gridCol>
                <a:gridCol w="3784934">
                  <a:extLst>
                    <a:ext uri="{9D8B030D-6E8A-4147-A177-3AD203B41FA5}">
                      <a16:colId xmlns:a16="http://schemas.microsoft.com/office/drawing/2014/main" val="2426299518"/>
                    </a:ext>
                  </a:extLst>
                </a:gridCol>
                <a:gridCol w="549015">
                  <a:extLst>
                    <a:ext uri="{9D8B030D-6E8A-4147-A177-3AD203B41FA5}">
                      <a16:colId xmlns:a16="http://schemas.microsoft.com/office/drawing/2014/main" val="114750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185421"/>
                  </a:ext>
                </a:extLst>
              </a:tr>
              <a:tr h="6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 기획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21.10.16 ~ 21.11.05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프로젝트 기획 및 주제 선정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의료분야 법규 및 </a:t>
                      </a:r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baseline="0" dirty="0" smtClean="0"/>
                        <a:t> 서비스 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567991"/>
                  </a:ext>
                </a:extLst>
              </a:tr>
              <a:tr h="6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 개발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21.11.02</a:t>
                      </a:r>
                      <a:r>
                        <a:rPr lang="en-US" altLang="ko-KR" baseline="0" dirty="0" smtClean="0"/>
                        <a:t> ~ 21.11.19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타겟 서비스 개발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697783"/>
                  </a:ext>
                </a:extLst>
              </a:tr>
              <a:tr h="6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설계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21.11.08 ~ 21.11.26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아키텍처 설계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인프라 및 보안 리소스 설계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22250"/>
                  </a:ext>
                </a:extLst>
              </a:tr>
              <a:tr h="6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검증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21.11.22 ~ 21.12.17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자산</a:t>
                      </a:r>
                      <a:r>
                        <a:rPr lang="ko-KR" altLang="en-US" baseline="0" dirty="0" smtClean="0"/>
                        <a:t> 분석</a:t>
                      </a:r>
                      <a:endParaRPr lang="en-US" altLang="ko-KR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시스템 취약점 진단 및 모의해킹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03464"/>
                  </a:ext>
                </a:extLst>
              </a:tr>
              <a:tr h="6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</a:t>
                      </a:r>
                      <a:r>
                        <a:rPr lang="ko-KR" altLang="en-US" dirty="0" err="1" smtClean="0"/>
                        <a:t>수행기간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21.10.16 ~ 21.12.20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99755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프로젝트 </a:t>
            </a:r>
            <a:r>
              <a:rPr lang="ko-KR" altLang="en-US" dirty="0" smtClean="0"/>
              <a:t>수행 절차 및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3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방법론</a:t>
            </a:r>
            <a:endParaRPr lang="ko-KR" altLang="en-US" dirty="0"/>
          </a:p>
        </p:txBody>
      </p:sp>
      <p:sp>
        <p:nvSpPr>
          <p:cNvPr id="8" name="Google Shape;867;p43"/>
          <p:cNvSpPr/>
          <p:nvPr/>
        </p:nvSpPr>
        <p:spPr>
          <a:xfrm>
            <a:off x="2282427" y="1308100"/>
            <a:ext cx="1623900" cy="468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Google Shape;868;p43"/>
          <p:cNvCxnSpPr/>
          <p:nvPr/>
        </p:nvCxnSpPr>
        <p:spPr>
          <a:xfrm>
            <a:off x="2291733" y="1776157"/>
            <a:ext cx="0" cy="2520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70;p43"/>
          <p:cNvSpPr/>
          <p:nvPr/>
        </p:nvSpPr>
        <p:spPr>
          <a:xfrm>
            <a:off x="5228030" y="1308100"/>
            <a:ext cx="1623900" cy="468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  <a:endParaRPr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Google Shape;871;p43"/>
          <p:cNvCxnSpPr/>
          <p:nvPr/>
        </p:nvCxnSpPr>
        <p:spPr>
          <a:xfrm>
            <a:off x="5237303" y="1776185"/>
            <a:ext cx="0" cy="2520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73;p43"/>
          <p:cNvSpPr/>
          <p:nvPr/>
        </p:nvSpPr>
        <p:spPr>
          <a:xfrm>
            <a:off x="809625" y="1308100"/>
            <a:ext cx="1623900" cy="468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Google Shape;874;p43"/>
          <p:cNvCxnSpPr/>
          <p:nvPr/>
        </p:nvCxnSpPr>
        <p:spPr>
          <a:xfrm>
            <a:off x="818826" y="1776107"/>
            <a:ext cx="0" cy="252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876;p43"/>
          <p:cNvSpPr/>
          <p:nvPr/>
        </p:nvSpPr>
        <p:spPr>
          <a:xfrm>
            <a:off x="3755228" y="1308100"/>
            <a:ext cx="1623900" cy="4680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  <a:endParaRPr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Google Shape;877;p43"/>
          <p:cNvCxnSpPr/>
          <p:nvPr/>
        </p:nvCxnSpPr>
        <p:spPr>
          <a:xfrm>
            <a:off x="3769108" y="1776107"/>
            <a:ext cx="0" cy="252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79;p43"/>
          <p:cNvSpPr/>
          <p:nvPr/>
        </p:nvSpPr>
        <p:spPr>
          <a:xfrm>
            <a:off x="6700832" y="1308100"/>
            <a:ext cx="1623900" cy="468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</a:t>
            </a:r>
            <a:endParaRPr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Google Shape;880;p43"/>
          <p:cNvCxnSpPr/>
          <p:nvPr/>
        </p:nvCxnSpPr>
        <p:spPr>
          <a:xfrm>
            <a:off x="6719402" y="1776107"/>
            <a:ext cx="0" cy="2520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887;p43"/>
          <p:cNvSpPr txBox="1"/>
          <p:nvPr/>
        </p:nvSpPr>
        <p:spPr>
          <a:xfrm>
            <a:off x="2286994" y="1776100"/>
            <a:ext cx="1468195" cy="29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아키텍처 설계</a:t>
            </a:r>
            <a:endParaRPr lang="en-US" altLang="ko-KR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Infra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리소스 용량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보안 구성 아키텍처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lvl="0"/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lvl="0"/>
            <a:r>
              <a:rPr lang="en-US" altLang="ko-KR" b="1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Migration</a:t>
            </a:r>
            <a:r>
              <a:rPr lang="ko-KR" altLang="en-US" b="1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 </a:t>
            </a:r>
            <a:r>
              <a:rPr lang="ko-KR" altLang="en-US" b="1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설계</a:t>
            </a:r>
            <a:endParaRPr lang="en-US" altLang="ko-KR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lvl="0"/>
            <a:endParaRPr lang="en-US" altLang="ko-KR" sz="500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데이터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/Apps Migration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계획 수립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31" name="Google Shape;891;p43"/>
          <p:cNvSpPr txBox="1"/>
          <p:nvPr/>
        </p:nvSpPr>
        <p:spPr>
          <a:xfrm>
            <a:off x="809619" y="1776100"/>
            <a:ext cx="1468196" cy="29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현황 분석</a:t>
            </a:r>
            <a:endParaRPr lang="en-US" altLang="ko-KR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법적 요건 분석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서비스 요건 분석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보안 요건 분석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38" name="Google Shape;887;p43"/>
          <p:cNvSpPr txBox="1"/>
          <p:nvPr/>
        </p:nvSpPr>
        <p:spPr>
          <a:xfrm>
            <a:off x="3773832" y="1776100"/>
            <a:ext cx="1468195" cy="29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인프라 구축</a:t>
            </a:r>
            <a:endParaRPr lang="en-US" altLang="ko-KR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Network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구축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Storage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구축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Server/App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구축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lvl="0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lvl="0"/>
            <a:r>
              <a:rPr lang="en-US" altLang="ko-KR" b="1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Migration</a:t>
            </a:r>
            <a:r>
              <a:rPr lang="ko-KR" altLang="en-US" b="1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 수행</a:t>
            </a:r>
            <a:endParaRPr lang="en-US" altLang="ko-KR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lvl="0"/>
            <a:endParaRPr lang="en-US" altLang="ko-KR" sz="500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데이터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/Apps Migration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계획 수행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39" name="Google Shape;887;p43"/>
          <p:cNvSpPr txBox="1"/>
          <p:nvPr/>
        </p:nvSpPr>
        <p:spPr>
          <a:xfrm>
            <a:off x="5232563" y="1776100"/>
            <a:ext cx="1468195" cy="29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시스템 검증</a:t>
            </a:r>
            <a:endParaRPr lang="en-US" altLang="ko-KR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b="1" dirty="0" smtClean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이중화 및 부하 검증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lvl="0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lvl="0"/>
            <a:r>
              <a:rPr lang="ko-KR" altLang="en-US" b="1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서비스 검증</a:t>
            </a:r>
            <a:endParaRPr lang="en-US" altLang="ko-KR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lvl="0"/>
            <a:endParaRPr lang="en-US" altLang="ko-KR" sz="500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기능 및 성능 검증 가용성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/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안정성 검증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40" name="Google Shape;887;p43"/>
          <p:cNvSpPr txBox="1"/>
          <p:nvPr/>
        </p:nvSpPr>
        <p:spPr>
          <a:xfrm>
            <a:off x="6719390" y="1776100"/>
            <a:ext cx="1468195" cy="29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lata"/>
                <a:sym typeface="Alata"/>
              </a:rPr>
              <a:t>안정화 운영</a:t>
            </a:r>
            <a:endParaRPr lang="en-US" altLang="ko-KR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lvl="0"/>
            <a:endParaRPr lang="en-US" altLang="ko-KR" sz="500" b="1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lata"/>
              <a:sym typeface="Alat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서비스 및 인프라 모니터링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안정화 확보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10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3200" dirty="0">
                <a:solidFill>
                  <a:srgbClr val="2F4A8A"/>
                </a:solidFill>
              </a:rPr>
              <a:t>프로젝트 </a:t>
            </a:r>
            <a:r>
              <a:rPr lang="ko-KR" altLang="en-US" sz="3200" dirty="0" smtClean="0">
                <a:solidFill>
                  <a:srgbClr val="2F4A8A"/>
                </a:solidFill>
              </a:rPr>
              <a:t>수행 결과</a:t>
            </a:r>
            <a:endParaRPr lang="ko-KR" altLang="en-US" sz="32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설계 및 구축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서비스 운영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6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법적 요건 분석</a:t>
            </a:r>
            <a:endParaRPr lang="en-US" altLang="ko-KR" dirty="0"/>
          </a:p>
        </p:txBody>
      </p:sp>
      <p:sp>
        <p:nvSpPr>
          <p:cNvPr id="8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 anchor="t"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클라우딩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컴퓨팅법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클라우드컴퓨팅서비스</a:t>
            </a:r>
            <a:r>
              <a:rPr lang="ko-KR" altLang="en-US" dirty="0" smtClean="0"/>
              <a:t> </a:t>
            </a:r>
            <a:r>
              <a:rPr lang="ko-KR" altLang="en-US" dirty="0"/>
              <a:t>정보보호에 관한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1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법적 요건 분석</a:t>
            </a:r>
            <a:endParaRPr lang="en-US" altLang="ko-KR" dirty="0"/>
          </a:p>
        </p:txBody>
      </p:sp>
      <p:sp>
        <p:nvSpPr>
          <p:cNvPr id="8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 anchor="b"/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개인정보보호법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개인정보보호법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개인정보의 안전성 </a:t>
            </a:r>
            <a:r>
              <a:rPr lang="ko-KR" altLang="en-US" sz="1200" dirty="0" err="1" smtClean="0"/>
              <a:t>확보조치</a:t>
            </a:r>
            <a:r>
              <a:rPr lang="ko-KR" altLang="en-US" sz="1200" dirty="0" smtClean="0"/>
              <a:t> 기준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개인정보의 기술적</a:t>
            </a:r>
            <a:r>
              <a:rPr lang="en-US" altLang="ko-KR" sz="1200" dirty="0"/>
              <a:t>·</a:t>
            </a:r>
            <a:r>
              <a:rPr lang="ko-KR" altLang="en-US" sz="1200" dirty="0"/>
              <a:t>관리적 보호조치 </a:t>
            </a:r>
            <a:r>
              <a:rPr lang="ko-KR" altLang="en-US" sz="1200" dirty="0" smtClean="0"/>
              <a:t>기준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63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법적 요건 분석</a:t>
            </a:r>
            <a:endParaRPr lang="en-US" altLang="ko-KR" dirty="0"/>
          </a:p>
        </p:txBody>
      </p:sp>
      <p:sp>
        <p:nvSpPr>
          <p:cNvPr id="8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 anchor="t"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정보통신망법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3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법적 요건 분석</a:t>
            </a:r>
            <a:endParaRPr lang="en-US" altLang="ko-KR" dirty="0"/>
          </a:p>
        </p:txBody>
      </p:sp>
      <p:sp>
        <p:nvSpPr>
          <p:cNvPr id="8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 anchor="t"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신용정보법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법적 요건 분석</a:t>
            </a:r>
            <a:endParaRPr lang="en-US" altLang="ko-KR" dirty="0"/>
          </a:p>
        </p:txBody>
      </p:sp>
      <p:sp>
        <p:nvSpPr>
          <p:cNvPr id="8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 anchor="t"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의료법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의료법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전자의무기록의 관리</a:t>
            </a:r>
            <a:r>
              <a:rPr lang="en-US" altLang="ko-KR" dirty="0"/>
              <a:t>·</a:t>
            </a:r>
            <a:r>
              <a:rPr lang="ko-KR" altLang="en-US" dirty="0"/>
              <a:t>보존에 필요한 시설과 장비에 관한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6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요건 분석</a:t>
            </a:r>
            <a:endParaRPr lang="en-US" altLang="ko-KR" dirty="0"/>
          </a:p>
        </p:txBody>
      </p:sp>
      <p:sp>
        <p:nvSpPr>
          <p:cNvPr id="34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컴퓨팅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스토리지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데이터베이스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요건 분석</a:t>
            </a:r>
            <a:endParaRPr lang="en-US" altLang="ko-KR" dirty="0"/>
          </a:p>
        </p:txBody>
      </p:sp>
      <p:sp>
        <p:nvSpPr>
          <p:cNvPr id="34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네트워킹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0FB4A80-B30E-499A-9BE0-F31D5B88279E}"/>
              </a:ext>
            </a:extLst>
          </p:cNvPr>
          <p:cNvSpPr txBox="1"/>
          <p:nvPr/>
        </p:nvSpPr>
        <p:spPr>
          <a:xfrm>
            <a:off x="1485723" y="2237576"/>
            <a:ext cx="17575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D6B0AC-025D-4F40-8743-FFED192CDAED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F4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30BF3-34D2-4963-AAA1-06B4E41692FA}"/>
              </a:ext>
            </a:extLst>
          </p:cNvPr>
          <p:cNvSpPr txBox="1"/>
          <p:nvPr/>
        </p:nvSpPr>
        <p:spPr>
          <a:xfrm>
            <a:off x="1844121" y="2310140"/>
            <a:ext cx="88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D4CF8-076F-4E0C-A875-33398DF9E034}"/>
              </a:ext>
            </a:extLst>
          </p:cNvPr>
          <p:cNvSpPr txBox="1"/>
          <p:nvPr/>
        </p:nvSpPr>
        <p:spPr>
          <a:xfrm>
            <a:off x="5277823" y="111662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AA021-9490-492D-BFA0-BC1E6049DC1C}"/>
              </a:ext>
            </a:extLst>
          </p:cNvPr>
          <p:cNvSpPr txBox="1"/>
          <p:nvPr/>
        </p:nvSpPr>
        <p:spPr>
          <a:xfrm>
            <a:off x="5277823" y="1765575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역할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0AE9-5014-444F-89BA-CBAF3B15FF8A}"/>
              </a:ext>
            </a:extLst>
          </p:cNvPr>
          <p:cNvSpPr txBox="1"/>
          <p:nvPr/>
        </p:nvSpPr>
        <p:spPr>
          <a:xfrm>
            <a:off x="5277823" y="2414526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절차 및 방법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5277824" y="3063477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결과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5277824" y="371242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 의견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0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요건 분석</a:t>
            </a:r>
            <a:endParaRPr lang="en-US" altLang="ko-KR" dirty="0"/>
          </a:p>
        </p:txBody>
      </p:sp>
      <p:sp>
        <p:nvSpPr>
          <p:cNvPr id="34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 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스토리지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네트워킹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요건 분석</a:t>
            </a:r>
            <a:endParaRPr lang="en-US" altLang="ko-KR" dirty="0"/>
          </a:p>
        </p:txBody>
      </p:sp>
      <p:sp>
        <p:nvSpPr>
          <p:cNvPr id="34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 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인증 및 암호화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0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요건 분석</a:t>
            </a:r>
            <a:endParaRPr lang="en-US" altLang="ko-KR" dirty="0"/>
          </a:p>
        </p:txBody>
      </p:sp>
      <p:sp>
        <p:nvSpPr>
          <p:cNvPr id="34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 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규정준수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보안 요건 분석</a:t>
            </a:r>
            <a:endParaRPr lang="en-US" altLang="ko-KR" dirty="0"/>
          </a:p>
        </p:txBody>
      </p:sp>
      <p:sp>
        <p:nvSpPr>
          <p:cNvPr id="7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전자의무기록의 백업 </a:t>
            </a:r>
            <a:r>
              <a:rPr lang="ko-KR" altLang="en-US" dirty="0" err="1" smtClean="0"/>
              <a:t>저장장비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네트워크 보안에 관한 시설과 장비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5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보안 요건 분석</a:t>
            </a:r>
            <a:endParaRPr lang="en-US" altLang="ko-KR" dirty="0"/>
          </a:p>
        </p:txBody>
      </p:sp>
      <p:sp>
        <p:nvSpPr>
          <p:cNvPr id="7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전자의무기록 </a:t>
            </a:r>
            <a:r>
              <a:rPr lang="ko-KR" altLang="en-US" dirty="0" smtClean="0"/>
              <a:t>시스템</a:t>
            </a:r>
            <a:r>
              <a:rPr lang="ko-KR" altLang="en-US" sz="1600" dirty="0" smtClean="0"/>
              <a:t> 보안에 관한 시설과 장비 </a:t>
            </a:r>
            <a:r>
              <a:rPr lang="en-US" altLang="ko-KR" sz="1600" dirty="0" smtClean="0"/>
              <a:t>/ </a:t>
            </a:r>
            <a:br>
              <a:rPr lang="en-US" altLang="ko-KR" sz="1600" dirty="0" smtClean="0"/>
            </a:br>
            <a:r>
              <a:rPr lang="en-US" altLang="ko-KR" sz="1600" dirty="0" smtClean="0"/>
              <a:t>     </a:t>
            </a:r>
            <a:r>
              <a:rPr lang="ko-KR" altLang="en-US" sz="1600" dirty="0" smtClean="0"/>
              <a:t>전자의무</a:t>
            </a:r>
            <a:r>
              <a:rPr lang="ko-KR" altLang="en-US" sz="1600" dirty="0" smtClean="0"/>
              <a:t>기록 </a:t>
            </a:r>
            <a:r>
              <a:rPr lang="ko-KR" altLang="en-US" sz="1600" dirty="0" err="1" smtClean="0"/>
              <a:t>보존장소에</a:t>
            </a:r>
            <a:r>
              <a:rPr lang="ko-KR" altLang="en-US" sz="1600" dirty="0" smtClean="0"/>
              <a:t> 대한 물리적 </a:t>
            </a:r>
            <a:r>
              <a:rPr lang="ko-KR" altLang="en-US" sz="1600" dirty="0" err="1" smtClean="0"/>
              <a:t>접근방지</a:t>
            </a:r>
            <a:r>
              <a:rPr lang="ko-KR" altLang="en-US" sz="1600" dirty="0" smtClean="0"/>
              <a:t> 시설과 장비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09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보안 요건 분석</a:t>
            </a:r>
            <a:endParaRPr lang="en-US" altLang="ko-KR" dirty="0"/>
          </a:p>
        </p:txBody>
      </p:sp>
      <p:sp>
        <p:nvSpPr>
          <p:cNvPr id="7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전자의무기록 시스템을 실시간으로 점검할 수 있는 시설과 장비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예비 장비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8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아키텍처 정의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목표구성도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85" y="1540946"/>
            <a:ext cx="6180119" cy="349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8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07" y="1540946"/>
            <a:ext cx="6230986" cy="34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아키텍처 정의</a:t>
            </a:r>
            <a:endParaRPr lang="en-US" altLang="ko-KR" dirty="0"/>
          </a:p>
        </p:txBody>
      </p:sp>
      <p:sp>
        <p:nvSpPr>
          <p:cNvPr id="8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네트워크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32" y="1540946"/>
            <a:ext cx="6206161" cy="34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아키텍처 정의</a:t>
            </a:r>
            <a:endParaRPr lang="en-US" altLang="ko-KR" dirty="0"/>
          </a:p>
        </p:txBody>
      </p:sp>
      <p:sp>
        <p:nvSpPr>
          <p:cNvPr id="7" name="제목 5"/>
          <p:cNvSpPr>
            <a:spLocks noGrp="1"/>
          </p:cNvSpPr>
          <p:nvPr>
            <p:ph type="title" idx="2"/>
          </p:nvPr>
        </p:nvSpPr>
        <p:spPr>
          <a:xfrm>
            <a:off x="714300" y="1144221"/>
            <a:ext cx="8236269" cy="468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서비스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정책 설계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개요</a:t>
            </a:r>
            <a:endParaRPr dirty="0"/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주제 및 선정 배경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목표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기대 효과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구현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2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보안진단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이행조치</a:t>
            </a:r>
            <a:r>
              <a:rPr lang="ko-KR" altLang="en-US" dirty="0" smtClean="0"/>
              <a:t> 결과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-1. </a:t>
            </a:r>
            <a:r>
              <a:rPr lang="ko-KR" altLang="en-US" dirty="0" smtClean="0"/>
              <a:t>서비스 운영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모니터링 및 운영방안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3200" dirty="0" smtClean="0">
                <a:solidFill>
                  <a:srgbClr val="2F4A8A"/>
                </a:solidFill>
              </a:rPr>
              <a:t>자체 평가 의견</a:t>
            </a:r>
            <a:endParaRPr lang="ko-KR" altLang="en-US" sz="32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299" y="3453150"/>
            <a:ext cx="361599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결론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향후 계획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5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프로젝트 결론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프로젝트 향후 계획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990865" y="2168168"/>
            <a:ext cx="3552900" cy="10377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DB05A-50E8-45DD-86EC-C5A1894C5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9" t="-717" r="22714" b="-226"/>
          <a:stretch/>
        </p:blipFill>
        <p:spPr>
          <a:xfrm>
            <a:off x="5122659" y="1067018"/>
            <a:ext cx="28840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8BCBE-F6A5-4B53-8EB8-E8652F8B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84" y="1080895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ko-KR" altLang="en-US" dirty="0"/>
              <a:t>주제 및 선정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974558" y="1382348"/>
            <a:ext cx="7176517" cy="468000"/>
          </a:xfrm>
        </p:spPr>
        <p:txBody>
          <a:bodyPr/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주제</a:t>
            </a:r>
            <a:r>
              <a:rPr lang="en-US" altLang="ko-KR" sz="1600" b="1" dirty="0" smtClean="0"/>
              <a:t>] </a:t>
            </a:r>
            <a:r>
              <a:rPr lang="ko-KR" altLang="en-US" sz="1600" b="1" dirty="0" err="1" smtClean="0"/>
              <a:t>마이데이터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데이터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법을 </a:t>
            </a:r>
            <a:r>
              <a:rPr lang="ko-KR" altLang="en-US" sz="1600" b="1" dirty="0" smtClean="0"/>
              <a:t>적용한 </a:t>
            </a:r>
            <a:r>
              <a:rPr lang="ko-KR" altLang="en-US" b="1" dirty="0" smtClean="0"/>
              <a:t>의료 </a:t>
            </a:r>
            <a:r>
              <a:rPr lang="ko-KR" altLang="en-US" b="1" dirty="0"/>
              <a:t>서비스</a:t>
            </a:r>
            <a:r>
              <a:rPr lang="en-US" altLang="ko-KR" b="1" dirty="0"/>
              <a:t> </a:t>
            </a:r>
            <a:r>
              <a:rPr lang="ko-KR" altLang="en-US" b="1" dirty="0" err="1"/>
              <a:t>클라우드</a:t>
            </a:r>
            <a:r>
              <a:rPr lang="ko-KR" altLang="en-US" b="1" dirty="0"/>
              <a:t> 마이그레이션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929784" y="2106465"/>
            <a:ext cx="3577360" cy="2477878"/>
            <a:chOff x="4929789" y="2031119"/>
            <a:chExt cx="3577360" cy="247787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570" y="2031119"/>
              <a:ext cx="2820078" cy="192388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929789" y="3954999"/>
              <a:ext cx="35773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‘2021</a:t>
              </a:r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년 일상을 바꿀 </a:t>
              </a:r>
              <a:r>
                <a:rPr lang="ko-KR" altLang="en-US" sz="15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스타트업</a:t>
              </a:r>
              <a:r>
                <a:rPr lang="en-US" altLang="ko-KR" sz="15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’…</a:t>
              </a:r>
              <a:r>
                <a:rPr lang="ko-KR" altLang="en-US" sz="15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가장 비중 높은 분야 </a:t>
              </a:r>
              <a:r>
                <a:rPr lang="en-US" altLang="ko-KR" sz="15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‘</a:t>
              </a:r>
              <a:r>
                <a:rPr lang="ko-KR" altLang="en-US" sz="15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헬스케어</a:t>
              </a:r>
              <a:r>
                <a:rPr lang="en-US" altLang="ko-KR" sz="15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‘(2021.02.04)</a:t>
              </a:r>
              <a:endParaRPr lang="ko-KR" altLang="en-US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5552" y="2106465"/>
            <a:ext cx="4075944" cy="2378800"/>
            <a:chOff x="585552" y="2014780"/>
            <a:chExt cx="4075944" cy="23788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52" y="2718047"/>
              <a:ext cx="4075944" cy="82110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9926" y="2014780"/>
              <a:ext cx="2198937" cy="7099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171" y="3418857"/>
              <a:ext cx="3885607" cy="6343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09294" y="4070415"/>
              <a:ext cx="35773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u="sng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한국판 뉴딜 </a:t>
              </a:r>
              <a:r>
                <a:rPr lang="en-US" altLang="ko-KR" sz="1500" u="sng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1.0 – </a:t>
              </a:r>
              <a:r>
                <a:rPr lang="ko-KR" altLang="en-US" sz="1500" u="sng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 의료 인프라</a:t>
              </a:r>
              <a:endParaRPr lang="ko-KR" altLang="en-US" sz="1500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2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grpSp>
        <p:nvGrpSpPr>
          <p:cNvPr id="8" name="Google Shape;1927;p52"/>
          <p:cNvGrpSpPr/>
          <p:nvPr/>
        </p:nvGrpSpPr>
        <p:grpSpPr>
          <a:xfrm>
            <a:off x="3369525" y="1424450"/>
            <a:ext cx="2362200" cy="3180000"/>
            <a:chOff x="791125" y="1362000"/>
            <a:chExt cx="2362200" cy="3180000"/>
          </a:xfrm>
        </p:grpSpPr>
        <p:sp>
          <p:nvSpPr>
            <p:cNvPr id="9" name="Google Shape;1928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9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0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1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2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933;p52"/>
          <p:cNvGrpSpPr/>
          <p:nvPr/>
        </p:nvGrpSpPr>
        <p:grpSpPr>
          <a:xfrm>
            <a:off x="6061753" y="1424450"/>
            <a:ext cx="2362200" cy="3180000"/>
            <a:chOff x="791125" y="1362000"/>
            <a:chExt cx="2362200" cy="3180000"/>
          </a:xfrm>
        </p:grpSpPr>
        <p:sp>
          <p:nvSpPr>
            <p:cNvPr id="15" name="Google Shape;1934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35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36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37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38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939;p52"/>
          <p:cNvGrpSpPr/>
          <p:nvPr/>
        </p:nvGrpSpPr>
        <p:grpSpPr>
          <a:xfrm>
            <a:off x="679688" y="1424450"/>
            <a:ext cx="2362200" cy="3180000"/>
            <a:chOff x="791125" y="1362000"/>
            <a:chExt cx="2362200" cy="3180000"/>
          </a:xfrm>
        </p:grpSpPr>
        <p:sp>
          <p:nvSpPr>
            <p:cNvPr id="21" name="Google Shape;1940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1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2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3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44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946;p52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70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의료분야 법규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 분석</a:t>
            </a:r>
            <a:endParaRPr dirty="0"/>
          </a:p>
        </p:txBody>
      </p:sp>
      <p:sp>
        <p:nvSpPr>
          <p:cNvPr id="27" name="Google Shape;1947;p52"/>
          <p:cNvSpPr txBox="1">
            <a:spLocks noGrp="1"/>
          </p:cNvSpPr>
          <p:nvPr>
            <p:ph type="subTitle" idx="1"/>
          </p:nvPr>
        </p:nvSpPr>
        <p:spPr>
          <a:xfrm>
            <a:off x="778688" y="2692690"/>
            <a:ext cx="2164200" cy="152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법적 요건 정의 보고서</a:t>
            </a:r>
            <a:endParaRPr lang="en-US" altLang="ko-KR" dirty="0" smtClean="0"/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서비스 요건 정의 보고서</a:t>
            </a:r>
            <a:endParaRPr lang="en-US" altLang="ko-KR" dirty="0" smtClean="0"/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보안 요건 정의 보고서</a:t>
            </a:r>
            <a:endParaRPr dirty="0"/>
          </a:p>
        </p:txBody>
      </p:sp>
      <p:sp>
        <p:nvSpPr>
          <p:cNvPr id="28" name="Google Shape;1948;p52"/>
          <p:cNvSpPr txBox="1">
            <a:spLocks noGrp="1"/>
          </p:cNvSpPr>
          <p:nvPr>
            <p:ph type="title" idx="3"/>
          </p:nvPr>
        </p:nvSpPr>
        <p:spPr>
          <a:xfrm>
            <a:off x="3468525" y="1932874"/>
            <a:ext cx="2164200" cy="70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의료서비스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클라우드</a:t>
            </a:r>
            <a:r>
              <a:rPr lang="ko-KR" altLang="en-US" dirty="0" smtClean="0"/>
              <a:t> 아키텍처</a:t>
            </a:r>
            <a:endParaRPr dirty="0"/>
          </a:p>
        </p:txBody>
      </p:sp>
      <p:sp>
        <p:nvSpPr>
          <p:cNvPr id="29" name="Google Shape;1949;p52"/>
          <p:cNvSpPr txBox="1">
            <a:spLocks noGrp="1"/>
          </p:cNvSpPr>
          <p:nvPr>
            <p:ph type="subTitle" idx="4"/>
          </p:nvPr>
        </p:nvSpPr>
        <p:spPr>
          <a:xfrm>
            <a:off x="3468525" y="2692690"/>
            <a:ext cx="2164200" cy="152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아키텍처 구성도</a:t>
            </a:r>
            <a:endParaRPr lang="en-US" altLang="ko-KR" dirty="0" smtClean="0"/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아키텍처 설계서</a:t>
            </a:r>
            <a:endParaRPr dirty="0"/>
          </a:p>
        </p:txBody>
      </p:sp>
      <p:sp>
        <p:nvSpPr>
          <p:cNvPr id="30" name="Google Shape;1950;p52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701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시스템 보안 진단</a:t>
            </a:r>
            <a:endParaRPr dirty="0"/>
          </a:p>
        </p:txBody>
      </p:sp>
      <p:sp>
        <p:nvSpPr>
          <p:cNvPr id="31" name="Google Shape;1951;p52"/>
          <p:cNvSpPr txBox="1">
            <a:spLocks noGrp="1"/>
          </p:cNvSpPr>
          <p:nvPr>
            <p:ph type="subTitle" idx="6"/>
          </p:nvPr>
        </p:nvSpPr>
        <p:spPr>
          <a:xfrm>
            <a:off x="6160753" y="2634602"/>
            <a:ext cx="2164200" cy="1586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자산 분석 보고서</a:t>
            </a:r>
            <a:endParaRPr lang="en-US" altLang="ko-KR" dirty="0" smtClean="0"/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취약점 진단 및 모의해킹 수행 계획서</a:t>
            </a:r>
            <a:endParaRPr lang="en-US" altLang="ko-KR" dirty="0" smtClean="0"/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dirty="0" smtClean="0"/>
              <a:t>취약점 진단 및 모의해킹 보고서 및 가이드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55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기대 효과</a:t>
            </a:r>
            <a:endParaRPr lang="ko-KR" altLang="en-US" dirty="0"/>
          </a:p>
        </p:txBody>
      </p:sp>
      <p:sp>
        <p:nvSpPr>
          <p:cNvPr id="7" name="제목 5"/>
          <p:cNvSpPr>
            <a:spLocks noGrp="1"/>
          </p:cNvSpPr>
          <p:nvPr>
            <p:ph type="title" idx="2"/>
          </p:nvPr>
        </p:nvSpPr>
        <p:spPr>
          <a:xfrm>
            <a:off x="714300" y="1382348"/>
            <a:ext cx="8236269" cy="3365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/>
                </a:solidFill>
              </a:rPr>
              <a:t>본 프로젝트를 통해 </a:t>
            </a:r>
            <a:r>
              <a:rPr lang="ko-KR" altLang="en-US" dirty="0" err="1" smtClean="0">
                <a:solidFill>
                  <a:schemeClr val="bg2"/>
                </a:solidFill>
              </a:rPr>
              <a:t>클라우드를</a:t>
            </a:r>
            <a:r>
              <a:rPr lang="ko-KR" altLang="en-US" dirty="0" smtClean="0">
                <a:solidFill>
                  <a:schemeClr val="bg2"/>
                </a:solidFill>
              </a:rPr>
              <a:t> 이용하지 않고 의료서비스를 제공하고 있는 기업들에게 안전하게 </a:t>
            </a:r>
            <a:r>
              <a:rPr lang="ko-KR" altLang="en-US" dirty="0" err="1" smtClean="0">
                <a:solidFill>
                  <a:schemeClr val="bg2"/>
                </a:solidFill>
              </a:rPr>
              <a:t>클라우드로</a:t>
            </a:r>
            <a:r>
              <a:rPr lang="ko-KR" altLang="en-US" dirty="0" smtClean="0">
                <a:solidFill>
                  <a:schemeClr val="bg2"/>
                </a:solidFill>
              </a:rPr>
              <a:t> 이전할 수 있는 모델을 제시함으로써</a:t>
            </a:r>
            <a:r>
              <a:rPr lang="en-US" altLang="ko-KR" dirty="0" smtClean="0">
                <a:solidFill>
                  <a:schemeClr val="bg2"/>
                </a:solidFill>
              </a:rPr>
              <a:t/>
            </a:r>
            <a:br>
              <a:rPr lang="en-US" altLang="ko-KR" dirty="0" smtClean="0">
                <a:solidFill>
                  <a:schemeClr val="bg2"/>
                </a:solidFill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인프라 구축 및 유지 비용에 대한 부담감을 줄이고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의료분야의 </a:t>
            </a:r>
            <a:r>
              <a:rPr lang="ko-KR" altLang="en-US" dirty="0" err="1" smtClean="0"/>
              <a:t>마이디에터와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3</a:t>
            </a:r>
            <a:r>
              <a:rPr lang="ko-KR" altLang="en-US" dirty="0" smtClean="0"/>
              <a:t>법을 준수할 수 있도록 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정보보호 및 </a:t>
            </a:r>
            <a:r>
              <a:rPr lang="ko-KR" altLang="en-US" dirty="0" err="1" smtClean="0"/>
              <a:t>클라우드보안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컴플라이언스를</a:t>
            </a:r>
            <a:r>
              <a:rPr lang="ko-KR" altLang="en-US" dirty="0" smtClean="0"/>
              <a:t> 적용하여 안전한 서비스를 제공할 수 있도록 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700" dirty="0">
                <a:solidFill>
                  <a:srgbClr val="2F4A8A"/>
                </a:solidFill>
              </a:rPr>
              <a:t>프로젝트 팀 구성 및 역할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팀 구성 및 역할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74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13963"/>
              </p:ext>
            </p:extLst>
          </p:nvPr>
        </p:nvGraphicFramePr>
        <p:xfrm>
          <a:off x="1000124" y="1144221"/>
          <a:ext cx="7429575" cy="38938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9287">
                  <a:extLst>
                    <a:ext uri="{9D8B030D-6E8A-4147-A177-3AD203B41FA5}">
                      <a16:colId xmlns:a16="http://schemas.microsoft.com/office/drawing/2014/main" val="3010334268"/>
                    </a:ext>
                  </a:extLst>
                </a:gridCol>
                <a:gridCol w="1159287">
                  <a:extLst>
                    <a:ext uri="{9D8B030D-6E8A-4147-A177-3AD203B41FA5}">
                      <a16:colId xmlns:a16="http://schemas.microsoft.com/office/drawing/2014/main" val="1544267054"/>
                    </a:ext>
                  </a:extLst>
                </a:gridCol>
                <a:gridCol w="5111001">
                  <a:extLst>
                    <a:ext uri="{9D8B030D-6E8A-4147-A177-3AD203B41FA5}">
                      <a16:colId xmlns:a16="http://schemas.microsoft.com/office/drawing/2014/main" val="3720263431"/>
                    </a:ext>
                  </a:extLst>
                </a:gridCol>
              </a:tblGrid>
              <a:tr h="155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훈련생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담당업무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036612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우원하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프로젝트 총괄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서비스 요건 및 보안 요건 </a:t>
                      </a:r>
                      <a:r>
                        <a:rPr lang="ko-KR" altLang="en-US" sz="1050" dirty="0" smtClean="0"/>
                        <a:t>분석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클라우드</a:t>
                      </a:r>
                      <a:r>
                        <a:rPr lang="ko-KR" altLang="en-US" sz="1050" dirty="0" smtClean="0"/>
                        <a:t> 아키텍처 설계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자산분석</a:t>
                      </a:r>
                      <a:r>
                        <a:rPr lang="ko-KR" altLang="en-US" sz="1050" dirty="0" smtClean="0"/>
                        <a:t> 및 </a:t>
                      </a:r>
                      <a:r>
                        <a:rPr lang="en-US" altLang="ko-KR" sz="1050" dirty="0" smtClean="0"/>
                        <a:t>AWS</a:t>
                      </a:r>
                      <a:r>
                        <a:rPr lang="ko-KR" altLang="en-US" sz="1050" dirty="0" smtClean="0"/>
                        <a:t> 취약점 진단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961709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김민지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법적 요건 및 서비스 요건 분석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클라우드</a:t>
                      </a:r>
                      <a:r>
                        <a:rPr lang="ko-KR" altLang="en-US" sz="1050" dirty="0" smtClean="0"/>
                        <a:t> 네트워크 및 컴퓨팅 설계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시스템 취약점 진단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04848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서비스 요건 분석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클라우드</a:t>
                      </a:r>
                      <a:r>
                        <a:rPr lang="ko-KR" altLang="en-US" sz="1050" dirty="0" smtClean="0"/>
                        <a:t> 로깅 및 모니터링 설계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aseline="0" dirty="0" smtClean="0"/>
                        <a:t>AWS </a:t>
                      </a:r>
                      <a:r>
                        <a:rPr lang="ko-KR" altLang="en-US" sz="1050" baseline="0" dirty="0" smtClean="0"/>
                        <a:t>취약점 진단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55800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박준용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서비스 요건 분석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클라우드</a:t>
                      </a:r>
                      <a:r>
                        <a:rPr lang="ko-KR" altLang="en-US" sz="1050" dirty="0" smtClean="0"/>
                        <a:t> 방화벽 설계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/>
                        <a:t>AWS </a:t>
                      </a:r>
                      <a:r>
                        <a:rPr lang="ko-KR" altLang="en-US" sz="1050" dirty="0" smtClean="0"/>
                        <a:t>취약점 진단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310978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법적 요건 및 서비스 </a:t>
                      </a:r>
                      <a:r>
                        <a:rPr lang="ko-KR" altLang="en-US" sz="1050" dirty="0" smtClean="0"/>
                        <a:t>요건 및 보안 요건 </a:t>
                      </a:r>
                      <a:r>
                        <a:rPr lang="ko-KR" altLang="en-US" sz="1050" dirty="0" smtClean="0"/>
                        <a:t>분석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클라우드</a:t>
                      </a:r>
                      <a:r>
                        <a:rPr lang="ko-KR" altLang="en-US" sz="1050" dirty="0" smtClean="0"/>
                        <a:t> 키</a:t>
                      </a:r>
                      <a:r>
                        <a:rPr lang="ko-KR" altLang="en-US" sz="1050" baseline="0" dirty="0" smtClean="0"/>
                        <a:t> </a:t>
                      </a:r>
                      <a:r>
                        <a:rPr lang="en-US" altLang="ko-KR" sz="1050" baseline="0" dirty="0" smtClean="0"/>
                        <a:t>&amp; </a:t>
                      </a:r>
                      <a:r>
                        <a:rPr lang="ko-KR" altLang="en-US" sz="1050" baseline="0" dirty="0" smtClean="0"/>
                        <a:t>인증서 관리 및 도메인 설계</a:t>
                      </a:r>
                      <a:endParaRPr lang="en-US" altLang="ko-KR" sz="105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aseline="0" dirty="0" smtClean="0"/>
                        <a:t>시스템 취약점 진단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264101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조상우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타겟 서비스 개발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 smtClean="0"/>
                        <a:t>클라우드</a:t>
                      </a:r>
                      <a:r>
                        <a:rPr lang="ko-KR" altLang="en-US" sz="1050" dirty="0" smtClean="0"/>
                        <a:t> 컴퓨팅 및 데이터베이스 설계</a:t>
                      </a:r>
                      <a:endParaRPr lang="en-US" altLang="ko-KR" sz="105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시스템 취약점 진단 및 웹 모의해킹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7806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4942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400">
                <a:solidFill>
                  <a:srgbClr val="2F4A8A"/>
                </a:solidFill>
              </a:rPr>
              <a:t>프로젝트 </a:t>
            </a:r>
            <a:r>
              <a:rPr lang="ko-KR" altLang="en-US" sz="2400" smtClean="0">
                <a:solidFill>
                  <a:srgbClr val="2F4A8A"/>
                </a:solidFill>
              </a:rPr>
              <a:t>수행 절차 및 방법</a:t>
            </a:r>
            <a:endParaRPr lang="ko-KR" altLang="en-US" sz="24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수행 절차 및 방법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방법론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4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990</Words>
  <Application>Microsoft Office PowerPoint</Application>
  <PresentationFormat>화면 슬라이드 쇼(16:9)</PresentationFormat>
  <Paragraphs>226</Paragraphs>
  <Slides>37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</vt:lpstr>
      <vt:lpstr>맑은 고딕</vt:lpstr>
      <vt:lpstr>Wingdings</vt:lpstr>
      <vt:lpstr>Alata</vt:lpstr>
      <vt:lpstr>Montserrat</vt:lpstr>
      <vt:lpstr>나눔바른고딕</vt:lpstr>
      <vt:lpstr>Healthcare Center Website by Slidesgo</vt:lpstr>
      <vt:lpstr>마이데이터, 데이터3법을 적용한 의료 서비스 클라우드 마이그레이션</vt:lpstr>
      <vt:lpstr>PowerPoint 프레젠테이션</vt:lpstr>
      <vt:lpstr>프로젝트 개요</vt:lpstr>
      <vt:lpstr>1. 프로젝트 주제 및 선정 배경</vt:lpstr>
      <vt:lpstr>2. 프로젝트 목표</vt:lpstr>
      <vt:lpstr>3. 프로젝트 기대 효과</vt:lpstr>
      <vt:lpstr>프로젝트 팀 구성 및 역할</vt:lpstr>
      <vt:lpstr>1. 프로젝트 팀 구성 및 역할</vt:lpstr>
      <vt:lpstr>프로젝트 수행 절차 및 방법</vt:lpstr>
      <vt:lpstr>1. 프로젝트 수행 절차 및 방법</vt:lpstr>
      <vt:lpstr>2. 프로젝트 방법론</vt:lpstr>
      <vt:lpstr>프로젝트 수행 결과</vt:lpstr>
      <vt:lpstr>1-1. 분석 – 법적 요건 분석</vt:lpstr>
      <vt:lpstr>1-1. 분석 – 법적 요건 분석</vt:lpstr>
      <vt:lpstr>1-1. 분석 – 법적 요건 분석</vt:lpstr>
      <vt:lpstr>1-1. 분석 – 법적 요건 분석</vt:lpstr>
      <vt:lpstr>1-1. 분석 – 법적 요건 분석</vt:lpstr>
      <vt:lpstr>1-2. 분석 – 서비스 요건 분석</vt:lpstr>
      <vt:lpstr>1-2. 분석 – 서비스 요건 분석</vt:lpstr>
      <vt:lpstr>1-2. 분석 – 서비스 요건 분석</vt:lpstr>
      <vt:lpstr>1-2. 분석 – 서비스 요건 분석</vt:lpstr>
      <vt:lpstr>1-2. 분석 – 서비스 요건 분석</vt:lpstr>
      <vt:lpstr>1-3. 분석 – 보안 요건 분석</vt:lpstr>
      <vt:lpstr>1-3. 분석 – 보안 요건 분석</vt:lpstr>
      <vt:lpstr>1-3. 분석 – 보안 요건 분석</vt:lpstr>
      <vt:lpstr>2-1. 설계 및 구축 – 아키텍처 정의</vt:lpstr>
      <vt:lpstr>2-1. 설계 및 구축 – 아키텍처 정의</vt:lpstr>
      <vt:lpstr>2-1. 설계 및 구축 – 아키텍처 정의</vt:lpstr>
      <vt:lpstr>2-2. 설계 및 구축 – 클라우드 정책 설계</vt:lpstr>
      <vt:lpstr>2-3. 설계 및 구축 – 서비스 구현</vt:lpstr>
      <vt:lpstr>2-4. 설계 및 구축 – 보안진단/이행조치 결과</vt:lpstr>
      <vt:lpstr>3-1. 서비스 운영 – 모니터링 및 운영방안</vt:lpstr>
      <vt:lpstr>자체 평가 의견</vt:lpstr>
      <vt:lpstr>1. 프로젝트 결론</vt:lpstr>
      <vt:lpstr>2. 프로젝트 향후 계획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마이데이터, 데이터3법을 적용한 의료서비스 마이그레이션</dc:title>
  <dc:creator>user</dc:creator>
  <cp:lastModifiedBy>user</cp:lastModifiedBy>
  <cp:revision>51</cp:revision>
  <dcterms:modified xsi:type="dcterms:W3CDTF">2021-12-03T00:53:13Z</dcterms:modified>
</cp:coreProperties>
</file>