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70" r:id="rId8"/>
    <p:sldId id="262" r:id="rId9"/>
    <p:sldId id="278" r:id="rId10"/>
    <p:sldId id="263" r:id="rId11"/>
    <p:sldId id="271" r:id="rId12"/>
    <p:sldId id="266" r:id="rId13"/>
    <p:sldId id="267"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DCC90E-6EF9-45AB-90B1-CEB1C02E584D}" type="datetimeFigureOut">
              <a:rPr lang="en-US" smtClean="0"/>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585CB14-7CD6-43D7-A289-1DE53E1C083E}" type="slidenum">
              <a:rPr lang="en-US" smtClean="0"/>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0DCC90E-6EF9-45AB-90B1-CEB1C02E584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5CB14-7CD6-43D7-A289-1DE53E1C083E}" type="slidenum">
              <a:rPr lang="en-US" smtClean="0"/>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0DCC90E-6EF9-45AB-90B1-CEB1C02E584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5CB14-7CD6-43D7-A289-1DE53E1C083E}" type="slidenum">
              <a:rPr lang="en-US" smtClean="0"/>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0DCC90E-6EF9-45AB-90B1-CEB1C02E584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5CB14-7CD6-43D7-A289-1DE53E1C083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0DCC90E-6EF9-45AB-90B1-CEB1C02E584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5CB14-7CD6-43D7-A289-1DE53E1C083E}" type="slidenum">
              <a:rPr lang="en-US" smtClean="0"/>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0DCC90E-6EF9-45AB-90B1-CEB1C02E584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5CB14-7CD6-43D7-A289-1DE53E1C083E}" type="slidenum">
              <a:rPr lang="en-US" smtClean="0"/>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70DCC90E-6EF9-45AB-90B1-CEB1C02E584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5CB14-7CD6-43D7-A289-1DE53E1C083E}" type="slidenum">
              <a:rPr lang="en-US" smtClean="0"/>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70DCC90E-6EF9-45AB-90B1-CEB1C02E584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85CB14-7CD6-43D7-A289-1DE53E1C083E}" type="slidenum">
              <a:rPr lang="en-US" smtClean="0"/>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DCC90E-6EF9-45AB-90B1-CEB1C02E584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85CB14-7CD6-43D7-A289-1DE53E1C083E}" type="slidenum">
              <a:rPr lang="en-US" smtClean="0"/>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DCC90E-6EF9-45AB-90B1-CEB1C02E584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85CB14-7CD6-43D7-A289-1DE53E1C083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0DCC90E-6EF9-45AB-90B1-CEB1C02E584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5CB14-7CD6-43D7-A289-1DE53E1C083E}" type="slidenum">
              <a:rPr lang="en-US" smtClean="0"/>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0DCC90E-6EF9-45AB-90B1-CEB1C02E584D}" type="datetimeFigureOut">
              <a:rPr lang="en-US" smtClean="0"/>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585CB14-7CD6-43D7-A289-1DE53E1C083E}" type="slidenum">
              <a:rPr lang="en-US" smtClean="0"/>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0DCC90E-6EF9-45AB-90B1-CEB1C02E584D}" type="datetimeFigureOut">
              <a:rPr lang="en-US" smtClean="0"/>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585CB14-7CD6-43D7-A289-1DE53E1C083E}" type="slidenum">
              <a:rPr lang="en-US" smtClean="0"/>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9.xml"/><Relationship Id="rId6" Type="http://schemas.openxmlformats.org/officeDocument/2006/relationships/image" Target="../media/image8.png"/><Relationship Id="rId5" Type="http://schemas.openxmlformats.org/officeDocument/2006/relationships/tags" Target="../tags/tag8.xml"/><Relationship Id="rId4" Type="http://schemas.openxmlformats.org/officeDocument/2006/relationships/image" Target="../media/image7.png"/><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485;p2"/>
          <p:cNvPicPr preferRelativeResize="0"/>
          <p:nvPr/>
        </p:nvPicPr>
        <p:blipFill rotWithShape="1">
          <a:blip r:embed="rId1"/>
          <a:srcRect/>
          <a:stretch>
            <a:fillRect/>
          </a:stretch>
        </p:blipFill>
        <p:spPr>
          <a:xfrm>
            <a:off x="278244" y="111967"/>
            <a:ext cx="1676400" cy="1324947"/>
          </a:xfrm>
          <a:prstGeom prst="rect">
            <a:avLst/>
          </a:prstGeom>
          <a:noFill/>
          <a:ln>
            <a:noFill/>
          </a:ln>
        </p:spPr>
      </p:pic>
      <p:sp>
        <p:nvSpPr>
          <p:cNvPr id="5" name="TextBox 4"/>
          <p:cNvSpPr txBox="1"/>
          <p:nvPr/>
        </p:nvSpPr>
        <p:spPr>
          <a:xfrm>
            <a:off x="2547257" y="266608"/>
            <a:ext cx="7803290" cy="1015663"/>
          </a:xfrm>
          <a:prstGeom prst="rect">
            <a:avLst/>
          </a:prstGeom>
          <a:noFill/>
        </p:spPr>
        <p:txBody>
          <a:bodyPr wrap="none" rtlCol="0">
            <a:spAutoFit/>
          </a:bodyPr>
          <a:lstStyle/>
          <a:p>
            <a:pPr algn="ctr"/>
            <a:r>
              <a:rPr lang="en-US" sz="3000" b="1">
                <a:solidFill>
                  <a:srgbClr val="0070C0"/>
                </a:solidFill>
                <a:latin typeface="Segoe UI" panose="020B0502040204020203" pitchFamily="34" charset="0"/>
                <a:cs typeface="Segoe UI" panose="020B0502040204020203" pitchFamily="34" charset="0"/>
              </a:rPr>
              <a:t>TRƯỜNG ĐẠI HỌC CÔNG NGHIỆP HÀ NỘI</a:t>
            </a:r>
            <a:endParaRPr lang="en-US" sz="3000" b="1">
              <a:solidFill>
                <a:srgbClr val="0070C0"/>
              </a:solidFill>
              <a:latin typeface="Segoe UI" panose="020B0502040204020203" pitchFamily="34" charset="0"/>
              <a:cs typeface="Segoe UI" panose="020B0502040204020203" pitchFamily="34" charset="0"/>
            </a:endParaRPr>
          </a:p>
          <a:p>
            <a:pPr algn="ctr"/>
            <a:r>
              <a:rPr lang="en-US" sz="3000" b="1">
                <a:solidFill>
                  <a:srgbClr val="0070C0"/>
                </a:solidFill>
                <a:latin typeface="Segoe UI" panose="020B0502040204020203" pitchFamily="34" charset="0"/>
                <a:cs typeface="Segoe UI" panose="020B0502040204020203" pitchFamily="34" charset="0"/>
              </a:rPr>
              <a:t>KHOA CÔNG NGHỆ THÔNG TIN</a:t>
            </a:r>
            <a:endParaRPr lang="en-US" sz="3000" b="1">
              <a:solidFill>
                <a:srgbClr val="0070C0"/>
              </a:solidFill>
              <a:latin typeface="Segoe UI" panose="020B0502040204020203" pitchFamily="34" charset="0"/>
              <a:cs typeface="Segoe UI" panose="020B0502040204020203" pitchFamily="34" charset="0"/>
            </a:endParaRPr>
          </a:p>
        </p:txBody>
      </p:sp>
      <p:sp>
        <p:nvSpPr>
          <p:cNvPr id="6" name="TextBox 5"/>
          <p:cNvSpPr txBox="1"/>
          <p:nvPr/>
        </p:nvSpPr>
        <p:spPr>
          <a:xfrm>
            <a:off x="309070" y="1987421"/>
            <a:ext cx="11736705" cy="1198880"/>
          </a:xfrm>
          <a:prstGeom prst="rect">
            <a:avLst/>
          </a:prstGeom>
          <a:noFill/>
        </p:spPr>
        <p:txBody>
          <a:bodyPr wrap="none" rtlCol="0">
            <a:spAutoFit/>
          </a:bodyPr>
          <a:lstStyle/>
          <a:p>
            <a:pPr algn="ctr"/>
            <a:r>
              <a:rPr lang="en-US" sz="2400" b="1">
                <a:solidFill>
                  <a:srgbClr val="FF0000"/>
                </a:solidFill>
                <a:latin typeface="Segoe UI" panose="020B0502040204020203" pitchFamily="34" charset="0"/>
                <a:cs typeface="Segoe UI" panose="020B0502040204020203" pitchFamily="34" charset="0"/>
              </a:rPr>
              <a:t>ĐỀ TÀI: </a:t>
            </a:r>
            <a:endParaRPr lang="en-US" sz="2400" b="1">
              <a:solidFill>
                <a:srgbClr val="FF0000"/>
              </a:solidFill>
              <a:latin typeface="Segoe UI" panose="020B0502040204020203" pitchFamily="34" charset="0"/>
              <a:cs typeface="Segoe UI" panose="020B0502040204020203" pitchFamily="34" charset="0"/>
            </a:endParaRPr>
          </a:p>
          <a:p>
            <a:pPr algn="ctr"/>
            <a:r>
              <a:rPr lang="en-US" sz="2400" b="1">
                <a:solidFill>
                  <a:srgbClr val="FF0000"/>
                </a:solidFill>
                <a:latin typeface="Segoe UI" panose="020B0502040204020203" pitchFamily="34" charset="0"/>
                <a:cs typeface="Segoe UI" panose="020B0502040204020203" pitchFamily="34" charset="0"/>
              </a:rPr>
              <a:t>XÂY DỰNG WEBSITE BÁN GIÀY THỜI TRANG CHO CỬA HÀNG HÀ HUYỀN BẰNG </a:t>
            </a:r>
            <a:endParaRPr lang="en-US" sz="2400" b="1">
              <a:solidFill>
                <a:srgbClr val="FF0000"/>
              </a:solidFill>
              <a:latin typeface="Segoe UI" panose="020B0502040204020203" pitchFamily="34" charset="0"/>
              <a:cs typeface="Segoe UI" panose="020B0502040204020203" pitchFamily="34" charset="0"/>
            </a:endParaRPr>
          </a:p>
          <a:p>
            <a:pPr algn="ctr"/>
            <a:r>
              <a:rPr lang="en-US" sz="2400" b="1">
                <a:solidFill>
                  <a:srgbClr val="FF0000"/>
                </a:solidFill>
                <a:latin typeface="Segoe UI" panose="020B0502040204020203" pitchFamily="34" charset="0"/>
                <a:cs typeface="Segoe UI" panose="020B0502040204020203" pitchFamily="34" charset="0"/>
              </a:rPr>
              <a:t>LARAVEL FRAMEWORK VÀ MYSQL</a:t>
            </a:r>
            <a:endParaRPr lang="en-US" sz="2400" b="1">
              <a:solidFill>
                <a:srgbClr val="FF0000"/>
              </a:solidFill>
              <a:latin typeface="Segoe UI" panose="020B0502040204020203" pitchFamily="34" charset="0"/>
              <a:cs typeface="Segoe UI" panose="020B0502040204020203" pitchFamily="34" charset="0"/>
            </a:endParaRPr>
          </a:p>
        </p:txBody>
      </p:sp>
      <p:sp>
        <p:nvSpPr>
          <p:cNvPr id="7" name="TextBox 6"/>
          <p:cNvSpPr txBox="1"/>
          <p:nvPr/>
        </p:nvSpPr>
        <p:spPr>
          <a:xfrm>
            <a:off x="3853543" y="3974841"/>
            <a:ext cx="5569585" cy="1198880"/>
          </a:xfrm>
          <a:prstGeom prst="rect">
            <a:avLst/>
          </a:prstGeom>
          <a:noFill/>
        </p:spPr>
        <p:txBody>
          <a:bodyPr wrap="none" rtlCol="0">
            <a:spAutoFit/>
          </a:bodyPr>
          <a:lstStyle/>
          <a:p>
            <a:pPr algn="l"/>
            <a:r>
              <a:rPr lang="en-US">
                <a:latin typeface="Segoe UI" panose="020B0502040204020203" pitchFamily="34" charset="0"/>
                <a:cs typeface="Segoe UI" panose="020B0502040204020203" pitchFamily="34" charset="0"/>
                <a:sym typeface="+mn-ea"/>
              </a:rPr>
              <a:t>Giảng viên hướng dẫn		: TS. Nguyễn Mạnh Cường</a:t>
            </a:r>
            <a:endParaRPr lang="en-US">
              <a:latin typeface="Segoe UI" panose="020B0502040204020203" pitchFamily="34" charset="0"/>
              <a:cs typeface="Segoe UI" panose="020B0502040204020203" pitchFamily="34" charset="0"/>
            </a:endParaRPr>
          </a:p>
          <a:p>
            <a:pPr algn="l"/>
            <a:r>
              <a:rPr lang="en-US">
                <a:latin typeface="Segoe UI" panose="020B0502040204020203" pitchFamily="34" charset="0"/>
                <a:cs typeface="Segoe UI" panose="020B0502040204020203" pitchFamily="34" charset="0"/>
              </a:rPr>
              <a:t>Sinh viên thực hiện		: Nguyễn Thị Hà</a:t>
            </a:r>
            <a:endParaRPr lang="en-US">
              <a:latin typeface="Segoe UI" panose="020B0502040204020203" pitchFamily="34" charset="0"/>
              <a:cs typeface="Segoe UI" panose="020B0502040204020203" pitchFamily="34" charset="0"/>
            </a:endParaRPr>
          </a:p>
          <a:p>
            <a:pPr algn="l"/>
            <a:r>
              <a:rPr lang="en-US">
                <a:latin typeface="Segoe UI" panose="020B0502040204020203" pitchFamily="34" charset="0"/>
                <a:cs typeface="Segoe UI" panose="020B0502040204020203" pitchFamily="34" charset="0"/>
              </a:rPr>
              <a:t>Chuyên ngành			: Kĩ thuật phần mềm</a:t>
            </a:r>
            <a:endParaRPr lang="en-US">
              <a:latin typeface="Segoe UI" panose="020B0502040204020203" pitchFamily="34" charset="0"/>
              <a:cs typeface="Segoe UI" panose="020B0502040204020203" pitchFamily="34" charset="0"/>
            </a:endParaRPr>
          </a:p>
          <a:p>
            <a:pPr algn="l"/>
            <a:r>
              <a:rPr lang="en-US">
                <a:latin typeface="Segoe UI" panose="020B0502040204020203" pitchFamily="34" charset="0"/>
                <a:cs typeface="Segoe UI" panose="020B0502040204020203" pitchFamily="34" charset="0"/>
              </a:rPr>
              <a:t>Mã sinh viên				: 2020606063</a:t>
            </a:r>
            <a:endParaRPr lang="en-US">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bg1"/>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p:cNvSpPr txBox="1"/>
          <p:nvPr/>
        </p:nvSpPr>
        <p:spPr>
          <a:xfrm>
            <a:off x="998374" y="757839"/>
            <a:ext cx="3732245" cy="1015663"/>
          </a:xfrm>
          <a:prstGeom prst="rect">
            <a:avLst/>
          </a:prstGeom>
          <a:noFill/>
        </p:spPr>
        <p:txBody>
          <a:bodyPr wrap="square" rtlCol="0">
            <a:spAutoFit/>
          </a:bodyPr>
          <a:lstStyle/>
          <a:p>
            <a:r>
              <a:rPr lang="en-US" sz="6000">
                <a:solidFill>
                  <a:srgbClr val="FF0000"/>
                </a:solidFill>
                <a:latin typeface="Segoe UI" panose="020B0502040204020203" pitchFamily="34" charset="0"/>
                <a:cs typeface="Segoe UI" panose="020B0502040204020203" pitchFamily="34" charset="0"/>
              </a:rPr>
              <a:t>PHẦN 03:</a:t>
            </a:r>
            <a:endParaRPr lang="en-US" sz="6000">
              <a:solidFill>
                <a:srgbClr val="FF0000"/>
              </a:solidFill>
              <a:latin typeface="Segoe UI" panose="020B0502040204020203" pitchFamily="34" charset="0"/>
              <a:cs typeface="Segoe UI" panose="020B0502040204020203" pitchFamily="34" charset="0"/>
            </a:endParaRPr>
          </a:p>
        </p:txBody>
      </p:sp>
      <p:sp>
        <p:nvSpPr>
          <p:cNvPr id="3" name="TextBox 2"/>
          <p:cNvSpPr txBox="1"/>
          <p:nvPr/>
        </p:nvSpPr>
        <p:spPr>
          <a:xfrm>
            <a:off x="788018" y="4043925"/>
            <a:ext cx="10407593" cy="861774"/>
          </a:xfrm>
          <a:prstGeom prst="rect">
            <a:avLst/>
          </a:prstGeom>
          <a:noFill/>
        </p:spPr>
        <p:txBody>
          <a:bodyPr wrap="none" rtlCol="0">
            <a:spAutoFit/>
          </a:bodyPr>
          <a:lstStyle/>
          <a:p>
            <a:pPr algn="ctr"/>
            <a:r>
              <a:rPr lang="en-US" sz="5000" b="1">
                <a:latin typeface="Segoe UI" panose="020B0502040204020203" pitchFamily="34" charset="0"/>
                <a:cs typeface="Segoe UI" panose="020B0502040204020203" pitchFamily="34" charset="0"/>
              </a:rPr>
              <a:t>KẾT QUẢ VÀ HƯỚNG PHÁT TRIỂN</a:t>
            </a:r>
            <a:endParaRPr lang="en-US" sz="5000" b="1">
              <a:latin typeface="Segoe UI" panose="020B0502040204020203" pitchFamily="34" charset="0"/>
              <a:cs typeface="Segoe UI" panose="020B0502040204020203" pitchFamily="34" charset="0"/>
            </a:endParaRPr>
          </a:p>
        </p:txBody>
      </p:sp>
      <p:sp>
        <p:nvSpPr>
          <p:cNvPr id="4" name="Arrow: Right 3"/>
          <p:cNvSpPr/>
          <p:nvPr/>
        </p:nvSpPr>
        <p:spPr>
          <a:xfrm>
            <a:off x="3265713" y="2174030"/>
            <a:ext cx="5299788" cy="1352938"/>
          </a:xfrm>
          <a:prstGeom prst="right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bg1"/>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p:cNvSpPr txBox="1"/>
          <p:nvPr/>
        </p:nvSpPr>
        <p:spPr>
          <a:xfrm>
            <a:off x="1054359" y="746449"/>
            <a:ext cx="5528565" cy="461665"/>
          </a:xfrm>
          <a:prstGeom prst="rect">
            <a:avLst/>
          </a:prstGeom>
          <a:noFill/>
        </p:spPr>
        <p:txBody>
          <a:bodyPr wrap="none" rtlCol="0">
            <a:spAutoFit/>
          </a:bodyPr>
          <a:lstStyle/>
          <a:p>
            <a:r>
              <a:rPr lang="en-US" sz="2400" b="1">
                <a:solidFill>
                  <a:srgbClr val="FF0000"/>
                </a:solidFill>
                <a:latin typeface="Segoe UI" panose="020B0502040204020203" pitchFamily="34" charset="0"/>
                <a:cs typeface="Segoe UI" panose="020B0502040204020203" pitchFamily="34" charset="0"/>
              </a:rPr>
              <a:t>3. KẾT QUẢ VÀ HƯỚNG PHÁT TRIỂN </a:t>
            </a:r>
            <a:endParaRPr lang="en-US" sz="2400" b="1">
              <a:solidFill>
                <a:srgbClr val="FF0000"/>
              </a:solidFill>
              <a:latin typeface="Segoe UI" panose="020B0502040204020203" pitchFamily="34" charset="0"/>
              <a:cs typeface="Segoe UI" panose="020B0502040204020203" pitchFamily="34" charset="0"/>
            </a:endParaRPr>
          </a:p>
        </p:txBody>
      </p:sp>
      <p:sp>
        <p:nvSpPr>
          <p:cNvPr id="3" name="TextBox 2"/>
          <p:cNvSpPr txBox="1"/>
          <p:nvPr/>
        </p:nvSpPr>
        <p:spPr>
          <a:xfrm>
            <a:off x="1334780" y="3429000"/>
            <a:ext cx="1487908" cy="461665"/>
          </a:xfrm>
          <a:prstGeom prst="rect">
            <a:avLst/>
          </a:prstGeom>
          <a:noFill/>
        </p:spPr>
        <p:txBody>
          <a:bodyPr wrap="none" rtlCol="0">
            <a:spAutoFit/>
          </a:bodyPr>
          <a:lstStyle/>
          <a:p>
            <a:r>
              <a:rPr lang="en-US" sz="2400" b="1">
                <a:solidFill>
                  <a:srgbClr val="FF0000"/>
                </a:solidFill>
                <a:latin typeface="Segoe UI" panose="020B0502040204020203" pitchFamily="34" charset="0"/>
                <a:cs typeface="Segoe UI" panose="020B0502040204020203" pitchFamily="34" charset="0"/>
              </a:rPr>
              <a:t>KẾT QUẢ</a:t>
            </a:r>
            <a:endParaRPr lang="en-US" sz="2400" b="1">
              <a:solidFill>
                <a:srgbClr val="FF0000"/>
              </a:solidFill>
              <a:latin typeface="Segoe UI" panose="020B0502040204020203" pitchFamily="34" charset="0"/>
              <a:cs typeface="Segoe UI" panose="020B0502040204020203" pitchFamily="34" charset="0"/>
            </a:endParaRPr>
          </a:p>
        </p:txBody>
      </p:sp>
      <p:sp>
        <p:nvSpPr>
          <p:cNvPr id="12" name="Arrow: Right 11"/>
          <p:cNvSpPr/>
          <p:nvPr/>
        </p:nvSpPr>
        <p:spPr>
          <a:xfrm>
            <a:off x="3153747" y="3487215"/>
            <a:ext cx="1502229" cy="3452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856169" y="2341984"/>
            <a:ext cx="928459" cy="369332"/>
          </a:xfrm>
          <a:prstGeom prst="rect">
            <a:avLst/>
          </a:prstGeom>
          <a:noFill/>
        </p:spPr>
        <p:txBody>
          <a:bodyPr wrap="none" rtlCol="0">
            <a:spAutoFit/>
          </a:bodyPr>
          <a:lstStyle/>
          <a:p>
            <a:r>
              <a:rPr lang="en-US"/>
              <a:t>ADMIN</a:t>
            </a:r>
            <a:endParaRPr lang="en-US"/>
          </a:p>
        </p:txBody>
      </p:sp>
      <p:sp>
        <p:nvSpPr>
          <p:cNvPr id="17" name="TextBox 16"/>
          <p:cNvSpPr txBox="1"/>
          <p:nvPr/>
        </p:nvSpPr>
        <p:spPr>
          <a:xfrm>
            <a:off x="4856169" y="4516016"/>
            <a:ext cx="1726755" cy="369332"/>
          </a:xfrm>
          <a:prstGeom prst="rect">
            <a:avLst/>
          </a:prstGeom>
          <a:noFill/>
        </p:spPr>
        <p:txBody>
          <a:bodyPr wrap="none" rtlCol="0">
            <a:spAutoFit/>
          </a:bodyPr>
          <a:lstStyle/>
          <a:p>
            <a:r>
              <a:rPr lang="en-US"/>
              <a:t>KHÁCH HÀNG</a:t>
            </a:r>
            <a:endParaRPr lang="en-US"/>
          </a:p>
        </p:txBody>
      </p:sp>
      <p:graphicFrame>
        <p:nvGraphicFramePr>
          <p:cNvPr id="18" name="Table 17"/>
          <p:cNvGraphicFramePr>
            <a:graphicFrameLocks noGrp="1"/>
          </p:cNvGraphicFramePr>
          <p:nvPr/>
        </p:nvGraphicFramePr>
        <p:xfrm>
          <a:off x="6867331" y="1599550"/>
          <a:ext cx="3205582" cy="1854200"/>
        </p:xfrm>
        <a:graphic>
          <a:graphicData uri="http://schemas.openxmlformats.org/drawingml/2006/table">
            <a:tbl>
              <a:tblPr firstRow="1" bandRow="1">
                <a:tableStyleId>{93296810-A885-4BE3-A3E7-6D5BEEA58F35}</a:tableStyleId>
              </a:tblPr>
              <a:tblGrid>
                <a:gridCol w="3205582"/>
              </a:tblGrid>
              <a:tr h="370840">
                <a:tc>
                  <a:txBody>
                    <a:bodyPr/>
                    <a:lstStyle/>
                    <a:p>
                      <a:r>
                        <a:rPr lang="en-US" sz="1800" b="0">
                          <a:solidFill>
                            <a:schemeClr val="tx1"/>
                          </a:solidFill>
                          <a:latin typeface="Segoe UI" panose="020B0502040204020203" pitchFamily="34" charset="0"/>
                          <a:cs typeface="Segoe UI" panose="020B0502040204020203" pitchFamily="34" charset="0"/>
                        </a:rPr>
                        <a:t>Quản lý đơn hàng</a:t>
                      </a:r>
                      <a:endParaRPr lang="en-US" sz="1800" b="0">
                        <a:solidFill>
                          <a:schemeClr val="tx1"/>
                        </a:solidFill>
                        <a:latin typeface="Segoe UI" panose="020B0502040204020203" pitchFamily="34" charset="0"/>
                        <a:cs typeface="Segoe UI" panose="020B0502040204020203" pitchFamily="34" charset="0"/>
                      </a:endParaRPr>
                    </a:p>
                  </a:txBody>
                  <a:tcPr/>
                </a:tc>
              </a:tr>
              <a:tr h="370840">
                <a:tc>
                  <a:txBody>
                    <a:bodyPr/>
                    <a:lstStyle/>
                    <a:p>
                      <a:r>
                        <a:rPr lang="en-US" sz="1800">
                          <a:latin typeface="Segoe UI" panose="020B0502040204020203" pitchFamily="34" charset="0"/>
                          <a:cs typeface="Segoe UI" panose="020B0502040204020203" pitchFamily="34" charset="0"/>
                        </a:rPr>
                        <a:t>Quản lý danh mục</a:t>
                      </a:r>
                      <a:endParaRPr lang="en-US" sz="1800">
                        <a:latin typeface="Segoe UI" panose="020B0502040204020203" pitchFamily="34" charset="0"/>
                        <a:cs typeface="Segoe UI" panose="020B0502040204020203" pitchFamily="34" charset="0"/>
                      </a:endParaRPr>
                    </a:p>
                  </a:txBody>
                  <a:tcPr/>
                </a:tc>
              </a:tr>
              <a:tr h="370840">
                <a:tc>
                  <a:txBody>
                    <a:bodyPr/>
                    <a:lstStyle/>
                    <a:p>
                      <a:r>
                        <a:rPr lang="en-US" sz="1800">
                          <a:latin typeface="Segoe UI" panose="020B0502040204020203" pitchFamily="34" charset="0"/>
                          <a:cs typeface="Segoe UI" panose="020B0502040204020203" pitchFamily="34" charset="0"/>
                        </a:rPr>
                        <a:t>Quản lý sản phẩm</a:t>
                      </a:r>
                      <a:endParaRPr lang="en-US" sz="1800">
                        <a:latin typeface="Segoe UI" panose="020B0502040204020203" pitchFamily="34" charset="0"/>
                        <a:cs typeface="Segoe UI" panose="020B0502040204020203" pitchFamily="34" charset="0"/>
                      </a:endParaRPr>
                    </a:p>
                  </a:txBody>
                  <a:tcPr/>
                </a:tc>
              </a:tr>
              <a:tr h="370840">
                <a:tc>
                  <a:txBody>
                    <a:bodyPr/>
                    <a:lstStyle/>
                    <a:p>
                      <a:r>
                        <a:rPr lang="en-US" sz="1800">
                          <a:latin typeface="Segoe UI" panose="020B0502040204020203" pitchFamily="34" charset="0"/>
                          <a:cs typeface="Segoe UI" panose="020B0502040204020203" pitchFamily="34" charset="0"/>
                        </a:rPr>
                        <a:t>Quản lý khách hàng</a:t>
                      </a:r>
                      <a:endParaRPr lang="en-US" sz="1800">
                        <a:latin typeface="Segoe UI" panose="020B0502040204020203" pitchFamily="34" charset="0"/>
                        <a:cs typeface="Segoe UI" panose="020B0502040204020203" pitchFamily="34" charset="0"/>
                      </a:endParaRPr>
                    </a:p>
                  </a:txBody>
                  <a:tcPr/>
                </a:tc>
              </a:tr>
              <a:tr h="370840">
                <a:tc>
                  <a:txBody>
                    <a:bodyPr/>
                    <a:lstStyle/>
                    <a:p>
                      <a:r>
                        <a:rPr lang="en-US" sz="1800">
                          <a:latin typeface="Segoe UI" panose="020B0502040204020203" pitchFamily="34" charset="0"/>
                          <a:cs typeface="Segoe UI" panose="020B0502040204020203" pitchFamily="34" charset="0"/>
                        </a:rPr>
                        <a:t>Thống kê doanh thu</a:t>
                      </a:r>
                      <a:endParaRPr lang="en-US" sz="1800">
                        <a:latin typeface="Segoe UI" panose="020B0502040204020203" pitchFamily="34" charset="0"/>
                        <a:cs typeface="Segoe UI" panose="020B0502040204020203" pitchFamily="34" charset="0"/>
                      </a:endParaRPr>
                    </a:p>
                  </a:txBody>
                  <a:tcPr/>
                </a:tc>
              </a:tr>
            </a:tbl>
          </a:graphicData>
        </a:graphic>
      </p:graphicFrame>
      <p:graphicFrame>
        <p:nvGraphicFramePr>
          <p:cNvPr id="19" name="Table 18"/>
          <p:cNvGraphicFramePr>
            <a:graphicFrameLocks noGrp="1"/>
          </p:cNvGraphicFramePr>
          <p:nvPr/>
        </p:nvGraphicFramePr>
        <p:xfrm>
          <a:off x="6867331" y="3958248"/>
          <a:ext cx="3205582" cy="1854200"/>
        </p:xfrm>
        <a:graphic>
          <a:graphicData uri="http://schemas.openxmlformats.org/drawingml/2006/table">
            <a:tbl>
              <a:tblPr firstRow="1" bandRow="1">
                <a:tableStyleId>{93296810-A885-4BE3-A3E7-6D5BEEA58F35}</a:tableStyleId>
              </a:tblPr>
              <a:tblGrid>
                <a:gridCol w="3205582"/>
              </a:tblGrid>
              <a:tr h="370840">
                <a:tc>
                  <a:txBody>
                    <a:bodyPr/>
                    <a:lstStyle/>
                    <a:p>
                      <a:r>
                        <a:rPr lang="en-US" sz="1800" b="0" kern="1200">
                          <a:solidFill>
                            <a:schemeClr val="dk1"/>
                          </a:solidFill>
                          <a:latin typeface="Segoe UI" panose="020B0502040204020203" pitchFamily="34" charset="0"/>
                          <a:ea typeface="+mn-ea"/>
                          <a:cs typeface="Segoe UI" panose="020B0502040204020203" pitchFamily="34" charset="0"/>
                        </a:rPr>
                        <a:t>Đăngký/ Đăng nhập</a:t>
                      </a:r>
                      <a:endParaRPr lang="en-US" sz="1800" b="0">
                        <a:solidFill>
                          <a:schemeClr val="tx1"/>
                        </a:solidFill>
                        <a:latin typeface="Segoe UI" panose="020B0502040204020203" pitchFamily="34" charset="0"/>
                        <a:cs typeface="Segoe UI" panose="020B0502040204020203" pitchFamily="34" charset="0"/>
                      </a:endParaRPr>
                    </a:p>
                  </a:txBody>
                  <a:tcPr/>
                </a:tc>
              </a:tr>
              <a:tr h="370840">
                <a:tc>
                  <a:txBody>
                    <a:bodyPr/>
                    <a:lstStyle/>
                    <a:p>
                      <a:r>
                        <a:rPr lang="en-US" sz="1800">
                          <a:latin typeface="Segoe UI" panose="020B0502040204020203" pitchFamily="34" charset="0"/>
                          <a:cs typeface="Segoe UI" panose="020B0502040204020203" pitchFamily="34" charset="0"/>
                        </a:rPr>
                        <a:t>Xem, tìm kiếm sản phẩm</a:t>
                      </a:r>
                      <a:endParaRPr lang="en-US" sz="1800">
                        <a:latin typeface="Segoe UI" panose="020B0502040204020203" pitchFamily="34" charset="0"/>
                        <a:cs typeface="Segoe UI" panose="020B0502040204020203" pitchFamily="34" charset="0"/>
                      </a:endParaRPr>
                    </a:p>
                  </a:txBody>
                  <a:tcPr/>
                </a:tc>
              </a:tr>
              <a:tr h="370840">
                <a:tc>
                  <a:txBody>
                    <a:bodyPr/>
                    <a:lstStyle/>
                    <a:p>
                      <a:r>
                        <a:rPr lang="en-US" sz="1800">
                          <a:latin typeface="Segoe UI" panose="020B0502040204020203" pitchFamily="34" charset="0"/>
                          <a:cs typeface="Segoe UI" panose="020B0502040204020203" pitchFamily="34" charset="0"/>
                        </a:rPr>
                        <a:t>Đặt hàng/ Thanh toán</a:t>
                      </a:r>
                      <a:endParaRPr lang="en-US" sz="1800">
                        <a:latin typeface="Segoe UI" panose="020B0502040204020203" pitchFamily="34" charset="0"/>
                        <a:cs typeface="Segoe UI" panose="020B0502040204020203" pitchFamily="34" charset="0"/>
                      </a:endParaRPr>
                    </a:p>
                  </a:txBody>
                  <a:tcPr/>
                </a:tc>
              </a:tr>
              <a:tr h="370840">
                <a:tc>
                  <a:txBody>
                    <a:bodyPr/>
                    <a:lstStyle/>
                    <a:p>
                      <a:r>
                        <a:rPr lang="en-US" sz="1800">
                          <a:latin typeface="Segoe UI" panose="020B0502040204020203" pitchFamily="34" charset="0"/>
                          <a:cs typeface="Segoe UI" panose="020B0502040204020203" pitchFamily="34" charset="0"/>
                        </a:rPr>
                        <a:t>Quản lý thông tin tài khoản và đặt hàng</a:t>
                      </a:r>
                      <a:endParaRPr lang="en-US" sz="1800">
                        <a:latin typeface="Segoe UI" panose="020B0502040204020203" pitchFamily="34" charset="0"/>
                        <a:cs typeface="Segoe UI" panose="020B0502040204020203" pitchFamily="34" charset="0"/>
                      </a:endParaRPr>
                    </a:p>
                  </a:txBody>
                  <a:tcPr/>
                </a:tc>
              </a:tr>
              <a:tr h="370840">
                <a:tc>
                  <a:txBody>
                    <a:bodyPr/>
                    <a:lstStyle/>
                    <a:p>
                      <a:r>
                        <a:rPr lang="en-US" sz="1800">
                          <a:latin typeface="Segoe UI" panose="020B0502040204020203" pitchFamily="34" charset="0"/>
                          <a:cs typeface="Segoe UI" panose="020B0502040204020203" pitchFamily="34" charset="0"/>
                          <a:sym typeface="+mn-ea"/>
                        </a:rPr>
                        <a:t>Quản lý đánh giá và bình luận </a:t>
                      </a:r>
                      <a:endParaRPr lang="en-US" sz="1800">
                        <a:latin typeface="Segoe UI" panose="020B0502040204020203" pitchFamily="34" charset="0"/>
                        <a:cs typeface="Segoe UI" panose="020B0502040204020203" pitchFamily="34" charset="0"/>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ppt_x</p:attrName>
                                        </p:attrNameLst>
                                      </p:cBhvr>
                                      <p:tavLst>
                                        <p:tav tm="0">
                                          <p:val>
                                            <p:strVal val="#ppt_x-.2"/>
                                          </p:val>
                                        </p:tav>
                                        <p:tav tm="100000">
                                          <p:val>
                                            <p:strVal val="#ppt_x"/>
                                          </p:val>
                                        </p:tav>
                                      </p:tavLst>
                                    </p:anim>
                                    <p:anim calcmode="lin" valueType="num">
                                      <p:cBhvr>
                                        <p:cTn id="8"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6"/>
                                        </p:tgtEl>
                                      </p:cBhvr>
                                    </p:animEffect>
                                  </p:childTnLst>
                                </p:cTn>
                              </p:par>
                              <p:par>
                                <p:cTn id="10" presetID="29"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1000" fill="hold"/>
                                        <p:tgtEl>
                                          <p:spTgt spid="18"/>
                                        </p:tgtEl>
                                        <p:attrNameLst>
                                          <p:attrName>ppt_x</p:attrName>
                                        </p:attrNameLst>
                                      </p:cBhvr>
                                      <p:tavLst>
                                        <p:tav tm="0">
                                          <p:val>
                                            <p:strVal val="#ppt_x-.2"/>
                                          </p:val>
                                        </p:tav>
                                        <p:tav tm="100000">
                                          <p:val>
                                            <p:strVal val="#ppt_x"/>
                                          </p:val>
                                        </p:tav>
                                      </p:tavLst>
                                    </p:anim>
                                    <p:anim calcmode="lin" valueType="num">
                                      <p:cBhvr>
                                        <p:cTn id="13"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000" fill="hold"/>
                                        <p:tgtEl>
                                          <p:spTgt spid="17"/>
                                        </p:tgtEl>
                                        <p:attrNameLst>
                                          <p:attrName>ppt_x</p:attrName>
                                        </p:attrNameLst>
                                      </p:cBhvr>
                                      <p:tavLst>
                                        <p:tav tm="0">
                                          <p:val>
                                            <p:strVal val="#ppt_x-.2"/>
                                          </p:val>
                                        </p:tav>
                                        <p:tav tm="100000">
                                          <p:val>
                                            <p:strVal val="#ppt_x"/>
                                          </p:val>
                                        </p:tav>
                                      </p:tavLst>
                                    </p:anim>
                                    <p:anim calcmode="lin" valueType="num">
                                      <p:cBhvr>
                                        <p:cTn id="20"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7"/>
                                        </p:tgtEl>
                                      </p:cBhvr>
                                    </p:animEffect>
                                  </p:childTnLst>
                                </p:cTn>
                              </p:par>
                              <p:par>
                                <p:cTn id="22" presetID="29"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p:cTn id="24" dur="1000" fill="hold"/>
                                        <p:tgtEl>
                                          <p:spTgt spid="19"/>
                                        </p:tgtEl>
                                        <p:attrNameLst>
                                          <p:attrName>ppt_x</p:attrName>
                                        </p:attrNameLst>
                                      </p:cBhvr>
                                      <p:tavLst>
                                        <p:tav tm="0">
                                          <p:val>
                                            <p:strVal val="#ppt_x-.2"/>
                                          </p:val>
                                        </p:tav>
                                        <p:tav tm="100000">
                                          <p:val>
                                            <p:strVal val="#ppt_x"/>
                                          </p:val>
                                        </p:tav>
                                      </p:tavLst>
                                    </p:anim>
                                    <p:anim calcmode="lin" valueType="num">
                                      <p:cBhvr>
                                        <p:cTn id="25" dur="10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7" grpId="0"/>
      <p:bldP spid="17"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bg1"/>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p:cNvSpPr txBox="1"/>
          <p:nvPr/>
        </p:nvSpPr>
        <p:spPr>
          <a:xfrm>
            <a:off x="410881" y="3283135"/>
            <a:ext cx="3220112" cy="461665"/>
          </a:xfrm>
          <a:prstGeom prst="rect">
            <a:avLst/>
          </a:prstGeom>
          <a:noFill/>
        </p:spPr>
        <p:txBody>
          <a:bodyPr wrap="none" rtlCol="0">
            <a:spAutoFit/>
          </a:bodyPr>
          <a:lstStyle/>
          <a:p>
            <a:r>
              <a:rPr lang="en-US" sz="2400" b="1">
                <a:solidFill>
                  <a:srgbClr val="FF0000"/>
                </a:solidFill>
                <a:latin typeface="Segoe UI" panose="020B0502040204020203" pitchFamily="34" charset="0"/>
                <a:cs typeface="Segoe UI" panose="020B0502040204020203" pitchFamily="34" charset="0"/>
              </a:rPr>
              <a:t>HƯỚNG PHÁT TRIỂN</a:t>
            </a:r>
            <a:endParaRPr lang="en-US" sz="2400" b="1">
              <a:solidFill>
                <a:srgbClr val="FF0000"/>
              </a:solidFill>
              <a:latin typeface="Segoe UI" panose="020B0502040204020203" pitchFamily="34" charset="0"/>
              <a:cs typeface="Segoe UI" panose="020B0502040204020203" pitchFamily="34" charset="0"/>
            </a:endParaRPr>
          </a:p>
        </p:txBody>
      </p:sp>
      <p:sp>
        <p:nvSpPr>
          <p:cNvPr id="4" name="TextBox 3"/>
          <p:cNvSpPr txBox="1"/>
          <p:nvPr/>
        </p:nvSpPr>
        <p:spPr>
          <a:xfrm>
            <a:off x="410547" y="476236"/>
            <a:ext cx="5528565" cy="461665"/>
          </a:xfrm>
          <a:prstGeom prst="rect">
            <a:avLst/>
          </a:prstGeom>
          <a:noFill/>
        </p:spPr>
        <p:txBody>
          <a:bodyPr wrap="none" rtlCol="0">
            <a:spAutoFit/>
          </a:bodyPr>
          <a:lstStyle/>
          <a:p>
            <a:r>
              <a:rPr lang="en-US" sz="2400" b="1">
                <a:solidFill>
                  <a:srgbClr val="FF0000"/>
                </a:solidFill>
                <a:latin typeface="Segoe UI" panose="020B0502040204020203" pitchFamily="34" charset="0"/>
                <a:cs typeface="Segoe UI" panose="020B0502040204020203" pitchFamily="34" charset="0"/>
              </a:rPr>
              <a:t>3. KẾT QUẢ VÀ HƯỚNG PHÁT TRIỂN </a:t>
            </a:r>
            <a:endParaRPr lang="en-US" sz="2400" b="1">
              <a:solidFill>
                <a:srgbClr val="FF0000"/>
              </a:solidFill>
              <a:latin typeface="Segoe UI" panose="020B0502040204020203" pitchFamily="34" charset="0"/>
              <a:cs typeface="Segoe UI" panose="020B0502040204020203" pitchFamily="34" charset="0"/>
            </a:endParaRPr>
          </a:p>
        </p:txBody>
      </p:sp>
      <p:grpSp>
        <p:nvGrpSpPr>
          <p:cNvPr id="6" name="Google Shape;774;p19"/>
          <p:cNvGrpSpPr/>
          <p:nvPr/>
        </p:nvGrpSpPr>
        <p:grpSpPr>
          <a:xfrm>
            <a:off x="1729828" y="2115194"/>
            <a:ext cx="8305799" cy="1144588"/>
            <a:chOff x="3697288" y="1778000"/>
            <a:chExt cx="8305799" cy="1144588"/>
          </a:xfrm>
        </p:grpSpPr>
        <p:sp>
          <p:nvSpPr>
            <p:cNvPr id="7" name="Google Shape;775;p19"/>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rgbClr val="FF373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Bahnschrift SemiBold Condensed" panose="020B0502040204020203" pitchFamily="34" charset="0"/>
                <a:ea typeface="Arial" panose="020B0604020202020204"/>
                <a:cs typeface="Arial" panose="020B0604020202020204"/>
                <a:sym typeface="Arial" panose="020B0604020202020204"/>
              </a:endParaRPr>
            </a:p>
          </p:txBody>
        </p:sp>
        <p:sp>
          <p:nvSpPr>
            <p:cNvPr id="8" name="Google Shape;776;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Bahnschrift SemiBold Condensed" panose="020B0502040204020203" pitchFamily="34" charset="0"/>
                <a:ea typeface="Arial" panose="020B0604020202020204"/>
                <a:cs typeface="Arial" panose="020B0604020202020204"/>
                <a:sym typeface="Arial" panose="020B0604020202020204"/>
              </a:endParaRPr>
            </a:p>
          </p:txBody>
        </p:sp>
        <p:sp>
          <p:nvSpPr>
            <p:cNvPr id="9" name="Google Shape;777;p19"/>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Bahnschrift SemiBold Condensed" panose="020B0502040204020203" pitchFamily="34" charset="0"/>
                <a:ea typeface="Arial" panose="020B0604020202020204"/>
                <a:cs typeface="Arial" panose="020B0604020202020204"/>
                <a:sym typeface="Arial" panose="020B0604020202020204"/>
              </a:endParaRPr>
            </a:p>
          </p:txBody>
        </p:sp>
        <p:sp>
          <p:nvSpPr>
            <p:cNvPr id="10" name="Google Shape;778;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Bahnschrift SemiBold Condensed" panose="020B0502040204020203" pitchFamily="34" charset="0"/>
                <a:ea typeface="Arial" panose="020B0604020202020204"/>
                <a:cs typeface="Arial" panose="020B0604020202020204"/>
                <a:sym typeface="Arial" panose="020B0604020202020204"/>
              </a:endParaRPr>
            </a:p>
          </p:txBody>
        </p:sp>
        <p:sp>
          <p:nvSpPr>
            <p:cNvPr id="11" name="Google Shape;779;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Bahnschrift SemiBold Condensed" panose="020B0502040204020203" pitchFamily="34" charset="0"/>
                <a:ea typeface="Arial" panose="020B0604020202020204"/>
                <a:cs typeface="Arial" panose="020B0604020202020204"/>
                <a:sym typeface="Arial" panose="020B0604020202020204"/>
              </a:endParaRPr>
            </a:p>
          </p:txBody>
        </p:sp>
        <p:sp>
          <p:nvSpPr>
            <p:cNvPr id="12" name="Google Shape;780;p19"/>
            <p:cNvSpPr txBox="1"/>
            <p:nvPr/>
          </p:nvSpPr>
          <p:spPr>
            <a:xfrm>
              <a:off x="7049018" y="1798499"/>
              <a:ext cx="4648200" cy="101346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panose="020B0604020202020204"/>
                <a:buNone/>
              </a:pPr>
              <a:r>
                <a:rPr lang="en-US" sz="2000">
                  <a:solidFill>
                    <a:schemeClr val="lt1"/>
                  </a:solidFill>
                  <a:latin typeface="Segoe UI" panose="020B0502040204020203" pitchFamily="34" charset="0"/>
                  <a:ea typeface="Oi"/>
                  <a:cs typeface="Segoe UI" panose="020B0502040204020203" pitchFamily="34" charset="0"/>
                  <a:sym typeface="Oi"/>
                </a:rPr>
                <a:t>Hoàn thiện các chức năng hiện có và phát triển thêm tính năng hỗ trợ đa ngôn ngữ.</a:t>
              </a:r>
              <a:endParaRPr lang="en-US" sz="2000">
                <a:solidFill>
                  <a:schemeClr val="lt1"/>
                </a:solidFill>
                <a:latin typeface="Segoe UI" panose="020B0502040204020203" pitchFamily="34" charset="0"/>
                <a:ea typeface="Oi"/>
                <a:cs typeface="Segoe UI" panose="020B0502040204020203" pitchFamily="34" charset="0"/>
                <a:sym typeface="Oi"/>
              </a:endParaRPr>
            </a:p>
          </p:txBody>
        </p:sp>
      </p:grpSp>
      <p:grpSp>
        <p:nvGrpSpPr>
          <p:cNvPr id="20" name="Group 19"/>
          <p:cNvGrpSpPr/>
          <p:nvPr/>
        </p:nvGrpSpPr>
        <p:grpSpPr>
          <a:xfrm>
            <a:off x="1742440" y="3744595"/>
            <a:ext cx="8288020" cy="1393190"/>
            <a:chOff x="2744" y="5897"/>
            <a:chExt cx="13052" cy="2194"/>
          </a:xfrm>
        </p:grpSpPr>
        <p:grpSp>
          <p:nvGrpSpPr>
            <p:cNvPr id="13" name="Google Shape;787;p19"/>
            <p:cNvGrpSpPr/>
            <p:nvPr/>
          </p:nvGrpSpPr>
          <p:grpSpPr>
            <a:xfrm>
              <a:off x="2744" y="5897"/>
              <a:ext cx="13052" cy="2194"/>
              <a:chOff x="3714750" y="4437063"/>
              <a:chExt cx="8288337" cy="1135063"/>
            </a:xfrm>
          </p:grpSpPr>
          <p:sp>
            <p:nvSpPr>
              <p:cNvPr id="14" name="Google Shape;788;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Bahnschrift SemiBold Condensed" panose="020B0502040204020203" pitchFamily="34" charset="0"/>
                  <a:ea typeface="Arial" panose="020B0604020202020204"/>
                  <a:cs typeface="Arial" panose="020B0604020202020204"/>
                  <a:sym typeface="Arial" panose="020B0604020202020204"/>
                </a:endParaRPr>
              </a:p>
            </p:txBody>
          </p:sp>
          <p:sp>
            <p:nvSpPr>
              <p:cNvPr id="15" name="Google Shape;789;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rgbClr val="FF373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Bahnschrift SemiBold Condensed" panose="020B0502040204020203" pitchFamily="34" charset="0"/>
                  <a:ea typeface="Arial" panose="020B0604020202020204"/>
                  <a:cs typeface="Arial" panose="020B0604020202020204"/>
                  <a:sym typeface="Arial" panose="020B0604020202020204"/>
                </a:endParaRPr>
              </a:p>
            </p:txBody>
          </p:sp>
          <p:sp>
            <p:nvSpPr>
              <p:cNvPr id="16" name="Google Shape;790;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Bahnschrift SemiBold Condensed" panose="020B0502040204020203" pitchFamily="34" charset="0"/>
                  <a:ea typeface="Arial" panose="020B0604020202020204"/>
                  <a:cs typeface="Arial" panose="020B0604020202020204"/>
                  <a:sym typeface="Arial" panose="020B0604020202020204"/>
                </a:endParaRPr>
              </a:p>
            </p:txBody>
          </p:sp>
          <p:sp>
            <p:nvSpPr>
              <p:cNvPr id="17" name="Google Shape;791;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Bahnschrift SemiBold Condensed" panose="020B0502040204020203" pitchFamily="34" charset="0"/>
                  <a:ea typeface="Arial" panose="020B0604020202020204"/>
                  <a:cs typeface="Arial" panose="020B0604020202020204"/>
                  <a:sym typeface="Arial" panose="020B0604020202020204"/>
                </a:endParaRPr>
              </a:p>
            </p:txBody>
          </p:sp>
          <p:sp>
            <p:nvSpPr>
              <p:cNvPr id="18" name="Google Shape;792;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Bahnschrift SemiBold Condensed" panose="020B0502040204020203" pitchFamily="34" charset="0"/>
                  <a:ea typeface="Arial" panose="020B0604020202020204"/>
                  <a:cs typeface="Arial" panose="020B0604020202020204"/>
                  <a:sym typeface="Arial" panose="020B0604020202020204"/>
                </a:endParaRPr>
              </a:p>
            </p:txBody>
          </p:sp>
        </p:grpSp>
        <p:sp>
          <p:nvSpPr>
            <p:cNvPr id="3" name="Google Shape;780;p19"/>
            <p:cNvSpPr txBox="1"/>
            <p:nvPr>
              <p:custDataLst>
                <p:tags r:id="rId1"/>
              </p:custDataLst>
            </p:nvPr>
          </p:nvSpPr>
          <p:spPr>
            <a:xfrm>
              <a:off x="8169" y="6374"/>
              <a:ext cx="7320" cy="1596"/>
            </a:xfrm>
            <a:prstGeom prst="rect">
              <a:avLst/>
            </a:prstGeom>
            <a:noFill/>
            <a:ln>
              <a:noFill/>
            </a:ln>
          </p:spPr>
          <p:txBody>
            <a:bodyPr spcFirstLastPara="1" wrap="square" lIns="91425" tIns="45700" rIns="91425" bIns="45700" anchor="t" anchorCtr="0">
              <a:spAutoFit/>
            </a:bodyPr>
            <a:p>
              <a:pPr marL="0" marR="0" lvl="0" indent="0" algn="just" rtl="0">
                <a:lnSpc>
                  <a:spcPct val="100000"/>
                </a:lnSpc>
                <a:spcBef>
                  <a:spcPts val="0"/>
                </a:spcBef>
                <a:spcAft>
                  <a:spcPts val="0"/>
                </a:spcAft>
                <a:buClr>
                  <a:srgbClr val="000000"/>
                </a:buClr>
                <a:buSzPts val="1800"/>
                <a:buFont typeface="Arial" panose="020B0604020202020204"/>
                <a:buNone/>
              </a:pPr>
              <a:r>
                <a:rPr lang="en-US" sz="2000">
                  <a:solidFill>
                    <a:schemeClr val="lt1"/>
                  </a:solidFill>
                  <a:latin typeface="Segoe UI" panose="020B0502040204020203" pitchFamily="34" charset="0"/>
                  <a:ea typeface="Oi"/>
                  <a:cs typeface="Segoe UI" panose="020B0502040204020203" pitchFamily="34" charset="0"/>
                  <a:sym typeface="Oi"/>
                </a:rPr>
                <a:t>Nâng cấp giao diện hệ thống cho mượt </a:t>
              </a:r>
              <a:endParaRPr lang="en-US" sz="2000">
                <a:solidFill>
                  <a:schemeClr val="lt1"/>
                </a:solidFill>
                <a:latin typeface="Segoe UI" panose="020B0502040204020203" pitchFamily="34" charset="0"/>
                <a:ea typeface="Oi"/>
                <a:cs typeface="Segoe UI" panose="020B0502040204020203" pitchFamily="34" charset="0"/>
                <a:sym typeface="Oi"/>
              </a:endParaRPr>
            </a:p>
            <a:p>
              <a:pPr marL="0" marR="0" lvl="0" indent="0" algn="just" rtl="0">
                <a:lnSpc>
                  <a:spcPct val="100000"/>
                </a:lnSpc>
                <a:spcBef>
                  <a:spcPts val="0"/>
                </a:spcBef>
                <a:spcAft>
                  <a:spcPts val="0"/>
                </a:spcAft>
                <a:buClr>
                  <a:srgbClr val="000000"/>
                </a:buClr>
                <a:buSzPts val="1800"/>
                <a:buFont typeface="Arial" panose="020B0604020202020204"/>
                <a:buNone/>
              </a:pPr>
              <a:r>
                <a:rPr lang="en-US" sz="2000">
                  <a:solidFill>
                    <a:schemeClr val="lt1"/>
                  </a:solidFill>
                  <a:latin typeface="Segoe UI" panose="020B0502040204020203" pitchFamily="34" charset="0"/>
                  <a:ea typeface="Oi"/>
                  <a:cs typeface="Segoe UI" panose="020B0502040204020203" pitchFamily="34" charset="0"/>
                  <a:sym typeface="Oi"/>
                </a:rPr>
                <a:t>mà, đẹp mắt hơn và tích hợp các hình thức thanh toán online.</a:t>
              </a:r>
              <a:endParaRPr lang="en-US" sz="2000">
                <a:solidFill>
                  <a:schemeClr val="lt1"/>
                </a:solidFill>
                <a:latin typeface="Segoe UI" panose="020B0502040204020203" pitchFamily="34" charset="0"/>
                <a:ea typeface="Oi"/>
                <a:cs typeface="Segoe UI" panose="020B0502040204020203" pitchFamily="34" charset="0"/>
                <a:sym typeface="O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inVertical)">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bg1"/>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p:cNvSpPr txBox="1"/>
          <p:nvPr/>
        </p:nvSpPr>
        <p:spPr>
          <a:xfrm>
            <a:off x="998374" y="757839"/>
            <a:ext cx="3732245" cy="1015663"/>
          </a:xfrm>
          <a:prstGeom prst="rect">
            <a:avLst/>
          </a:prstGeom>
          <a:noFill/>
        </p:spPr>
        <p:txBody>
          <a:bodyPr wrap="square" rtlCol="0">
            <a:spAutoFit/>
          </a:bodyPr>
          <a:lstStyle/>
          <a:p>
            <a:r>
              <a:rPr lang="en-US" sz="6000">
                <a:solidFill>
                  <a:srgbClr val="FF0000"/>
                </a:solidFill>
                <a:latin typeface="Segoe UI" panose="020B0502040204020203" pitchFamily="34" charset="0"/>
                <a:cs typeface="Segoe UI" panose="020B0502040204020203" pitchFamily="34" charset="0"/>
              </a:rPr>
              <a:t>PHẦN 03:</a:t>
            </a:r>
            <a:endParaRPr lang="en-US" sz="6000">
              <a:solidFill>
                <a:srgbClr val="FF0000"/>
              </a:solidFill>
              <a:latin typeface="Segoe UI" panose="020B0502040204020203" pitchFamily="34" charset="0"/>
              <a:cs typeface="Segoe UI" panose="020B0502040204020203" pitchFamily="34" charset="0"/>
            </a:endParaRPr>
          </a:p>
        </p:txBody>
      </p:sp>
      <p:sp>
        <p:nvSpPr>
          <p:cNvPr id="3" name="TextBox 2"/>
          <p:cNvSpPr txBox="1"/>
          <p:nvPr/>
        </p:nvSpPr>
        <p:spPr>
          <a:xfrm>
            <a:off x="3133503" y="4043925"/>
            <a:ext cx="5716630" cy="861774"/>
          </a:xfrm>
          <a:prstGeom prst="rect">
            <a:avLst/>
          </a:prstGeom>
          <a:noFill/>
        </p:spPr>
        <p:txBody>
          <a:bodyPr wrap="none" rtlCol="0">
            <a:spAutoFit/>
          </a:bodyPr>
          <a:lstStyle/>
          <a:p>
            <a:pPr algn="ctr"/>
            <a:r>
              <a:rPr lang="en-US" sz="5000" b="1">
                <a:latin typeface="Segoe UI" panose="020B0502040204020203" pitchFamily="34" charset="0"/>
                <a:cs typeface="Segoe UI" panose="020B0502040204020203" pitchFamily="34" charset="0"/>
              </a:rPr>
              <a:t>DEMO SẢN PHẨM</a:t>
            </a:r>
            <a:endParaRPr lang="en-US" sz="5000" b="1">
              <a:latin typeface="Segoe UI" panose="020B0502040204020203" pitchFamily="34" charset="0"/>
              <a:cs typeface="Segoe UI" panose="020B0502040204020203" pitchFamily="34" charset="0"/>
            </a:endParaRPr>
          </a:p>
        </p:txBody>
      </p:sp>
      <p:sp>
        <p:nvSpPr>
          <p:cNvPr id="4" name="Arrow: Right 3"/>
          <p:cNvSpPr/>
          <p:nvPr/>
        </p:nvSpPr>
        <p:spPr>
          <a:xfrm>
            <a:off x="3265713" y="2174030"/>
            <a:ext cx="5299788" cy="1352938"/>
          </a:xfrm>
          <a:prstGeom prst="right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813398" y="4064742"/>
            <a:ext cx="10145534" cy="830997"/>
          </a:xfrm>
          <a:prstGeom prst="rect">
            <a:avLst/>
          </a:prstGeom>
          <a:noFill/>
        </p:spPr>
        <p:txBody>
          <a:bodyPr wrap="none" rtlCol="0">
            <a:spAutoFit/>
          </a:bodyPr>
          <a:lstStyle/>
          <a:p>
            <a:pPr algn="ctr"/>
            <a:r>
              <a:rPr lang="en-US" sz="2400">
                <a:latin typeface="Segoe UI" panose="020B0502040204020203" pitchFamily="34" charset="0"/>
                <a:cs typeface="Segoe UI" panose="020B0502040204020203" pitchFamily="34" charset="0"/>
              </a:rPr>
              <a:t>EM XIN CHÂN THÀNH CẢM ƠN THẦY CÔ ĐÃ LẮNG NGHE VÀ THEO DÕI </a:t>
            </a:r>
            <a:endParaRPr lang="en-US" sz="2400">
              <a:latin typeface="Segoe UI" panose="020B0502040204020203" pitchFamily="34" charset="0"/>
              <a:cs typeface="Segoe UI" panose="020B0502040204020203" pitchFamily="34" charset="0"/>
            </a:endParaRPr>
          </a:p>
          <a:p>
            <a:pPr algn="ctr"/>
            <a:r>
              <a:rPr lang="en-US" sz="2400">
                <a:latin typeface="Segoe UI" panose="020B0502040204020203" pitchFamily="34" charset="0"/>
                <a:cs typeface="Segoe UI" panose="020B0502040204020203" pitchFamily="34" charset="0"/>
              </a:rPr>
              <a:t>BÀI THUYẾT TRÌNH</a:t>
            </a:r>
            <a:endParaRPr lang="en-US" sz="2400">
              <a:latin typeface="Segoe UI" panose="020B0502040204020203" pitchFamily="34" charset="0"/>
              <a:cs typeface="Segoe UI" panose="020B0502040204020203" pitchFamily="34" charset="0"/>
            </a:endParaRPr>
          </a:p>
        </p:txBody>
      </p:sp>
      <p:pic>
        <p:nvPicPr>
          <p:cNvPr id="5" name="Picture 4" descr="36f2b85d43a635065e710787b3c86757"/>
          <p:cNvPicPr>
            <a:picLocks noChangeAspect="1"/>
          </p:cNvPicPr>
          <p:nvPr/>
        </p:nvPicPr>
        <p:blipFill>
          <a:blip r:embed="rId1"/>
          <a:stretch>
            <a:fillRect/>
          </a:stretch>
        </p:blipFill>
        <p:spPr>
          <a:xfrm>
            <a:off x="2429510" y="571500"/>
            <a:ext cx="8616315" cy="2857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TextBox 3"/>
          <p:cNvSpPr txBox="1"/>
          <p:nvPr/>
        </p:nvSpPr>
        <p:spPr>
          <a:xfrm>
            <a:off x="1098060" y="531845"/>
            <a:ext cx="1737360" cy="460375"/>
          </a:xfrm>
          <a:prstGeom prst="rect">
            <a:avLst/>
          </a:prstGeom>
          <a:noFill/>
        </p:spPr>
        <p:txBody>
          <a:bodyPr wrap="none" rtlCol="0">
            <a:spAutoFit/>
          </a:bodyPr>
          <a:lstStyle/>
          <a:p>
            <a:r>
              <a:rPr lang="en-US" sz="2400" b="1">
                <a:solidFill>
                  <a:srgbClr val="FF0000"/>
                </a:solidFill>
                <a:latin typeface="Segoe UI" panose="020B0502040204020203" pitchFamily="34" charset="0"/>
                <a:cs typeface="Segoe UI" panose="020B0502040204020203" pitchFamily="34" charset="0"/>
              </a:rPr>
              <a:t>NỘI DUNG</a:t>
            </a:r>
            <a:endParaRPr lang="en-US" sz="2400" b="1">
              <a:solidFill>
                <a:srgbClr val="FF0000"/>
              </a:solidFill>
              <a:latin typeface="Segoe UI" panose="020B0502040204020203" pitchFamily="34" charset="0"/>
              <a:cs typeface="Segoe UI" panose="020B0502040204020203" pitchFamily="34" charset="0"/>
            </a:endParaRPr>
          </a:p>
        </p:txBody>
      </p:sp>
      <p:sp>
        <p:nvSpPr>
          <p:cNvPr id="9" name="Rectangle 8"/>
          <p:cNvSpPr/>
          <p:nvPr/>
        </p:nvSpPr>
        <p:spPr>
          <a:xfrm>
            <a:off x="3045567" y="1192915"/>
            <a:ext cx="6033119" cy="898551"/>
          </a:xfrm>
          <a:prstGeom prst="rect">
            <a:avLst/>
          </a:prstGeom>
          <a:solidFill>
            <a:schemeClr val="bg1"/>
          </a:solidFill>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a:solidFill>
                  <a:schemeClr val="tx1"/>
                </a:solidFill>
                <a:latin typeface="Segoe UI" panose="020B0502040204020203" pitchFamily="34" charset="0"/>
                <a:cs typeface="Segoe UI" panose="020B0502040204020203" pitchFamily="34" charset="0"/>
              </a:rPr>
              <a:t>       Tổng quan về đề tài</a:t>
            </a:r>
            <a:endParaRPr lang="en-US" sz="2400" b="1">
              <a:solidFill>
                <a:schemeClr val="tx1"/>
              </a:solidFill>
              <a:latin typeface="Segoe UI" panose="020B0502040204020203" pitchFamily="34" charset="0"/>
              <a:cs typeface="Segoe UI" panose="020B0502040204020203" pitchFamily="34" charset="0"/>
            </a:endParaRPr>
          </a:p>
        </p:txBody>
      </p:sp>
      <p:sp>
        <p:nvSpPr>
          <p:cNvPr id="10" name="Google Shape;495;p3"/>
          <p:cNvSpPr/>
          <p:nvPr/>
        </p:nvSpPr>
        <p:spPr>
          <a:xfrm>
            <a:off x="3118398" y="1259633"/>
            <a:ext cx="880700" cy="787410"/>
          </a:xfrm>
          <a:prstGeom prst="rect">
            <a:avLst/>
          </a:prstGeom>
          <a:solidFill>
            <a:srgbClr val="FFC000"/>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dirty="0">
                <a:solidFill>
                  <a:schemeClr val="lt1"/>
                </a:solidFill>
                <a:latin typeface="Bahnschrift SemiBold Condensed" panose="020B0502040204020203" pitchFamily="34" charset="0"/>
                <a:ea typeface="Arial" panose="020B0604020202020204"/>
                <a:cs typeface="Arial" panose="020B0604020202020204"/>
                <a:sym typeface="Arial" panose="020B0604020202020204"/>
              </a:rPr>
              <a:t>1</a:t>
            </a:r>
            <a:endParaRPr sz="2800" b="0" i="0" u="none" strike="noStrike" cap="none" dirty="0">
              <a:solidFill>
                <a:schemeClr val="lt1"/>
              </a:solidFill>
              <a:latin typeface="Bahnschrift SemiBold Condensed" panose="020B0502040204020203" pitchFamily="34" charset="0"/>
              <a:ea typeface="Arial" panose="020B0604020202020204"/>
              <a:cs typeface="Arial" panose="020B0604020202020204"/>
              <a:sym typeface="Arial" panose="020B0604020202020204"/>
            </a:endParaRPr>
          </a:p>
        </p:txBody>
      </p:sp>
      <p:sp>
        <p:nvSpPr>
          <p:cNvPr id="11" name="Rectangle 10"/>
          <p:cNvSpPr/>
          <p:nvPr/>
        </p:nvSpPr>
        <p:spPr>
          <a:xfrm>
            <a:off x="3045566" y="2701295"/>
            <a:ext cx="6033120" cy="898551"/>
          </a:xfrm>
          <a:prstGeom prst="rect">
            <a:avLst/>
          </a:prstGeom>
          <a:solidFill>
            <a:schemeClr val="bg1"/>
          </a:solidFill>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a:solidFill>
                  <a:schemeClr val="tx1"/>
                </a:solidFill>
                <a:latin typeface="Segoe UI" panose="020B0502040204020203" pitchFamily="34" charset="0"/>
                <a:cs typeface="Segoe UI" panose="020B0502040204020203" pitchFamily="34" charset="0"/>
              </a:rPr>
              <a:t>       Phân tích, thiết kế hệ thống </a:t>
            </a:r>
            <a:endParaRPr lang="en-US" sz="2400" b="1">
              <a:solidFill>
                <a:schemeClr val="tx1"/>
              </a:solidFill>
              <a:latin typeface="Segoe UI" panose="020B0502040204020203" pitchFamily="34" charset="0"/>
              <a:cs typeface="Segoe UI" panose="020B0502040204020203" pitchFamily="34" charset="0"/>
            </a:endParaRPr>
          </a:p>
        </p:txBody>
      </p:sp>
      <p:sp>
        <p:nvSpPr>
          <p:cNvPr id="12" name="Rectangle 11"/>
          <p:cNvSpPr/>
          <p:nvPr/>
        </p:nvSpPr>
        <p:spPr>
          <a:xfrm>
            <a:off x="3045565" y="4209675"/>
            <a:ext cx="6033119" cy="898551"/>
          </a:xfrm>
          <a:prstGeom prst="rect">
            <a:avLst/>
          </a:prstGeom>
          <a:solidFill>
            <a:schemeClr val="bg1"/>
          </a:solidFill>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a:solidFill>
                  <a:schemeClr val="tx1"/>
                </a:solidFill>
                <a:latin typeface="Segoe UI" panose="020B0502040204020203" pitchFamily="34" charset="0"/>
                <a:cs typeface="Segoe UI" panose="020B0502040204020203" pitchFamily="34" charset="0"/>
              </a:rPr>
              <a:t>       Kết quả và hướng phát triển</a:t>
            </a:r>
            <a:endParaRPr lang="en-US" sz="2400" b="1">
              <a:solidFill>
                <a:schemeClr val="tx1"/>
              </a:solidFill>
              <a:latin typeface="Segoe UI" panose="020B0502040204020203" pitchFamily="34" charset="0"/>
              <a:cs typeface="Segoe UI" panose="020B0502040204020203" pitchFamily="34" charset="0"/>
            </a:endParaRPr>
          </a:p>
        </p:txBody>
      </p:sp>
      <p:sp>
        <p:nvSpPr>
          <p:cNvPr id="13" name="Rectangle 12"/>
          <p:cNvSpPr/>
          <p:nvPr/>
        </p:nvSpPr>
        <p:spPr>
          <a:xfrm>
            <a:off x="3045564" y="5711738"/>
            <a:ext cx="6033119" cy="898551"/>
          </a:xfrm>
          <a:prstGeom prst="rect">
            <a:avLst/>
          </a:prstGeom>
          <a:solidFill>
            <a:schemeClr val="bg1"/>
          </a:solidFill>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a:solidFill>
                  <a:schemeClr val="tx1"/>
                </a:solidFill>
                <a:latin typeface="Segoe UI" panose="020B0502040204020203" pitchFamily="34" charset="0"/>
                <a:cs typeface="Segoe UI" panose="020B0502040204020203" pitchFamily="34" charset="0"/>
              </a:rPr>
              <a:t>       Demo sản phẩm</a:t>
            </a:r>
            <a:endParaRPr lang="en-US" sz="2400" b="1">
              <a:solidFill>
                <a:schemeClr val="tx1"/>
              </a:solidFill>
              <a:latin typeface="Segoe UI" panose="020B0502040204020203" pitchFamily="34" charset="0"/>
              <a:cs typeface="Segoe UI" panose="020B0502040204020203" pitchFamily="34" charset="0"/>
            </a:endParaRPr>
          </a:p>
        </p:txBody>
      </p:sp>
      <p:sp>
        <p:nvSpPr>
          <p:cNvPr id="14" name="Google Shape;505;p3"/>
          <p:cNvSpPr/>
          <p:nvPr/>
        </p:nvSpPr>
        <p:spPr>
          <a:xfrm>
            <a:off x="3118386" y="2735843"/>
            <a:ext cx="880712" cy="829456"/>
          </a:xfrm>
          <a:prstGeom prst="rect">
            <a:avLst/>
          </a:prstGeom>
          <a:solidFill>
            <a:srgbClr val="FF3300"/>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dirty="0">
                <a:solidFill>
                  <a:schemeClr val="lt1"/>
                </a:solidFill>
                <a:latin typeface="Bahnschrift SemiBold Condensed" panose="020B0502040204020203" pitchFamily="34" charset="0"/>
                <a:ea typeface="Arial" panose="020B0604020202020204"/>
                <a:cs typeface="Arial" panose="020B0604020202020204"/>
                <a:sym typeface="Arial" panose="020B0604020202020204"/>
              </a:rPr>
              <a:t>2</a:t>
            </a:r>
            <a:endParaRPr sz="2800" b="0" i="0" u="none" strike="noStrike" cap="none" dirty="0">
              <a:solidFill>
                <a:schemeClr val="lt1"/>
              </a:solidFill>
              <a:latin typeface="Bahnschrift SemiBold Condensed" panose="020B0502040204020203" pitchFamily="34" charset="0"/>
              <a:ea typeface="Arial" panose="020B0604020202020204"/>
              <a:cs typeface="Arial" panose="020B0604020202020204"/>
              <a:sym typeface="Arial" panose="020B0604020202020204"/>
            </a:endParaRPr>
          </a:p>
        </p:txBody>
      </p:sp>
      <p:sp>
        <p:nvSpPr>
          <p:cNvPr id="15" name="Google Shape;505;p3"/>
          <p:cNvSpPr/>
          <p:nvPr/>
        </p:nvSpPr>
        <p:spPr>
          <a:xfrm>
            <a:off x="3133313" y="4244222"/>
            <a:ext cx="880712" cy="829456"/>
          </a:xfrm>
          <a:prstGeom prst="rect">
            <a:avLst/>
          </a:prstGeom>
          <a:solidFill>
            <a:srgbClr val="14DFF4"/>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dirty="0">
                <a:solidFill>
                  <a:schemeClr val="lt1"/>
                </a:solidFill>
                <a:latin typeface="Bahnschrift SemiBold Condensed" panose="020B0502040204020203" pitchFamily="34" charset="0"/>
                <a:ea typeface="Arial" panose="020B0604020202020204"/>
                <a:cs typeface="Arial" panose="020B0604020202020204"/>
                <a:sym typeface="Arial" panose="020B0604020202020204"/>
              </a:rPr>
              <a:t>3</a:t>
            </a:r>
            <a:endParaRPr sz="2800" b="0" i="0" u="none" strike="noStrike" cap="none" dirty="0">
              <a:solidFill>
                <a:schemeClr val="lt1"/>
              </a:solidFill>
              <a:latin typeface="Bahnschrift SemiBold Condensed" panose="020B0502040204020203" pitchFamily="34" charset="0"/>
              <a:ea typeface="Arial" panose="020B0604020202020204"/>
              <a:cs typeface="Arial" panose="020B0604020202020204"/>
              <a:sym typeface="Arial" panose="020B0604020202020204"/>
            </a:endParaRPr>
          </a:p>
        </p:txBody>
      </p:sp>
      <p:sp>
        <p:nvSpPr>
          <p:cNvPr id="16" name="Google Shape;505;p3"/>
          <p:cNvSpPr/>
          <p:nvPr/>
        </p:nvSpPr>
        <p:spPr>
          <a:xfrm>
            <a:off x="3118386" y="5746285"/>
            <a:ext cx="880712" cy="829456"/>
          </a:xfrm>
          <a:prstGeom prst="rect">
            <a:avLst/>
          </a:prstGeom>
          <a:solidFill>
            <a:srgbClr val="00B050"/>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dirty="0">
                <a:solidFill>
                  <a:schemeClr val="lt1"/>
                </a:solidFill>
                <a:latin typeface="Bahnschrift SemiBold Condensed" panose="020B0502040204020203" pitchFamily="34" charset="0"/>
                <a:ea typeface="Arial" panose="020B0604020202020204"/>
                <a:cs typeface="Arial" panose="020B0604020202020204"/>
                <a:sym typeface="Arial" panose="020B0604020202020204"/>
              </a:rPr>
              <a:t>4</a:t>
            </a:r>
            <a:endParaRPr sz="2800" b="0" i="0" u="none" strike="noStrike" cap="none" dirty="0">
              <a:solidFill>
                <a:schemeClr val="lt1"/>
              </a:solidFill>
              <a:latin typeface="Bahnschrift SemiBold Condensed" panose="020B0502040204020203" pitchFamily="34" charset="0"/>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3"/>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50" presetClass="entr" presetSubtype="0" decel="10000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p:val>
                                            <p:strVal val="#ppt_w+.3"/>
                                          </p:val>
                                        </p:tav>
                                        <p:tav tm="100000">
                                          <p:val>
                                            <p:strVal val="#ppt_w"/>
                                          </p:val>
                                        </p:tav>
                                      </p:tavLst>
                                    </p:anim>
                                    <p:anim calcmode="lin" valueType="num">
                                      <p:cBhvr>
                                        <p:cTn id="20" dur="1000" fill="hold"/>
                                        <p:tgtEl>
                                          <p:spTgt spid="11"/>
                                        </p:tgtEl>
                                        <p:attrNameLst>
                                          <p:attrName>ppt_h</p:attrName>
                                        </p:attrNameLst>
                                      </p:cBhvr>
                                      <p:tavLst>
                                        <p:tav tm="0">
                                          <p:val>
                                            <p:strVal val="#ppt_h"/>
                                          </p:val>
                                        </p:tav>
                                        <p:tav tm="100000">
                                          <p:val>
                                            <p:strVal val="#ppt_h"/>
                                          </p:val>
                                        </p:tav>
                                      </p:tavLst>
                                    </p:anim>
                                    <p:animEffect transition="in" filter="fade">
                                      <p:cBhvr>
                                        <p:cTn id="21" dur="1000"/>
                                        <p:tgtEl>
                                          <p:spTgt spid="11"/>
                                        </p:tgtEl>
                                      </p:cBhvr>
                                    </p:animEffect>
                                  </p:childTnLst>
                                </p:cTn>
                              </p:par>
                              <p:par>
                                <p:cTn id="22" presetID="50" presetClass="entr" presetSubtype="0" decel="10000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1000" fill="hold"/>
                                        <p:tgtEl>
                                          <p:spTgt spid="14"/>
                                        </p:tgtEl>
                                        <p:attrNameLst>
                                          <p:attrName>ppt_w</p:attrName>
                                        </p:attrNameLst>
                                      </p:cBhvr>
                                      <p:tavLst>
                                        <p:tav tm="0">
                                          <p:val>
                                            <p:strVal val="#ppt_w+.3"/>
                                          </p:val>
                                        </p:tav>
                                        <p:tav tm="100000">
                                          <p:val>
                                            <p:strVal val="#ppt_w"/>
                                          </p:val>
                                        </p:tav>
                                      </p:tavLst>
                                    </p:anim>
                                    <p:anim calcmode="lin" valueType="num">
                                      <p:cBhvr>
                                        <p:cTn id="25" dur="1000" fill="hold"/>
                                        <p:tgtEl>
                                          <p:spTgt spid="14"/>
                                        </p:tgtEl>
                                        <p:attrNameLst>
                                          <p:attrName>ppt_h</p:attrName>
                                        </p:attrNameLst>
                                      </p:cBhvr>
                                      <p:tavLst>
                                        <p:tav tm="0">
                                          <p:val>
                                            <p:strVal val="#ppt_h"/>
                                          </p:val>
                                        </p:tav>
                                        <p:tav tm="100000">
                                          <p:val>
                                            <p:strVal val="#ppt_h"/>
                                          </p:val>
                                        </p:tav>
                                      </p:tavLst>
                                    </p:anim>
                                    <p:animEffect transition="in" filter="fade">
                                      <p:cBhvr>
                                        <p:cTn id="26" dur="10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50" presetClass="entr" presetSubtype="0" decel="10000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1000" fill="hold"/>
                                        <p:tgtEl>
                                          <p:spTgt spid="12"/>
                                        </p:tgtEl>
                                        <p:attrNameLst>
                                          <p:attrName>ppt_w</p:attrName>
                                        </p:attrNameLst>
                                      </p:cBhvr>
                                      <p:tavLst>
                                        <p:tav tm="0">
                                          <p:val>
                                            <p:strVal val="#ppt_w+.3"/>
                                          </p:val>
                                        </p:tav>
                                        <p:tav tm="100000">
                                          <p:val>
                                            <p:strVal val="#ppt_w"/>
                                          </p:val>
                                        </p:tav>
                                      </p:tavLst>
                                    </p:anim>
                                    <p:anim calcmode="lin" valueType="num">
                                      <p:cBhvr>
                                        <p:cTn id="32" dur="1000" fill="hold"/>
                                        <p:tgtEl>
                                          <p:spTgt spid="12"/>
                                        </p:tgtEl>
                                        <p:attrNameLst>
                                          <p:attrName>ppt_h</p:attrName>
                                        </p:attrNameLst>
                                      </p:cBhvr>
                                      <p:tavLst>
                                        <p:tav tm="0">
                                          <p:val>
                                            <p:strVal val="#ppt_h"/>
                                          </p:val>
                                        </p:tav>
                                        <p:tav tm="100000">
                                          <p:val>
                                            <p:strVal val="#ppt_h"/>
                                          </p:val>
                                        </p:tav>
                                      </p:tavLst>
                                    </p:anim>
                                    <p:animEffect transition="in" filter="fade">
                                      <p:cBhvr>
                                        <p:cTn id="33" dur="1000"/>
                                        <p:tgtEl>
                                          <p:spTgt spid="12"/>
                                        </p:tgtEl>
                                      </p:cBhvr>
                                    </p:animEffect>
                                  </p:childTnLst>
                                </p:cTn>
                              </p:par>
                              <p:par>
                                <p:cTn id="34" presetID="50" presetClass="entr" presetSubtype="0" decel="10000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1000" fill="hold"/>
                                        <p:tgtEl>
                                          <p:spTgt spid="15"/>
                                        </p:tgtEl>
                                        <p:attrNameLst>
                                          <p:attrName>ppt_w</p:attrName>
                                        </p:attrNameLst>
                                      </p:cBhvr>
                                      <p:tavLst>
                                        <p:tav tm="0">
                                          <p:val>
                                            <p:strVal val="#ppt_w+.3"/>
                                          </p:val>
                                        </p:tav>
                                        <p:tav tm="100000">
                                          <p:val>
                                            <p:strVal val="#ppt_w"/>
                                          </p:val>
                                        </p:tav>
                                      </p:tavLst>
                                    </p:anim>
                                    <p:anim calcmode="lin" valueType="num">
                                      <p:cBhvr>
                                        <p:cTn id="37" dur="1000" fill="hold"/>
                                        <p:tgtEl>
                                          <p:spTgt spid="15"/>
                                        </p:tgtEl>
                                        <p:attrNameLst>
                                          <p:attrName>ppt_h</p:attrName>
                                        </p:attrNameLst>
                                      </p:cBhvr>
                                      <p:tavLst>
                                        <p:tav tm="0">
                                          <p:val>
                                            <p:strVal val="#ppt_h"/>
                                          </p:val>
                                        </p:tav>
                                        <p:tav tm="100000">
                                          <p:val>
                                            <p:strVal val="#ppt_h"/>
                                          </p:val>
                                        </p:tav>
                                      </p:tavLst>
                                    </p:anim>
                                    <p:animEffect transition="in" filter="fade">
                                      <p:cBhvr>
                                        <p:cTn id="38" dur="10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50" presetClass="entr" presetSubtype="0" decel="10000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1000" fill="hold"/>
                                        <p:tgtEl>
                                          <p:spTgt spid="13"/>
                                        </p:tgtEl>
                                        <p:attrNameLst>
                                          <p:attrName>ppt_w</p:attrName>
                                        </p:attrNameLst>
                                      </p:cBhvr>
                                      <p:tavLst>
                                        <p:tav tm="0">
                                          <p:val>
                                            <p:strVal val="#ppt_w+.3"/>
                                          </p:val>
                                        </p:tav>
                                        <p:tav tm="100000">
                                          <p:val>
                                            <p:strVal val="#ppt_w"/>
                                          </p:val>
                                        </p:tav>
                                      </p:tavLst>
                                    </p:anim>
                                    <p:anim calcmode="lin" valueType="num">
                                      <p:cBhvr>
                                        <p:cTn id="44" dur="1000" fill="hold"/>
                                        <p:tgtEl>
                                          <p:spTgt spid="13"/>
                                        </p:tgtEl>
                                        <p:attrNameLst>
                                          <p:attrName>ppt_h</p:attrName>
                                        </p:attrNameLst>
                                      </p:cBhvr>
                                      <p:tavLst>
                                        <p:tav tm="0">
                                          <p:val>
                                            <p:strVal val="#ppt_h"/>
                                          </p:val>
                                        </p:tav>
                                        <p:tav tm="100000">
                                          <p:val>
                                            <p:strVal val="#ppt_h"/>
                                          </p:val>
                                        </p:tav>
                                      </p:tavLst>
                                    </p:anim>
                                    <p:animEffect transition="in" filter="fade">
                                      <p:cBhvr>
                                        <p:cTn id="45" dur="1000"/>
                                        <p:tgtEl>
                                          <p:spTgt spid="13"/>
                                        </p:tgtEl>
                                      </p:cBhvr>
                                    </p:animEffect>
                                  </p:childTnLst>
                                </p:cTn>
                              </p:par>
                              <p:par>
                                <p:cTn id="46" presetID="50" presetClass="entr" presetSubtype="0" decel="10000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1000" fill="hold"/>
                                        <p:tgtEl>
                                          <p:spTgt spid="16"/>
                                        </p:tgtEl>
                                        <p:attrNameLst>
                                          <p:attrName>ppt_w</p:attrName>
                                        </p:attrNameLst>
                                      </p:cBhvr>
                                      <p:tavLst>
                                        <p:tav tm="0">
                                          <p:val>
                                            <p:strVal val="#ppt_w+.3"/>
                                          </p:val>
                                        </p:tav>
                                        <p:tav tm="100000">
                                          <p:val>
                                            <p:strVal val="#ppt_w"/>
                                          </p:val>
                                        </p:tav>
                                      </p:tavLst>
                                    </p:anim>
                                    <p:anim calcmode="lin" valueType="num">
                                      <p:cBhvr>
                                        <p:cTn id="49" dur="1000" fill="hold"/>
                                        <p:tgtEl>
                                          <p:spTgt spid="16"/>
                                        </p:tgtEl>
                                        <p:attrNameLst>
                                          <p:attrName>ppt_h</p:attrName>
                                        </p:attrNameLst>
                                      </p:cBhvr>
                                      <p:tavLst>
                                        <p:tav tm="0">
                                          <p:val>
                                            <p:strVal val="#ppt_h"/>
                                          </p:val>
                                        </p:tav>
                                        <p:tav tm="100000">
                                          <p:val>
                                            <p:strVal val="#ppt_h"/>
                                          </p:val>
                                        </p:tav>
                                      </p:tavLst>
                                    </p:anim>
                                    <p:animEffect transition="in" filter="fade">
                                      <p:cBhvr>
                                        <p:cTn id="5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9" grpId="1" animBg="1"/>
      <p:bldP spid="10" grpId="1" animBg="1"/>
      <p:bldP spid="11" grpId="0" animBg="1"/>
      <p:bldP spid="14" grpId="0" animBg="1"/>
      <p:bldP spid="11" grpId="1" animBg="1"/>
      <p:bldP spid="14" grpId="1" animBg="1"/>
      <p:bldP spid="12" grpId="0" animBg="1"/>
      <p:bldP spid="15" grpId="0" animBg="1"/>
      <p:bldP spid="12" grpId="1" animBg="1"/>
      <p:bldP spid="15" grpId="1" animBg="1"/>
      <p:bldP spid="13" grpId="0" animBg="1"/>
      <p:bldP spid="16" grpId="0" animBg="1"/>
      <p:bldP spid="13" grpId="1" animBg="1"/>
      <p:bldP spid="16" grpId="1"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bg1"/>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TextBox 1"/>
          <p:cNvSpPr txBox="1"/>
          <p:nvPr>
            <p:custDataLst>
              <p:tags r:id="rId1"/>
            </p:custDataLst>
          </p:nvPr>
        </p:nvSpPr>
        <p:spPr>
          <a:xfrm>
            <a:off x="998374" y="757839"/>
            <a:ext cx="3732245" cy="1014730"/>
          </a:xfrm>
          <a:prstGeom prst="rect">
            <a:avLst/>
          </a:prstGeom>
          <a:noFill/>
        </p:spPr>
        <p:txBody>
          <a:bodyPr wrap="square" rtlCol="0">
            <a:spAutoFit/>
          </a:bodyPr>
          <a:p>
            <a:r>
              <a:rPr lang="en-US" sz="6000">
                <a:solidFill>
                  <a:srgbClr val="FF0000"/>
                </a:solidFill>
                <a:latin typeface="Segoe UI" panose="020B0502040204020203" pitchFamily="34" charset="0"/>
                <a:cs typeface="Segoe UI" panose="020B0502040204020203" pitchFamily="34" charset="0"/>
              </a:rPr>
              <a:t>PHẦN 01:</a:t>
            </a:r>
            <a:endParaRPr lang="en-US" sz="6000">
              <a:solidFill>
                <a:srgbClr val="FF0000"/>
              </a:solidFill>
              <a:latin typeface="Segoe UI" panose="020B0502040204020203" pitchFamily="34" charset="0"/>
              <a:cs typeface="Segoe UI" panose="020B0502040204020203" pitchFamily="34" charset="0"/>
            </a:endParaRPr>
          </a:p>
        </p:txBody>
      </p:sp>
      <p:sp>
        <p:nvSpPr>
          <p:cNvPr id="6" name="TextBox 2"/>
          <p:cNvSpPr txBox="1"/>
          <p:nvPr>
            <p:custDataLst>
              <p:tags r:id="rId2"/>
            </p:custDataLst>
          </p:nvPr>
        </p:nvSpPr>
        <p:spPr>
          <a:xfrm>
            <a:off x="2358972" y="4034400"/>
            <a:ext cx="7113270" cy="860425"/>
          </a:xfrm>
          <a:prstGeom prst="rect">
            <a:avLst/>
          </a:prstGeom>
          <a:noFill/>
        </p:spPr>
        <p:txBody>
          <a:bodyPr wrap="none" rtlCol="0">
            <a:spAutoFit/>
          </a:bodyPr>
          <a:p>
            <a:pPr algn="ctr"/>
            <a:r>
              <a:rPr lang="en-US" sz="5000" b="1">
                <a:latin typeface="Segoe UI" panose="020B0502040204020203" pitchFamily="34" charset="0"/>
                <a:cs typeface="Segoe UI" panose="020B0502040204020203" pitchFamily="34" charset="0"/>
              </a:rPr>
              <a:t>TỔNG QUAN VỀ ĐỀ TÀI</a:t>
            </a:r>
            <a:endParaRPr lang="en-US" sz="5000" b="1">
              <a:latin typeface="Segoe UI" panose="020B0502040204020203" pitchFamily="34" charset="0"/>
              <a:cs typeface="Segoe UI" panose="020B0502040204020203" pitchFamily="34" charset="0"/>
            </a:endParaRPr>
          </a:p>
        </p:txBody>
      </p:sp>
      <p:sp>
        <p:nvSpPr>
          <p:cNvPr id="7" name="Arrow: Right 3"/>
          <p:cNvSpPr/>
          <p:nvPr>
            <p:custDataLst>
              <p:tags r:id="rId3"/>
            </p:custDataLst>
          </p:nvPr>
        </p:nvSpPr>
        <p:spPr>
          <a:xfrm>
            <a:off x="3265713" y="2174030"/>
            <a:ext cx="5299788" cy="1352938"/>
          </a:xfrm>
          <a:prstGeom prst="right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bg1"/>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p:cNvSpPr txBox="1"/>
          <p:nvPr/>
        </p:nvSpPr>
        <p:spPr>
          <a:xfrm>
            <a:off x="550507" y="541176"/>
            <a:ext cx="3815916" cy="461665"/>
          </a:xfrm>
          <a:prstGeom prst="rect">
            <a:avLst/>
          </a:prstGeom>
          <a:noFill/>
        </p:spPr>
        <p:txBody>
          <a:bodyPr wrap="none" rtlCol="0">
            <a:spAutoFit/>
          </a:bodyPr>
          <a:lstStyle/>
          <a:p>
            <a:r>
              <a:rPr lang="en-US" sz="2400" b="1">
                <a:solidFill>
                  <a:srgbClr val="FF0000"/>
                </a:solidFill>
                <a:latin typeface="Segoe UI" panose="020B0502040204020203" pitchFamily="34" charset="0"/>
                <a:cs typeface="Segoe UI" panose="020B0502040204020203" pitchFamily="34" charset="0"/>
              </a:rPr>
              <a:t>I. TỔNG QUAN VỀ ĐỀ TÀI</a:t>
            </a:r>
            <a:endParaRPr lang="en-US" sz="2400" b="1">
              <a:solidFill>
                <a:srgbClr val="FF0000"/>
              </a:solidFill>
              <a:latin typeface="Segoe UI" panose="020B0502040204020203" pitchFamily="34" charset="0"/>
              <a:cs typeface="Segoe UI" panose="020B0502040204020203" pitchFamily="34" charset="0"/>
            </a:endParaRPr>
          </a:p>
        </p:txBody>
      </p:sp>
      <p:sp>
        <p:nvSpPr>
          <p:cNvPr id="3" name="TextBox 2"/>
          <p:cNvSpPr txBox="1"/>
          <p:nvPr/>
        </p:nvSpPr>
        <p:spPr>
          <a:xfrm>
            <a:off x="1277244" y="1164852"/>
            <a:ext cx="3089179" cy="461665"/>
          </a:xfrm>
          <a:prstGeom prst="rect">
            <a:avLst/>
          </a:prstGeom>
          <a:noFill/>
        </p:spPr>
        <p:txBody>
          <a:bodyPr wrap="none" rtlCol="0">
            <a:spAutoFit/>
          </a:bodyPr>
          <a:lstStyle/>
          <a:p>
            <a:r>
              <a:rPr lang="en-US" sz="2400" b="1">
                <a:latin typeface="Segoe UI" panose="020B0502040204020203" pitchFamily="34" charset="0"/>
                <a:cs typeface="Segoe UI" panose="020B0502040204020203" pitchFamily="34" charset="0"/>
              </a:rPr>
              <a:t>LÝ DO CHỌN ĐỀ TÀI</a:t>
            </a:r>
            <a:endParaRPr lang="en-US" sz="2400" b="1">
              <a:latin typeface="Segoe UI" panose="020B0502040204020203" pitchFamily="34" charset="0"/>
              <a:cs typeface="Segoe UI" panose="020B0502040204020203" pitchFamily="34" charset="0"/>
            </a:endParaRPr>
          </a:p>
        </p:txBody>
      </p:sp>
      <p:grpSp>
        <p:nvGrpSpPr>
          <p:cNvPr id="4" name="Google Shape;566;p6"/>
          <p:cNvGrpSpPr/>
          <p:nvPr/>
        </p:nvGrpSpPr>
        <p:grpSpPr>
          <a:xfrm>
            <a:off x="975673" y="2051016"/>
            <a:ext cx="3390749" cy="2494710"/>
            <a:chOff x="7938133" y="2828924"/>
            <a:chExt cx="3105151" cy="2276476"/>
          </a:xfrm>
        </p:grpSpPr>
        <p:sp>
          <p:nvSpPr>
            <p:cNvPr id="5" name="Google Shape;567;p6"/>
            <p:cNvSpPr/>
            <p:nvPr/>
          </p:nvSpPr>
          <p:spPr>
            <a:xfrm>
              <a:off x="7938133" y="2828924"/>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a:latin typeface="Segoe UI" panose="020B0502040204020203" pitchFamily="34" charset="0"/>
                  <a:ea typeface="Arial" panose="020B0604020202020204"/>
                  <a:cs typeface="Segoe UI" panose="020B0502040204020203" pitchFamily="34" charset="0"/>
                  <a:sym typeface="Arial" panose="020B0604020202020204"/>
                </a:rPr>
                <a:t>Thương mại điện tử hiện đang là ngành kinh tế thu lợi nhuận cao của nhiều nước trên thế giới. Ở Việt Nam, nhiều doanh nghiệp cũng đang tiến hành thương mại điện tử.</a:t>
              </a:r>
              <a:endParaRPr lang="en-US">
                <a:latin typeface="Segoe UI" panose="020B0502040204020203" pitchFamily="34" charset="0"/>
                <a:ea typeface="Arial" panose="020B0604020202020204"/>
                <a:cs typeface="Segoe UI" panose="020B0502040204020203" pitchFamily="34" charset="0"/>
                <a:sym typeface="Arial" panose="020B0604020202020204"/>
              </a:endParaRPr>
            </a:p>
          </p:txBody>
        </p:sp>
        <p:cxnSp>
          <p:nvCxnSpPr>
            <p:cNvPr id="6" name="Google Shape;569;p6"/>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7" name="Google Shape;570;p6"/>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grpSp>
      <p:grpSp>
        <p:nvGrpSpPr>
          <p:cNvPr id="11" name="Google Shape;575;p6"/>
          <p:cNvGrpSpPr/>
          <p:nvPr/>
        </p:nvGrpSpPr>
        <p:grpSpPr>
          <a:xfrm>
            <a:off x="6281873" y="2051016"/>
            <a:ext cx="3323536" cy="2494709"/>
            <a:chOff x="1112995" y="2815718"/>
            <a:chExt cx="3105150" cy="2289682"/>
          </a:xfrm>
        </p:grpSpPr>
        <p:sp>
          <p:nvSpPr>
            <p:cNvPr id="13" name="Google Shape;576;p6"/>
            <p:cNvSpPr/>
            <p:nvPr/>
          </p:nvSpPr>
          <p:spPr>
            <a:xfrm>
              <a:off x="1112995" y="2815718"/>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latin typeface="Segoe UI" panose="020B0502040204020203" pitchFamily="34" charset="0"/>
                  <a:ea typeface="Arial" panose="020B0604020202020204"/>
                  <a:cs typeface="Segoe UI" panose="020B0502040204020203" pitchFamily="34" charset="0"/>
                  <a:sym typeface="Arial" panose="020B0604020202020204"/>
                </a:rPr>
                <a:t>Nhưng những khó khăn về cơ sở hạ tầng như viễn thông chưa phát triển mạnh, các dịch vụ thanh toán điện tử qua ngân hàng chưa phổ biến nên chỉ dừng lại ở mức độ giới thiệu sản phẩm và tiếp nhận đơn đặt hàng thông qua internet.</a:t>
              </a:r>
              <a:endParaRPr lang="en-US" sz="1800" b="0" i="0" u="none" strike="noStrike" cap="none">
                <a:latin typeface="Segoe UI" panose="020B0502040204020203" pitchFamily="34" charset="0"/>
                <a:ea typeface="Arial" panose="020B0604020202020204"/>
                <a:cs typeface="Segoe UI" panose="020B0502040204020203" pitchFamily="34" charset="0"/>
                <a:sym typeface="Arial" panose="020B0604020202020204"/>
              </a:endParaRPr>
            </a:p>
          </p:txBody>
        </p:sp>
        <p:cxnSp>
          <p:nvCxnSpPr>
            <p:cNvPr id="14" name="Google Shape;577;p6"/>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15" name="Google Shape;578;p6"/>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grpSp>
      <p:cxnSp>
        <p:nvCxnSpPr>
          <p:cNvPr id="17" name="Straight Arrow Connector 16"/>
          <p:cNvCxnSpPr/>
          <p:nvPr/>
        </p:nvCxnSpPr>
        <p:spPr>
          <a:xfrm>
            <a:off x="4366422" y="3429000"/>
            <a:ext cx="19154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Arrow: Right 18"/>
          <p:cNvSpPr/>
          <p:nvPr/>
        </p:nvSpPr>
        <p:spPr>
          <a:xfrm>
            <a:off x="1446245" y="5178490"/>
            <a:ext cx="1763486" cy="755779"/>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403600" y="5231765"/>
            <a:ext cx="8491220" cy="922020"/>
          </a:xfrm>
          <a:prstGeom prst="rect">
            <a:avLst/>
          </a:prstGeom>
          <a:noFill/>
        </p:spPr>
        <p:txBody>
          <a:bodyPr wrap="square" rtlCol="0">
            <a:spAutoFit/>
          </a:bodyPr>
          <a:lstStyle/>
          <a:p>
            <a:pPr algn="l"/>
            <a:r>
              <a:rPr lang="en-US">
                <a:latin typeface="Segoe UI" panose="020B0502040204020203" pitchFamily="34" charset="0"/>
                <a:cs typeface="Segoe UI" panose="020B0502040204020203" pitchFamily="34" charset="0"/>
              </a:rPr>
              <a:t>Vậy nên, nhằm nghiên cứu và góp phần phát triển thương mại điện tử ở Việt Nam, </a:t>
            </a:r>
            <a:endParaRPr lang="en-US">
              <a:latin typeface="Segoe UI" panose="020B0502040204020203" pitchFamily="34" charset="0"/>
              <a:cs typeface="Segoe UI" panose="020B0502040204020203" pitchFamily="34" charset="0"/>
            </a:endParaRPr>
          </a:p>
          <a:p>
            <a:pPr algn="l"/>
            <a:r>
              <a:rPr lang="en-US">
                <a:latin typeface="Segoe UI" panose="020B0502040204020203" pitchFamily="34" charset="0"/>
                <a:cs typeface="Segoe UI" panose="020B0502040204020203" pitchFamily="34" charset="0"/>
              </a:rPr>
              <a:t>em đã tìm hiểu và thực hiện đề tài “Xây dựng Website bán giày thời trang cho </a:t>
            </a:r>
            <a:endParaRPr lang="en-US">
              <a:latin typeface="Segoe UI" panose="020B0502040204020203" pitchFamily="34" charset="0"/>
              <a:cs typeface="Segoe UI" panose="020B0502040204020203" pitchFamily="34" charset="0"/>
            </a:endParaRPr>
          </a:p>
          <a:p>
            <a:pPr algn="l"/>
            <a:r>
              <a:rPr lang="en-US">
                <a:latin typeface="Segoe UI" panose="020B0502040204020203" pitchFamily="34" charset="0"/>
                <a:cs typeface="Segoe UI" panose="020B0502040204020203" pitchFamily="34" charset="0"/>
              </a:rPr>
              <a:t>cửa hàng Hà Huyền bằng Laravel Framework và MySQL”.</a:t>
            </a:r>
            <a:endParaRPr lang="en-US">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circle(in)">
                                      <p:cBhvr>
                                        <p:cTn id="24" dur="20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circle(in)">
                                      <p:cBhvr>
                                        <p:cTn id="29"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bg1"/>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p:cNvSpPr txBox="1"/>
          <p:nvPr/>
        </p:nvSpPr>
        <p:spPr>
          <a:xfrm>
            <a:off x="550507" y="541176"/>
            <a:ext cx="3815916" cy="461665"/>
          </a:xfrm>
          <a:prstGeom prst="rect">
            <a:avLst/>
          </a:prstGeom>
          <a:noFill/>
        </p:spPr>
        <p:txBody>
          <a:bodyPr wrap="none" rtlCol="0">
            <a:spAutoFit/>
          </a:bodyPr>
          <a:lstStyle/>
          <a:p>
            <a:r>
              <a:rPr lang="en-US" sz="2400" b="1">
                <a:solidFill>
                  <a:srgbClr val="FF0000"/>
                </a:solidFill>
                <a:latin typeface="Segoe UI" panose="020B0502040204020203" pitchFamily="34" charset="0"/>
                <a:cs typeface="Segoe UI" panose="020B0502040204020203" pitchFamily="34" charset="0"/>
              </a:rPr>
              <a:t>I. TỔNG QUAN VỀ ĐỀ TÀI</a:t>
            </a:r>
            <a:endParaRPr lang="en-US" sz="2400" b="1">
              <a:solidFill>
                <a:srgbClr val="FF0000"/>
              </a:solidFill>
              <a:latin typeface="Segoe UI" panose="020B0502040204020203" pitchFamily="34" charset="0"/>
              <a:cs typeface="Segoe UI" panose="020B0502040204020203" pitchFamily="34" charset="0"/>
            </a:endParaRPr>
          </a:p>
        </p:txBody>
      </p:sp>
      <p:sp>
        <p:nvSpPr>
          <p:cNvPr id="3" name="TextBox 2"/>
          <p:cNvSpPr txBox="1"/>
          <p:nvPr/>
        </p:nvSpPr>
        <p:spPr>
          <a:xfrm>
            <a:off x="877078" y="1231641"/>
            <a:ext cx="5441233" cy="400110"/>
          </a:xfrm>
          <a:prstGeom prst="rect">
            <a:avLst/>
          </a:prstGeom>
          <a:noFill/>
        </p:spPr>
        <p:txBody>
          <a:bodyPr wrap="none" rtlCol="0">
            <a:spAutoFit/>
          </a:bodyPr>
          <a:lstStyle/>
          <a:p>
            <a:r>
              <a:rPr lang="en-US" sz="2000" b="1">
                <a:latin typeface="Segoe UI" panose="020B0502040204020203" pitchFamily="34" charset="0"/>
                <a:cs typeface="Segoe UI" panose="020B0502040204020203" pitchFamily="34" charset="0"/>
              </a:rPr>
              <a:t>CÁC CÔNG NGHỆ VÀ NGÔN NGỮ SỬ DỤNG</a:t>
            </a:r>
            <a:endParaRPr lang="en-US" sz="2000" b="1">
              <a:latin typeface="Segoe UI" panose="020B0502040204020203" pitchFamily="34" charset="0"/>
              <a:cs typeface="Segoe UI" panose="020B0502040204020203" pitchFamily="34" charset="0"/>
            </a:endParaRPr>
          </a:p>
        </p:txBody>
      </p:sp>
      <p:pic>
        <p:nvPicPr>
          <p:cNvPr id="4" name="Picture 2" descr="MySQL — Википедия"/>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08887" y="1968471"/>
            <a:ext cx="3251510" cy="168066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8209" y="1963214"/>
            <a:ext cx="3251509" cy="1685925"/>
          </a:xfrm>
          <a:prstGeom prst="rect">
            <a:avLst/>
          </a:prstGeom>
          <a:ln>
            <a:solidFill>
              <a:schemeClr val="tx1"/>
            </a:solidFill>
          </a:ln>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0241" y="4349523"/>
            <a:ext cx="3251509" cy="1685925"/>
          </a:xfrm>
          <a:prstGeom prst="rect">
            <a:avLst/>
          </a:prstGeom>
          <a:ln>
            <a:solidFill>
              <a:schemeClr val="tx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bg1"/>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p:cNvSpPr txBox="1"/>
          <p:nvPr/>
        </p:nvSpPr>
        <p:spPr>
          <a:xfrm>
            <a:off x="998374" y="757839"/>
            <a:ext cx="3732245" cy="1015663"/>
          </a:xfrm>
          <a:prstGeom prst="rect">
            <a:avLst/>
          </a:prstGeom>
          <a:noFill/>
        </p:spPr>
        <p:txBody>
          <a:bodyPr wrap="square" rtlCol="0">
            <a:spAutoFit/>
          </a:bodyPr>
          <a:lstStyle/>
          <a:p>
            <a:r>
              <a:rPr lang="en-US" sz="6000">
                <a:solidFill>
                  <a:srgbClr val="FF0000"/>
                </a:solidFill>
                <a:latin typeface="Segoe UI" panose="020B0502040204020203" pitchFamily="34" charset="0"/>
                <a:cs typeface="Segoe UI" panose="020B0502040204020203" pitchFamily="34" charset="0"/>
              </a:rPr>
              <a:t>PHẦN 02:</a:t>
            </a:r>
            <a:endParaRPr lang="en-US" sz="6000">
              <a:solidFill>
                <a:srgbClr val="FF0000"/>
              </a:solidFill>
              <a:latin typeface="Segoe UI" panose="020B0502040204020203" pitchFamily="34" charset="0"/>
              <a:cs typeface="Segoe UI" panose="020B0502040204020203" pitchFamily="34" charset="0"/>
            </a:endParaRPr>
          </a:p>
        </p:txBody>
      </p:sp>
      <p:sp>
        <p:nvSpPr>
          <p:cNvPr id="3" name="TextBox 2"/>
          <p:cNvSpPr txBox="1"/>
          <p:nvPr/>
        </p:nvSpPr>
        <p:spPr>
          <a:xfrm>
            <a:off x="841321" y="4034400"/>
            <a:ext cx="10148570" cy="860425"/>
          </a:xfrm>
          <a:prstGeom prst="rect">
            <a:avLst/>
          </a:prstGeom>
          <a:noFill/>
        </p:spPr>
        <p:txBody>
          <a:bodyPr wrap="none" rtlCol="0">
            <a:spAutoFit/>
          </a:bodyPr>
          <a:lstStyle/>
          <a:p>
            <a:pPr algn="ctr"/>
            <a:r>
              <a:rPr lang="en-US" sz="5000" b="1">
                <a:latin typeface="Segoe UI" panose="020B0502040204020203" pitchFamily="34" charset="0"/>
                <a:cs typeface="Segoe UI" panose="020B0502040204020203" pitchFamily="34" charset="0"/>
              </a:rPr>
              <a:t>PHÂN TÍCH, THIẾT KẾ HỆ THỐNG</a:t>
            </a:r>
            <a:endParaRPr lang="en-US" sz="5000" b="1">
              <a:latin typeface="Segoe UI" panose="020B0502040204020203" pitchFamily="34" charset="0"/>
              <a:cs typeface="Segoe UI" panose="020B0502040204020203" pitchFamily="34" charset="0"/>
            </a:endParaRPr>
          </a:p>
        </p:txBody>
      </p:sp>
      <p:sp>
        <p:nvSpPr>
          <p:cNvPr id="4" name="Arrow: Right 3"/>
          <p:cNvSpPr/>
          <p:nvPr/>
        </p:nvSpPr>
        <p:spPr>
          <a:xfrm>
            <a:off x="3265713" y="2174030"/>
            <a:ext cx="5299788" cy="1352938"/>
          </a:xfrm>
          <a:prstGeom prst="right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bg1"/>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p:cNvSpPr txBox="1"/>
          <p:nvPr/>
        </p:nvSpPr>
        <p:spPr>
          <a:xfrm>
            <a:off x="821094" y="765110"/>
            <a:ext cx="5323840" cy="460375"/>
          </a:xfrm>
          <a:prstGeom prst="rect">
            <a:avLst/>
          </a:prstGeom>
          <a:noFill/>
        </p:spPr>
        <p:txBody>
          <a:bodyPr wrap="none" rtlCol="0">
            <a:spAutoFit/>
          </a:bodyPr>
          <a:lstStyle/>
          <a:p>
            <a:r>
              <a:rPr lang="en-US" sz="2400" b="1">
                <a:solidFill>
                  <a:srgbClr val="FF0000"/>
                </a:solidFill>
                <a:latin typeface="Segoe UI" panose="020B0502040204020203" pitchFamily="34" charset="0"/>
                <a:cs typeface="Segoe UI" panose="020B0502040204020203" pitchFamily="34" charset="0"/>
              </a:rPr>
              <a:t>II. PHÂN TÍCH, THIẾT KẾ HỆ THỐNG</a:t>
            </a:r>
            <a:endParaRPr lang="en-US" sz="2400" b="1">
              <a:solidFill>
                <a:srgbClr val="FF0000"/>
              </a:solidFill>
              <a:latin typeface="Segoe UI" panose="020B0502040204020203" pitchFamily="34" charset="0"/>
              <a:cs typeface="Segoe UI" panose="020B0502040204020203" pitchFamily="34" charset="0"/>
            </a:endParaRPr>
          </a:p>
        </p:txBody>
      </p:sp>
      <p:sp>
        <p:nvSpPr>
          <p:cNvPr id="4" name="TextBox 3"/>
          <p:cNvSpPr txBox="1"/>
          <p:nvPr/>
        </p:nvSpPr>
        <p:spPr>
          <a:xfrm>
            <a:off x="4926564" y="6027576"/>
            <a:ext cx="2621230" cy="369332"/>
          </a:xfrm>
          <a:prstGeom prst="rect">
            <a:avLst/>
          </a:prstGeom>
          <a:noFill/>
        </p:spPr>
        <p:txBody>
          <a:bodyPr wrap="none" rtlCol="0">
            <a:spAutoFit/>
          </a:bodyPr>
          <a:lstStyle/>
          <a:p>
            <a:r>
              <a:rPr lang="en-US"/>
              <a:t>Biểu đồ usecase tổng quát</a:t>
            </a:r>
            <a:endParaRPr lang="en-US"/>
          </a:p>
        </p:txBody>
      </p:sp>
      <p:pic>
        <p:nvPicPr>
          <p:cNvPr id="6" name="Picture 17"/>
          <p:cNvPicPr>
            <a:picLocks noChangeAspect="1"/>
          </p:cNvPicPr>
          <p:nvPr>
            <p:custDataLst>
              <p:tags r:id="rId1"/>
            </p:custDataLst>
          </p:nvPr>
        </p:nvPicPr>
        <p:blipFill>
          <a:blip r:embed="rId2"/>
          <a:stretch>
            <a:fillRect/>
          </a:stretch>
        </p:blipFill>
        <p:spPr>
          <a:xfrm>
            <a:off x="3844290" y="1350010"/>
            <a:ext cx="4482465" cy="4531995"/>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1"/>
          <p:cNvSpPr txBox="1"/>
          <p:nvPr>
            <p:custDataLst>
              <p:tags r:id="rId1"/>
            </p:custDataLst>
          </p:nvPr>
        </p:nvSpPr>
        <p:spPr>
          <a:xfrm>
            <a:off x="821094" y="765110"/>
            <a:ext cx="5323840" cy="460375"/>
          </a:xfrm>
          <a:prstGeom prst="rect">
            <a:avLst/>
          </a:prstGeom>
          <a:noFill/>
        </p:spPr>
        <p:txBody>
          <a:bodyPr wrap="none" rtlCol="0">
            <a:spAutoFit/>
          </a:bodyPr>
          <a:lstStyle/>
          <a:p>
            <a:r>
              <a:rPr lang="en-US" sz="2400" b="1">
                <a:solidFill>
                  <a:srgbClr val="FF0000"/>
                </a:solidFill>
                <a:latin typeface="Segoe UI" panose="020B0502040204020203" pitchFamily="34" charset="0"/>
                <a:cs typeface="Segoe UI" panose="020B0502040204020203" pitchFamily="34" charset="0"/>
              </a:rPr>
              <a:t>II. PHÂN TÍCH, THIẾT KẾ HỆ THỐNG</a:t>
            </a:r>
            <a:endParaRPr lang="en-US" sz="2400" b="1">
              <a:solidFill>
                <a:srgbClr val="FF0000"/>
              </a:solidFill>
              <a:latin typeface="Segoe UI" panose="020B0502040204020203" pitchFamily="34" charset="0"/>
              <a:cs typeface="Segoe UI" panose="020B0502040204020203" pitchFamily="34" charset="0"/>
            </a:endParaRPr>
          </a:p>
        </p:txBody>
      </p:sp>
      <p:sp>
        <p:nvSpPr>
          <p:cNvPr id="5" name="TextBox 3"/>
          <p:cNvSpPr txBox="1"/>
          <p:nvPr>
            <p:custDataLst>
              <p:tags r:id="rId2"/>
            </p:custDataLst>
          </p:nvPr>
        </p:nvSpPr>
        <p:spPr>
          <a:xfrm>
            <a:off x="1244199" y="5732936"/>
            <a:ext cx="4476750" cy="368300"/>
          </a:xfrm>
          <a:prstGeom prst="rect">
            <a:avLst/>
          </a:prstGeom>
          <a:noFill/>
        </p:spPr>
        <p:txBody>
          <a:bodyPr wrap="none" rtlCol="0">
            <a:spAutoFit/>
          </a:bodyPr>
          <a:lstStyle/>
          <a:p>
            <a:r>
              <a:rPr lang="en-US"/>
              <a:t>Biểu đồ phân rã các UseCase phía Khách hàng</a:t>
            </a:r>
            <a:endParaRPr lang="en-US"/>
          </a:p>
        </p:txBody>
      </p:sp>
      <p:pic>
        <p:nvPicPr>
          <p:cNvPr id="18" name="Picture 18"/>
          <p:cNvPicPr>
            <a:picLocks noChangeAspect="1"/>
          </p:cNvPicPr>
          <p:nvPr>
            <p:custDataLst>
              <p:tags r:id="rId3"/>
            </p:custDataLst>
          </p:nvPr>
        </p:nvPicPr>
        <p:blipFill>
          <a:blip r:embed="rId4"/>
          <a:stretch>
            <a:fillRect/>
          </a:stretch>
        </p:blipFill>
        <p:spPr>
          <a:xfrm>
            <a:off x="6525260" y="2012633"/>
            <a:ext cx="4833620" cy="2832735"/>
          </a:xfrm>
          <a:prstGeom prst="rect">
            <a:avLst/>
          </a:prstGeom>
          <a:ln>
            <a:solidFill>
              <a:schemeClr val="tx1"/>
            </a:solidFill>
          </a:ln>
        </p:spPr>
      </p:pic>
      <p:pic>
        <p:nvPicPr>
          <p:cNvPr id="31" name="Picture 31"/>
          <p:cNvPicPr>
            <a:picLocks noChangeAspect="1"/>
          </p:cNvPicPr>
          <p:nvPr>
            <p:custDataLst>
              <p:tags r:id="rId5"/>
            </p:custDataLst>
          </p:nvPr>
        </p:nvPicPr>
        <p:blipFill>
          <a:blip r:embed="rId6"/>
          <a:stretch>
            <a:fillRect/>
          </a:stretch>
        </p:blipFill>
        <p:spPr>
          <a:xfrm>
            <a:off x="1040448" y="1413193"/>
            <a:ext cx="4883785" cy="4030345"/>
          </a:xfrm>
          <a:prstGeom prst="rect">
            <a:avLst/>
          </a:prstGeom>
          <a:ln>
            <a:solidFill>
              <a:schemeClr val="tx1"/>
            </a:solidFill>
          </a:ln>
        </p:spPr>
      </p:pic>
      <p:sp>
        <p:nvSpPr>
          <p:cNvPr id="7" name="TextBox 3"/>
          <p:cNvSpPr txBox="1"/>
          <p:nvPr>
            <p:custDataLst>
              <p:tags r:id="rId7"/>
            </p:custDataLst>
          </p:nvPr>
        </p:nvSpPr>
        <p:spPr>
          <a:xfrm>
            <a:off x="6942689" y="5732936"/>
            <a:ext cx="3999230" cy="368300"/>
          </a:xfrm>
          <a:prstGeom prst="rect">
            <a:avLst/>
          </a:prstGeom>
          <a:noFill/>
        </p:spPr>
        <p:txBody>
          <a:bodyPr wrap="none" rtlCol="0">
            <a:spAutoFit/>
          </a:bodyPr>
          <a:p>
            <a:r>
              <a:rPr lang="en-US"/>
              <a:t>Biểu đồ phân rã các UseCase phía Admin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bg1"/>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p:cNvSpPr txBox="1"/>
          <p:nvPr/>
        </p:nvSpPr>
        <p:spPr>
          <a:xfrm>
            <a:off x="783772" y="466530"/>
            <a:ext cx="5323840" cy="460375"/>
          </a:xfrm>
          <a:prstGeom prst="rect">
            <a:avLst/>
          </a:prstGeom>
          <a:noFill/>
        </p:spPr>
        <p:txBody>
          <a:bodyPr wrap="none" rtlCol="0">
            <a:spAutoFit/>
          </a:bodyPr>
          <a:lstStyle/>
          <a:p>
            <a:r>
              <a:rPr lang="en-US" sz="2400" b="1">
                <a:solidFill>
                  <a:srgbClr val="FF0000"/>
                </a:solidFill>
                <a:latin typeface="Segoe UI" panose="020B0502040204020203" pitchFamily="34" charset="0"/>
                <a:cs typeface="Segoe UI" panose="020B0502040204020203" pitchFamily="34" charset="0"/>
              </a:rPr>
              <a:t>II. PHÂN TÍCH, THIẾT KẾ HỆ THỐNG</a:t>
            </a:r>
            <a:endParaRPr lang="en-US" sz="2400" b="1">
              <a:solidFill>
                <a:srgbClr val="FF0000"/>
              </a:solidFill>
              <a:latin typeface="Segoe UI" panose="020B0502040204020203" pitchFamily="34" charset="0"/>
              <a:cs typeface="Segoe UI" panose="020B0502040204020203" pitchFamily="34" charset="0"/>
            </a:endParaRPr>
          </a:p>
        </p:txBody>
      </p:sp>
      <p:sp>
        <p:nvSpPr>
          <p:cNvPr id="4" name="TextBox 3"/>
          <p:cNvSpPr txBox="1"/>
          <p:nvPr/>
        </p:nvSpPr>
        <p:spPr>
          <a:xfrm>
            <a:off x="4749281" y="6022138"/>
            <a:ext cx="2883535" cy="368300"/>
          </a:xfrm>
          <a:prstGeom prst="rect">
            <a:avLst/>
          </a:prstGeom>
          <a:noFill/>
        </p:spPr>
        <p:txBody>
          <a:bodyPr wrap="none" rtlCol="0">
            <a:spAutoFit/>
          </a:bodyPr>
          <a:lstStyle/>
          <a:p>
            <a:pPr algn="l"/>
            <a:r>
              <a:rPr lang="en-US"/>
              <a:t>Sơ đồ thực thể liên kết ERD</a:t>
            </a:r>
            <a:endParaRPr lang="en-US"/>
          </a:p>
        </p:txBody>
      </p:sp>
      <p:pic>
        <p:nvPicPr>
          <p:cNvPr id="1571850567" name="Picture 1571850567"/>
          <p:cNvPicPr>
            <a:picLocks noChangeAspect="1"/>
          </p:cNvPicPr>
          <p:nvPr>
            <p:custDataLst>
              <p:tags r:id="rId1"/>
            </p:custDataLst>
          </p:nvPr>
        </p:nvPicPr>
        <p:blipFill>
          <a:blip r:embed="rId2"/>
          <a:stretch>
            <a:fillRect/>
          </a:stretch>
        </p:blipFill>
        <p:spPr>
          <a:xfrm>
            <a:off x="3089275" y="1083945"/>
            <a:ext cx="5981700" cy="4756150"/>
          </a:xfrm>
          <a:prstGeom prst="rect">
            <a:avLst/>
          </a:prstGeom>
          <a:ln>
            <a:solidFill>
              <a:schemeClr val="tx1"/>
            </a:solidFill>
          </a:ln>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2028</Words>
  <Application>WPS Presentation</Application>
  <PresentationFormat>Widescreen</PresentationFormat>
  <Paragraphs>116</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Segoe UI</vt:lpstr>
      <vt:lpstr>Arial</vt:lpstr>
      <vt:lpstr>Bahnschrift SemiBold Condensed</vt:lpstr>
      <vt:lpstr>Oi</vt:lpstr>
      <vt:lpstr>Segoe Print</vt:lpstr>
      <vt:lpstr>Microsoft YaHei</vt:lpstr>
      <vt:lpstr>Arial Unicode MS</vt:lpstr>
      <vt:lpstr>Gill Sans MT</vt:lpstr>
      <vt:lpstr>Calibri</vt:lpstr>
      <vt:lpstr>Gallery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21_Nguyễn Thị Hà</cp:lastModifiedBy>
  <cp:revision>14</cp:revision>
  <dcterms:created xsi:type="dcterms:W3CDTF">2024-05-24T15:04:00Z</dcterms:created>
  <dcterms:modified xsi:type="dcterms:W3CDTF">2024-06-13T01:35:49Z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A973609889AB428E983249C81A1A212F_12</vt:lpwstr>
  </property>
  <property fmtid="{D5CDD505-2E9C-101B-9397-08002B2CF9AE}" pid="3" name="KSOProductBuildVer">
    <vt:lpwstr>1033-12.2.0.17119</vt:lpwstr>
  </property>
</Properties>
</file>