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13" r:id="rId4"/>
    <p:sldId id="310" r:id="rId5"/>
    <p:sldId id="311" r:id="rId6"/>
    <p:sldId id="312" r:id="rId7"/>
    <p:sldId id="314" r:id="rId8"/>
    <p:sldId id="306" r:id="rId9"/>
    <p:sldId id="315" r:id="rId10"/>
    <p:sldId id="294" r:id="rId11"/>
    <p:sldId id="302" r:id="rId12"/>
    <p:sldId id="303" r:id="rId13"/>
    <p:sldId id="304" r:id="rId14"/>
    <p:sldId id="308" r:id="rId15"/>
    <p:sldId id="307" r:id="rId16"/>
    <p:sldId id="305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EF0ED-697B-3CFD-D806-6A8C68089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36E358-C024-856D-66AE-B710E135F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57941-5D8F-EA8E-1D99-A8B633C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035D-A7AF-4FAF-85B0-0F199B91235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97A31-F1FC-96B4-C9B3-4ED4B82E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91688-6D28-E087-B3F0-5E94487C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2BD3-7F39-4E00-B531-0329877D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7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57503-16F9-4109-EE28-98DA58CC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406FF-3A6D-882F-29C6-807E7B2CA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B1E1E-E799-79ED-BFCF-469B1938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035D-A7AF-4FAF-85B0-0F199B91235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537BA-7256-F386-FDF0-2B0457D6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88B37-2FEA-1A67-468D-7A5ECBA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2BD3-7F39-4E00-B531-0329877D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7DF1A4-433A-783A-09CB-E23955D42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21554F-8654-1D79-A9B3-48B73C8F6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A33AB-517F-84CA-B208-B7333F87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035D-A7AF-4FAF-85B0-0F199B91235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B88E4-987B-B789-5A7C-CAFC2FA1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8158A-7ED0-0843-0896-74FCB633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2BD3-7F39-4E00-B531-0329877D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8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B3C76-DAB3-A1C3-BF49-F0DA6174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39DE3-813C-2AB8-7644-6DA522A8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EC7ED-8F68-3869-86DF-37EBBE4C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035D-A7AF-4FAF-85B0-0F199B91235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C57B0-31CA-2F55-194E-77A71A2F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4AEBF-6694-1DBD-1841-ED771E3C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2BD3-7F39-4E00-B531-0329877D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0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62716-95CB-47CF-0325-6E2C595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787965-3BD9-CB6F-0E07-09FF243F0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E2411-15A9-410E-9657-95B3CE63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035D-A7AF-4FAF-85B0-0F199B91235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84B58-40F4-1336-CDD0-08640843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7DC7D-3AEB-D047-0C40-873D381C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2BD3-7F39-4E00-B531-0329877D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9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80417-9677-761E-F800-9B3D9ED2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B9963-CAD8-34DA-98E5-F5FD0AB70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F1807C-BF1A-4DFB-07A6-0CEFA13A8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173DF-8E4D-1E4A-F8F8-0FE5EC03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035D-A7AF-4FAF-85B0-0F199B91235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AEE960-6281-884F-C568-FD163C9F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398CF-F68A-95F4-61BE-06502984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2BD3-7F39-4E00-B531-0329877D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8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5A56B-DBF1-265A-F9CC-A5C01EE7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C89900-9A1C-C4C2-559D-AFEEEAF36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134F43-E801-A3E4-FCF2-4B584C918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908C55-FAA3-9D16-99B9-95BB8A750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E0572-AEF0-80E1-1ADF-1BA5354AA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2971F6-4C97-B4CA-C745-CC3279C9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035D-A7AF-4FAF-85B0-0F199B91235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569CD5-63B3-72B4-4DC0-7571F013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9DC0F9-7B4F-5085-460F-41B4F2FF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2BD3-7F39-4E00-B531-0329877D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3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8E781-072E-1EED-B929-C2618A9D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7A818A-36C2-9ED9-0A61-1E74775F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035D-A7AF-4FAF-85B0-0F199B91235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18D51D-5EDA-7C11-83C4-8C7C9CFD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05243D-3F24-4023-7D35-29999D8F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2BD3-7F39-4E00-B531-0329877D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2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476B61-E949-076A-9090-6EDD86B6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035D-A7AF-4FAF-85B0-0F199B91235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F99088-49CC-4985-FB24-CE212E6B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30A04A-587C-62BD-839F-F6D3E2DF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2BD3-7F39-4E00-B531-0329877D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96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4E9DF-77DB-D5A5-8960-651F0C38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AE1FA-D3EC-A8A1-2977-E367B31F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212C94-74F9-BB34-3570-3D2B70DA1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BEA53-51CD-EBCD-F878-87C0F306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035D-A7AF-4FAF-85B0-0F199B91235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FD399-DDF1-CBA8-DC77-1B902028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90903-DF38-74D8-9BC1-40BE3A00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2BD3-7F39-4E00-B531-0329877D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6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45E63-3A77-63A7-B875-7AD34095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09FC70-4005-A08F-0848-D069DBE4C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A454F-C180-135A-601C-45488F887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204DF-0356-E4C3-5D6C-2BC6D87E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035D-A7AF-4FAF-85B0-0F199B91235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A905F-DE57-832D-B1C4-34FD501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4D3C1-F499-C0C8-9EE3-D948E8E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2BD3-7F39-4E00-B531-0329877D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28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735B81-F430-C8DF-F2E4-8E6C64D1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B0345-653E-9393-C555-94CF9C7FE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95EDE-B4DC-8FAA-C800-8957EED0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035D-A7AF-4FAF-85B0-0F199B91235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E98EE-9886-3667-D667-C95101580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BF4E-9117-458E-7E37-35A0E43DA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A2BD3-7F39-4E00-B531-0329877D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0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nilKim/seminar/blob/main/newplanet/src/k-means.ipynb" TargetMode="External"/><Relationship Id="rId2" Type="http://schemas.openxmlformats.org/officeDocument/2006/relationships/hyperlink" Target="https://velog.io/@jhlee508/%EB%A8%B8%EC%8B%A0%EB%9F%AC%EB%8B%9D-K-%ED%8F%89%EA%B7%A0K-Means-%EC%95%8C%EA%B3%A0%EB%A6%AC%EC%A6%9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nilKim/seminar/blob/main/newplanet/src/k-nn.ipynb" TargetMode="External"/><Relationship Id="rId2" Type="http://schemas.openxmlformats.org/officeDocument/2006/relationships/hyperlink" Target="https://velog.io/@jhlee508/%EB%A8%B8%EC%8B%A0%EB%9F%AC%EB%8B%9D-KNNK-Nearest-Neighbor-%EC%95%8C%EA%B3%A0%EB%A6%AC%EC%A6%9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velling_salesman_proble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onilKim/seminar/blob/main/newplanet/src/tsp.ipynb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C64255C-D9CA-4511-35D2-4B5B76929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011676"/>
            <a:ext cx="10058400" cy="2188725"/>
          </a:xfrm>
        </p:spPr>
        <p:txBody>
          <a:bodyPr anchor="b"/>
          <a:lstStyle/>
          <a:p>
            <a:r>
              <a:rPr lang="en-US" altLang="ko-KR" dirty="0"/>
              <a:t>TMS </a:t>
            </a:r>
            <a:r>
              <a:rPr lang="ko-KR" altLang="en-US" dirty="0"/>
              <a:t>분야에서의 </a:t>
            </a:r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EE54C-A82A-77EB-C630-A8FB14E2BB66}"/>
              </a:ext>
            </a:extLst>
          </p:cNvPr>
          <p:cNvSpPr txBox="1"/>
          <p:nvPr/>
        </p:nvSpPr>
        <p:spPr>
          <a:xfrm>
            <a:off x="1449421" y="3501958"/>
            <a:ext cx="9358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2023 </a:t>
            </a:r>
            <a:r>
              <a:rPr lang="ko-KR" altLang="en-US" sz="3200" dirty="0" err="1">
                <a:solidFill>
                  <a:schemeClr val="bg1">
                    <a:lumMod val="65000"/>
                  </a:schemeClr>
                </a:solidFill>
              </a:rPr>
              <a:t>뉴플라넷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</a:rPr>
              <a:t> 세미나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D4ACFF0-82FE-18A2-AF7E-C87B46FDB362}"/>
              </a:ext>
            </a:extLst>
          </p:cNvPr>
          <p:cNvCxnSpPr>
            <a:cxnSpLocks/>
          </p:cNvCxnSpPr>
          <p:nvPr/>
        </p:nvCxnSpPr>
        <p:spPr>
          <a:xfrm>
            <a:off x="1097280" y="4331924"/>
            <a:ext cx="10058400" cy="0"/>
          </a:xfrm>
          <a:prstGeom prst="line">
            <a:avLst/>
          </a:prstGeom>
          <a:ln w="19050">
            <a:solidFill>
              <a:srgbClr val="F7D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1EBDA4-C49F-F60B-FDB6-F4DC24F5E488}"/>
              </a:ext>
            </a:extLst>
          </p:cNvPr>
          <p:cNvSpPr txBox="1"/>
          <p:nvPr/>
        </p:nvSpPr>
        <p:spPr>
          <a:xfrm>
            <a:off x="1449421" y="4633481"/>
            <a:ext cx="935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김원일</a:t>
            </a:r>
          </a:p>
        </p:txBody>
      </p:sp>
    </p:spTree>
    <p:extLst>
      <p:ext uri="{BB962C8B-B14F-4D97-AF65-F5344CB8AC3E}">
        <p14:creationId xmlns:p14="http://schemas.microsoft.com/office/powerpoint/2010/main" val="176186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A3E54-271A-F404-9DC6-3DC62113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26" y="365125"/>
            <a:ext cx="9993548" cy="597913"/>
          </a:xfrm>
        </p:spPr>
        <p:txBody>
          <a:bodyPr>
            <a:normAutofit fontScale="90000"/>
          </a:bodyPr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TMS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4FEA-4152-D980-F112-2980B793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26" y="1089500"/>
            <a:ext cx="9993548" cy="4627906"/>
          </a:xfrm>
        </p:spPr>
        <p:txBody>
          <a:bodyPr vert="horz" lIns="0" tIns="45720" rIns="0" bIns="45720" rtlCol="0">
            <a:normAutofit/>
          </a:bodyPr>
          <a:lstStyle/>
          <a:p>
            <a:pPr marL="91440" indent="-91440">
              <a:lnSpc>
                <a:spcPct val="145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TMS(transportation management system)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물류 및 공급망 관리를 위한 소프트웨어 솔루션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1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A3E54-271A-F404-9DC6-3DC62113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26" y="365125"/>
            <a:ext cx="9993548" cy="597913"/>
          </a:xfrm>
        </p:spPr>
        <p:txBody>
          <a:bodyPr>
            <a:normAutofit fontScale="90000"/>
          </a:bodyPr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TMS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4FEA-4152-D980-F112-2980B793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26" y="1089500"/>
            <a:ext cx="9993548" cy="4627906"/>
          </a:xfrm>
        </p:spPr>
        <p:txBody>
          <a:bodyPr vert="horz" lIns="0" tIns="45720" rIns="0" bIns="45720" rtlCol="0">
            <a:normAutofit/>
          </a:bodyPr>
          <a:lstStyle/>
          <a:p>
            <a:pPr marL="91440" indent="-91440">
              <a:lnSpc>
                <a:spcPct val="145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TMS</a:t>
            </a: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접목했을 때의 기대 효과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물류 및 운송 활동의 효율성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정확성 및 예측 능력 향상 가능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" indent="-91440">
              <a:lnSpc>
                <a:spcPct val="145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TMS</a:t>
            </a: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접목하는 방법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4068" lvl="1" indent="-34290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및 통합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4068" lvl="1" indent="-34290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분석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4068" lvl="1" indent="-34290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자동화 및 최적화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4068" lvl="1" indent="-34290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모니터링 및 의사결정 지원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4068" lvl="1" indent="-34290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 및 연속적인 개선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4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A3E54-271A-F404-9DC6-3DC62113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26" y="365125"/>
            <a:ext cx="9993548" cy="597913"/>
          </a:xfrm>
        </p:spPr>
        <p:txBody>
          <a:bodyPr>
            <a:normAutofit fontScale="90000"/>
          </a:bodyPr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TMS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4FEA-4152-D980-F112-2980B793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26" y="1089500"/>
            <a:ext cx="9993548" cy="4627906"/>
          </a:xfrm>
        </p:spPr>
        <p:txBody>
          <a:bodyPr vert="horz" lIns="0" tIns="45720" rIns="0" bIns="45720" rtlCol="0">
            <a:normAutofit/>
          </a:bodyPr>
          <a:lstStyle/>
          <a:p>
            <a:pPr marL="91440" indent="-91440">
              <a:lnSpc>
                <a:spcPct val="145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TMS</a:t>
            </a: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접목하는 방법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4068" lvl="1" indent="-34290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및 통합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44118" lvl="2" indent="-28575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TMS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내에서 생성되는 배송 데이터에는 출발지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도착지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 시간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등의 정보가 포함될 수 있습니다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데이터를 중앙 데이터 </a:t>
            </a:r>
            <a:r>
              <a:rPr lang="ko-KR" altLang="en-US"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웨어하우스에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저장하고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제공되는 데이터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기상 정보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API,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 상황 데이터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 지표 등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통합하여 종합적인 분석을 가능하게 합니다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44068" lvl="1" indent="-34290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분석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44118" lvl="2" indent="-28575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과거의 배송 데이터와 기상 데이터를 기반으로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훈련시킵니다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지역에서 비가 오는 날에는 주문 수가 감소할 가능성이 있으므로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고려하여 재고량을 조절하거나 운송 계획을 수정할 수 있습니다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44068" lvl="1" indent="-34290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자동화 및 최적화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44118" lvl="2" indent="-28575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알고리즘은 다양한 조건과 제약 조건을 고려하여 최적의 운송 경로와 배송 일정을 계산합니다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차량의 최대 적재량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 규제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우선 배송해야 하는 물품 등을 모두 고려하여 최적의 배송 경로와 일정을 자동으로 계획합니다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30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A3E54-271A-F404-9DC6-3DC62113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26" y="365125"/>
            <a:ext cx="9993548" cy="597913"/>
          </a:xfrm>
        </p:spPr>
        <p:txBody>
          <a:bodyPr>
            <a:normAutofit fontScale="90000"/>
          </a:bodyPr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TMS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4FEA-4152-D980-F112-2980B793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26" y="1089500"/>
            <a:ext cx="9993548" cy="4627906"/>
          </a:xfrm>
        </p:spPr>
        <p:txBody>
          <a:bodyPr vert="horz" lIns="0" tIns="45720" rIns="0" bIns="45720" rtlCol="0">
            <a:normAutofit/>
          </a:bodyPr>
          <a:lstStyle/>
          <a:p>
            <a:pPr marL="91440" indent="-91440">
              <a:lnSpc>
                <a:spcPct val="145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TMS</a:t>
            </a: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접목하는 방법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4068" lvl="1" indent="-34290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+mj-lt"/>
              <a:buAutoNum type="arabicPeriod" startAt="4"/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모니터링 및 의사결정 지원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44118" lvl="2" indent="-28575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대시보드에는 각 차량의 실시간 위치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도착 시간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현재까지의 배송 상태 등의 정보가 제공됩니다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AI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알고리즘은 이러한 정보를 분석하여 잠재적인 문제점이나 지연 사항을 신속하게 감지하고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경우 대응 전략을 제안합니다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44068" lvl="1" indent="-34290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+mj-lt"/>
              <a:buAutoNum type="arabicPeriod" startAt="4"/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 및 연속적인 개선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44118" lvl="2" indent="-28575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초기에 구축된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모델은 새로운 데이터와 변화하는 환경에 적응할 수 있도록 주기적으로 </a:t>
            </a:r>
            <a:r>
              <a:rPr lang="ko-KR" altLang="en-US"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재훈련되어야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알고리즘 기법이나 기술 트렌드를 계속해서 연구하고 도입하여 모델의 성능을 지속적으로 개선합니다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318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A3E54-271A-F404-9DC6-3DC62113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26" y="365125"/>
            <a:ext cx="9993548" cy="59791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k-means 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4FEA-4152-D980-F112-2980B793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26" y="1089500"/>
            <a:ext cx="9993548" cy="4627906"/>
          </a:xfrm>
        </p:spPr>
        <p:txBody>
          <a:bodyPr vert="horz" lIns="0" tIns="45720" rIns="0" bIns="45720" rtlCol="0">
            <a:normAutofit/>
          </a:bodyPr>
          <a:lstStyle/>
          <a:p>
            <a:pPr marL="91440" indent="-91440">
              <a:lnSpc>
                <a:spcPct val="145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k-means clustering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데이터를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클러스터로 묶는 알고리즘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클러스터와 거리 차이의 분산을 최소화하는 방식으로 동작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자료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https://velog.io/@jhlee508/%EB%A8%B8%EC%8B%A0%EB%9F%AC%EB%8B%9D-K-%ED%8F%89%EA%B7%A0K-Means-%EC%95%8C%EA%B3%A0%EB%A6%AC%EC%A6%98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자료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https://github.com/WonilKim/seminar/blob/main/newplanet/src/k-means.ipynb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TMS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경로 그룹 분할에 활용</a:t>
            </a:r>
            <a:endParaRPr lang="en-US" altLang="ko-KR" sz="1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endParaRPr lang="en-US" altLang="ko-KR" sz="1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k-means">
            <a:extLst>
              <a:ext uri="{FF2B5EF4-FFF2-40B4-BE49-F238E27FC236}">
                <a16:creationId xmlns:a16="http://schemas.microsoft.com/office/drawing/2014/main" id="{08B9C94D-0FEC-AD9B-BD09-1152CFCD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11" y="3758841"/>
            <a:ext cx="5419763" cy="273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06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4FEA-4152-D980-F112-2980B793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26" y="1089500"/>
            <a:ext cx="9993548" cy="4627906"/>
          </a:xfrm>
        </p:spPr>
        <p:txBody>
          <a:bodyPr vert="horz" lIns="0" tIns="45720" rIns="0" bIns="45720" rtlCol="0">
            <a:normAutofit/>
          </a:bodyPr>
          <a:lstStyle/>
          <a:p>
            <a:pPr marL="91440" indent="-91440">
              <a:lnSpc>
                <a:spcPct val="145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k-NN(k-nearest neighbor)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주변의 가장 가까운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데이터를 보고 데이터가 속할 그룹을 판단하는 알고리즘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자료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https://velog.io/@jhlee508/%EB%A8%B8%EC%8B%A0%EB%9F%AC%EB%8B%9D-KNNK-Nearest-Neighbor-%EC%95%8C%EA%B3%A0%EB%A6%AC%EC%A6%98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자료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https://github.com/WonilKim/seminar/blob/main/newplanet/src/k-nn.ipynb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TMS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경로 그룹 지정에 활용</a:t>
            </a:r>
            <a:endParaRPr lang="en-US" altLang="ko-KR" sz="1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09423758-720E-9783-6E5D-1F2CDCC71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 t="4787" r="3032" b="5314"/>
          <a:stretch/>
        </p:blipFill>
        <p:spPr bwMode="auto">
          <a:xfrm>
            <a:off x="6662057" y="3498264"/>
            <a:ext cx="4305860" cy="289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1894F95C-CCCC-1816-50C9-442E8846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26" y="365125"/>
            <a:ext cx="9993548" cy="59791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16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라이트박스">
            <a:extLst>
              <a:ext uri="{FF2B5EF4-FFF2-40B4-BE49-F238E27FC236}">
                <a16:creationId xmlns:a16="http://schemas.microsoft.com/office/drawing/2014/main" id="{5B36FBF0-5707-C8D0-74DA-2876846E1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114" y="3429000"/>
            <a:ext cx="3754660" cy="282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11A3E54-271A-F404-9DC6-3DC62113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26" y="365125"/>
            <a:ext cx="9993548" cy="59791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TSP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4FEA-4152-D980-F112-2980B793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26" y="1089500"/>
            <a:ext cx="9993548" cy="4919414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marL="91440" indent="-91440">
              <a:lnSpc>
                <a:spcPct val="145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TSP(travelling salesman) problem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일련의 도시와 모든 도시 쌍 사이의 거리가 주어지면 문제는 모든 도시를 정확히 한 번 방문하고 출발점으로 돌아오는 최단 경로를 찾는 것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자료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https://en.wikipedia.org/wiki/Travelling_salesman_problem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자료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https://github.com/WonilKim/seminar/blob/main/newplanet/src/tsp.ipynb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41248" lvl="2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Brute force search</a:t>
            </a:r>
          </a:p>
          <a:p>
            <a:pPr marL="841248" lvl="2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 / Branch and bound</a:t>
            </a:r>
          </a:p>
          <a:p>
            <a:pPr marL="841248" lvl="2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Steepest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descent / First-choice</a:t>
            </a: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TMS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최단 경로 검색에 활용</a:t>
            </a:r>
            <a:endParaRPr lang="en-US" altLang="ko-KR" sz="1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강화학습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유전알고리즘을 통해 좋은 성능으로 해결 가능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07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A3E54-271A-F404-9DC6-3DC62113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26" y="365125"/>
            <a:ext cx="9993548" cy="59791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C0FAC39-E223-FC16-09ED-6672BB071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26" y="1089500"/>
            <a:ext cx="9993548" cy="4627906"/>
          </a:xfrm>
        </p:spPr>
        <p:txBody>
          <a:bodyPr vert="horz" lIns="0" tIns="45720" rIns="0" bIns="45720" rtlCol="0">
            <a:normAutofit/>
          </a:bodyPr>
          <a:lstStyle/>
          <a:p>
            <a:pPr marL="91440" indent="-91440">
              <a:lnSpc>
                <a:spcPct val="145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Question and answer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20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A3E54-271A-F404-9DC6-3DC62113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26" y="365125"/>
            <a:ext cx="9993548" cy="59791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A.I.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4FEA-4152-D980-F112-2980B793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26" y="1089500"/>
            <a:ext cx="9993548" cy="4627906"/>
          </a:xfrm>
        </p:spPr>
        <p:txBody>
          <a:bodyPr vert="horz" lIns="0" tIns="45720" rIns="0" bIns="45720" rtlCol="0">
            <a:normAutofit/>
          </a:bodyPr>
          <a:lstStyle/>
          <a:p>
            <a:pPr marL="91440" indent="-91440">
              <a:lnSpc>
                <a:spcPct val="145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AI(artificial intelligence)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인간의 학습능력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추론능력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지각능력을 인공적으로 구현하는 컴퓨터과학의 한 분야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01168" lvl="1" indent="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None/>
            </a:pP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88EFC-D83D-7DE3-BEA1-699356EF3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01" y="2298464"/>
            <a:ext cx="8041398" cy="399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5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A3E54-271A-F404-9DC6-3DC62113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26" y="365125"/>
            <a:ext cx="9993548" cy="59791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A.I.</a:t>
            </a:r>
            <a:endParaRPr lang="ko-KR" altLang="en-US" dirty="0"/>
          </a:p>
        </p:txBody>
      </p:sp>
      <p:pic>
        <p:nvPicPr>
          <p:cNvPr id="5122" name="Picture 2" descr="enter image description here">
            <a:extLst>
              <a:ext uri="{FF2B5EF4-FFF2-40B4-BE49-F238E27FC236}">
                <a16:creationId xmlns:a16="http://schemas.microsoft.com/office/drawing/2014/main" id="{8AC618B7-89D5-28A7-8E5A-CA9E321C9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5" b="4786"/>
          <a:stretch/>
        </p:blipFill>
        <p:spPr bwMode="auto">
          <a:xfrm>
            <a:off x="2211489" y="1112919"/>
            <a:ext cx="7769022" cy="529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9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A3E54-271A-F404-9DC6-3DC62113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26" y="365125"/>
            <a:ext cx="9993548" cy="59791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AI</a:t>
            </a:r>
            <a:r>
              <a:rPr lang="ko-KR" altLang="en-US" dirty="0"/>
              <a:t>의 기본 접근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4FEA-4152-D980-F112-2980B793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26" y="1089500"/>
            <a:ext cx="9993548" cy="4627906"/>
          </a:xfrm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91440" indent="-91440">
              <a:lnSpc>
                <a:spcPct val="145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Supervised learning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training data includes the desired solutions, called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labels</a:t>
            </a: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mapping from inputs to output (label)</a:t>
            </a: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altLang="ko-KR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classication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(discrete), regression (continuous)</a:t>
            </a:r>
          </a:p>
          <a:p>
            <a:pPr marL="91440" indent="-91440">
              <a:lnSpc>
                <a:spcPct val="145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Unsupervised learning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training data is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unlabeled</a:t>
            </a: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finding interesting structure, 'best' representation of data</a:t>
            </a: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clustering, dimensionality reduction</a:t>
            </a:r>
          </a:p>
          <a:p>
            <a:pPr marL="91440" indent="-91440">
              <a:lnSpc>
                <a:spcPct val="145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Reinforcement learning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taking suitable action to maximize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reward</a:t>
            </a:r>
          </a:p>
          <a:p>
            <a:pPr marL="201168" lvl="1" indent="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None/>
            </a:pP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4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A3E54-271A-F404-9DC6-3DC62113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26" y="365125"/>
            <a:ext cx="9993548" cy="597913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머신러닝과</a:t>
            </a:r>
            <a:r>
              <a:rPr lang="ko-KR" altLang="en-US" dirty="0"/>
              <a:t> 딥러닝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4FEA-4152-D980-F112-2980B793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26" y="1089500"/>
            <a:ext cx="9993548" cy="4627906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pPr marL="91440" indent="-91440">
              <a:lnSpc>
                <a:spcPct val="145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(machine learning)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 시스템에게 명시적으로 </a:t>
            </a:r>
            <a:r>
              <a:rPr lang="ko-KR" altLang="en-US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프로그래밍되지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않은 데이터에서 학습하도록 하는 알고리즘과 기술의 집합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기반으로 패턴을 학습하고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통해 예측이나 분류 등의 작업을 수행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데이터를 분석하고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데이터의 특징이나 패턴을 학습하여 새로운 데이터에 대한 예측을 수행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" indent="-91440">
              <a:lnSpc>
                <a:spcPct val="145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 </a:t>
            </a: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(deep learning)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 신경망의 한 종류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다층 구조를 가진 신경망 모델을 사용하여 복잡한 패턴이나 특징을 학습하는 </a:t>
            </a:r>
            <a:r>
              <a:rPr lang="ko-KR" altLang="en-US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머신러닝의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하위 분야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대규모의 데이터와 연산 능력이 필요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등 다양한 유형의 데이터에서 고수준의 특징이나 구조를 추출하여 학습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34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A3E54-271A-F404-9DC6-3DC62113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26" y="365125"/>
            <a:ext cx="9993548" cy="597913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딥러닝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4FEA-4152-D980-F112-2980B793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26" y="1089500"/>
            <a:ext cx="9993548" cy="4627906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marL="91440" indent="-91440">
              <a:lnSpc>
                <a:spcPct val="145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 복잡성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상대적으로 간단한 알고리즘과 모델 사용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많은 수의 뉴런과 층을 가진 복잡한 인공 신경망 모델 사용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" indent="-91440">
              <a:lnSpc>
                <a:spcPct val="145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요구 사항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중간 정도의 데이터 양에서도 효과적인 결과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대규모의 데이터셋과 높은 연산 능력 필요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" indent="-91440">
              <a:lnSpc>
                <a:spcPct val="145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분야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텍스트 분석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 분석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 등 다양한 분야에서 사용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4048" lvl="1" indent="-18288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 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이미지 및 비디오 인식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 인식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자연어 처리 등에서 뛰어난 성능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01168" lvl="1" indent="0">
              <a:lnSpc>
                <a:spcPct val="145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None/>
            </a:pP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80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A3E54-271A-F404-9DC6-3DC62113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26" y="365125"/>
            <a:ext cx="9993548" cy="597913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딥러닝</a:t>
            </a:r>
          </a:p>
        </p:txBody>
      </p:sp>
      <p:pic>
        <p:nvPicPr>
          <p:cNvPr id="2050" name="Picture 2" descr="머신러닝과 딥러닝 개념 비교. 출처:한국과학기술기획평가원">
            <a:extLst>
              <a:ext uri="{FF2B5EF4-FFF2-40B4-BE49-F238E27FC236}">
                <a16:creationId xmlns:a16="http://schemas.microsoft.com/office/drawing/2014/main" id="{C601C3B7-5CB5-38B4-33E1-667F375FF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" b="3174"/>
          <a:stretch/>
        </p:blipFill>
        <p:spPr bwMode="auto">
          <a:xfrm>
            <a:off x="2676752" y="1081120"/>
            <a:ext cx="6838496" cy="53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77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A3E54-271A-F404-9DC6-3DC62113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26" y="365125"/>
            <a:ext cx="9993548" cy="597913"/>
          </a:xfrm>
        </p:spPr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머신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러닝 학습 방법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B1470B-BCAC-D3BA-DD8B-500A9C91F5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9"/>
          <a:stretch/>
        </p:blipFill>
        <p:spPr bwMode="auto">
          <a:xfrm>
            <a:off x="1788242" y="1907534"/>
            <a:ext cx="8615516" cy="402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63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A3E54-271A-F404-9DC6-3DC62113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26" y="365125"/>
            <a:ext cx="9993548" cy="597913"/>
          </a:xfrm>
        </p:spPr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딥러닝 학습 방법</a:t>
            </a:r>
            <a:endParaRPr lang="ko-KR" altLang="en-US" dirty="0"/>
          </a:p>
        </p:txBody>
      </p:sp>
      <p:pic>
        <p:nvPicPr>
          <p:cNvPr id="2052" name="Picture 4" descr="Loss value and weight update in deep learning model.">
            <a:extLst>
              <a:ext uri="{FF2B5EF4-FFF2-40B4-BE49-F238E27FC236}">
                <a16:creationId xmlns:a16="http://schemas.microsoft.com/office/drawing/2014/main" id="{3ED4FC6D-29D7-49FA-3400-0BEB96F37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12" y="1077135"/>
            <a:ext cx="7008576" cy="534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96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5248</TotalTime>
  <Words>886</Words>
  <Application>Microsoft Office PowerPoint</Application>
  <PresentationFormat>와이드스크린</PresentationFormat>
  <Paragraphs>93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Söhne</vt:lpstr>
      <vt:lpstr>맑은 고딕</vt:lpstr>
      <vt:lpstr>Arial</vt:lpstr>
      <vt:lpstr>Wingdings</vt:lpstr>
      <vt:lpstr>Office 테마</vt:lpstr>
      <vt:lpstr>TMS 분야에서의 AI</vt:lpstr>
      <vt:lpstr>A.I.</vt:lpstr>
      <vt:lpstr>A.I.</vt:lpstr>
      <vt:lpstr>AI의 기본 접근 방식</vt:lpstr>
      <vt:lpstr>머신러닝과 딥러닝</vt:lpstr>
      <vt:lpstr>머신러닝 vs 딥러닝</vt:lpstr>
      <vt:lpstr>머신러닝 vs 딥러닝</vt:lpstr>
      <vt:lpstr>머신 러닝 학습 방법</vt:lpstr>
      <vt:lpstr>딥러닝 학습 방법</vt:lpstr>
      <vt:lpstr>TMS와 AI</vt:lpstr>
      <vt:lpstr>TMS와 AI</vt:lpstr>
      <vt:lpstr>TMS와 AI</vt:lpstr>
      <vt:lpstr>TMS와 AI</vt:lpstr>
      <vt:lpstr>k-means clustering</vt:lpstr>
      <vt:lpstr>k-NN</vt:lpstr>
      <vt:lpstr>TSP Problem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MCC</dc:title>
  <dc:creator>KimWonil</dc:creator>
  <cp:lastModifiedBy>KimWonil</cp:lastModifiedBy>
  <cp:revision>51</cp:revision>
  <dcterms:created xsi:type="dcterms:W3CDTF">2023-09-06T07:40:25Z</dcterms:created>
  <dcterms:modified xsi:type="dcterms:W3CDTF">2023-12-27T03:05:29Z</dcterms:modified>
</cp:coreProperties>
</file>