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8"/>
  </p:notesMasterIdLst>
  <p:sldIdLst>
    <p:sldId id="256" r:id="rId4"/>
    <p:sldId id="362" r:id="rId5"/>
    <p:sldId id="257" r:id="rId6"/>
    <p:sldId id="365" r:id="rId7"/>
    <p:sldId id="416" r:id="rId8"/>
    <p:sldId id="400" r:id="rId9"/>
    <p:sldId id="417" r:id="rId10"/>
    <p:sldId id="402" r:id="rId11"/>
    <p:sldId id="418" r:id="rId12"/>
    <p:sldId id="404" r:id="rId13"/>
    <p:sldId id="419" r:id="rId14"/>
    <p:sldId id="406" r:id="rId15"/>
    <p:sldId id="420" r:id="rId16"/>
    <p:sldId id="408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37" r:id="rId34"/>
    <p:sldId id="438" r:id="rId35"/>
    <p:sldId id="439" r:id="rId36"/>
    <p:sldId id="440" r:id="rId37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46" autoAdjust="0"/>
    <p:restoredTop sz="94654" autoAdjust="0"/>
  </p:normalViewPr>
  <p:slideViewPr>
    <p:cSldViewPr>
      <p:cViewPr>
        <p:scale>
          <a:sx n="92" d="100"/>
          <a:sy n="92" d="100"/>
        </p:scale>
        <p:origin x="1560" y="-379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102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FFBF5-AEE0-403D-A019-0C28194A2E4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46C1B-F750-4587-8CB5-900128676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0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8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4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50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24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7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6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24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26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14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18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00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730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94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9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10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644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853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98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014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6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2126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871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377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9952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/>
          <a:lstStyle/>
          <a:p>
            <a:fld id="{93C91639-852B-47AA-8786-B1445F175A1A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564904" y="5652120"/>
            <a:ext cx="1600200" cy="485775"/>
          </a:xfrm>
          <a:prstGeom prst="rect">
            <a:avLst/>
          </a:prstGeom>
        </p:spPr>
        <p:txBody>
          <a:bodyPr/>
          <a:lstStyle/>
          <a:p>
            <a:fld id="{75A34867-0F2C-431A-9231-B35EED50F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6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01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7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3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2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4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9D22-644C-49AE-B89D-8D75C7D941DD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D8126-1563-49D1-A6AC-E672D6333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F95DA-0A46-4F1D-AC51-D2AEDD26BE75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4BC8-B3FD-4AF6-B487-467ED3F2C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7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" y="2540"/>
            <a:ext cx="419100" cy="91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70896" y="827584"/>
            <a:ext cx="6264696" cy="1116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99" tIns="42149" rIns="84299" bIns="4214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664" y="546290"/>
            <a:ext cx="2592288" cy="3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2000" dirty="0" err="1" smtClean="0">
                <a:solidFill>
                  <a:srgbClr val="595959"/>
                </a:solidFill>
                <a:latin typeface="Segoe UI Black" pitchFamily="34" charset="0"/>
              </a:rPr>
              <a:t>KeyMaker</a:t>
            </a:r>
            <a:r>
              <a:rPr lang="ko-KR" altLang="en-US" sz="2000" dirty="0" smtClean="0">
                <a:solidFill>
                  <a:srgbClr val="595959"/>
                </a:solidFill>
                <a:latin typeface="Segoe UI Black" pitchFamily="34" charset="0"/>
              </a:rPr>
              <a:t> </a:t>
            </a:r>
            <a:r>
              <a:rPr lang="en-US" altLang="ko-KR" sz="2000" dirty="0" smtClean="0">
                <a:solidFill>
                  <a:srgbClr val="595959"/>
                </a:solidFill>
                <a:latin typeface="Segoe UI Black" pitchFamily="34" charset="0"/>
              </a:rPr>
              <a:t>API</a:t>
            </a:r>
            <a:r>
              <a:rPr lang="en-US" altLang="ko-KR" sz="1100" dirty="0" smtClean="0">
                <a:solidFill>
                  <a:srgbClr val="595959"/>
                </a:solidFill>
                <a:latin typeface="Segoe UI Black" pitchFamily="34" charset="0"/>
              </a:rPr>
              <a:t> 0.1</a:t>
            </a:r>
            <a:endParaRPr lang="ko-KR" altLang="en-US" sz="1100" dirty="0">
              <a:solidFill>
                <a:srgbClr val="595959"/>
              </a:solidFill>
              <a:latin typeface="Segoe UI Black" pitchFamily="34" charset="0"/>
              <a:ea typeface="나눔고딕 ExtraBold" pitchFamily="50" charset="-127"/>
              <a:cs typeface="Segoe UI Black" pitchFamily="34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6202664" y="296820"/>
            <a:ext cx="414676" cy="426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299" tIns="42149" rIns="84299" bIns="42149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6455078" y="8820472"/>
            <a:ext cx="346322" cy="22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299" tIns="42149" rIns="84299" bIns="42149" anchor="ctr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9pPr>
          </a:lstStyle>
          <a:p>
            <a:pPr algn="ctr">
              <a:defRPr/>
            </a:pPr>
            <a:fld id="{0026A46E-9088-49B1-871A-814161CFEE03}" type="slidenum">
              <a:rPr lang="en-US" altLang="ko-KR" sz="900" b="1" smtClean="0">
                <a:solidFill>
                  <a:srgbClr val="7F7F7F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pPr algn="ctr">
                <a:defRPr/>
              </a:pPr>
              <a:t>‹#›</a:t>
            </a:fld>
            <a:endParaRPr lang="ko-KR" altLang="en-US" sz="900" b="1" dirty="0" smtClean="0">
              <a:solidFill>
                <a:srgbClr val="7F7F7F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49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76672" y="3275856"/>
            <a:ext cx="6381328" cy="76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 tIns="194279" bIns="194279">
            <a:spAutoFit/>
          </a:bodyPr>
          <a:lstStyle>
            <a:lvl1pPr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KeyMaker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API</a:t>
            </a: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560" y="8604448"/>
            <a:ext cx="13239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86" y="3156793"/>
            <a:ext cx="33147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" y="2540"/>
            <a:ext cx="419100" cy="91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3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1.4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mod_user_req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mod_user_req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등록한 </a:t>
            </a:r>
            <a:r>
              <a:rPr lang="ko-KR" altLang="en-US" sz="900" dirty="0" smtClean="0"/>
              <a:t>사용자의 </a:t>
            </a:r>
            <a:r>
              <a:rPr lang="ko-KR" altLang="en-US" sz="900" dirty="0" smtClean="0"/>
              <a:t>수정을 요청한다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admin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/mod/user/</a:t>
            </a: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req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127.0.0.1:5000/admin/mod/user/req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826224"/>
              </p:ext>
            </p:extLst>
          </p:nvPr>
        </p:nvGraphicFramePr>
        <p:xfrm>
          <a:off x="882824" y="2587337"/>
          <a:ext cx="5518091" cy="151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34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6273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수정할 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60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4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1.4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mod_user_req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mod_user_req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등록한 </a:t>
            </a:r>
            <a:r>
              <a:rPr lang="ko-KR" altLang="en-US" sz="900" dirty="0" smtClean="0"/>
              <a:t>사용자의 </a:t>
            </a:r>
            <a:r>
              <a:rPr lang="ko-KR" altLang="en-US" sz="900" dirty="0" smtClean="0"/>
              <a:t>수정을 요청한다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58972"/>
              </p:ext>
            </p:extLst>
          </p:nvPr>
        </p:nvGraphicFramePr>
        <p:xfrm>
          <a:off x="882824" y="2193038"/>
          <a:ext cx="5518092" cy="3020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수정할 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6446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수정할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54476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company_name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수정할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회사명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70238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department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수정할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부서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3115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position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수정할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직급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57481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phone_number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수정할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전화번호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932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email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수정할 사용자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4442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8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user</a:t>
            </a: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1.5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mod_user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mod_user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수정한 </a:t>
            </a:r>
            <a:r>
              <a:rPr lang="ko-KR" altLang="en-US" sz="900" dirty="0" smtClean="0"/>
              <a:t>사용자 </a:t>
            </a:r>
            <a:r>
              <a:rPr lang="ko-KR" altLang="en-US" sz="900" dirty="0" smtClean="0"/>
              <a:t>정보를 저장한다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/admin/mod/user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127.0.0.1:5000/admin/mod/user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815919"/>
              </p:ext>
            </p:extLst>
          </p:nvPr>
        </p:nvGraphicFramePr>
        <p:xfrm>
          <a:off x="882824" y="2587337"/>
          <a:ext cx="5518092" cy="3020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수정할 사용자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company_name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수정할 사용자 회사명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80482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department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수정할 사용자 부서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9292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position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수정할 사용자 직급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47663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phone_number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수정할 사용자 전화번호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0889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email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수정할 사용자 이메일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32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77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user</a:t>
            </a: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1.5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mod_user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mod_user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수정한 </a:t>
            </a:r>
            <a:r>
              <a:rPr lang="ko-KR" altLang="en-US" sz="900" dirty="0" smtClean="0"/>
              <a:t>사용자 </a:t>
            </a:r>
            <a:r>
              <a:rPr lang="ko-KR" altLang="en-US" sz="900" dirty="0" smtClean="0"/>
              <a:t>정보를 저장한다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41937"/>
              </p:ext>
            </p:extLst>
          </p:nvPr>
        </p:nvGraphicFramePr>
        <p:xfrm>
          <a:off x="882824" y="2193038"/>
          <a:ext cx="5518092" cy="2416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934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company_name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8003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total_count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반환된 총 개수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52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5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1.6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del_user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del_user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사용자를</a:t>
            </a:r>
            <a:r>
              <a:rPr lang="ko-KR" altLang="en-US" sz="900" dirty="0" smtClean="0"/>
              <a:t> </a:t>
            </a:r>
            <a:r>
              <a:rPr lang="ko-KR" altLang="en-US" sz="900" dirty="0" smtClean="0"/>
              <a:t>삭제한다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/admin/del/user/&lt;</a:t>
            </a: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user_id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&gt;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127.0.0.1:5000/admin/del/user/&lt;user_id&gt;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251653"/>
              </p:ext>
            </p:extLst>
          </p:nvPr>
        </p:nvGraphicFramePr>
        <p:xfrm>
          <a:off x="882824" y="2587337"/>
          <a:ext cx="5518091" cy="151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34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6273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삭제할 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60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9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1.6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del_user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del_user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사용자를</a:t>
            </a:r>
            <a:r>
              <a:rPr lang="ko-KR" altLang="en-US" sz="900" dirty="0" smtClean="0"/>
              <a:t> </a:t>
            </a:r>
            <a:r>
              <a:rPr lang="ko-KR" altLang="en-US" sz="900" dirty="0" smtClean="0"/>
              <a:t>삭제한다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957296"/>
              </p:ext>
            </p:extLst>
          </p:nvPr>
        </p:nvGraphicFramePr>
        <p:xfrm>
          <a:off x="882824" y="2193038"/>
          <a:ext cx="5518092" cy="2416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934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company_name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8003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total_count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반환된 총 개수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52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2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82917"/>
              </p:ext>
            </p:extLst>
          </p:nvPr>
        </p:nvGraphicFramePr>
        <p:xfrm>
          <a:off x="885920" y="4811059"/>
          <a:ext cx="5518091" cy="906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34021"/>
                  </a:ext>
                </a:extLst>
              </a:tr>
            </a:tbl>
          </a:graphicData>
        </a:graphic>
      </p:graphicFrame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1.7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reset_pw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r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eset_pw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사용자의 비밀번호를 초기화한다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/admin/reset/pw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127.0.0.1:5000/admin/reset/pw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54193"/>
              </p:ext>
            </p:extLst>
          </p:nvPr>
        </p:nvGraphicFramePr>
        <p:xfrm>
          <a:off x="882824" y="2587337"/>
          <a:ext cx="5518091" cy="151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34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6273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초기화할 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6042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87450" y="4297286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40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1.8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check_reg_app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check_reg_app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사용자의 가입 승인 요청을 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admin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/check/user/app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127.0.0.1:5000/admin/check/user/app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08895"/>
              </p:ext>
            </p:extLst>
          </p:nvPr>
        </p:nvGraphicFramePr>
        <p:xfrm>
          <a:off x="882824" y="2587337"/>
          <a:ext cx="5518092" cy="3020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80482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company_name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46618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date_time_start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 가입일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4424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date_time_end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끝 가입일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4434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current_page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페이지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08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1.8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check_reg_app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check_reg_app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사용자의 가입 승인 요청을 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326313"/>
              </p:ext>
            </p:extLst>
          </p:nvPr>
        </p:nvGraphicFramePr>
        <p:xfrm>
          <a:off x="882824" y="2193038"/>
          <a:ext cx="5518092" cy="2416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934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company_name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8003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total_count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반환된 총 개수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52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5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1.9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reg_approval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r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eg_approval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사용자의 가입 승인 요청을 승인한다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admin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reg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/approval/&lt;</a:t>
            </a: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user_id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ex) http://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127.0.0.1:5000/admin/reg/approval/&lt;user_id&gt;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7080"/>
              </p:ext>
            </p:extLst>
          </p:nvPr>
        </p:nvGraphicFramePr>
        <p:xfrm>
          <a:off x="882824" y="2587337"/>
          <a:ext cx="5518091" cy="151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34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6273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 승인할 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60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0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417894"/>
            <a:ext cx="3930787" cy="18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0. </a:t>
            </a:r>
            <a:r>
              <a:rPr kumimoji="0" lang="ko-KR" altLang="en-US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이력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42476"/>
              <a:ext cx="4805004" cy="20919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ko-KR" altLang="en-US" sz="1100" dirty="0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이력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6708"/>
              </p:ext>
            </p:extLst>
          </p:nvPr>
        </p:nvGraphicFramePr>
        <p:xfrm>
          <a:off x="772155" y="1272623"/>
          <a:ext cx="5518090" cy="7248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v0.1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2020-04-15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19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1.9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reg_approval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r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eg_approval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사용자의 가입 승인 요청을 승인한다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537146"/>
              </p:ext>
            </p:extLst>
          </p:nvPr>
        </p:nvGraphicFramePr>
        <p:xfrm>
          <a:off x="882824" y="2193038"/>
          <a:ext cx="5518092" cy="2416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934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company_name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8003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total_count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반환된 총 개수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52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2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1.10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reg_reject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r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eg_reject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사용자의 가입 승인 요청을 거절한다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admin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reg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/reject/&lt;</a:t>
            </a: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user_id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ex) http://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127.0.0.1:5000/admin/reg/reject/&lt;user_id&gt;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98493"/>
              </p:ext>
            </p:extLst>
          </p:nvPr>
        </p:nvGraphicFramePr>
        <p:xfrm>
          <a:off x="882824" y="2587337"/>
          <a:ext cx="5518091" cy="151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34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6273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 거절할 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60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3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1.10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reg_reject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r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eg_reject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사용자의 가입 승인 요청을 거절한다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387564"/>
              </p:ext>
            </p:extLst>
          </p:nvPr>
        </p:nvGraphicFramePr>
        <p:xfrm>
          <a:off x="882824" y="2193038"/>
          <a:ext cx="5518092" cy="2416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934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company_name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8003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total_count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반환된 총 개수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52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23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1.11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check_user_auth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heck_user_auth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권한을 수정할 사용자를 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admin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check/user/</a:t>
            </a: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auth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ex) http://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127.0.0.1:5000/admin/check/user/auth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16294"/>
              </p:ext>
            </p:extLst>
          </p:nvPr>
        </p:nvGraphicFramePr>
        <p:xfrm>
          <a:off x="882824" y="2587337"/>
          <a:ext cx="5518092" cy="2416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company_name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46618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position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직급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4424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current_page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페이지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08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1.11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check_user_auth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heck_user_auth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권한을 수정할 사용자를 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6802"/>
              </p:ext>
            </p:extLst>
          </p:nvPr>
        </p:nvGraphicFramePr>
        <p:xfrm>
          <a:off x="882824" y="2193038"/>
          <a:ext cx="5518092" cy="2718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934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company_name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8003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position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직급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3679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total_count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반환된 총 개수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52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1.12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check_user_auth_detail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check_user_auth_detail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권한을 수정할 사용자의 권한을 상세조회한다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admin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check/user/</a:t>
            </a: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auth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/detail/&lt;</a:t>
            </a: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user_id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ex) http://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127.0.0.1:5000/admin/check/user/auth/detail/&lt;user_id&gt;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033419"/>
              </p:ext>
            </p:extLst>
          </p:nvPr>
        </p:nvGraphicFramePr>
        <p:xfrm>
          <a:off x="882824" y="2587337"/>
          <a:ext cx="5518091" cy="151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34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6273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권한을 수정할 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60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0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1.12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check_user_auth_detail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check_user_auth_detail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권한을 수정할 사용자의 권한을 상세조회한다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66468"/>
              </p:ext>
            </p:extLst>
          </p:nvPr>
        </p:nvGraphicFramePr>
        <p:xfrm>
          <a:off x="882824" y="2193038"/>
          <a:ext cx="5518092" cy="2416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company_name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8003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position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직급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3679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사용자가 가지는 권한 리스트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36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1.13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mod_user_auth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m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od_user_auth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사용자의 권한을 수정한다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admin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mod/user/</a:t>
            </a: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auth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algn="just" eaLnBrk="1" hangingPunct="1">
              <a:lnSpc>
                <a:spcPct val="120000"/>
              </a:lnSpc>
              <a:buFontTx/>
              <a:buChar char="-"/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ex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) http://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127.0.0.1:5000/admin/mod/user/auth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116364"/>
              </p:ext>
            </p:extLst>
          </p:nvPr>
        </p:nvGraphicFramePr>
        <p:xfrm>
          <a:off x="882824" y="2587337"/>
          <a:ext cx="5518091" cy="1812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34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6273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권한을 수정할 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6042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수정한 권한 리스트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776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50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1.13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mod_user_auth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m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od_user_auth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사용자의 권한을 수정한다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86344"/>
              </p:ext>
            </p:extLst>
          </p:nvPr>
        </p:nvGraphicFramePr>
        <p:xfrm>
          <a:off x="882824" y="2193038"/>
          <a:ext cx="5518092" cy="2718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934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company_name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8003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position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직급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3679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total_count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반환된 총 개수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52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32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02570"/>
              </p:ext>
            </p:extLst>
          </p:nvPr>
        </p:nvGraphicFramePr>
        <p:xfrm>
          <a:off x="882824" y="2587337"/>
          <a:ext cx="5518092" cy="2718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request_code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46618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date_time_start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 날짜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4424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date_time_end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끝 날짜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0091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current_page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페이지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08892"/>
                  </a:ext>
                </a:extLst>
              </a:tr>
            </a:tbl>
          </a:graphicData>
        </a:graphic>
      </p:graphicFrame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2. system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2.1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check_log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heck_log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이력을 조회한다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admin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check/log</a:t>
            </a:r>
          </a:p>
          <a:p>
            <a:pPr marL="171450" indent="-171450" algn="just" eaLnBrk="1" hangingPunct="1">
              <a:lnSpc>
                <a:spcPct val="120000"/>
              </a:lnSpc>
              <a:buFontTx/>
              <a:buChar char="-"/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ex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) http://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127.0.0.1:5000/admin/check/log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47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" y="2540"/>
            <a:ext cx="419100" cy="914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470820" y="539552"/>
            <a:ext cx="2506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387" tIns="46193" rIns="92387" bIns="46193">
            <a:spAutoFit/>
          </a:bodyPr>
          <a:lstStyle>
            <a:lvl1pPr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1pPr>
            <a:lvl2pPr marL="742950" indent="-285750"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2pPr>
            <a:lvl3pPr marL="1143000" indent="-228600"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3pPr>
            <a:lvl4pPr marL="1600200" indent="-228600"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4pPr>
            <a:lvl5pPr marL="2057400" indent="-228600" defTabSz="855663"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가는각진제목체" pitchFamily="18" charset="-127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ko-KR" altLang="en-US" sz="2000" dirty="0">
                <a:latin typeface="나눔고딕 ExtraBold" pitchFamily="50" charset="-127"/>
                <a:ea typeface="나눔고딕 ExtraBold" pitchFamily="50" charset="-127"/>
              </a:rPr>
              <a:t>목   차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08720" y="1166615"/>
            <a:ext cx="5632450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anose="02020603050405020304" pitchFamily="18" charset="0"/>
                <a:ea typeface="가는각진제목체" pitchFamily="18" charset="-127"/>
              </a:defRPr>
            </a:lvl9pPr>
          </a:lstStyle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400" b="1" dirty="0" smtClean="0">
                <a:solidFill>
                  <a:schemeClr val="tx2"/>
                </a:solidFill>
                <a:latin typeface="+mj-ea"/>
                <a:ea typeface="+mj-ea"/>
              </a:rPr>
              <a:t>1. user--------------------------------------  4</a:t>
            </a:r>
            <a:endParaRPr lang="en-US" altLang="ko-KR" sz="1400" b="1" dirty="0" smtClean="0">
              <a:solidFill>
                <a:schemeClr val="tx2"/>
              </a:solidFill>
              <a:latin typeface="+mj-ea"/>
              <a:ea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  1.1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  <a:latin typeface="+mj-ea"/>
                <a:ea typeface="+mj-ea"/>
              </a:rPr>
              <a:t>check_user</a:t>
            </a:r>
            <a:r>
              <a:rPr lang="en-US" altLang="ko-KR" sz="1000" dirty="0">
                <a:solidFill>
                  <a:schemeClr val="tx2"/>
                </a:solidFill>
                <a:latin typeface="+mj-ea"/>
                <a:ea typeface="+mj-ea"/>
              </a:rPr>
              <a:t>-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4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  1.2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  <a:latin typeface="+mj-ea"/>
              </a:rPr>
              <a:t>check_user_detail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6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  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  1.3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  <a:latin typeface="+mj-ea"/>
                <a:ea typeface="+mj-ea"/>
              </a:rPr>
              <a:t>add_user</a:t>
            </a:r>
            <a:r>
              <a:rPr lang="en-US" altLang="ko-KR" sz="1000" dirty="0">
                <a:solidFill>
                  <a:schemeClr val="tx2"/>
                </a:solidFill>
                <a:latin typeface="+mj-ea"/>
                <a:ea typeface="+mj-ea"/>
              </a:rPr>
              <a:t>-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  <a:ea typeface="+mj-ea"/>
              </a:rPr>
              <a:t>8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  1.4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  <a:latin typeface="+mj-ea"/>
              </a:rPr>
              <a:t>mod_user_req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10  </a:t>
            </a: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 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1.5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  <a:latin typeface="+mj-ea"/>
              </a:rPr>
              <a:t>mod_user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-----------------------------------------------------------------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12</a:t>
            </a: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  1.6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  <a:latin typeface="+mj-ea"/>
              </a:rPr>
              <a:t>del_user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-----------------------------------------------------------------</a:t>
            </a:r>
            <a:r>
              <a:rPr lang="ko-KR" altLang="en-US" sz="1000" dirty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14</a:t>
            </a: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 1.7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  <a:latin typeface="+mj-ea"/>
              </a:rPr>
              <a:t>reset_pw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----------------------------------------------------------------</a:t>
            </a:r>
            <a:r>
              <a:rPr lang="ko-KR" altLang="en-US" sz="1000" dirty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16</a:t>
            </a: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 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1.8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  <a:latin typeface="+mj-ea"/>
              </a:rPr>
              <a:t>check_reg_app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-----------------------------------------------------------------</a:t>
            </a:r>
            <a:r>
              <a:rPr lang="ko-KR" altLang="en-US" sz="1000" dirty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17  </a:t>
            </a: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 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1.9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  <a:latin typeface="+mj-ea"/>
              </a:rPr>
              <a:t>reg_approval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----------------------------------------------------------------</a:t>
            </a:r>
            <a:r>
              <a:rPr lang="ko-KR" altLang="en-US" sz="1000" dirty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19</a:t>
            </a: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 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1.10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  <a:latin typeface="+mj-ea"/>
              </a:rPr>
              <a:t>reg_reject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-----------------------------------------------------------------</a:t>
            </a:r>
            <a:r>
              <a:rPr lang="ko-KR" altLang="en-US" sz="1000" dirty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21  </a:t>
            </a: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 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1.11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  <a:latin typeface="+mj-ea"/>
              </a:rPr>
              <a:t>check_user_auth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------------------------------------------------------------------</a:t>
            </a:r>
            <a:r>
              <a:rPr lang="ko-KR" altLang="en-US" sz="1000" dirty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23</a:t>
            </a: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  1.12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  <a:latin typeface="+mj-ea"/>
              </a:rPr>
              <a:t>check_user_auth_detail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-----------------------------------------------------------------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25</a:t>
            </a:r>
            <a:endParaRPr lang="en-US" altLang="ko-KR" sz="1000" dirty="0" smtClean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 1.13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  <a:latin typeface="+mj-ea"/>
              </a:rPr>
              <a:t>mod_user_auth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----------------------------------------------------------------</a:t>
            </a:r>
            <a:r>
              <a:rPr lang="ko-KR" altLang="en-US" sz="1000" dirty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27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+mj-ea"/>
              </a:rPr>
              <a:t>2</a:t>
            </a:r>
            <a:r>
              <a:rPr lang="en-US" altLang="ko-KR" sz="1400" b="1" dirty="0" smtClean="0">
                <a:solidFill>
                  <a:schemeClr val="tx2"/>
                </a:solidFill>
                <a:latin typeface="+mj-ea"/>
              </a:rPr>
              <a:t>. system--------------------------------------  29</a:t>
            </a:r>
            <a:endParaRPr lang="en-US" altLang="ko-KR" sz="14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 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2.1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  <a:latin typeface="+mj-ea"/>
              </a:rPr>
              <a:t>check_log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-----------------------------------------------------------------</a:t>
            </a:r>
            <a:r>
              <a:rPr lang="ko-KR" altLang="en-US" sz="1000" dirty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29  </a:t>
            </a: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 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2.2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  <a:latin typeface="+mj-ea"/>
              </a:rPr>
              <a:t>check_period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----------------------------------------------------------------</a:t>
            </a:r>
            <a:r>
              <a:rPr lang="ko-KR" altLang="en-US" sz="1000" dirty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31</a:t>
            </a: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 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2.3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  <a:latin typeface="+mj-ea"/>
              </a:rPr>
              <a:t>mod_period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-----------------------------------------------------------------</a:t>
            </a:r>
            <a:r>
              <a:rPr lang="ko-KR" altLang="en-US" sz="1000" dirty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32  </a:t>
            </a: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 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2.4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  <a:latin typeface="+mj-ea"/>
              </a:rPr>
              <a:t>user_DB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------------------------------------------------------------------</a:t>
            </a:r>
            <a:r>
              <a:rPr lang="ko-KR" altLang="en-US" sz="1000" dirty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33</a:t>
            </a:r>
            <a:endParaRPr lang="en-US" altLang="ko-KR" sz="1000" dirty="0">
              <a:solidFill>
                <a:schemeClr val="tx2"/>
              </a:solidFill>
              <a:latin typeface="+mj-ea"/>
            </a:endParaRP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 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2.5</a:t>
            </a:r>
            <a:r>
              <a:rPr lang="ko-KR" altLang="en-US" sz="1000" dirty="0" smtClean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err="1">
                <a:solidFill>
                  <a:schemeClr val="tx2"/>
                </a:solidFill>
                <a:latin typeface="+mj-ea"/>
              </a:rPr>
              <a:t>server_DB</a:t>
            </a:r>
            <a:r>
              <a:rPr lang="en-US" altLang="ko-KR" sz="1000" dirty="0">
                <a:solidFill>
                  <a:schemeClr val="tx2"/>
                </a:solidFill>
                <a:latin typeface="+mj-ea"/>
              </a:rPr>
              <a:t>------------------------------------------------------------------</a:t>
            </a:r>
            <a:r>
              <a:rPr lang="ko-KR" altLang="en-US" sz="1000" dirty="0">
                <a:solidFill>
                  <a:schemeClr val="tx2"/>
                </a:solidFill>
                <a:latin typeface="+mj-ea"/>
              </a:rPr>
              <a:t> </a:t>
            </a:r>
            <a:r>
              <a:rPr lang="en-US" altLang="ko-KR" sz="1000" dirty="0" smtClean="0">
                <a:solidFill>
                  <a:schemeClr val="tx2"/>
                </a:solidFill>
                <a:latin typeface="+mj-ea"/>
              </a:rPr>
              <a:t>34</a:t>
            </a:r>
          </a:p>
          <a:p>
            <a:pPr algn="dist">
              <a:lnSpc>
                <a:spcPct val="120000"/>
              </a:lnSpc>
              <a:spcBef>
                <a:spcPct val="30000"/>
              </a:spcBef>
              <a:defRPr/>
            </a:pPr>
            <a:endParaRPr lang="en-US" altLang="ko-KR" sz="1000" dirty="0" smtClean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92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2. system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2.1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check_log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heck_log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이력을 조회한다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9920"/>
              </p:ext>
            </p:extLst>
          </p:nvPr>
        </p:nvGraphicFramePr>
        <p:xfrm>
          <a:off x="882824" y="2193038"/>
          <a:ext cx="5518092" cy="3020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state_code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934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request_code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8003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parameter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값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3679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5206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address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주소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63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2. system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2.2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check_period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check_period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기간 정보를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 조회한다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admin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check/period</a:t>
            </a:r>
          </a:p>
          <a:p>
            <a:pPr marL="171450" indent="-171450" algn="just" eaLnBrk="1" hangingPunct="1">
              <a:lnSpc>
                <a:spcPct val="120000"/>
              </a:lnSpc>
              <a:buFontTx/>
              <a:buChar char="-"/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ex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) http://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127.0.0.1:5000/admin/check/period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290229"/>
              </p:ext>
            </p:extLst>
          </p:nvPr>
        </p:nvGraphicFramePr>
        <p:xfrm>
          <a:off x="882824" y="2587337"/>
          <a:ext cx="5518091" cy="1208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34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6273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87450" y="3964887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6229"/>
              </p:ext>
            </p:extLst>
          </p:nvPr>
        </p:nvGraphicFramePr>
        <p:xfrm>
          <a:off x="882824" y="4478590"/>
          <a:ext cx="5518092" cy="1812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key_period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인식키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조회 기간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gis_period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인식키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GIS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 기간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log_period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이력 조회 기간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9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8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2. system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2.2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mod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_period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mod_period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기간 정보를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 수정한다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admin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mod/period</a:t>
            </a:r>
          </a:p>
          <a:p>
            <a:pPr marL="171450" indent="-171450" algn="just" eaLnBrk="1" hangingPunct="1">
              <a:lnSpc>
                <a:spcPct val="120000"/>
              </a:lnSpc>
              <a:buFontTx/>
              <a:buChar char="-"/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ex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) http://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127.0.0.1:5000/admin/mod/period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06841"/>
              </p:ext>
            </p:extLst>
          </p:nvPr>
        </p:nvGraphicFramePr>
        <p:xfrm>
          <a:off x="882824" y="2587337"/>
          <a:ext cx="5518091" cy="2114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34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6273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key_period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인식키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조회 기간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5357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gis_period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인식키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GIS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 기간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22443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log_period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이력 조회 기간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16988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87450" y="4851300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356334"/>
              </p:ext>
            </p:extLst>
          </p:nvPr>
        </p:nvGraphicFramePr>
        <p:xfrm>
          <a:off x="882824" y="5365003"/>
          <a:ext cx="5518092" cy="1812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key_period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인식키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조회 기간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gis_period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인식키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GIS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 기간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log_period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이력 조회 기간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9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2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54005"/>
              </p:ext>
            </p:extLst>
          </p:nvPr>
        </p:nvGraphicFramePr>
        <p:xfrm>
          <a:off x="882823" y="4799763"/>
          <a:ext cx="5518091" cy="906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34021"/>
                  </a:ext>
                </a:extLst>
              </a:tr>
            </a:tbl>
          </a:graphicData>
        </a:graphic>
      </p:graphicFrame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2. system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2.3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user_DB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u</a:t>
              </a: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ser_DB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사용자의 폴더에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DB 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파일을 백업한다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admin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user/</a:t>
            </a: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db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algn="just" eaLnBrk="1" hangingPunct="1">
              <a:lnSpc>
                <a:spcPct val="120000"/>
              </a:lnSpc>
              <a:buFontTx/>
              <a:buChar char="-"/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ex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) http://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127.0.0.1:5000/admin/user/db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41006"/>
              </p:ext>
            </p:extLst>
          </p:nvPr>
        </p:nvGraphicFramePr>
        <p:xfrm>
          <a:off x="882824" y="2587337"/>
          <a:ext cx="5518091" cy="151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34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6273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path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저장할 경로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5357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87450" y="4286060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8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8323"/>
              </p:ext>
            </p:extLst>
          </p:nvPr>
        </p:nvGraphicFramePr>
        <p:xfrm>
          <a:off x="882823" y="4458940"/>
          <a:ext cx="5518091" cy="906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34021"/>
                  </a:ext>
                </a:extLst>
              </a:tr>
            </a:tbl>
          </a:graphicData>
        </a:graphic>
      </p:graphicFrame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2. system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2.4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server_DB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server_DB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서버에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DB 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파일을 백업한다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admin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/server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db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algn="just" eaLnBrk="1" hangingPunct="1">
              <a:lnSpc>
                <a:spcPct val="120000"/>
              </a:lnSpc>
              <a:buFontTx/>
              <a:buChar char="-"/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ex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) http://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127.0.0.1:5000/admin/server/db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043509"/>
              </p:ext>
            </p:extLst>
          </p:nvPr>
        </p:nvGraphicFramePr>
        <p:xfrm>
          <a:off x="882824" y="2587337"/>
          <a:ext cx="5518091" cy="1208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34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6273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87450" y="3945237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5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1.1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check_user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check_user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사용자의 정보를 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admin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/check/user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127.0.0.1:5000/admin/check/user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211474"/>
              </p:ext>
            </p:extLst>
          </p:nvPr>
        </p:nvGraphicFramePr>
        <p:xfrm>
          <a:off x="882824" y="2587337"/>
          <a:ext cx="5518092" cy="2114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company_name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80482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current_page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페이지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08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4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1.1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check_user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check_user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사용자의 정보를 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63984"/>
              </p:ext>
            </p:extLst>
          </p:nvPr>
        </p:nvGraphicFramePr>
        <p:xfrm>
          <a:off x="882824" y="2193038"/>
          <a:ext cx="5518092" cy="2416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59344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company_name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934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total_count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반환된 총 개수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02094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95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1.2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check_user_detail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check_user_detail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사용자의 상세정보를 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/admin/check/user/detail/&lt;</a:t>
            </a: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user_id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&gt;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127.0.0.1:5000/admin/check/user/detail/&lt;user_id&gt;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get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방식 둘 다 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98232"/>
              </p:ext>
            </p:extLst>
          </p:nvPr>
        </p:nvGraphicFramePr>
        <p:xfrm>
          <a:off x="882824" y="2587337"/>
          <a:ext cx="5518091" cy="151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key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34021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6273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 정보를 조회할 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60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9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1.2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check_user_detail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check_user_detail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사용자의 상세정보를 조회한다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01595"/>
              </p:ext>
            </p:extLst>
          </p:nvPr>
        </p:nvGraphicFramePr>
        <p:xfrm>
          <a:off x="882824" y="2193038"/>
          <a:ext cx="5518092" cy="4228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company_name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934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position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직급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8003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login_app_flag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승인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67009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login_rej_flag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거절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5105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withdraw_flag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탈퇴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5206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delete_flag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여부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96137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02094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phone_number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09772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email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5997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1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1.3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add_user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add_user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사용자를</a:t>
            </a:r>
            <a:r>
              <a:rPr lang="ko-KR" altLang="en-US" sz="900" dirty="0" smtClean="0"/>
              <a:t> </a:t>
            </a:r>
            <a:r>
              <a:rPr lang="ko-KR" altLang="en-US" sz="900" dirty="0" smtClean="0"/>
              <a:t>등록한다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80728" y="1606524"/>
            <a:ext cx="522485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사용방범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 - 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/admin/add/user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- ex) http://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127.0.0.1:5000/admin/add/user</a:t>
            </a:r>
            <a:endParaRPr kumimoji="0"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post 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방식을 </a:t>
            </a:r>
            <a:r>
              <a:rPr kumimoji="0" lang="ko-KR" altLang="en-US" sz="900" dirty="0">
                <a:latin typeface="나눔고딕" pitchFamily="50" charset="-127"/>
                <a:ea typeface="나눔고딕" pitchFamily="50" charset="-127"/>
              </a:rPr>
              <a:t>지원한다</a:t>
            </a:r>
            <a:r>
              <a:rPr kumimoji="0" lang="en-US" altLang="ko-KR" sz="9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80728" y="2357194"/>
            <a:ext cx="5224851" cy="1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ko-KR" sz="900" dirty="0" smtClean="0"/>
              <a:t>Parameter </a:t>
            </a:r>
            <a:r>
              <a:rPr lang="ko-KR" altLang="en-US" sz="900" dirty="0" smtClean="0"/>
              <a:t>설명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63772"/>
              </p:ext>
            </p:extLst>
          </p:nvPr>
        </p:nvGraphicFramePr>
        <p:xfrm>
          <a:off x="882824" y="2587337"/>
          <a:ext cx="5518092" cy="3624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dirty="0" err="1" smtClean="0">
                          <a:latin typeface="나눔고딕" panose="020D0604000000000000" pitchFamily="50" charset="-127"/>
                          <a:ea typeface="나눔고딕" pitchFamily="50" charset="-127"/>
                        </a:rPr>
                        <a:t>user_key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LOGRE</a:t>
                      </a: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코드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등록할 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ea typeface="나눔고딕" panose="020D0604000000000000"/>
                        </a:rPr>
                        <a:t>password</a:t>
                      </a:r>
                      <a:endParaRPr lang="ko-KR" altLang="en-US" sz="900" b="1" dirty="0">
                        <a:ea typeface="나눔고딕" panose="020D060400000000000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ea typeface="나눔고딕" panose="020D0604000000000000"/>
                        </a:rPr>
                        <a:t>등록할 사용자 비밀번호</a:t>
                      </a:r>
                      <a:endParaRPr lang="ko-KR" altLang="en-US" sz="900" dirty="0">
                        <a:ea typeface="나눔고딕" panose="020D060400000000000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9292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등록할 사용자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47663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company_name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등록할 사용자 회사명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0889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department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등록할 사용자 부서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32276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position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등록할 사용자 직급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571104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phone_number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등록할 사용자 전화번호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2605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email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등록할 사용자 이메일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11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5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257632" y="198562"/>
            <a:ext cx="339720" cy="59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299" tIns="42149" rIns="84299" bIns="42149">
            <a:spAutoFit/>
          </a:bodyPr>
          <a:lstStyle/>
          <a:p>
            <a:r>
              <a:rPr lang="en-US" altLang="ko-KR" sz="3300" dirty="0" smtClean="0">
                <a:latin typeface="Rix정고딕 B" pitchFamily="18" charset="-127"/>
                <a:ea typeface="Rix정고딕 B" pitchFamily="18" charset="-127"/>
              </a:rPr>
              <a:t>I</a:t>
            </a:r>
            <a:endParaRPr lang="ko-KR" altLang="en-US" sz="3300" dirty="0">
              <a:latin typeface="Rix정고딕 B" pitchFamily="18" charset="-127"/>
              <a:ea typeface="Rix정고딕 B" pitchFamily="18" charset="-127"/>
            </a:endParaRPr>
          </a:p>
        </p:txBody>
      </p:sp>
      <p:sp>
        <p:nvSpPr>
          <p:cNvPr id="5" name="직사각형 10"/>
          <p:cNvSpPr>
            <a:spLocks noChangeArrowheads="1"/>
          </p:cNvSpPr>
          <p:nvPr/>
        </p:nvSpPr>
        <p:spPr bwMode="auto">
          <a:xfrm>
            <a:off x="2132856" y="305716"/>
            <a:ext cx="3930787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kumimoji="0" lang="en-US" altLang="ko-KR" sz="11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en-US" altLang="ko-KR" sz="1100" b="1" dirty="0" smtClean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kumimoji="0" lang="en-US" altLang="ko-KR" sz="1100" b="1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1.3 </a:t>
            </a:r>
            <a:r>
              <a:rPr kumimoji="0" lang="en-US" altLang="ko-KR" sz="1100" dirty="0" err="1" smtClean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rPr>
              <a:t>add_user</a:t>
            </a:r>
            <a:endParaRPr kumimoji="0" lang="ko-KR" altLang="en-US" sz="1100" dirty="0">
              <a:solidFill>
                <a:srgbClr val="59595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28"/>
          <p:cNvGrpSpPr>
            <a:grpSpLocks/>
          </p:cNvGrpSpPr>
          <p:nvPr/>
        </p:nvGrpSpPr>
        <p:grpSpPr bwMode="auto">
          <a:xfrm>
            <a:off x="548680" y="1006134"/>
            <a:ext cx="4665110" cy="266489"/>
            <a:chOff x="848822" y="1017259"/>
            <a:chExt cx="5143731" cy="285752"/>
          </a:xfrm>
        </p:grpSpPr>
        <p:sp>
          <p:nvSpPr>
            <p:cNvPr id="7" name="모서리가 둥근 직사각형 29"/>
            <p:cNvSpPr>
              <a:spLocks noChangeAspect="1"/>
            </p:cNvSpPr>
            <p:nvPr/>
          </p:nvSpPr>
          <p:spPr bwMode="auto">
            <a:xfrm>
              <a:off x="1187549" y="1037493"/>
              <a:ext cx="4805004" cy="2191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096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ko-KR" sz="1100" dirty="0" err="1" smtClean="0">
                  <a:solidFill>
                    <a:srgbClr val="595959"/>
                  </a:solidFill>
                  <a:latin typeface="나눔고딕 ExtraBold" pitchFamily="50" charset="-127"/>
                  <a:ea typeface="나눔고딕 ExtraBold" pitchFamily="50" charset="-127"/>
                </a:rPr>
                <a:t>add_user</a:t>
              </a:r>
              <a:endParaRPr kumimoji="0" lang="ko-KR" altLang="en-US" sz="1100" dirty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8" name="Picture 8" descr="Z:\디자인자료\아이콘\118798-matte-grey-square-icon-arrows-full-set\118754-matte-grey-square-icon-arrows-double-arrowhead-righ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822" y="1017259"/>
              <a:ext cx="285752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25" y="1287927"/>
            <a:ext cx="5224851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사용자를</a:t>
            </a:r>
            <a:r>
              <a:rPr lang="ko-KR" altLang="en-US" sz="900" dirty="0" smtClean="0"/>
              <a:t> </a:t>
            </a:r>
            <a:r>
              <a:rPr lang="ko-KR" altLang="en-US" sz="900" dirty="0" smtClean="0"/>
              <a:t>등록한다</a:t>
            </a:r>
            <a:r>
              <a:rPr lang="en-US" altLang="ko-KR" sz="900" dirty="0" smtClean="0"/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122349"/>
              </p:ext>
            </p:extLst>
          </p:nvPr>
        </p:nvGraphicFramePr>
        <p:xfrm>
          <a:off x="882824" y="2193038"/>
          <a:ext cx="5518092" cy="2416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 key name</a:t>
                      </a:r>
                      <a:endParaRPr lang="en-US" altLang="ko-KR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/>
                        </a:gs>
                        <a:gs pos="51000">
                          <a:schemeClr val="bg1">
                            <a:lumMod val="9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result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 :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fail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실패시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원인 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9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user_id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593445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45467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date_time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가입일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0438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company_name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93448"/>
                  </a:ext>
                </a:extLst>
              </a:tr>
              <a:tr h="30202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total_count</a:t>
                      </a:r>
                      <a:endParaRPr lang="ko-KR" altLang="en-US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반환된 총 개수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02094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87450" y="1679335"/>
            <a:ext cx="522485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ko-KR" altLang="en-US" sz="900" dirty="0" smtClean="0"/>
              <a:t>반환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 </a:t>
            </a:r>
            <a:endParaRPr lang="en-US" altLang="ko-KR" sz="900" dirty="0" smtClean="0"/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ko-KR" sz="900" dirty="0" err="1" smtClean="0">
                <a:latin typeface="나눔고딕" pitchFamily="50" charset="-127"/>
                <a:ea typeface="나눔고딕" pitchFamily="50" charset="-127"/>
              </a:rPr>
              <a:t>Json</a:t>
            </a:r>
            <a:r>
              <a:rPr kumimoji="0" lang="ko-KR" altLang="en-US" sz="900" dirty="0" smtClean="0">
                <a:latin typeface="나눔고딕" pitchFamily="50" charset="-127"/>
                <a:ea typeface="나눔고딕" pitchFamily="50" charset="-127"/>
              </a:rPr>
              <a:t>으로 반환 하고 내용은 아래와 같다</a:t>
            </a:r>
            <a:r>
              <a:rPr kumimoji="0" lang="en-US" altLang="ko-KR" sz="9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8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40590</TotalTime>
  <Words>2157</Words>
  <Application>Microsoft Office PowerPoint</Application>
  <PresentationFormat>화면 슬라이드 쇼(4:3)</PresentationFormat>
  <Paragraphs>879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34</vt:i4>
      </vt:variant>
    </vt:vector>
  </HeadingPairs>
  <TitlesOfParts>
    <vt:vector size="46" baseType="lpstr">
      <vt:lpstr>HY울릉도B</vt:lpstr>
      <vt:lpstr>Rix정고딕 B</vt:lpstr>
      <vt:lpstr>가는각진제목체</vt:lpstr>
      <vt:lpstr>굴림</vt:lpstr>
      <vt:lpstr>나눔고딕</vt:lpstr>
      <vt:lpstr>나눔고딕 ExtraBold</vt:lpstr>
      <vt:lpstr>맑은 고딕</vt:lpstr>
      <vt:lpstr>Arial</vt:lpstr>
      <vt:lpstr>Segoe UI Black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heedo`</dc:creator>
  <cp:lastModifiedBy>김 유빈</cp:lastModifiedBy>
  <cp:revision>827</cp:revision>
  <cp:lastPrinted>2017-06-29T00:38:47Z</cp:lastPrinted>
  <dcterms:created xsi:type="dcterms:W3CDTF">2017-06-27T04:34:03Z</dcterms:created>
  <dcterms:modified xsi:type="dcterms:W3CDTF">2020-04-15T09:03:23Z</dcterms:modified>
</cp:coreProperties>
</file>