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8"/>
  </p:handoutMasterIdLst>
  <p:sldIdLst>
    <p:sldId id="285" r:id="rId2"/>
    <p:sldId id="262" r:id="rId3"/>
    <p:sldId id="259" r:id="rId4"/>
    <p:sldId id="309" r:id="rId5"/>
    <p:sldId id="292" r:id="rId6"/>
    <p:sldId id="264" r:id="rId7"/>
    <p:sldId id="294" r:id="rId8"/>
    <p:sldId id="310" r:id="rId9"/>
    <p:sldId id="295" r:id="rId10"/>
    <p:sldId id="311" r:id="rId11"/>
    <p:sldId id="299" r:id="rId12"/>
    <p:sldId id="300" r:id="rId13"/>
    <p:sldId id="312" r:id="rId14"/>
    <p:sldId id="316" r:id="rId15"/>
    <p:sldId id="313" r:id="rId16"/>
    <p:sldId id="314" r:id="rId17"/>
    <p:sldId id="317" r:id="rId18"/>
    <p:sldId id="318" r:id="rId19"/>
    <p:sldId id="303" r:id="rId20"/>
    <p:sldId id="304" r:id="rId21"/>
    <p:sldId id="319" r:id="rId22"/>
    <p:sldId id="320" r:id="rId23"/>
    <p:sldId id="321" r:id="rId24"/>
    <p:sldId id="322" r:id="rId25"/>
    <p:sldId id="323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2020-06-17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uresign.kr/products?g_matchtype=b&amp;g_device=c&amp;g_network=g&amp;g_c=331430858553&amp;g_keyword=ssl%20%EB%B0%9C%EA%B8%89&amp;g_adposition=&amp;gclid=CjwKCAjw26H3BRB2EiwAy32zhYbYrorncKSGuv_yttwqLBjWcf-tTEl7jfeMgGItkhmtnf7tEsFFMBoCp5EQAvD_BwE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KeyMaker</a:t>
            </a:r>
            <a:r>
              <a:rPr lang="en-US" altLang="ko-KR" sz="2800" dirty="0"/>
              <a:t> </a:t>
            </a:r>
            <a:r>
              <a:rPr lang="ko-KR" altLang="en-US" sz="2800" dirty="0"/>
              <a:t>위치정보 추출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3636" y="2581828"/>
            <a:ext cx="1758766" cy="1758766"/>
            <a:chOff x="1686607" y="1670234"/>
            <a:chExt cx="1758766" cy="1758766"/>
          </a:xfrm>
        </p:grpSpPr>
        <p:sp>
          <p:nvSpPr>
            <p:cNvPr id="22" name="타원 21"/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4283" y="2332740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KeyMaker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87598" y="2581828"/>
            <a:ext cx="1758766" cy="1758766"/>
            <a:chOff x="4039947" y="1670234"/>
            <a:chExt cx="1758766" cy="1758766"/>
          </a:xfrm>
        </p:grpSpPr>
        <p:sp>
          <p:nvSpPr>
            <p:cNvPr id="23" name="타원 22"/>
            <p:cNvSpPr/>
            <p:nvPr/>
          </p:nvSpPr>
          <p:spPr>
            <a:xfrm>
              <a:off x="403994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2975" y="222254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GeoLocation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위치 추출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71560" y="2581828"/>
            <a:ext cx="1758766" cy="1758766"/>
            <a:chOff x="6393287" y="1670234"/>
            <a:chExt cx="1758766" cy="1758766"/>
          </a:xfrm>
        </p:grpSpPr>
        <p:sp>
          <p:nvSpPr>
            <p:cNvPr id="24" name="타원 23"/>
            <p:cNvSpPr/>
            <p:nvPr/>
          </p:nvSpPr>
          <p:spPr>
            <a:xfrm>
              <a:off x="639328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02030" y="2232025"/>
              <a:ext cx="941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HTTP,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HTTPS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5523" y="2581828"/>
            <a:ext cx="1758766" cy="1758766"/>
            <a:chOff x="8746627" y="1670234"/>
            <a:chExt cx="1758766" cy="1758766"/>
          </a:xfrm>
        </p:grpSpPr>
        <p:sp>
          <p:nvSpPr>
            <p:cNvPr id="25" name="타원 24"/>
            <p:cNvSpPr/>
            <p:nvPr/>
          </p:nvSpPr>
          <p:spPr>
            <a:xfrm>
              <a:off x="874662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039953" y="2238171"/>
              <a:ext cx="1172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IP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위치 추출</a:t>
              </a: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2647507" y="3272636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5617533" y="3251370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8587559" y="3230104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225289" cy="692780"/>
            <a:chOff x="1131046" y="400051"/>
            <a:chExt cx="222528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225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GeoLocation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문제점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673F52-47BF-4B97-A084-1043878853FD}"/>
              </a:ext>
            </a:extLst>
          </p:cNvPr>
          <p:cNvSpPr txBox="1"/>
          <p:nvPr/>
        </p:nvSpPr>
        <p:spPr>
          <a:xfrm>
            <a:off x="239497" y="1536605"/>
            <a:ext cx="400080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GeoLocation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문제점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Local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에서 실행했을 시 정상 동작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하였지만 서버에 올리고 실행 시 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문제가 발생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E8352DE-D99A-4DB9-95B6-A9D45234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5" y="2983711"/>
            <a:ext cx="9923929" cy="346471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4B0ED0-F7D3-4F15-9B77-242CD5DA35ED}"/>
              </a:ext>
            </a:extLst>
          </p:cNvPr>
          <p:cNvCxnSpPr/>
          <p:nvPr/>
        </p:nvCxnSpPr>
        <p:spPr>
          <a:xfrm flipV="1">
            <a:off x="6768353" y="2707341"/>
            <a:ext cx="268941" cy="10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783EBB-5C83-4FD4-AC2A-CB23FFEE8392}"/>
              </a:ext>
            </a:extLst>
          </p:cNvPr>
          <p:cNvSpPr txBox="1"/>
          <p:nvPr/>
        </p:nvSpPr>
        <p:spPr>
          <a:xfrm>
            <a:off x="6505826" y="1494055"/>
            <a:ext cx="441318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분석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GeoLocation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의 경우 보안상의 문제로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HTTPS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만 지원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D801B7-E9C3-4F27-B8B4-611C1FD1E86F}"/>
              </a:ext>
            </a:extLst>
          </p:cNvPr>
          <p:cNvSpPr/>
          <p:nvPr/>
        </p:nvSpPr>
        <p:spPr>
          <a:xfrm>
            <a:off x="1757955" y="3056965"/>
            <a:ext cx="1379692" cy="372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886F7-EBE0-440F-B904-69A409A05BC2}"/>
              </a:ext>
            </a:extLst>
          </p:cNvPr>
          <p:cNvSpPr/>
          <p:nvPr/>
        </p:nvSpPr>
        <p:spPr>
          <a:xfrm>
            <a:off x="865095" y="4960820"/>
            <a:ext cx="4829797" cy="11326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B039FA-3A77-4DB6-B927-475EC8BF16BE}"/>
              </a:ext>
            </a:extLst>
          </p:cNvPr>
          <p:cNvCxnSpPr/>
          <p:nvPr/>
        </p:nvCxnSpPr>
        <p:spPr>
          <a:xfrm flipH="1" flipV="1">
            <a:off x="2671482" y="2581835"/>
            <a:ext cx="89647" cy="4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33CA62D-3661-4168-AF05-40213CC9DA6C}"/>
              </a:ext>
            </a:extLst>
          </p:cNvPr>
          <p:cNvCxnSpPr/>
          <p:nvPr/>
        </p:nvCxnSpPr>
        <p:spPr>
          <a:xfrm flipH="1" flipV="1">
            <a:off x="2707341" y="2607961"/>
            <a:ext cx="1518242" cy="235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313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HTTP VS HTTPS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3254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차이점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Flask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HTTP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HTTPS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로 변환하기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변환 시 문제점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변환 문제점 방안 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5260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297517"/>
            <a:ext cx="2969018" cy="692780"/>
            <a:chOff x="1131046" y="400051"/>
            <a:chExt cx="2969018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차이점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1C662D-6092-4F46-ABCB-05FAFDECB7CB}"/>
              </a:ext>
            </a:extLst>
          </p:cNvPr>
          <p:cNvGrpSpPr/>
          <p:nvPr/>
        </p:nvGrpSpPr>
        <p:grpSpPr>
          <a:xfrm>
            <a:off x="2209706" y="1272980"/>
            <a:ext cx="1758766" cy="1758766"/>
            <a:chOff x="1686607" y="1670234"/>
            <a:chExt cx="1758766" cy="175876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79A450-A35D-4482-AE5C-0F5D75C4C197}"/>
                </a:ext>
              </a:extLst>
            </p:cNvPr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C2E035-7402-475D-8D80-971C86D6D065}"/>
                </a:ext>
              </a:extLst>
            </p:cNvPr>
            <p:cNvSpPr txBox="1"/>
            <p:nvPr/>
          </p:nvSpPr>
          <p:spPr>
            <a:xfrm>
              <a:off x="2172293" y="233274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HTTP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ADCA18-9876-4EF2-874D-446E01DFC4D6}"/>
              </a:ext>
            </a:extLst>
          </p:cNvPr>
          <p:cNvGrpSpPr/>
          <p:nvPr/>
        </p:nvGrpSpPr>
        <p:grpSpPr>
          <a:xfrm>
            <a:off x="7686909" y="1240769"/>
            <a:ext cx="1758766" cy="1758766"/>
            <a:chOff x="1686607" y="1670234"/>
            <a:chExt cx="1758766" cy="175876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9533AA-A331-4BE8-8380-FE97379A360B}"/>
                </a:ext>
              </a:extLst>
            </p:cNvPr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686E61-7197-4280-9951-1AD5FB86E500}"/>
                </a:ext>
              </a:extLst>
            </p:cNvPr>
            <p:cNvSpPr txBox="1"/>
            <p:nvPr/>
          </p:nvSpPr>
          <p:spPr>
            <a:xfrm>
              <a:off x="2095348" y="233274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HTTPS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7CEF34-AC11-4D80-8A34-CCBC14B6038C}"/>
              </a:ext>
            </a:extLst>
          </p:cNvPr>
          <p:cNvSpPr txBox="1"/>
          <p:nvPr/>
        </p:nvSpPr>
        <p:spPr>
          <a:xfrm>
            <a:off x="5599270" y="1903275"/>
            <a:ext cx="643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</a:t>
            </a:r>
          </a:p>
          <a:p>
            <a:endParaRPr lang="en-US" altLang="ko-KR" sz="32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DA19C-BBDD-4255-B33B-18D409E90007}"/>
              </a:ext>
            </a:extLst>
          </p:cNvPr>
          <p:cNvSpPr txBox="1"/>
          <p:nvPr/>
        </p:nvSpPr>
        <p:spPr>
          <a:xfrm>
            <a:off x="1019176" y="3318423"/>
            <a:ext cx="3983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텍스트 전송 프로토콜의</a:t>
            </a:r>
            <a:r>
              <a:rPr lang="en-US" altLang="ko-KR" dirty="0"/>
              <a:t>(Hypertext Transfer Protocol)</a:t>
            </a:r>
            <a:r>
              <a:rPr lang="ko-KR" altLang="en-US" dirty="0"/>
              <a:t> 약자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/>
              <a:t>웹 서핑을 할 때 서버에서 브라우저로 데이터를 전송해 주는 용도로 가장 많이 사용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/>
              <a:t>인터넷의 초기에 모든 웹사이트에서 기본적으로 사용되었던 프로토콜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75AE0-269B-4901-B1F8-F551EF90F3A5}"/>
              </a:ext>
            </a:extLst>
          </p:cNvPr>
          <p:cNvSpPr txBox="1"/>
          <p:nvPr/>
        </p:nvSpPr>
        <p:spPr>
          <a:xfrm>
            <a:off x="6574726" y="3318423"/>
            <a:ext cx="3983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HTTP + Secure = HTTPS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/>
              <a:t>HTTP</a:t>
            </a:r>
            <a:r>
              <a:rPr lang="ko-KR" altLang="en-US" dirty="0"/>
              <a:t>의 서버에서부터 브라우저로 전송되는 정보가 암호화되지 않는다는 문제점을 보완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SSL(</a:t>
            </a:r>
            <a:r>
              <a:rPr lang="ko-KR" altLang="en-US" dirty="0"/>
              <a:t>보안 소켓 계층</a:t>
            </a:r>
            <a:r>
              <a:rPr lang="en-US" altLang="ko-KR" dirty="0"/>
              <a:t>)</a:t>
            </a:r>
            <a:r>
              <a:rPr lang="ko-KR" altLang="en-US" dirty="0"/>
              <a:t>을 사용함으로써 이 문제를 해결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SSL</a:t>
            </a:r>
            <a:r>
              <a:rPr lang="ko-KR" altLang="en-US" dirty="0"/>
              <a:t>은 서버와 브라우저 사이에 안전하게 암호화된 연결을 만들 수 있게 도와주고</a:t>
            </a:r>
            <a:r>
              <a:rPr lang="en-US" altLang="ko-KR" dirty="0"/>
              <a:t>, </a:t>
            </a:r>
            <a:r>
              <a:rPr lang="ko-KR" altLang="en-US" dirty="0"/>
              <a:t>서버 브라우저가 민감한 정보를 주고받을 때 이것이 </a:t>
            </a:r>
            <a:r>
              <a:rPr lang="ko-KR" altLang="en-US" dirty="0" err="1"/>
              <a:t>도난당하는</a:t>
            </a:r>
            <a:r>
              <a:rPr lang="ko-KR" altLang="en-US" dirty="0"/>
              <a:t> 것을 </a:t>
            </a:r>
            <a:r>
              <a:rPr lang="ko-KR" altLang="en-US" dirty="0" err="1"/>
              <a:t>막아줌</a:t>
            </a:r>
            <a:endParaRPr lang="en-US" altLang="ko-KR" sz="2000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9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969018" cy="692780"/>
            <a:chOff x="1131046" y="400051"/>
            <a:chExt cx="2969018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2601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Flask</a:t>
              </a:r>
              <a:r>
                <a:rPr lang="ko-KR" altLang="en-US" sz="1100" dirty="0"/>
                <a:t>에서 </a:t>
              </a:r>
              <a:r>
                <a:rPr lang="en-US" altLang="ko-KR" sz="1100" dirty="0"/>
                <a:t>HTTP</a:t>
              </a:r>
              <a:r>
                <a:rPr lang="ko-KR" altLang="en-US" sz="1100" dirty="0"/>
                <a:t>를 </a:t>
              </a:r>
              <a:r>
                <a:rPr lang="en-US" altLang="ko-KR" sz="1100" dirty="0"/>
                <a:t>HTTPS</a:t>
              </a:r>
              <a:r>
                <a:rPr lang="ko-KR" altLang="en-US" sz="1100" dirty="0"/>
                <a:t>로 변환하기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39ACFB-34C6-4806-92FE-2C48D8F4DFD3}"/>
              </a:ext>
            </a:extLst>
          </p:cNvPr>
          <p:cNvSpPr txBox="1"/>
          <p:nvPr/>
        </p:nvSpPr>
        <p:spPr>
          <a:xfrm>
            <a:off x="1131046" y="1287766"/>
            <a:ext cx="398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Pyopenssl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 설치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D35F96-0B9A-4D4A-AE99-9B138681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50" y="1687875"/>
            <a:ext cx="9197049" cy="5622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82C853-30E2-40AE-82CD-D6578F44A0CA}"/>
              </a:ext>
            </a:extLst>
          </p:cNvPr>
          <p:cNvSpPr txBox="1"/>
          <p:nvPr/>
        </p:nvSpPr>
        <p:spPr>
          <a:xfrm>
            <a:off x="1131046" y="2650402"/>
            <a:ext cx="398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cryptography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 설치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279A8D-9465-4D2A-8A6E-C58A664A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550" y="3099818"/>
            <a:ext cx="9326346" cy="5622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586A5-0DA0-40C7-A1F5-FF64CA12B922}"/>
              </a:ext>
            </a:extLst>
          </p:cNvPr>
          <p:cNvSpPr txBox="1"/>
          <p:nvPr/>
        </p:nvSpPr>
        <p:spPr>
          <a:xfrm>
            <a:off x="1131046" y="4033479"/>
            <a:ext cx="398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app.py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ssl_context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=‘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adhoc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75642A-EC09-42C2-BF6A-2902910DC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550" y="4588982"/>
            <a:ext cx="9326346" cy="14436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C052CE-7AFF-4999-BD2A-7286BCF401A0}"/>
              </a:ext>
            </a:extLst>
          </p:cNvPr>
          <p:cNvSpPr/>
          <p:nvPr/>
        </p:nvSpPr>
        <p:spPr>
          <a:xfrm>
            <a:off x="7068862" y="1726104"/>
            <a:ext cx="3473632" cy="473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46334F-2750-4D50-92FB-B47DE94FB22E}"/>
              </a:ext>
            </a:extLst>
          </p:cNvPr>
          <p:cNvSpPr/>
          <p:nvPr/>
        </p:nvSpPr>
        <p:spPr>
          <a:xfrm>
            <a:off x="6988179" y="3134104"/>
            <a:ext cx="3640419" cy="473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9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969018" cy="692780"/>
            <a:chOff x="1131046" y="400051"/>
            <a:chExt cx="2969018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2601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Flask</a:t>
              </a:r>
              <a:r>
                <a:rPr lang="ko-KR" altLang="en-US" sz="1100" dirty="0"/>
                <a:t>에서 </a:t>
              </a:r>
              <a:r>
                <a:rPr lang="en-US" altLang="ko-KR" sz="1100" dirty="0"/>
                <a:t>HTTP</a:t>
              </a:r>
              <a:r>
                <a:rPr lang="ko-KR" altLang="en-US" sz="1100" dirty="0"/>
                <a:t>를 </a:t>
              </a:r>
              <a:r>
                <a:rPr lang="en-US" altLang="ko-KR" sz="1100" dirty="0"/>
                <a:t>HTTPS</a:t>
              </a:r>
              <a:r>
                <a:rPr lang="ko-KR" altLang="en-US" sz="1100" dirty="0"/>
                <a:t>로 변환하기</a:t>
              </a:r>
            </a:p>
          </p:txBody>
        </p:sp>
      </p:grpSp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18797D08-A99D-4C07-8D95-6E997E4F7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26" y="1313136"/>
            <a:ext cx="1075764" cy="10757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6B031-4A41-4F7E-A2EF-9211089C53D7}"/>
              </a:ext>
            </a:extLst>
          </p:cNvPr>
          <p:cNvSpPr/>
          <p:nvPr/>
        </p:nvSpPr>
        <p:spPr>
          <a:xfrm>
            <a:off x="507930" y="2411274"/>
            <a:ext cx="764755" cy="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F54424D-551C-4CB5-B33F-F6D1DF3E6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37" y="1287766"/>
            <a:ext cx="2628036" cy="554486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26817863-C8F9-40D5-8587-71BB77B41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88" y="1313132"/>
            <a:ext cx="2628036" cy="5544867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A0C0D02-7DEB-4825-81FF-8D821055D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05" y="1313132"/>
            <a:ext cx="2628036" cy="5544867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A088A5D7-2874-4725-84AC-ED414EF92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86" y="1313132"/>
            <a:ext cx="2628036" cy="5544867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5EB402-2F62-4A2D-9229-BBF1D8940164}"/>
              </a:ext>
            </a:extLst>
          </p:cNvPr>
          <p:cNvCxnSpPr/>
          <p:nvPr/>
        </p:nvCxnSpPr>
        <p:spPr>
          <a:xfrm>
            <a:off x="3752090" y="3783106"/>
            <a:ext cx="17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71DBF0-91EC-46ED-9905-C5422339F5B4}"/>
              </a:ext>
            </a:extLst>
          </p:cNvPr>
          <p:cNvSpPr/>
          <p:nvPr/>
        </p:nvSpPr>
        <p:spPr>
          <a:xfrm>
            <a:off x="3977729" y="3267636"/>
            <a:ext cx="1042506" cy="1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AD689-83D7-491F-B1A1-B36C1B55B2F5}"/>
              </a:ext>
            </a:extLst>
          </p:cNvPr>
          <p:cNvCxnSpPr>
            <a:stCxn id="31" idx="3"/>
          </p:cNvCxnSpPr>
          <p:nvPr/>
        </p:nvCxnSpPr>
        <p:spPr>
          <a:xfrm>
            <a:off x="5020235" y="3348318"/>
            <a:ext cx="1495889" cy="51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EB3960-DEFE-4088-A5A7-F1F2F9706C62}"/>
              </a:ext>
            </a:extLst>
          </p:cNvPr>
          <p:cNvSpPr/>
          <p:nvPr/>
        </p:nvSpPr>
        <p:spPr>
          <a:xfrm>
            <a:off x="8538338" y="4356847"/>
            <a:ext cx="336537" cy="1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7C06518-DA68-407B-8C03-F488936FEDA1}"/>
              </a:ext>
            </a:extLst>
          </p:cNvPr>
          <p:cNvCxnSpPr>
            <a:stCxn id="35" idx="3"/>
          </p:cNvCxnSpPr>
          <p:nvPr/>
        </p:nvCxnSpPr>
        <p:spPr>
          <a:xfrm flipV="1">
            <a:off x="8874875" y="2868706"/>
            <a:ext cx="699431" cy="15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B66E57-0400-492E-86A5-4023EF3AD0E1}"/>
              </a:ext>
            </a:extLst>
          </p:cNvPr>
          <p:cNvSpPr/>
          <p:nvPr/>
        </p:nvSpPr>
        <p:spPr>
          <a:xfrm>
            <a:off x="1428190" y="6093454"/>
            <a:ext cx="2323900" cy="289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DCBABE4-DF1F-4C7F-AC11-F3D35876BFEE}"/>
              </a:ext>
            </a:extLst>
          </p:cNvPr>
          <p:cNvCxnSpPr/>
          <p:nvPr/>
        </p:nvCxnSpPr>
        <p:spPr>
          <a:xfrm flipV="1">
            <a:off x="3752090" y="4643718"/>
            <a:ext cx="347974" cy="163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CB44EE-7A80-4049-8FA3-2F361C3CE89C}"/>
              </a:ext>
            </a:extLst>
          </p:cNvPr>
          <p:cNvSpPr/>
          <p:nvPr/>
        </p:nvSpPr>
        <p:spPr>
          <a:xfrm>
            <a:off x="9195186" y="2411274"/>
            <a:ext cx="2505429" cy="4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C8D0F-AF6B-45C1-8425-31F9455CD1BC}"/>
              </a:ext>
            </a:extLst>
          </p:cNvPr>
          <p:cNvSpPr txBox="1"/>
          <p:nvPr/>
        </p:nvSpPr>
        <p:spPr>
          <a:xfrm>
            <a:off x="4559040" y="294247"/>
            <a:ext cx="6010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고급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주소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안전하지 않음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허용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위치정보 추출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11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969018" cy="692780"/>
            <a:chOff x="1131046" y="400051"/>
            <a:chExt cx="2969018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2601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Flask</a:t>
              </a:r>
              <a:r>
                <a:rPr lang="ko-KR" altLang="en-US" sz="1100" dirty="0"/>
                <a:t>에서 </a:t>
              </a:r>
              <a:r>
                <a:rPr lang="en-US" altLang="ko-KR" sz="1100" dirty="0"/>
                <a:t>HTTP</a:t>
              </a:r>
              <a:r>
                <a:rPr lang="ko-KR" altLang="en-US" sz="1100" dirty="0"/>
                <a:t>를 </a:t>
              </a:r>
              <a:r>
                <a:rPr lang="en-US" altLang="ko-KR" sz="1100" dirty="0"/>
                <a:t>HTTPS</a:t>
              </a:r>
              <a:r>
                <a:rPr lang="ko-KR" altLang="en-US" sz="1100" dirty="0"/>
                <a:t>로 변환하기</a:t>
              </a:r>
            </a:p>
          </p:txBody>
        </p:sp>
      </p:grp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858C1DD-499D-47B3-9CB1-E70B810C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9" y="2172007"/>
            <a:ext cx="5054752" cy="4631760"/>
          </a:xfrm>
          <a:prstGeom prst="rect">
            <a:avLst/>
          </a:prstGeom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14A5744C-E414-4EB2-90ED-EFAA5F381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26" y="1172441"/>
            <a:ext cx="999566" cy="9995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F702FC-6B57-4903-875A-86D979552969}"/>
              </a:ext>
            </a:extLst>
          </p:cNvPr>
          <p:cNvSpPr/>
          <p:nvPr/>
        </p:nvSpPr>
        <p:spPr>
          <a:xfrm>
            <a:off x="1440554" y="1501946"/>
            <a:ext cx="477894" cy="35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71665D1-4598-4156-8567-D16C5834B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53" y="510989"/>
            <a:ext cx="7781181" cy="3128683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C94AE94C-2595-46F1-B374-E0998595E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53" y="3869495"/>
            <a:ext cx="7781181" cy="27778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BF8D53-797D-4DE0-A670-080C720FAFB3}"/>
              </a:ext>
            </a:extLst>
          </p:cNvPr>
          <p:cNvSpPr/>
          <p:nvPr/>
        </p:nvSpPr>
        <p:spPr>
          <a:xfrm>
            <a:off x="278604" y="6505574"/>
            <a:ext cx="2323900" cy="289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A482B4-02A2-4541-8A0C-7A6F712DC894}"/>
              </a:ext>
            </a:extLst>
          </p:cNvPr>
          <p:cNvSpPr/>
          <p:nvPr/>
        </p:nvSpPr>
        <p:spPr>
          <a:xfrm>
            <a:off x="7847979" y="1636364"/>
            <a:ext cx="668494" cy="40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6B9D7-BB33-41D8-9925-006F719CEE2B}"/>
              </a:ext>
            </a:extLst>
          </p:cNvPr>
          <p:cNvSpPr/>
          <p:nvPr/>
        </p:nvSpPr>
        <p:spPr>
          <a:xfrm>
            <a:off x="5035704" y="5076317"/>
            <a:ext cx="4888226" cy="67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70ABEA5-F162-46AB-A9F7-B886F59A524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02504" y="2075331"/>
            <a:ext cx="2452249" cy="44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97EA7E0-B36C-4770-B761-01B064651CC7}"/>
              </a:ext>
            </a:extLst>
          </p:cNvPr>
          <p:cNvCxnSpPr>
            <a:cxnSpLocks/>
          </p:cNvCxnSpPr>
          <p:nvPr/>
        </p:nvCxnSpPr>
        <p:spPr>
          <a:xfrm>
            <a:off x="8211671" y="2075331"/>
            <a:ext cx="753035" cy="299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4BF371-3F71-46ED-84C3-3205A3D8866D}"/>
              </a:ext>
            </a:extLst>
          </p:cNvPr>
          <p:cNvSpPr txBox="1"/>
          <p:nvPr/>
        </p:nvSpPr>
        <p:spPr>
          <a:xfrm>
            <a:off x="4842926" y="54233"/>
            <a:ext cx="6010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고급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주소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안전하지 않음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허용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위치정보 추출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65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969018" cy="692780"/>
            <a:chOff x="1131046" y="400051"/>
            <a:chExt cx="2969018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변환 시 문제점</a:t>
              </a:r>
            </a:p>
          </p:txBody>
        </p:sp>
      </p:grp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CE03509-309E-43EC-8449-BF910247A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1568823"/>
            <a:ext cx="2111702" cy="4455459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2A99AB9-E10D-4784-B38F-A0FC8D09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61" y="1568823"/>
            <a:ext cx="2111702" cy="445546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49222D1A-B5D8-4CAB-B083-BC9C44A02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63" y="3429000"/>
            <a:ext cx="7515790" cy="28623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0C1796-CA75-42ED-B399-A22EA1A8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564" y="409575"/>
            <a:ext cx="7605436" cy="28401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D2CDE-323D-4550-ACD2-01B034513E00}"/>
              </a:ext>
            </a:extLst>
          </p:cNvPr>
          <p:cNvSpPr/>
          <p:nvPr/>
        </p:nvSpPr>
        <p:spPr>
          <a:xfrm>
            <a:off x="981688" y="1792172"/>
            <a:ext cx="162994" cy="171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860C01-FF16-4F07-A802-FA5EB7ABF9D4}"/>
              </a:ext>
            </a:extLst>
          </p:cNvPr>
          <p:cNvSpPr/>
          <p:nvPr/>
        </p:nvSpPr>
        <p:spPr>
          <a:xfrm>
            <a:off x="2747196" y="1829673"/>
            <a:ext cx="162994" cy="171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0A71C8-8D45-4DBB-A898-BF7D4E0EE02D}"/>
              </a:ext>
            </a:extLst>
          </p:cNvPr>
          <p:cNvCxnSpPr>
            <a:stCxn id="23" idx="3"/>
          </p:cNvCxnSpPr>
          <p:nvPr/>
        </p:nvCxnSpPr>
        <p:spPr>
          <a:xfrm>
            <a:off x="1144682" y="1877722"/>
            <a:ext cx="1602514" cy="3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586BD0-2988-4EE1-A1BD-0D1CB75930A6}"/>
              </a:ext>
            </a:extLst>
          </p:cNvPr>
          <p:cNvSpPr/>
          <p:nvPr/>
        </p:nvSpPr>
        <p:spPr>
          <a:xfrm>
            <a:off x="5732443" y="481141"/>
            <a:ext cx="162994" cy="171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49C5A7-110E-4D43-B60A-F8DF4ECB1F7A}"/>
              </a:ext>
            </a:extLst>
          </p:cNvPr>
          <p:cNvSpPr/>
          <p:nvPr/>
        </p:nvSpPr>
        <p:spPr>
          <a:xfrm>
            <a:off x="5732443" y="3444681"/>
            <a:ext cx="883510" cy="26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D49D8E-7CDF-4D3A-B69B-71414AE078E0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813940" y="652240"/>
            <a:ext cx="360258" cy="279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92874D-5AA2-4541-BAA9-DCDC6EA5CA1C}"/>
              </a:ext>
            </a:extLst>
          </p:cNvPr>
          <p:cNvSpPr txBox="1"/>
          <p:nvPr/>
        </p:nvSpPr>
        <p:spPr>
          <a:xfrm>
            <a:off x="40869" y="1099083"/>
            <a:ext cx="460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보안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자물쇠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표시가 아닌 경고 표시가 뜬다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6AD38-D5D2-4326-83CF-483D446FA674}"/>
              </a:ext>
            </a:extLst>
          </p:cNvPr>
          <p:cNvSpPr txBox="1"/>
          <p:nvPr/>
        </p:nvSpPr>
        <p:spPr>
          <a:xfrm>
            <a:off x="8252539" y="4120189"/>
            <a:ext cx="46026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 </a:t>
            </a:r>
            <a:r>
              <a:rPr lang="en-US" altLang="ko-KR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SSL </a:t>
            </a:r>
            <a:r>
              <a:rPr lang="ko-KR" altLang="en-US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인증을 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해야한다</a:t>
            </a:r>
            <a:r>
              <a:rPr lang="en-US" altLang="ko-KR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A7EFFC-6A09-4114-BD3B-8E7846D6A05E}"/>
              </a:ext>
            </a:extLst>
          </p:cNvPr>
          <p:cNvCxnSpPr>
            <a:stCxn id="28" idx="3"/>
          </p:cNvCxnSpPr>
          <p:nvPr/>
        </p:nvCxnSpPr>
        <p:spPr>
          <a:xfrm>
            <a:off x="6615953" y="3578035"/>
            <a:ext cx="1586753" cy="73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9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3084313" cy="692780"/>
            <a:chOff x="1131046" y="400051"/>
            <a:chExt cx="3084313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30652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변환 문제점 방안 </a:t>
              </a:r>
              <a:r>
                <a:rPr lang="en-US" altLang="ko-KR" sz="1100" dirty="0"/>
                <a:t>SSL (Secure Sockets Layer)</a:t>
              </a:r>
              <a:endParaRPr lang="ko-KR" altLang="en-US" sz="1100" dirty="0"/>
            </a:p>
          </p:txBody>
        </p:sp>
      </p:grpSp>
      <p:pic>
        <p:nvPicPr>
          <p:cNvPr id="1026" name="Picture 2" descr="SSL의 작동 원리">
            <a:extLst>
              <a:ext uri="{FF2B5EF4-FFF2-40B4-BE49-F238E27FC236}">
                <a16:creationId xmlns:a16="http://schemas.microsoft.com/office/drawing/2014/main" id="{443556D9-9556-4637-B8ED-5644E1BE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67" y="1345571"/>
            <a:ext cx="4114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C61680A-8DCE-4667-8636-9C5A529D5B14}"/>
              </a:ext>
            </a:extLst>
          </p:cNvPr>
          <p:cNvSpPr txBox="1"/>
          <p:nvPr/>
        </p:nvSpPr>
        <p:spPr>
          <a:xfrm>
            <a:off x="5462309" y="1606854"/>
            <a:ext cx="5050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 (Secure Sockets Layer)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브라우저와 웹 서버 간에 데이터를 </a:t>
            </a:r>
            <a:r>
              <a:rPr lang="ko-KR" altLang="en-US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안전하게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주고받기 위한 업계 표준 프로토콜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 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제품뿐만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아니라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FTP , TCP/IP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애플리케이션에도 적용 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암호화 기능 존재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인증서 종류는 크게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가지로 구별된다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1.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싱글 도메인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2.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멀티 도메인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3.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와일드카드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5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3084313" cy="692780"/>
            <a:chOff x="1131046" y="400051"/>
            <a:chExt cx="3084313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969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HTTP VS HTTPS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30652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변환 문제점 방안 </a:t>
              </a:r>
              <a:r>
                <a:rPr lang="en-US" altLang="ko-KR" sz="1100" dirty="0"/>
                <a:t>SSL (Secure Sockets Layer)</a:t>
              </a:r>
              <a:endParaRPr lang="ko-KR" altLang="en-US" sz="11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7E4453-5228-4ACE-8828-1445A2D27C37}"/>
              </a:ext>
            </a:extLst>
          </p:cNvPr>
          <p:cNvSpPr txBox="1"/>
          <p:nvPr/>
        </p:nvSpPr>
        <p:spPr>
          <a:xfrm>
            <a:off x="352426" y="1257271"/>
            <a:ext cx="319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싱글 도메인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개의 도메인에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적용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C8D76-997E-4C45-BA64-9BE2B003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81" y="1252789"/>
            <a:ext cx="8429625" cy="1019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DDC6E7-B9B4-4022-BBCC-C16CFBD018AE}"/>
              </a:ext>
            </a:extLst>
          </p:cNvPr>
          <p:cNvSpPr txBox="1"/>
          <p:nvPr/>
        </p:nvSpPr>
        <p:spPr>
          <a:xfrm>
            <a:off x="352425" y="2589901"/>
            <a:ext cx="3190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멀티 도메인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SAN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또는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UCC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인증서라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불리기도 한다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인증서로 여러 개의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도메인에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적용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443CA-60F0-4463-A61D-A24A379BF255}"/>
              </a:ext>
            </a:extLst>
          </p:cNvPr>
          <p:cNvSpPr txBox="1"/>
          <p:nvPr/>
        </p:nvSpPr>
        <p:spPr>
          <a:xfrm>
            <a:off x="352426" y="4376989"/>
            <a:ext cx="319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와일드카드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서브도메인을 무한적으로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쓸수있는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인증서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D678F9-EC05-43C9-8E59-0B607AC4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34" y="2784354"/>
            <a:ext cx="8420100" cy="1057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12505A-7C37-4EC5-866A-DCAA350F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784" y="4291324"/>
            <a:ext cx="8362950" cy="9715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DCAFDC-1743-4955-97AB-2B648462B044}"/>
              </a:ext>
            </a:extLst>
          </p:cNvPr>
          <p:cNvSpPr/>
          <p:nvPr/>
        </p:nvSpPr>
        <p:spPr>
          <a:xfrm>
            <a:off x="6655807" y="1954160"/>
            <a:ext cx="883510" cy="26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EE2319-D73F-4C5B-AEEB-BAC3B4B326FC}"/>
              </a:ext>
            </a:extLst>
          </p:cNvPr>
          <p:cNvSpPr/>
          <p:nvPr/>
        </p:nvSpPr>
        <p:spPr>
          <a:xfrm>
            <a:off x="6655807" y="3478305"/>
            <a:ext cx="883510" cy="26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30C2BD-31DD-4524-B2F1-8A42195FAA00}"/>
              </a:ext>
            </a:extLst>
          </p:cNvPr>
          <p:cNvSpPr/>
          <p:nvPr/>
        </p:nvSpPr>
        <p:spPr>
          <a:xfrm>
            <a:off x="6655807" y="4955155"/>
            <a:ext cx="883510" cy="26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AB4E6-825F-4D12-9AEA-AD0DC9430D8F}"/>
              </a:ext>
            </a:extLst>
          </p:cNvPr>
          <p:cNvSpPr txBox="1"/>
          <p:nvPr/>
        </p:nvSpPr>
        <p:spPr>
          <a:xfrm>
            <a:off x="3127281" y="5548524"/>
            <a:ext cx="8330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출처 </a:t>
            </a:r>
            <a:r>
              <a:rPr lang="en-US" altLang="ko-KR" sz="1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en-US" altLang="ko-KR" sz="1000" dirty="0">
                <a:hlinkClick r:id="rId6"/>
              </a:rPr>
              <a:t>https://www.securesign.kr/products?g_matchtype=b&amp;g_device=c&amp;g_network=g&amp;g_c=331430858553&amp;g_keyword=ssl%20%EB%B0%9C%EA%B8%89&amp;g_adposition=&amp;gclid=CjwKCAjw26H3BRB2EiwAy32zhYbYrorncKSGuv_yttwqLBjWcf-tTEl7jfeMgGItkhmtnf7tEsFFMBoCp5EQAvD_BwE</a:t>
            </a:r>
            <a:endParaRPr lang="en-US" altLang="ko-KR" sz="1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8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4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IP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 위치정보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1518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IP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로 </a:t>
            </a:r>
            <a:r>
              <a:rPr lang="ko-KR" alt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위치찾기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사설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IP vs 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공인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IP</a:t>
            </a: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코드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문제점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844225"/>
            <a:ext cx="1997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KeyMaker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1334" y="3393206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개요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위치 정보가 필요한 이유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0999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IP</a:t>
              </a:r>
              <a:r>
                <a:rPr lang="ko-KR" altLang="en-US" sz="1100" dirty="0"/>
                <a:t>로 </a:t>
              </a:r>
              <a:r>
                <a:rPr lang="ko-KR" altLang="en-US" sz="1100" dirty="0" err="1"/>
                <a:t>위치찾기</a:t>
              </a:r>
              <a:endParaRPr lang="ko-KR" altLang="en-US" sz="11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CC9115D-CD1D-4499-9658-42DB36170B70}"/>
              </a:ext>
            </a:extLst>
          </p:cNvPr>
          <p:cNvSpPr txBox="1"/>
          <p:nvPr/>
        </p:nvSpPr>
        <p:spPr>
          <a:xfrm>
            <a:off x="942976" y="1257271"/>
            <a:ext cx="9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비용이 발생하여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위치를 찾음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6399698-4F33-4D55-B955-7C2987B5E37C}"/>
              </a:ext>
            </a:extLst>
          </p:cNvPr>
          <p:cNvSpPr/>
          <p:nvPr/>
        </p:nvSpPr>
        <p:spPr>
          <a:xfrm>
            <a:off x="5429474" y="1888496"/>
            <a:ext cx="466164" cy="4840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A382E-3C8E-4708-90BC-46F130830811}"/>
              </a:ext>
            </a:extLst>
          </p:cNvPr>
          <p:cNvSpPr txBox="1"/>
          <p:nvPr/>
        </p:nvSpPr>
        <p:spPr>
          <a:xfrm>
            <a:off x="942976" y="2603705"/>
            <a:ext cx="9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위치정보를 구하는 </a:t>
            </a:r>
            <a:r>
              <a:rPr lang="ko-KR" altLang="en-US" sz="2000" b="1" spc="-150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네이버 클라우드 </a:t>
            </a:r>
            <a:r>
              <a:rPr lang="en-US" altLang="ko-KR" sz="2000" b="1" spc="-150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Geolocation API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사용하게 됨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81D25C4-E71D-4ABA-937B-949469DC2BC8}"/>
              </a:ext>
            </a:extLst>
          </p:cNvPr>
          <p:cNvSpPr/>
          <p:nvPr/>
        </p:nvSpPr>
        <p:spPr>
          <a:xfrm>
            <a:off x="5429474" y="3234930"/>
            <a:ext cx="466164" cy="4840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5D209-9EF4-4490-839F-DAAC7C559AE1}"/>
              </a:ext>
            </a:extLst>
          </p:cNvPr>
          <p:cNvSpPr txBox="1"/>
          <p:nvPr/>
        </p:nvSpPr>
        <p:spPr>
          <a:xfrm>
            <a:off x="942976" y="3854186"/>
            <a:ext cx="9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창에서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ipconfig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명령어를 통해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구하게 됨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0A70E-7715-4971-AD40-73CCDC1F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98" y="4251345"/>
            <a:ext cx="2474259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4EA31D-6454-4204-9D05-89F688B4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502" y="4251345"/>
            <a:ext cx="3590925" cy="219075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A1793CB-3712-4B65-9F8B-94B98A8ED02B}"/>
              </a:ext>
            </a:extLst>
          </p:cNvPr>
          <p:cNvSpPr/>
          <p:nvPr/>
        </p:nvSpPr>
        <p:spPr>
          <a:xfrm>
            <a:off x="5429474" y="4651455"/>
            <a:ext cx="466164" cy="4840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A1FBDF3-1D2D-4EF2-8000-4BD129548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510" y="4648327"/>
            <a:ext cx="4467562" cy="134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62B41C-4D6B-4C74-BC50-02D576437E9F}"/>
              </a:ext>
            </a:extLst>
          </p:cNvPr>
          <p:cNvSpPr txBox="1"/>
          <p:nvPr/>
        </p:nvSpPr>
        <p:spPr>
          <a:xfrm>
            <a:off x="880223" y="6088128"/>
            <a:ext cx="9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결과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fail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뜨고 내부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로는 위치를 찾아낼 수 없음을 알게 됨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9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233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사설</a:t>
              </a:r>
              <a:r>
                <a:rPr lang="en-US" altLang="ko-KR" sz="1100" dirty="0"/>
                <a:t>IP vs </a:t>
              </a:r>
              <a:r>
                <a:rPr lang="ko-KR" altLang="en-US" sz="1100" dirty="0"/>
                <a:t>공인</a:t>
              </a:r>
              <a:r>
                <a:rPr lang="en-US" altLang="ko-KR" sz="1100" dirty="0"/>
                <a:t>IP</a:t>
              </a:r>
              <a:endParaRPr lang="ko-KR" altLang="en-US" sz="11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1EBDC4-07B5-422D-9588-A8CF5024A82D}"/>
              </a:ext>
            </a:extLst>
          </p:cNvPr>
          <p:cNvGrpSpPr/>
          <p:nvPr/>
        </p:nvGrpSpPr>
        <p:grpSpPr>
          <a:xfrm>
            <a:off x="1842152" y="1272980"/>
            <a:ext cx="1758766" cy="1758766"/>
            <a:chOff x="1686607" y="1670234"/>
            <a:chExt cx="1758766" cy="175876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133E67F-5E80-4985-88C6-32EC7ED0FAE5}"/>
                </a:ext>
              </a:extLst>
            </p:cNvPr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6FBEA-1826-41D3-9842-FC961713F6F7}"/>
                </a:ext>
              </a:extLst>
            </p:cNvPr>
            <p:cNvSpPr txBox="1"/>
            <p:nvPr/>
          </p:nvSpPr>
          <p:spPr>
            <a:xfrm>
              <a:off x="2133822" y="233274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사설</a:t>
              </a:r>
              <a:r>
                <a:rPr lang="en-US" altLang="ko-KR" dirty="0">
                  <a:solidFill>
                    <a:schemeClr val="bg1"/>
                  </a:solidFill>
                </a:rPr>
                <a:t>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DA5DCB-D45A-453C-86ED-C9BBE42CFBDF}"/>
              </a:ext>
            </a:extLst>
          </p:cNvPr>
          <p:cNvGrpSpPr/>
          <p:nvPr/>
        </p:nvGrpSpPr>
        <p:grpSpPr>
          <a:xfrm>
            <a:off x="7319355" y="1240769"/>
            <a:ext cx="1758766" cy="1758766"/>
            <a:chOff x="1686607" y="1670234"/>
            <a:chExt cx="1758766" cy="175876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091DB1C-7739-4E13-BDB6-3D9E4C9740BA}"/>
                </a:ext>
              </a:extLst>
            </p:cNvPr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0A8DED-37B3-4011-8D39-C64966F40EC8}"/>
                </a:ext>
              </a:extLst>
            </p:cNvPr>
            <p:cNvSpPr txBox="1"/>
            <p:nvPr/>
          </p:nvSpPr>
          <p:spPr>
            <a:xfrm>
              <a:off x="2133821" y="233274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공인</a:t>
              </a:r>
              <a:r>
                <a:rPr lang="en-US" altLang="ko-KR" dirty="0">
                  <a:solidFill>
                    <a:schemeClr val="bg1"/>
                  </a:solidFill>
                </a:rPr>
                <a:t>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4E4394-3CF3-48AF-AC7E-C011A5255CD9}"/>
              </a:ext>
            </a:extLst>
          </p:cNvPr>
          <p:cNvSpPr txBox="1"/>
          <p:nvPr/>
        </p:nvSpPr>
        <p:spPr>
          <a:xfrm>
            <a:off x="5231716" y="1903275"/>
            <a:ext cx="643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</a:t>
            </a:r>
          </a:p>
          <a:p>
            <a:endParaRPr lang="en-US" altLang="ko-KR" sz="32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30008-95D0-446B-98EC-49360AF0B73F}"/>
              </a:ext>
            </a:extLst>
          </p:cNvPr>
          <p:cNvSpPr txBox="1"/>
          <p:nvPr/>
        </p:nvSpPr>
        <p:spPr>
          <a:xfrm>
            <a:off x="651622" y="3318423"/>
            <a:ext cx="3983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내부 네트워크 상에서 컴퓨터간 통신을 하기 위한 </a:t>
            </a:r>
            <a:r>
              <a:rPr lang="en-US" altLang="ko-KR" dirty="0"/>
              <a:t>IP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예로 공유기를 활용해 망구성을 하는 것인데 대부분 </a:t>
            </a:r>
            <a:r>
              <a:rPr lang="en-US" altLang="ko-KR" dirty="0"/>
              <a:t>192.168.x.x</a:t>
            </a:r>
            <a:r>
              <a:rPr lang="ko-KR" altLang="en-US" dirty="0"/>
              <a:t>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ipconfig</a:t>
            </a:r>
            <a:r>
              <a:rPr lang="ko-KR" altLang="en-US" dirty="0"/>
              <a:t>를 통해 확인 가능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52642-5FEB-4A9D-8171-0C117BE2A520}"/>
              </a:ext>
            </a:extLst>
          </p:cNvPr>
          <p:cNvSpPr txBox="1"/>
          <p:nvPr/>
        </p:nvSpPr>
        <p:spPr>
          <a:xfrm>
            <a:off x="6207172" y="3318423"/>
            <a:ext cx="3983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인터넷 상에서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끼리</a:t>
            </a:r>
            <a:r>
              <a:rPr lang="en-US" altLang="ko-KR" dirty="0"/>
              <a:t> </a:t>
            </a:r>
            <a:r>
              <a:rPr lang="ko-KR" altLang="en-US" dirty="0"/>
              <a:t>통신하기 위해 필요한 </a:t>
            </a:r>
            <a:r>
              <a:rPr lang="en-US" altLang="ko-KR" dirty="0"/>
              <a:t>IP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우리나라의 경우 </a:t>
            </a:r>
            <a:r>
              <a:rPr lang="en-US" altLang="ko-KR" dirty="0"/>
              <a:t>‘</a:t>
            </a:r>
            <a:r>
              <a:rPr lang="ko-KR" altLang="en-US" dirty="0"/>
              <a:t>한국인터넷진흥원</a:t>
            </a:r>
            <a:r>
              <a:rPr lang="en-US" altLang="ko-KR" dirty="0"/>
              <a:t>’ </a:t>
            </a:r>
            <a:r>
              <a:rPr lang="ko-KR" altLang="en-US" dirty="0"/>
              <a:t>에서 관리하고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세상에서 단 하나뿐인 </a:t>
            </a:r>
            <a:r>
              <a:rPr lang="en-US" altLang="ko-KR" dirty="0"/>
              <a:t>IP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/>
              <a:t>Ip.pe.kr </a:t>
            </a:r>
            <a:r>
              <a:rPr lang="en-US" altLang="ko-KR" dirty="0"/>
              <a:t>/ </a:t>
            </a:r>
            <a:r>
              <a:rPr lang="en-US" altLang="ko-KR" dirty="0" err="1"/>
              <a:t>ipify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API</a:t>
            </a:r>
            <a:r>
              <a:rPr lang="ko-KR" altLang="en-US" dirty="0"/>
              <a:t>를 통해 확인 가능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7F4151B-3FC3-4EC4-9A52-4A0C7735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38" y="5874379"/>
            <a:ext cx="2474259" cy="2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CFCC63D-3CDC-4265-AA53-BD0AD4F77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38" y="6190423"/>
            <a:ext cx="3590925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6BAF17-6C13-407C-91DC-0663A217F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7374" y="3989014"/>
            <a:ext cx="2238375" cy="27527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C09C45-D51D-43F2-B92A-BC9E5B7B92B7}"/>
              </a:ext>
            </a:extLst>
          </p:cNvPr>
          <p:cNvCxnSpPr>
            <a:cxnSpLocks/>
          </p:cNvCxnSpPr>
          <p:nvPr/>
        </p:nvCxnSpPr>
        <p:spPr>
          <a:xfrm flipV="1">
            <a:off x="7135906" y="5038165"/>
            <a:ext cx="2821468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6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758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네이버 클라우드</a:t>
              </a:r>
              <a:r>
                <a:rPr lang="en-US" altLang="ko-KR" sz="1100" dirty="0"/>
                <a:t>API </a:t>
              </a:r>
              <a:r>
                <a:rPr lang="ko-KR" altLang="en-US" sz="1100" dirty="0"/>
                <a:t>코드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7B958D-E59B-49A4-91F3-F23900CE0F94}"/>
              </a:ext>
            </a:extLst>
          </p:cNvPr>
          <p:cNvSpPr txBox="1"/>
          <p:nvPr/>
        </p:nvSpPr>
        <p:spPr>
          <a:xfrm>
            <a:off x="703636" y="1160905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네이버 클라우드</a:t>
            </a:r>
            <a:r>
              <a:rPr lang="en-US" altLang="ko-KR" dirty="0"/>
              <a:t>API</a:t>
            </a:r>
            <a:r>
              <a:rPr lang="ko-KR" altLang="en-US" dirty="0"/>
              <a:t>의 경우 </a:t>
            </a:r>
            <a:r>
              <a:rPr lang="en-US" altLang="ko-KR" dirty="0"/>
              <a:t>KEY </a:t>
            </a:r>
            <a:r>
              <a:rPr lang="ko-KR" altLang="en-US" dirty="0"/>
              <a:t>관리 </a:t>
            </a:r>
            <a:r>
              <a:rPr lang="ko-KR" altLang="en-US" dirty="0" err="1"/>
              <a:t>때매</a:t>
            </a:r>
            <a:r>
              <a:rPr lang="ko-KR" altLang="en-US" dirty="0"/>
              <a:t> 서버에서 사용하여 </a:t>
            </a:r>
            <a:r>
              <a:rPr lang="en-US" altLang="ko-KR" dirty="0"/>
              <a:t>API</a:t>
            </a:r>
            <a:r>
              <a:rPr lang="ko-KR" altLang="en-US" dirty="0"/>
              <a:t>를 만들어 호출 하였음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A7B30-91A2-4A4D-8563-6D0C986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0" y="2009775"/>
            <a:ext cx="6858000" cy="28384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9E1DF5-D627-4BA8-A21D-9B7B6ECACBE5}"/>
              </a:ext>
            </a:extLst>
          </p:cNvPr>
          <p:cNvSpPr txBox="1"/>
          <p:nvPr/>
        </p:nvSpPr>
        <p:spPr>
          <a:xfrm>
            <a:off x="703636" y="1585340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를 받아서 </a:t>
            </a:r>
            <a:r>
              <a:rPr lang="ko-KR" altLang="en-US" dirty="0" err="1"/>
              <a:t>요청값을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err="1"/>
              <a:t>리턴해주는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8A353E-C529-4291-BF29-A15B94805E67}"/>
              </a:ext>
            </a:extLst>
          </p:cNvPr>
          <p:cNvSpPr txBox="1"/>
          <p:nvPr/>
        </p:nvSpPr>
        <p:spPr>
          <a:xfrm>
            <a:off x="685801" y="4903328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Signature </a:t>
            </a:r>
            <a:r>
              <a:rPr lang="ko-KR" altLang="en-US" dirty="0"/>
              <a:t>값을 만들어주는 함수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3125CF-20DE-4605-B582-983F8120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60" y="5327763"/>
            <a:ext cx="10010775" cy="10096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0B3941B-63BB-4C55-B610-D9E29784B088}"/>
              </a:ext>
            </a:extLst>
          </p:cNvPr>
          <p:cNvCxnSpPr>
            <a:cxnSpLocks/>
          </p:cNvCxnSpPr>
          <p:nvPr/>
        </p:nvCxnSpPr>
        <p:spPr>
          <a:xfrm>
            <a:off x="4814047" y="5925671"/>
            <a:ext cx="10936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58D5B0-2692-4E80-A3F9-37E656D82CBD}"/>
              </a:ext>
            </a:extLst>
          </p:cNvPr>
          <p:cNvCxnSpPr>
            <a:cxnSpLocks/>
          </p:cNvCxnSpPr>
          <p:nvPr/>
        </p:nvCxnSpPr>
        <p:spPr>
          <a:xfrm>
            <a:off x="6696636" y="5925671"/>
            <a:ext cx="1174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E2B8D7-065F-4390-B854-9D44D8924617}"/>
              </a:ext>
            </a:extLst>
          </p:cNvPr>
          <p:cNvCxnSpPr>
            <a:cxnSpLocks/>
          </p:cNvCxnSpPr>
          <p:nvPr/>
        </p:nvCxnSpPr>
        <p:spPr>
          <a:xfrm>
            <a:off x="5620871" y="5997388"/>
            <a:ext cx="522194" cy="259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572159-D009-4DD4-B350-236D8B91DD6A}"/>
              </a:ext>
            </a:extLst>
          </p:cNvPr>
          <p:cNvCxnSpPr/>
          <p:nvPr/>
        </p:nvCxnSpPr>
        <p:spPr>
          <a:xfrm flipH="1">
            <a:off x="6167718" y="5980775"/>
            <a:ext cx="1438742" cy="276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CF0B50-732A-42CC-9ED2-6C5A7EBA4314}"/>
              </a:ext>
            </a:extLst>
          </p:cNvPr>
          <p:cNvSpPr txBox="1"/>
          <p:nvPr/>
        </p:nvSpPr>
        <p:spPr>
          <a:xfrm>
            <a:off x="4415118" y="6364215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인코딩하지 않으면 값이 제대로 들어가지 않아 에러가 뜸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4E36E-B008-41DA-A3C7-F84494D314DD}"/>
              </a:ext>
            </a:extLst>
          </p:cNvPr>
          <p:cNvSpPr txBox="1"/>
          <p:nvPr/>
        </p:nvSpPr>
        <p:spPr>
          <a:xfrm>
            <a:off x="7809659" y="2591921"/>
            <a:ext cx="26736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Basestring</a:t>
            </a:r>
            <a:r>
              <a:rPr lang="en-US" altLang="ko-KR" sz="1000" dirty="0"/>
              <a:t>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host</a:t>
            </a:r>
            <a:r>
              <a:rPr lang="ko-KR" altLang="en-US" sz="1000" dirty="0"/>
              <a:t>주소는 빼고 입력</a:t>
            </a:r>
            <a:endParaRPr lang="en-US" altLang="ko-KR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7BEEB-5CAD-4FBE-B6FA-80FAB914AF69}"/>
              </a:ext>
            </a:extLst>
          </p:cNvPr>
          <p:cNvSpPr txBox="1"/>
          <p:nvPr/>
        </p:nvSpPr>
        <p:spPr>
          <a:xfrm>
            <a:off x="7809659" y="3412296"/>
            <a:ext cx="1029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Signature </a:t>
            </a:r>
            <a:r>
              <a:rPr lang="ko-KR" altLang="en-US" sz="1000" dirty="0"/>
              <a:t>생성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6A0B4D-CE52-490E-A341-71F965D54DA5}"/>
              </a:ext>
            </a:extLst>
          </p:cNvPr>
          <p:cNvSpPr txBox="1"/>
          <p:nvPr/>
        </p:nvSpPr>
        <p:spPr>
          <a:xfrm>
            <a:off x="7809659" y="4595346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요청할 값들을 넣어서 </a:t>
            </a:r>
            <a:r>
              <a:rPr lang="ko-KR" altLang="en-US" sz="1000" dirty="0" err="1"/>
              <a:t>반환값을</a:t>
            </a:r>
            <a:r>
              <a:rPr lang="ko-KR" altLang="en-US" sz="1000" dirty="0"/>
              <a:t> </a:t>
            </a:r>
            <a:r>
              <a:rPr lang="en-US" altLang="ko-KR" sz="1000" dirty="0"/>
              <a:t>json</a:t>
            </a:r>
            <a:r>
              <a:rPr lang="ko-KR" altLang="en-US" sz="1000" dirty="0"/>
              <a:t>으로 리턴</a:t>
            </a:r>
            <a:endParaRPr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8467D-0464-45F8-87DF-24FCCEE0424C}"/>
              </a:ext>
            </a:extLst>
          </p:cNvPr>
          <p:cNvSpPr/>
          <p:nvPr/>
        </p:nvSpPr>
        <p:spPr>
          <a:xfrm>
            <a:off x="1948872" y="3420289"/>
            <a:ext cx="5357091" cy="220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1ECFF2-5F31-4FDE-A72F-C426DDCBE9DD}"/>
              </a:ext>
            </a:extLst>
          </p:cNvPr>
          <p:cNvSpPr/>
          <p:nvPr/>
        </p:nvSpPr>
        <p:spPr>
          <a:xfrm>
            <a:off x="985794" y="2591921"/>
            <a:ext cx="93536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7989E2-9B70-4988-A6BF-28D9718A3305}"/>
              </a:ext>
            </a:extLst>
          </p:cNvPr>
          <p:cNvSpPr/>
          <p:nvPr/>
        </p:nvSpPr>
        <p:spPr>
          <a:xfrm>
            <a:off x="2487205" y="4595346"/>
            <a:ext cx="4597085" cy="2208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9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758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네이버 클라우드</a:t>
              </a:r>
              <a:r>
                <a:rPr lang="en-US" altLang="ko-KR" sz="1100" dirty="0"/>
                <a:t>API </a:t>
              </a:r>
              <a:r>
                <a:rPr lang="ko-KR" altLang="en-US" sz="1100" dirty="0"/>
                <a:t>코드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6A0B4D-CE52-490E-A341-71F965D54DA5}"/>
              </a:ext>
            </a:extLst>
          </p:cNvPr>
          <p:cNvSpPr txBox="1"/>
          <p:nvPr/>
        </p:nvSpPr>
        <p:spPr>
          <a:xfrm>
            <a:off x="5789611" y="2937125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요청한 값을 </a:t>
            </a:r>
            <a:r>
              <a:rPr lang="en-US" altLang="ko-KR" sz="1000" dirty="0"/>
              <a:t>res</a:t>
            </a:r>
            <a:r>
              <a:rPr lang="ko-KR" altLang="en-US" sz="1000" dirty="0"/>
              <a:t>로 받음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57E0B2-3A36-4F91-80F2-55F417F0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42" y="1626724"/>
            <a:ext cx="4467225" cy="2867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CEFF58-CA53-4200-8FDF-C14B37AE817A}"/>
              </a:ext>
            </a:extLst>
          </p:cNvPr>
          <p:cNvSpPr txBox="1"/>
          <p:nvPr/>
        </p:nvSpPr>
        <p:spPr>
          <a:xfrm>
            <a:off x="703636" y="1160905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를 요청하는 함수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56898-D84D-497F-9965-C784D80F54CE}"/>
              </a:ext>
            </a:extLst>
          </p:cNvPr>
          <p:cNvSpPr txBox="1"/>
          <p:nvPr/>
        </p:nvSpPr>
        <p:spPr>
          <a:xfrm>
            <a:off x="5789611" y="1914836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필수로 </a:t>
            </a:r>
            <a:r>
              <a:rPr lang="en-US" altLang="ko-KR" sz="1000" dirty="0"/>
              <a:t>headers</a:t>
            </a:r>
            <a:r>
              <a:rPr lang="ko-KR" altLang="en-US" sz="1000" dirty="0"/>
              <a:t>로 보내야하는 값들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BA8A9-9693-4D78-9A46-C4D67187EACA}"/>
              </a:ext>
            </a:extLst>
          </p:cNvPr>
          <p:cNvSpPr txBox="1"/>
          <p:nvPr/>
        </p:nvSpPr>
        <p:spPr>
          <a:xfrm>
            <a:off x="5789611" y="4133234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</a:t>
            </a:r>
            <a:r>
              <a:rPr lang="ko-KR" altLang="en-US" sz="1000" dirty="0"/>
              <a:t>의 값들 중 </a:t>
            </a:r>
            <a:r>
              <a:rPr lang="en-US" altLang="ko-KR" sz="1000" dirty="0"/>
              <a:t>content </a:t>
            </a:r>
            <a:r>
              <a:rPr lang="ko-KR" altLang="en-US" sz="1000" dirty="0"/>
              <a:t>부분만 리턴</a:t>
            </a:r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033221-CA80-4BF4-8617-1CF2EB07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42" y="5213653"/>
            <a:ext cx="4914900" cy="8572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8C0EA4-0F71-4242-AF4A-0016CD033547}"/>
              </a:ext>
            </a:extLst>
          </p:cNvPr>
          <p:cNvSpPr txBox="1"/>
          <p:nvPr/>
        </p:nvSpPr>
        <p:spPr>
          <a:xfrm>
            <a:off x="685801" y="4684179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프론트에서 사용할 수 있게 </a:t>
            </a:r>
            <a:r>
              <a:rPr lang="en-US" altLang="ko-KR" dirty="0"/>
              <a:t>API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만드는 코드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9951D6-3DBF-4A2C-B560-4AB538C17FC7}"/>
              </a:ext>
            </a:extLst>
          </p:cNvPr>
          <p:cNvSpPr txBox="1"/>
          <p:nvPr/>
        </p:nvSpPr>
        <p:spPr>
          <a:xfrm>
            <a:off x="6292993" y="5519167"/>
            <a:ext cx="3455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프론트에서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 </a:t>
            </a:r>
            <a:r>
              <a:rPr lang="ko-KR" altLang="en-US" sz="1000" dirty="0"/>
              <a:t>값을 받아서 네이버 </a:t>
            </a:r>
            <a:r>
              <a:rPr lang="en-US" altLang="ko-KR" sz="1000" dirty="0"/>
              <a:t>API</a:t>
            </a:r>
            <a:r>
              <a:rPr lang="ko-KR" altLang="en-US" sz="1000" dirty="0"/>
              <a:t>의 값을 리턴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1975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EFF58-CA53-4200-8FDF-C14B37AE817A}"/>
              </a:ext>
            </a:extLst>
          </p:cNvPr>
          <p:cNvSpPr txBox="1"/>
          <p:nvPr/>
        </p:nvSpPr>
        <p:spPr>
          <a:xfrm>
            <a:off x="703636" y="1160905"/>
            <a:ext cx="100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를 요청하는 함수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A81A4-D8A6-4291-A4F3-1AA5D18E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6" y="1530237"/>
            <a:ext cx="8239125" cy="4838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2B3675-5A96-499E-A4B9-A1CE47F39C32}"/>
              </a:ext>
            </a:extLst>
          </p:cNvPr>
          <p:cNvSpPr txBox="1"/>
          <p:nvPr/>
        </p:nvSpPr>
        <p:spPr>
          <a:xfrm>
            <a:off x="3621511" y="1899569"/>
            <a:ext cx="155112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공인 </a:t>
            </a:r>
            <a:r>
              <a:rPr lang="en-US" altLang="ko-KR" sz="1000" dirty="0">
                <a:solidFill>
                  <a:schemeClr val="bg1"/>
                </a:solidFill>
              </a:rPr>
              <a:t>IP</a:t>
            </a:r>
            <a:r>
              <a:rPr lang="ko-KR" altLang="en-US" sz="1000" dirty="0">
                <a:solidFill>
                  <a:schemeClr val="bg1"/>
                </a:solidFill>
              </a:rPr>
              <a:t>를 받아오는 </a:t>
            </a:r>
            <a:r>
              <a:rPr lang="en-US" altLang="ko-KR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C2485-7F68-4DD0-8CA5-D03445BBDDF7}"/>
              </a:ext>
            </a:extLst>
          </p:cNvPr>
          <p:cNvSpPr txBox="1"/>
          <p:nvPr/>
        </p:nvSpPr>
        <p:spPr>
          <a:xfrm>
            <a:off x="2231980" y="2281091"/>
            <a:ext cx="353232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다른 </a:t>
            </a:r>
            <a:r>
              <a:rPr lang="en-US" altLang="ko-KR" sz="1000" dirty="0">
                <a:solidFill>
                  <a:schemeClr val="bg1"/>
                </a:solidFill>
              </a:rPr>
              <a:t>API</a:t>
            </a:r>
            <a:r>
              <a:rPr lang="ko-KR" altLang="en-US" sz="1000" dirty="0">
                <a:solidFill>
                  <a:schemeClr val="bg1"/>
                </a:solidFill>
              </a:rPr>
              <a:t>보다 먼저 호출하기 위해 </a:t>
            </a:r>
            <a:r>
              <a:rPr lang="en-US" altLang="ko-KR" sz="1000" dirty="0">
                <a:solidFill>
                  <a:schemeClr val="bg1"/>
                </a:solidFill>
              </a:rPr>
              <a:t>async</a:t>
            </a:r>
            <a:r>
              <a:rPr lang="ko-KR" altLang="en-US" sz="1000" dirty="0">
                <a:solidFill>
                  <a:schemeClr val="bg1"/>
                </a:solidFill>
              </a:rPr>
              <a:t>를 </a:t>
            </a:r>
            <a:r>
              <a:rPr lang="en-US" altLang="ko-KR" sz="1000" dirty="0">
                <a:solidFill>
                  <a:schemeClr val="bg1"/>
                </a:solidFill>
              </a:rPr>
              <a:t>false</a:t>
            </a:r>
            <a:r>
              <a:rPr lang="ko-KR" altLang="en-US" sz="1000" dirty="0">
                <a:solidFill>
                  <a:schemeClr val="bg1"/>
                </a:solidFill>
              </a:rPr>
              <a:t>로 지정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97286-2AB0-4929-B378-F7A62A456528}"/>
              </a:ext>
            </a:extLst>
          </p:cNvPr>
          <p:cNvSpPr txBox="1"/>
          <p:nvPr/>
        </p:nvSpPr>
        <p:spPr>
          <a:xfrm>
            <a:off x="4419600" y="3182779"/>
            <a:ext cx="378310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네이버 </a:t>
            </a:r>
            <a:r>
              <a:rPr lang="en-US" altLang="ko-KR" sz="1000" dirty="0">
                <a:solidFill>
                  <a:schemeClr val="bg1"/>
                </a:solidFill>
              </a:rPr>
              <a:t>API</a:t>
            </a:r>
            <a:r>
              <a:rPr lang="ko-KR" altLang="en-US" sz="1000" dirty="0">
                <a:solidFill>
                  <a:schemeClr val="bg1"/>
                </a:solidFill>
              </a:rPr>
              <a:t>를 사용하기 위한 </a:t>
            </a:r>
            <a:r>
              <a:rPr lang="en-US" altLang="ko-KR" sz="1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4891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052100" cy="692780"/>
            <a:chOff x="1131046" y="400051"/>
            <a:chExt cx="2052100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052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IP</a:t>
              </a:r>
              <a:r>
                <a:rPr lang="ko-KR" altLang="en-US" sz="2800" dirty="0"/>
                <a:t> 위치정보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문제점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EFF58-CA53-4200-8FDF-C14B37AE817A}"/>
              </a:ext>
            </a:extLst>
          </p:cNvPr>
          <p:cNvSpPr txBox="1"/>
          <p:nvPr/>
        </p:nvSpPr>
        <p:spPr>
          <a:xfrm>
            <a:off x="703636" y="1160905"/>
            <a:ext cx="1005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WIFI, </a:t>
            </a:r>
            <a:r>
              <a:rPr lang="ko-KR" altLang="en-US" dirty="0"/>
              <a:t>공유기 기반으로 하는 공인</a:t>
            </a:r>
            <a:r>
              <a:rPr lang="en-US" altLang="ko-KR" dirty="0"/>
              <a:t>IP</a:t>
            </a:r>
            <a:r>
              <a:rPr lang="ko-KR" altLang="en-US" dirty="0"/>
              <a:t>로 찾으면 위치가 제대로 나오는데</a:t>
            </a:r>
            <a:endParaRPr lang="en-US" altLang="ko-KR" dirty="0"/>
          </a:p>
          <a:p>
            <a:r>
              <a:rPr lang="ko-KR" altLang="en-US" dirty="0"/>
              <a:t>모바일의 위치를 제대로 찾지 못하는 문제 발생</a:t>
            </a:r>
            <a:endParaRPr lang="en-US" altLang="ko-KR" dirty="0"/>
          </a:p>
        </p:txBody>
      </p:sp>
      <p:pic>
        <p:nvPicPr>
          <p:cNvPr id="12" name="그래픽 11" descr="스마트폰">
            <a:extLst>
              <a:ext uri="{FF2B5EF4-FFF2-40B4-BE49-F238E27FC236}">
                <a16:creationId xmlns:a16="http://schemas.microsoft.com/office/drawing/2014/main" id="{E0DB81E0-37AD-4D17-BBFE-B02F6B386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9436" y="1990925"/>
            <a:ext cx="1075764" cy="10757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83C7E-6A39-4794-8885-165E06DE8C67}"/>
              </a:ext>
            </a:extLst>
          </p:cNvPr>
          <p:cNvSpPr/>
          <p:nvPr/>
        </p:nvSpPr>
        <p:spPr>
          <a:xfrm>
            <a:off x="6438759" y="3100006"/>
            <a:ext cx="764755" cy="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4" name="그래픽 13" descr="컴퓨터">
            <a:extLst>
              <a:ext uri="{FF2B5EF4-FFF2-40B4-BE49-F238E27FC236}">
                <a16:creationId xmlns:a16="http://schemas.microsoft.com/office/drawing/2014/main" id="{05F0989E-4DC7-4A73-B464-0F1BEDECC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124" y="1840553"/>
            <a:ext cx="999566" cy="9995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CE1BC-411F-459B-9BEF-06F026C77530}"/>
              </a:ext>
            </a:extLst>
          </p:cNvPr>
          <p:cNvSpPr/>
          <p:nvPr/>
        </p:nvSpPr>
        <p:spPr>
          <a:xfrm>
            <a:off x="1150096" y="2920631"/>
            <a:ext cx="477894" cy="35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231E21-58ED-4ABA-9475-CF8CF50DC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440" y="1948965"/>
            <a:ext cx="3590925" cy="1609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685A21-E1A8-48C2-8113-2EF7EE3F79D7}"/>
              </a:ext>
            </a:extLst>
          </p:cNvPr>
          <p:cNvSpPr txBox="1"/>
          <p:nvPr/>
        </p:nvSpPr>
        <p:spPr>
          <a:xfrm>
            <a:off x="323100" y="4337438"/>
            <a:ext cx="699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모바일의 위치를 알아내려면 </a:t>
            </a:r>
            <a:r>
              <a:rPr lang="en-US" altLang="ko-KR" dirty="0"/>
              <a:t>HTTP</a:t>
            </a:r>
            <a:r>
              <a:rPr lang="ko-KR" altLang="en-US" dirty="0"/>
              <a:t>를 </a:t>
            </a:r>
            <a:r>
              <a:rPr lang="en-US" altLang="ko-KR" dirty="0"/>
              <a:t>HTTPS</a:t>
            </a:r>
            <a:r>
              <a:rPr lang="ko-KR" altLang="en-US" dirty="0"/>
              <a:t>로 전환하여</a:t>
            </a:r>
            <a:endParaRPr lang="en-US" altLang="ko-KR" dirty="0"/>
          </a:p>
          <a:p>
            <a:r>
              <a:rPr lang="en-US" altLang="ko-KR" dirty="0"/>
              <a:t>          HTML5 </a:t>
            </a:r>
            <a:r>
              <a:rPr lang="en-US" altLang="ko-KR" dirty="0" err="1"/>
              <a:t>GeoLocation</a:t>
            </a:r>
            <a:r>
              <a:rPr lang="en-US" altLang="ko-KR" dirty="0"/>
              <a:t> API</a:t>
            </a:r>
            <a:r>
              <a:rPr lang="ko-KR" altLang="en-US" dirty="0"/>
              <a:t>를 사용해서 위도</a:t>
            </a:r>
            <a:r>
              <a:rPr lang="en-US" altLang="ko-KR" dirty="0"/>
              <a:t>, </a:t>
            </a:r>
            <a:r>
              <a:rPr lang="ko-KR" altLang="en-US" dirty="0"/>
              <a:t>경도를 구한 후</a:t>
            </a:r>
            <a:endParaRPr lang="en-US" altLang="ko-KR" dirty="0"/>
          </a:p>
          <a:p>
            <a:r>
              <a:rPr lang="en-US" altLang="ko-KR" dirty="0"/>
              <a:t>          Google geo API</a:t>
            </a:r>
            <a:r>
              <a:rPr lang="ko-KR" altLang="en-US" dirty="0"/>
              <a:t>와 같이 위도</a:t>
            </a:r>
            <a:r>
              <a:rPr lang="en-US" altLang="ko-KR" dirty="0"/>
              <a:t>, </a:t>
            </a:r>
            <a:r>
              <a:rPr lang="ko-KR" altLang="en-US" dirty="0"/>
              <a:t>경도로 위치를 알아내는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사용해야한다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8A63E9-08C4-462F-A1B0-C62782EF1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53" y="1464587"/>
            <a:ext cx="2182107" cy="3629586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4482C19-1BBD-48B2-8AA9-FC646CB0A7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65" y="1484070"/>
            <a:ext cx="2304366" cy="36295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EF90C-9F13-4030-A046-03896C912402}"/>
              </a:ext>
            </a:extLst>
          </p:cNvPr>
          <p:cNvSpPr/>
          <p:nvPr/>
        </p:nvSpPr>
        <p:spPr>
          <a:xfrm>
            <a:off x="8817938" y="1445104"/>
            <a:ext cx="191592" cy="182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02D359-3E71-4731-BDC1-25E58B77BDAD}"/>
              </a:ext>
            </a:extLst>
          </p:cNvPr>
          <p:cNvSpPr/>
          <p:nvPr/>
        </p:nvSpPr>
        <p:spPr>
          <a:xfrm>
            <a:off x="10904249" y="1484070"/>
            <a:ext cx="191592" cy="182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744" y="382283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감사합니다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9983972" y="3179134"/>
            <a:ext cx="797442" cy="797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14960" y="3102047"/>
            <a:ext cx="154174" cy="154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2014788">
            <a:off x="4479185" y="982743"/>
            <a:ext cx="1803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accent6"/>
                </a:solidFill>
              </a:rPr>
              <a:t>KeyMaker</a:t>
            </a:r>
            <a:endParaRPr lang="en-US" altLang="ko-KR" sz="2800" dirty="0">
              <a:solidFill>
                <a:schemeClr val="accent6"/>
              </a:solidFill>
            </a:endParaRPr>
          </a:p>
          <a:p>
            <a:r>
              <a:rPr lang="ko-KR" altLang="en-US" sz="2800" dirty="0">
                <a:solidFill>
                  <a:schemeClr val="accent6"/>
                </a:solidFill>
              </a:rPr>
              <a:t>위치정보</a:t>
            </a:r>
            <a:endParaRPr lang="en-US" altLang="ko-KR" sz="2800" dirty="0">
              <a:solidFill>
                <a:schemeClr val="accent6"/>
              </a:solidFill>
            </a:endParaRPr>
          </a:p>
          <a:p>
            <a:r>
              <a:rPr lang="ko-KR" altLang="en-US" sz="2800" dirty="0">
                <a:solidFill>
                  <a:schemeClr val="accent6"/>
                </a:solidFill>
              </a:rPr>
              <a:t>원지훈</a:t>
            </a:r>
            <a:endParaRPr lang="en-US" altLang="ko-KR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1803699" cy="692780"/>
            <a:chOff x="1131046" y="400051"/>
            <a:chExt cx="180369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KeyMaker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개요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F79B2B9-FE41-4AC0-A50C-02AF5B4EBD64}"/>
              </a:ext>
            </a:extLst>
          </p:cNvPr>
          <p:cNvSpPr txBox="1"/>
          <p:nvPr/>
        </p:nvSpPr>
        <p:spPr>
          <a:xfrm>
            <a:off x="1019176" y="2178638"/>
            <a:ext cx="465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회사에서 인식키 발급하는 방식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앱 사용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방식의 문제점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안드로이드에서만 접속 가능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아이폰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X)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웹에서는 접속 불가능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C9611A-4BDC-4093-A6DE-CA5DAEE9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59" y="163047"/>
            <a:ext cx="3762725" cy="61245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D65ED0-DF66-44FE-98F2-891EA3C69504}"/>
              </a:ext>
            </a:extLst>
          </p:cNvPr>
          <p:cNvSpPr txBox="1"/>
          <p:nvPr/>
        </p:nvSpPr>
        <p:spPr>
          <a:xfrm>
            <a:off x="7911740" y="6395201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인식키 발급 어플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1803699" cy="692780"/>
            <a:chOff x="1131046" y="400051"/>
            <a:chExt cx="180369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KeyMaker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개요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1DB03F-FE07-472E-B6E2-7BC3D8D36E24}"/>
              </a:ext>
            </a:extLst>
          </p:cNvPr>
          <p:cNvSpPr txBox="1"/>
          <p:nvPr/>
        </p:nvSpPr>
        <p:spPr>
          <a:xfrm>
            <a:off x="10493218" y="1801736"/>
            <a:ext cx="1045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후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1A7F4-3219-4C21-A628-7A5A9D70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91" y="333376"/>
            <a:ext cx="4716376" cy="29701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E9A308-97BA-4EDA-BDF6-8BEDFF2E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832" y="3535405"/>
            <a:ext cx="4694635" cy="29701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3D19E2-CF43-4632-8AE8-505E3A9D725E}"/>
              </a:ext>
            </a:extLst>
          </p:cNvPr>
          <p:cNvCxnSpPr>
            <a:cxnSpLocks/>
          </p:cNvCxnSpPr>
          <p:nvPr/>
        </p:nvCxnSpPr>
        <p:spPr>
          <a:xfrm flipH="1">
            <a:off x="7095730" y="1452282"/>
            <a:ext cx="1026294" cy="330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504723-B909-4B76-B67B-6B5FCC1506CE}"/>
              </a:ext>
            </a:extLst>
          </p:cNvPr>
          <p:cNvCxnSpPr/>
          <p:nvPr/>
        </p:nvCxnSpPr>
        <p:spPr>
          <a:xfrm flipH="1">
            <a:off x="7485529" y="1452282"/>
            <a:ext cx="636495" cy="374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BFDA0D-99B7-4B2F-998A-72B9D16EAC8C}"/>
              </a:ext>
            </a:extLst>
          </p:cNvPr>
          <p:cNvCxnSpPr/>
          <p:nvPr/>
        </p:nvCxnSpPr>
        <p:spPr>
          <a:xfrm>
            <a:off x="8122024" y="1452282"/>
            <a:ext cx="304800" cy="323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2D1B1-F123-4D51-A3C3-E7FCEEE5F1F7}"/>
              </a:ext>
            </a:extLst>
          </p:cNvPr>
          <p:cNvSpPr/>
          <p:nvPr/>
        </p:nvSpPr>
        <p:spPr>
          <a:xfrm>
            <a:off x="9027460" y="1147482"/>
            <a:ext cx="1371600" cy="5916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시 파일명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업로드 이미지</a:t>
            </a:r>
            <a:r>
              <a:rPr lang="en-US" altLang="ko-KR" sz="1100" dirty="0">
                <a:solidFill>
                  <a:schemeClr val="tx1"/>
                </a:solidFill>
              </a:rPr>
              <a:t>, QR</a:t>
            </a:r>
            <a:r>
              <a:rPr lang="ko-KR" altLang="en-US" sz="1100" dirty="0">
                <a:solidFill>
                  <a:schemeClr val="tx1"/>
                </a:solidFill>
              </a:rPr>
              <a:t>코드 인식 값 표출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BA451C-4052-4AF2-A575-96C699D8FC09}"/>
              </a:ext>
            </a:extLst>
          </p:cNvPr>
          <p:cNvSpPr/>
          <p:nvPr/>
        </p:nvSpPr>
        <p:spPr>
          <a:xfrm>
            <a:off x="8511823" y="1971013"/>
            <a:ext cx="1371600" cy="3672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QR</a:t>
            </a:r>
            <a:r>
              <a:rPr lang="ko-KR" altLang="en-US" sz="1100" dirty="0">
                <a:solidFill>
                  <a:schemeClr val="tx1"/>
                </a:solidFill>
              </a:rPr>
              <a:t>코드 인식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불가 시 수동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EB133D-2DB8-424B-AAF2-073B15E8AAC8}"/>
              </a:ext>
            </a:extLst>
          </p:cNvPr>
          <p:cNvCxnSpPr/>
          <p:nvPr/>
        </p:nvCxnSpPr>
        <p:spPr>
          <a:xfrm>
            <a:off x="8122024" y="3070411"/>
            <a:ext cx="233082" cy="270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C76541-3761-4C4C-A432-2BA0349E608B}"/>
              </a:ext>
            </a:extLst>
          </p:cNvPr>
          <p:cNvSpPr/>
          <p:nvPr/>
        </p:nvSpPr>
        <p:spPr>
          <a:xfrm>
            <a:off x="8610986" y="5431536"/>
            <a:ext cx="1371600" cy="367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키 발급 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인증번호 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E2F20-E863-4881-A12A-39D7BE3CEBD0}"/>
              </a:ext>
            </a:extLst>
          </p:cNvPr>
          <p:cNvSpPr txBox="1"/>
          <p:nvPr/>
        </p:nvSpPr>
        <p:spPr>
          <a:xfrm>
            <a:off x="1100752" y="2205714"/>
            <a:ext cx="4652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후 인식키 발급하는 방식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앱 사용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아이폰 가능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웹에서 접속 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후 인식키 발급 추가된 기능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업로드 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발급 받은 키에 대한 메모 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 정보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가능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AFFB3-09F4-4726-82FC-6EF07B38C849}"/>
              </a:ext>
            </a:extLst>
          </p:cNvPr>
          <p:cNvSpPr txBox="1"/>
          <p:nvPr/>
        </p:nvSpPr>
        <p:spPr>
          <a:xfrm>
            <a:off x="10350592" y="4851213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인식키 발급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74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1803699" cy="692780"/>
            <a:chOff x="1131046" y="400051"/>
            <a:chExt cx="180369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KeyMaker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1710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 정보가 필요한 이유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222705-BDDE-4F7E-832E-DC369E89045D}"/>
              </a:ext>
            </a:extLst>
          </p:cNvPr>
          <p:cNvSpPr txBox="1"/>
          <p:nvPr/>
        </p:nvSpPr>
        <p:spPr>
          <a:xfrm>
            <a:off x="7116613" y="2237956"/>
            <a:ext cx="465251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 정보의 필요성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발급장소 검색 및 조회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수상한 곳에서의 발급을 직관적으로 체크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통계 부분의 어느 곳에서 얼만큼 발급했는지 체크하기 위해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56D4DC-DE55-4D2F-A83D-11A6A1F63C25}"/>
              </a:ext>
            </a:extLst>
          </p:cNvPr>
          <p:cNvSpPr/>
          <p:nvPr/>
        </p:nvSpPr>
        <p:spPr>
          <a:xfrm>
            <a:off x="3146612" y="3505200"/>
            <a:ext cx="1021976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E062879-66F0-4456-99D1-17B1732F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289919"/>
            <a:ext cx="5733141" cy="515850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F60D87-775C-4B3D-9036-75E6B7947FC4}"/>
              </a:ext>
            </a:extLst>
          </p:cNvPr>
          <p:cNvSpPr/>
          <p:nvPr/>
        </p:nvSpPr>
        <p:spPr>
          <a:xfrm>
            <a:off x="3168391" y="3532908"/>
            <a:ext cx="1021976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15DE1B-570F-4300-A4B5-9F9C805CA7E0}"/>
              </a:ext>
            </a:extLst>
          </p:cNvPr>
          <p:cNvCxnSpPr/>
          <p:nvPr/>
        </p:nvCxnSpPr>
        <p:spPr>
          <a:xfrm flipV="1">
            <a:off x="4190367" y="2743200"/>
            <a:ext cx="2926246" cy="86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D57DD-8131-4D58-8CFF-F5E9CA353E29}"/>
              </a:ext>
            </a:extLst>
          </p:cNvPr>
          <p:cNvSpPr/>
          <p:nvPr/>
        </p:nvSpPr>
        <p:spPr>
          <a:xfrm>
            <a:off x="3142984" y="5374116"/>
            <a:ext cx="1021976" cy="215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EDE9E8-CC0F-4DE1-8DCE-7193DCF8E66C}"/>
              </a:ext>
            </a:extLst>
          </p:cNvPr>
          <p:cNvCxnSpPr>
            <a:endCxn id="21" idx="1"/>
          </p:cNvCxnSpPr>
          <p:nvPr/>
        </p:nvCxnSpPr>
        <p:spPr>
          <a:xfrm flipV="1">
            <a:off x="4190367" y="3053564"/>
            <a:ext cx="2926246" cy="24328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FBF46D-93B2-4B4F-A760-A65767E3C709}"/>
              </a:ext>
            </a:extLst>
          </p:cNvPr>
          <p:cNvSpPr/>
          <p:nvPr/>
        </p:nvSpPr>
        <p:spPr>
          <a:xfrm>
            <a:off x="840508" y="2623127"/>
            <a:ext cx="489528" cy="240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86EB1A-427C-447A-8A68-CFCB43392F5D}"/>
              </a:ext>
            </a:extLst>
          </p:cNvPr>
          <p:cNvCxnSpPr/>
          <p:nvPr/>
        </p:nvCxnSpPr>
        <p:spPr>
          <a:xfrm>
            <a:off x="1351815" y="2743200"/>
            <a:ext cx="5764798" cy="553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71553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4297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GeoLocation</a:t>
            </a:r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위치추출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952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설명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작동 원리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코드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문제점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3042821" cy="692780"/>
            <a:chOff x="1131046" y="400051"/>
            <a:chExt cx="3042821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0428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/>
                <a:t>GeoLocation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설명</a:t>
              </a: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8BD342E-E095-4462-B818-7B0BEC9D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87" y="1796583"/>
            <a:ext cx="6620716" cy="3053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673F52-47BF-4B97-A084-1043878853FD}"/>
              </a:ext>
            </a:extLst>
          </p:cNvPr>
          <p:cNvSpPr txBox="1"/>
          <p:nvPr/>
        </p:nvSpPr>
        <p:spPr>
          <a:xfrm>
            <a:off x="239497" y="1536605"/>
            <a:ext cx="465251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GeoLocation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위치기반 서비스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사용자가 위치요청에 동의한 경우 브라우저가 위치정보를 반환하는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HTML5 API</a:t>
            </a:r>
          </a:p>
          <a:p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경도의 오차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고도의 오차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TIMESTAMP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등이 반환되며 위도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경도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가지가 많이 쓰임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경도만으로 위치를 알아내기 위해 다른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써야함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얻은 위도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경도 값을 </a:t>
            </a:r>
            <a:r>
              <a:rPr lang="en-US" altLang="ko-KR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Google API</a:t>
            </a:r>
            <a:r>
              <a:rPr lang="ko-KR" altLang="en-US" sz="2000" b="1" spc="-15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요청하여 위치정보를 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반환해야함</a:t>
            </a:r>
            <a:endParaRPr lang="en-US" altLang="ko-KR" sz="2000" b="1" spc="-15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67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3760966" cy="692780"/>
            <a:chOff x="1131046" y="400051"/>
            <a:chExt cx="3760966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760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GeoLocation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작동원리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작동원리</a:t>
              </a:r>
            </a:p>
          </p:txBody>
        </p:sp>
      </p:grpSp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18797D08-A99D-4C07-8D95-6E997E4F7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4878" y="1322297"/>
            <a:ext cx="1649506" cy="164950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4EE9F4-8523-4585-ADAA-AC9F3ACFDF5D}"/>
              </a:ext>
            </a:extLst>
          </p:cNvPr>
          <p:cNvSpPr/>
          <p:nvPr/>
        </p:nvSpPr>
        <p:spPr>
          <a:xfrm>
            <a:off x="3603812" y="1882591"/>
            <a:ext cx="439270" cy="394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A7D8E-E45D-4481-81E9-DF85B3D8D718}"/>
              </a:ext>
            </a:extLst>
          </p:cNvPr>
          <p:cNvSpPr txBox="1"/>
          <p:nvPr/>
        </p:nvSpPr>
        <p:spPr>
          <a:xfrm>
            <a:off x="4306050" y="1367122"/>
            <a:ext cx="2840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GPS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달려있는 장치의 경우 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GPS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위치 추출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GPS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없을 경우 유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 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공유기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휴대전화의 기지국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장비로 부터 위치 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D994C58-EDE9-4015-8B04-A4350CE9FC63}"/>
              </a:ext>
            </a:extLst>
          </p:cNvPr>
          <p:cNvSpPr/>
          <p:nvPr/>
        </p:nvSpPr>
        <p:spPr>
          <a:xfrm rot="1523334">
            <a:off x="7409332" y="1882591"/>
            <a:ext cx="439270" cy="394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컴퓨터">
            <a:extLst>
              <a:ext uri="{FF2B5EF4-FFF2-40B4-BE49-F238E27FC236}">
                <a16:creationId xmlns:a16="http://schemas.microsoft.com/office/drawing/2014/main" id="{B71E25C7-7B94-462D-BDE3-41C7758C7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3415" y="4074458"/>
            <a:ext cx="1649506" cy="164950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2137047-A4F9-4C31-A236-18946ED6CB0A}"/>
              </a:ext>
            </a:extLst>
          </p:cNvPr>
          <p:cNvSpPr/>
          <p:nvPr/>
        </p:nvSpPr>
        <p:spPr>
          <a:xfrm>
            <a:off x="3603812" y="4701987"/>
            <a:ext cx="439270" cy="394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6CDE7-370C-4F40-8D12-856021B9D5D5}"/>
              </a:ext>
            </a:extLst>
          </p:cNvPr>
          <p:cNvSpPr txBox="1"/>
          <p:nvPr/>
        </p:nvSpPr>
        <p:spPr>
          <a:xfrm>
            <a:off x="4183973" y="4450139"/>
            <a:ext cx="2840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GPS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없으므로 경우 유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 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공유기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휴대전화의 기지국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장비로 부터 위치 </a:t>
            </a:r>
            <a:endParaRPr lang="en-US" altLang="ko-KR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C94B5A7-812C-4042-A48E-06D6B721ACCF}"/>
              </a:ext>
            </a:extLst>
          </p:cNvPr>
          <p:cNvSpPr/>
          <p:nvPr/>
        </p:nvSpPr>
        <p:spPr>
          <a:xfrm rot="19947637">
            <a:off x="7409332" y="4688429"/>
            <a:ext cx="439270" cy="394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AA7C7893-1192-4616-96C4-67DE89DE2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70" y="1749197"/>
            <a:ext cx="5871489" cy="305332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6B031-4A41-4F7E-A2EF-9211089C53D7}"/>
              </a:ext>
            </a:extLst>
          </p:cNvPr>
          <p:cNvSpPr/>
          <p:nvPr/>
        </p:nvSpPr>
        <p:spPr>
          <a:xfrm>
            <a:off x="2043953" y="3092824"/>
            <a:ext cx="1418968" cy="43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64502-3BE9-48CD-9DDA-0943ABC4036B}"/>
              </a:ext>
            </a:extLst>
          </p:cNvPr>
          <p:cNvSpPr/>
          <p:nvPr/>
        </p:nvSpPr>
        <p:spPr>
          <a:xfrm>
            <a:off x="2043953" y="5615923"/>
            <a:ext cx="1418968" cy="43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58D703-CF84-475B-A401-8B8C4AE89ACC}"/>
              </a:ext>
            </a:extLst>
          </p:cNvPr>
          <p:cNvSpPr/>
          <p:nvPr/>
        </p:nvSpPr>
        <p:spPr>
          <a:xfrm>
            <a:off x="4183973" y="3092824"/>
            <a:ext cx="3032615" cy="43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GPS</a:t>
            </a:r>
            <a:r>
              <a:rPr lang="ko-KR" altLang="en-US" b="1" dirty="0">
                <a:solidFill>
                  <a:schemeClr val="tx1"/>
                </a:solidFill>
              </a:rPr>
              <a:t>를 사용할 경우 정확하나 시간이 더 걸림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78D96-4CAA-4A04-A225-A7207405111B}"/>
              </a:ext>
            </a:extLst>
          </p:cNvPr>
          <p:cNvSpPr/>
          <p:nvPr/>
        </p:nvSpPr>
        <p:spPr>
          <a:xfrm>
            <a:off x="4087822" y="5768322"/>
            <a:ext cx="3032615" cy="439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GPS</a:t>
            </a:r>
            <a:r>
              <a:rPr lang="ko-KR" altLang="en-US" b="1" dirty="0">
                <a:solidFill>
                  <a:schemeClr val="tx1"/>
                </a:solidFill>
              </a:rPr>
              <a:t>를 사용할 경우보다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빠르지만 정확도가 떨어짐</a:t>
            </a:r>
          </a:p>
        </p:txBody>
      </p:sp>
    </p:spTree>
    <p:extLst>
      <p:ext uri="{BB962C8B-B14F-4D97-AF65-F5344CB8AC3E}">
        <p14:creationId xmlns:p14="http://schemas.microsoft.com/office/powerpoint/2010/main" val="359274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2225289" cy="692780"/>
            <a:chOff x="1131046" y="400051"/>
            <a:chExt cx="222528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2225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GeoLocation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코드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37E242-6BD7-41B1-94F7-715EBA94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2" y="1153919"/>
            <a:ext cx="10127316" cy="55953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80CF13-34F9-4E52-AE06-9E35D54F1384}"/>
              </a:ext>
            </a:extLst>
          </p:cNvPr>
          <p:cNvSpPr/>
          <p:nvPr/>
        </p:nvSpPr>
        <p:spPr>
          <a:xfrm>
            <a:off x="3137647" y="4993342"/>
            <a:ext cx="4634753" cy="6390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enableHeighAccuracy</a:t>
            </a:r>
            <a:r>
              <a:rPr lang="en-US" altLang="ko-KR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>
                <a:solidFill>
                  <a:schemeClr val="bg1"/>
                </a:solidFill>
              </a:rPr>
              <a:t>고도 정확도 사용여부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배터리를 더 소모하여 정확한 위치를 찾음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maximumAge</a:t>
            </a:r>
            <a:r>
              <a:rPr lang="en-US" altLang="ko-KR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>
                <a:solidFill>
                  <a:schemeClr val="bg1"/>
                </a:solidFill>
              </a:rPr>
              <a:t>현 위치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정보에 대한 만료시간 정의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Timeout : </a:t>
            </a:r>
            <a:r>
              <a:rPr lang="ko-KR" altLang="en-US" sz="800" dirty="0">
                <a:solidFill>
                  <a:schemeClr val="bg1"/>
                </a:solidFill>
              </a:rPr>
              <a:t>위치 정보를 계산하는 시간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B486DB-354F-4ECB-BC32-BEC276630CB8}"/>
              </a:ext>
            </a:extLst>
          </p:cNvPr>
          <p:cNvSpPr/>
          <p:nvPr/>
        </p:nvSpPr>
        <p:spPr>
          <a:xfrm>
            <a:off x="5683624" y="2519083"/>
            <a:ext cx="4634753" cy="6390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B0F0"/>
                </a:solidFill>
              </a:rPr>
              <a:t>Google</a:t>
            </a:r>
            <a:r>
              <a:rPr lang="ko-KR" altLang="en-US" sz="800" dirty="0">
                <a:solidFill>
                  <a:srgbClr val="00B0F0"/>
                </a:solidFill>
              </a:rPr>
              <a:t> </a:t>
            </a:r>
            <a:r>
              <a:rPr lang="en-US" altLang="ko-KR" sz="800" dirty="0" err="1">
                <a:solidFill>
                  <a:srgbClr val="00B0F0"/>
                </a:solidFill>
              </a:rPr>
              <a:t>api</a:t>
            </a:r>
            <a:r>
              <a:rPr lang="ko-KR" altLang="en-US" sz="800" dirty="0">
                <a:solidFill>
                  <a:srgbClr val="00B0F0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사용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요청값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위도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 dirty="0">
                <a:solidFill>
                  <a:schemeClr val="bg1"/>
                </a:solidFill>
              </a:rPr>
              <a:t>경도</a:t>
            </a:r>
            <a:r>
              <a:rPr lang="en-US" altLang="ko-KR" sz="800" dirty="0">
                <a:solidFill>
                  <a:schemeClr val="bg1"/>
                </a:solidFill>
              </a:rPr>
              <a:t>, API </a:t>
            </a:r>
            <a:r>
              <a:rPr lang="ko-KR" altLang="en-US" sz="800" dirty="0">
                <a:solidFill>
                  <a:schemeClr val="bg1"/>
                </a:solidFill>
              </a:rPr>
              <a:t>키 값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사용한 </a:t>
            </a:r>
            <a:r>
              <a:rPr lang="ko-KR" altLang="en-US" sz="800" dirty="0" err="1">
                <a:solidFill>
                  <a:schemeClr val="bg1"/>
                </a:solidFill>
              </a:rPr>
              <a:t>반환값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전체 주소</a:t>
            </a:r>
            <a:r>
              <a:rPr lang="en-US" altLang="ko-KR" sz="800" dirty="0">
                <a:solidFill>
                  <a:schemeClr val="bg1"/>
                </a:solidFill>
              </a:rPr>
              <a:t>(formatted 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EE6504-D296-4D73-A3AB-6982D4361806}"/>
              </a:ext>
            </a:extLst>
          </p:cNvPr>
          <p:cNvSpPr/>
          <p:nvPr/>
        </p:nvSpPr>
        <p:spPr>
          <a:xfrm>
            <a:off x="6804211" y="1563241"/>
            <a:ext cx="3514165" cy="2117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getCurrentPosition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으로 위치정보를 </a:t>
            </a:r>
            <a:r>
              <a:rPr lang="ko-KR" altLang="en-US" sz="800" dirty="0" err="1">
                <a:solidFill>
                  <a:schemeClr val="bg1"/>
                </a:solidFill>
              </a:rPr>
              <a:t>받아옴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9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3791</TotalTime>
  <Words>1098</Words>
  <Application>Microsoft Office PowerPoint</Application>
  <PresentationFormat>와이드스크린</PresentationFormat>
  <Paragraphs>222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나눔스퀘어 ExtraBold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wonji</cp:lastModifiedBy>
  <cp:revision>248</cp:revision>
  <dcterms:created xsi:type="dcterms:W3CDTF">2015-01-21T11:35:38Z</dcterms:created>
  <dcterms:modified xsi:type="dcterms:W3CDTF">2020-06-17T03:53:02Z</dcterms:modified>
</cp:coreProperties>
</file>