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4" r:id="rId4"/>
    <p:sldId id="268" r:id="rId5"/>
    <p:sldId id="263" r:id="rId6"/>
    <p:sldId id="264" r:id="rId7"/>
    <p:sldId id="270" r:id="rId8"/>
    <p:sldId id="269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B9F8CAB-A739-4325-96BD-7B3F9F864CC4}">
          <p14:sldIdLst>
            <p14:sldId id="261"/>
            <p14:sldId id="262"/>
            <p14:sldId id="274"/>
            <p14:sldId id="268"/>
            <p14:sldId id="263"/>
            <p14:sldId id="264"/>
            <p14:sldId id="270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1B"/>
    <a:srgbClr val="D3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  <p:guide pos="166"/>
        <p:guide pos="7514"/>
        <p:guide orient="horz" pos="164"/>
        <p:guide orient="horz" pos="41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2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7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3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9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65F25-9943-444D-8E5B-12912EA77DD8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1" y="0"/>
            <a:ext cx="4368799" cy="6858000"/>
          </a:xfrm>
          <a:prstGeom prst="parallelogram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534468" cy="6858000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94581" y="530699"/>
            <a:ext cx="2266856" cy="1308051"/>
            <a:chOff x="465553" y="530699"/>
            <a:chExt cx="2266856" cy="1308051"/>
          </a:xfrm>
        </p:grpSpPr>
        <p:sp>
          <p:nvSpPr>
            <p:cNvPr id="34" name="TextBox 33"/>
            <p:cNvSpPr txBox="1"/>
            <p:nvPr/>
          </p:nvSpPr>
          <p:spPr>
            <a:xfrm>
              <a:off x="1331192" y="530699"/>
              <a:ext cx="140121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JPA</a:t>
              </a:r>
              <a:endParaRPr lang="ko-KR" altLang="en-US" sz="6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5553" y="143864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32BFE9-04D6-44B0-BB6F-AFF30AAD29CF}"/>
              </a:ext>
            </a:extLst>
          </p:cNvPr>
          <p:cNvSpPr/>
          <p:nvPr/>
        </p:nvSpPr>
        <p:spPr>
          <a:xfrm>
            <a:off x="4602227" y="834961"/>
            <a:ext cx="64419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E9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JPA(</a:t>
            </a:r>
            <a:r>
              <a:rPr lang="ko-KR" altLang="ko-KR" dirty="0" err="1">
                <a:solidFill>
                  <a:srgbClr val="E9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ko-KR" altLang="ko-KR" dirty="0">
                <a:solidFill>
                  <a:srgbClr val="E9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E9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ko-KR" altLang="ko-KR" dirty="0">
                <a:solidFill>
                  <a:srgbClr val="E9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API)</a:t>
            </a:r>
            <a:r>
              <a:rPr lang="ko-KR" altLang="ko-KR" dirty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자바 영속성 API  영속성 프로그래밍을 위한 라이브러</a:t>
            </a:r>
            <a:r>
              <a:rPr lang="ko-KR" altLang="en-US" dirty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리입니다</a:t>
            </a:r>
            <a:r>
              <a:rPr lang="en-US" altLang="ko-KR" dirty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ko-KR" altLang="en-US" dirty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의존적인 개발</a:t>
            </a:r>
            <a:r>
              <a:rPr lang="en-US" altLang="ko-KR" dirty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코드의 반복을 피하기 위해 사용을 선호하게 되었습니다</a:t>
            </a:r>
            <a:r>
              <a:rPr lang="en-US" altLang="ko-KR" dirty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보통 자바에서 영속성 관리의 지원을 </a:t>
            </a:r>
            <a:r>
              <a:rPr lang="en-US" altLang="ko-KR" dirty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  <a:r>
              <a:rPr lang="ko-KR" altLang="en-US" dirty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하였는데 이는 </a:t>
            </a:r>
            <a:r>
              <a:rPr lang="en-US" altLang="ko-KR" dirty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ko-KR" altLang="en-US" dirty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기반의 개발이어서 자바 객체를 </a:t>
            </a:r>
            <a:r>
              <a:rPr lang="en-US" altLang="ko-KR" dirty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ko-KR" altLang="en-US" dirty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형태로 풀어서 서술해야 하며 </a:t>
            </a:r>
            <a:r>
              <a:rPr lang="en-US" altLang="ko-KR" dirty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dirty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부터 가지고 온 데이터의 경우 다시 자바 객체로 변환하는 </a:t>
            </a:r>
            <a:r>
              <a:rPr lang="ko-KR" altLang="en-US" dirty="0">
                <a:latin typeface="Arial" panose="020B0604020202020204" pitchFamily="34" charset="0"/>
              </a:rPr>
              <a:t>작업을 해야 했습니다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Arial" panose="020B0604020202020204" pitchFamily="34" charset="0"/>
              </a:rPr>
              <a:t>규모가 커질수록 자바객체와 쿼리를 관리하는 것이 어려워지자 </a:t>
            </a:r>
            <a:r>
              <a:rPr lang="en-US" altLang="ko-KR" dirty="0">
                <a:solidFill>
                  <a:srgbClr val="E9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ORM(Object Relation Mapping)</a:t>
            </a:r>
            <a:r>
              <a:rPr lang="ko-KR" altLang="en-US" dirty="0">
                <a:latin typeface="Arial" panose="020B0604020202020204" pitchFamily="34" charset="0"/>
              </a:rPr>
              <a:t>기술이 등장하기 시작합니다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r>
              <a:rPr lang="ko-KR" altLang="ko-KR" dirty="0">
                <a:solidFill>
                  <a:srgbClr val="E9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solidFill>
                <a:srgbClr val="E96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Arial" panose="020B0604020202020204" pitchFamily="34" charset="0"/>
              </a:rPr>
              <a:t>ORM</a:t>
            </a:r>
            <a:r>
              <a:rPr lang="ko-KR" altLang="en-US" dirty="0">
                <a:latin typeface="Arial" panose="020B0604020202020204" pitchFamily="34" charset="0"/>
              </a:rPr>
              <a:t>기술로 인해 객체와 관계형 데이터베이스가 분리되면서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Arial" panose="020B0604020202020204" pitchFamily="34" charset="0"/>
              </a:rPr>
              <a:t>재사용 및 유지보수의 편리성이 증가하고 객체 지향적인 코드로 인해 더 직관적이고 비즈니스 로직에 집중할 수 있게  됐습니다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Arial" panose="020B0604020202020204" pitchFamily="34" charset="0"/>
              </a:rPr>
              <a:t>JPA</a:t>
            </a:r>
            <a:r>
              <a:rPr lang="ko-KR" altLang="en-US" dirty="0">
                <a:latin typeface="Arial" panose="020B0604020202020204" pitchFamily="34" charset="0"/>
              </a:rPr>
              <a:t>는 </a:t>
            </a:r>
            <a:r>
              <a:rPr lang="en-US" altLang="ko-KR" dirty="0">
                <a:latin typeface="Arial" panose="020B0604020202020204" pitchFamily="34" charset="0"/>
              </a:rPr>
              <a:t>ORM </a:t>
            </a:r>
            <a:r>
              <a:rPr lang="ko-KR" altLang="en-US" dirty="0">
                <a:latin typeface="Arial" panose="020B0604020202020204" pitchFamily="34" charset="0"/>
              </a:rPr>
              <a:t>기준 표준으로</a:t>
            </a:r>
            <a:r>
              <a:rPr lang="en-US" altLang="ko-KR" dirty="0">
                <a:latin typeface="Arial" panose="020B0604020202020204" pitchFamily="34" charset="0"/>
              </a:rPr>
              <a:t>, JPA</a:t>
            </a:r>
            <a:r>
              <a:rPr lang="ko-KR" altLang="en-US" dirty="0">
                <a:latin typeface="Arial" panose="020B0604020202020204" pitchFamily="34" charset="0"/>
              </a:rPr>
              <a:t>를 사용하기 위해서는 </a:t>
            </a:r>
            <a:r>
              <a:rPr lang="en-US" altLang="ko-KR" dirty="0">
                <a:latin typeface="Arial" panose="020B0604020202020204" pitchFamily="34" charset="0"/>
              </a:rPr>
              <a:t>ORM </a:t>
            </a:r>
            <a:r>
              <a:rPr lang="ko-KR" altLang="en-US" dirty="0">
                <a:latin typeface="Arial" panose="020B0604020202020204" pitchFamily="34" charset="0"/>
              </a:rPr>
              <a:t>프레임워크를 사용해야합니다</a:t>
            </a:r>
            <a:r>
              <a:rPr lang="en-US" altLang="ko-KR" dirty="0">
                <a:latin typeface="Arial" panose="020B0604020202020204" pitchFamily="34" charset="0"/>
              </a:rPr>
              <a:t>. ex) Hibernate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3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1" y="0"/>
            <a:ext cx="4368799" cy="6858000"/>
          </a:xfrm>
          <a:prstGeom prst="parallelogram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534468" cy="6858000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97386" y="578615"/>
            <a:ext cx="3334439" cy="2123658"/>
            <a:chOff x="368358" y="578615"/>
            <a:chExt cx="3334439" cy="2123658"/>
          </a:xfrm>
        </p:grpSpPr>
        <p:sp>
          <p:nvSpPr>
            <p:cNvPr id="6" name="TextBox 5"/>
            <p:cNvSpPr txBox="1"/>
            <p:nvPr/>
          </p:nvSpPr>
          <p:spPr>
            <a:xfrm>
              <a:off x="368358" y="578615"/>
              <a:ext cx="3334439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Mybatis</a:t>
              </a:r>
              <a:endParaRPr lang="en-US" altLang="ko-KR" sz="6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  <a:p>
              <a:r>
                <a:rPr lang="en-US" altLang="ko-KR" sz="66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JPA </a:t>
              </a:r>
              <a:r>
                <a:rPr lang="ko-KR" altLang="en-US" sz="66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비교</a:t>
              </a:r>
              <a:endParaRPr lang="en-US" altLang="ko-KR" sz="6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5553" y="151121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EBBD58-5FA1-4232-990C-C2DBB96F95B6}"/>
              </a:ext>
            </a:extLst>
          </p:cNvPr>
          <p:cNvSpPr/>
          <p:nvPr/>
        </p:nvSpPr>
        <p:spPr>
          <a:xfrm>
            <a:off x="4265010" y="1126490"/>
            <a:ext cx="75296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Mybatis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장단점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장점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 코드와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분리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생산성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SQL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직접 다뤄 복잡한 쿼리 작성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단점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반복적인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SQL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작업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장단점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장점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CRUD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같은 간단한 쿼리는 자동으로 생성된다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 중심으로 개발가능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단점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복잡한 쿼리작성의 어려움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BUT JPQL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통해 해결가능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최근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밀고 있는 것은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</a:p>
          <a:p>
            <a:r>
              <a:rPr lang="ko-KR" altLang="en-US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쿠팡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우아한형제들 등 협업에서도 많이 쓰이는 추세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배울 때 오랜 기간이 걸리지만 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Mybatis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혼용해서 </a:t>
            </a:r>
            <a:r>
              <a:rPr lang="ko-KR" altLang="en-US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쓰는것도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가능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반복이 없다는 점에서 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Mybatis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보다 좋다는 인식을 얻고 있는 중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98C4BA-2609-474E-8187-F4C8CA87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2" y="3751922"/>
            <a:ext cx="7010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AB1B34-C9F6-4B9A-8C07-15EF5F083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9" y="348799"/>
            <a:ext cx="8210550" cy="33596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0A03D5-252C-4DFB-9BA9-8B7E7630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59" y="4089851"/>
            <a:ext cx="8210550" cy="2419350"/>
          </a:xfrm>
          <a:prstGeom prst="rect">
            <a:avLst/>
          </a:prstGeom>
        </p:spPr>
      </p:pic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90FD0BC0-22A7-4A9A-9368-F29F442183DF}"/>
              </a:ext>
            </a:extLst>
          </p:cNvPr>
          <p:cNvSpPr/>
          <p:nvPr/>
        </p:nvSpPr>
        <p:spPr>
          <a:xfrm rot="5400000">
            <a:off x="1799924" y="4089851"/>
            <a:ext cx="1482291" cy="147355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0" y="0"/>
            <a:ext cx="4368799" cy="6858000"/>
          </a:xfrm>
          <a:prstGeom prst="parallelogram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534468" cy="6858000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7767" y="576866"/>
            <a:ext cx="3493264" cy="2123658"/>
            <a:chOff x="408739" y="576866"/>
            <a:chExt cx="3493264" cy="2123658"/>
          </a:xfrm>
        </p:grpSpPr>
        <p:sp>
          <p:nvSpPr>
            <p:cNvPr id="34" name="TextBox 33"/>
            <p:cNvSpPr txBox="1"/>
            <p:nvPr/>
          </p:nvSpPr>
          <p:spPr>
            <a:xfrm>
              <a:off x="408739" y="576866"/>
              <a:ext cx="3493264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JPA</a:t>
              </a:r>
            </a:p>
            <a:p>
              <a:r>
                <a:rPr lang="ko-KR" altLang="en-US" sz="66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동작과정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5553" y="143864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32BFE9-04D6-44B0-BB6F-AFF30AAD29CF}"/>
              </a:ext>
            </a:extLst>
          </p:cNvPr>
          <p:cNvSpPr/>
          <p:nvPr/>
        </p:nvSpPr>
        <p:spPr>
          <a:xfrm>
            <a:off x="4602227" y="834961"/>
            <a:ext cx="6441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794B55-53B0-4C0C-A3F4-E77127F9A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708" y="641534"/>
            <a:ext cx="6343650" cy="34766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341622-F7F9-4816-9FDC-A797F15430B6}"/>
              </a:ext>
            </a:extLst>
          </p:cNvPr>
          <p:cNvSpPr/>
          <p:nvPr/>
        </p:nvSpPr>
        <p:spPr>
          <a:xfrm>
            <a:off x="4020710" y="3966987"/>
            <a:ext cx="5007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동작과정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MemberDAO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객체를 저장하고 싶을 때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개발자는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객체를 넘긴다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엔티티를 분석한다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SQL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생성한다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 API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사용하여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날린다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608A6E-2911-4C2A-9950-530BB8D94864}"/>
              </a:ext>
            </a:extLst>
          </p:cNvPr>
          <p:cNvSpPr/>
          <p:nvPr/>
        </p:nvSpPr>
        <p:spPr>
          <a:xfrm>
            <a:off x="5263693" y="5667544"/>
            <a:ext cx="6928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입력한 값들을 자바 객체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(DO: Data Object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혹은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매핑</a:t>
            </a: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DAO(Data Access Object)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클래스에서 해당 객체를 인자로 하는 저장 메서드 호출</a:t>
            </a: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메서드 구현부에서는 쿼리를 생성하기 위해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필드값들을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가져와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만들고 실행</a:t>
            </a: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실행 결과를 다시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혹은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DTO(Data Transfer Object)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형태로 만들어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전달</a:t>
            </a:r>
          </a:p>
        </p:txBody>
      </p:sp>
      <p:sp>
        <p:nvSpPr>
          <p:cNvPr id="9" name="화살표: 굽음 8">
            <a:extLst>
              <a:ext uri="{FF2B5EF4-FFF2-40B4-BE49-F238E27FC236}">
                <a16:creationId xmlns:a16="http://schemas.microsoft.com/office/drawing/2014/main" id="{9D3284B4-A0F1-472E-9464-C063C6C6EBAC}"/>
              </a:ext>
            </a:extLst>
          </p:cNvPr>
          <p:cNvSpPr/>
          <p:nvPr/>
        </p:nvSpPr>
        <p:spPr>
          <a:xfrm rot="16200000">
            <a:off x="4379088" y="5657255"/>
            <a:ext cx="730194" cy="7507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1" y="0"/>
            <a:ext cx="4368799" cy="6858000"/>
          </a:xfrm>
          <a:prstGeom prst="parallelogram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534468" cy="6858000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7386" y="578615"/>
            <a:ext cx="349326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JPA </a:t>
            </a:r>
          </a:p>
          <a:p>
            <a:r>
              <a:rPr lang="ko-KR" altLang="en-US" sz="6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사용하기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805495-CCCD-41D7-8257-94167197A01E}"/>
              </a:ext>
            </a:extLst>
          </p:cNvPr>
          <p:cNvSpPr/>
          <p:nvPr/>
        </p:nvSpPr>
        <p:spPr>
          <a:xfrm>
            <a:off x="4766185" y="578615"/>
            <a:ext cx="602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@Entity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테이블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BEC819-FBA3-49AE-983E-6DF3D013C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1640444"/>
            <a:ext cx="72961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1" y="0"/>
            <a:ext cx="4368799" cy="6858000"/>
          </a:xfrm>
          <a:prstGeom prst="parallelogram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534468" cy="6858000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7386" y="578615"/>
            <a:ext cx="3153427" cy="1318191"/>
            <a:chOff x="368358" y="578615"/>
            <a:chExt cx="3153427" cy="1318191"/>
          </a:xfrm>
        </p:grpSpPr>
        <p:sp>
          <p:nvSpPr>
            <p:cNvPr id="6" name="TextBox 5"/>
            <p:cNvSpPr txBox="1"/>
            <p:nvPr/>
          </p:nvSpPr>
          <p:spPr>
            <a:xfrm>
              <a:off x="368358" y="578615"/>
              <a:ext cx="315342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6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프로모션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5553" y="1496696"/>
              <a:ext cx="2986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Made in </a:t>
              </a: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양선배 </a:t>
              </a:r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PPT </a:t>
              </a: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나눔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9EF2236-6DDF-4EA9-A1B3-668689FF1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17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7386" y="578615"/>
            <a:ext cx="349326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JPA </a:t>
            </a:r>
          </a:p>
          <a:p>
            <a:r>
              <a:rPr lang="ko-KR" altLang="en-US" sz="6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2CA9F0-8040-4930-8243-AA3A7B88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244781"/>
            <a:ext cx="10828020" cy="44104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D097C0-7E1B-4BC3-B11A-0192930F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8" y="5184107"/>
            <a:ext cx="4495800" cy="895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1E88EA-BFCA-4ECA-9120-A227B1D5B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040" y="5317457"/>
            <a:ext cx="6891972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1" y="0"/>
            <a:ext cx="4368799" cy="6858000"/>
          </a:xfrm>
          <a:prstGeom prst="parallelogram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534468" cy="6858000"/>
          </a:xfrm>
          <a:prstGeom prst="rect">
            <a:avLst/>
          </a:prstGeom>
          <a:solidFill>
            <a:srgbClr val="D0021B"/>
          </a:solidFill>
          <a:ln>
            <a:solidFill>
              <a:srgbClr val="D002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7386" y="578615"/>
            <a:ext cx="349326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JPA </a:t>
            </a:r>
          </a:p>
          <a:p>
            <a:r>
              <a:rPr lang="ko-KR" altLang="en-US" sz="6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사용하기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805495-CCCD-41D7-8257-94167197A01E}"/>
              </a:ext>
            </a:extLst>
          </p:cNvPr>
          <p:cNvSpPr/>
          <p:nvPr/>
        </p:nvSpPr>
        <p:spPr>
          <a:xfrm>
            <a:off x="4766185" y="578615"/>
            <a:ext cx="602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JpaRepository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(DB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처리 관련 코드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E6DB21-F6F3-49D2-B95F-CDFE8CDF6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36" y="1343025"/>
            <a:ext cx="7608790" cy="2085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A26214-EDFB-4E77-924C-274DAC799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69" y="3391317"/>
            <a:ext cx="5522665" cy="21236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8D072F-3E9E-4E54-9E43-F34AE158B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69" y="5514975"/>
            <a:ext cx="5727015" cy="7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9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E99B71-0086-455E-BA20-EDF4609B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2560"/>
            <a:ext cx="11379200" cy="47566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789F917-813F-4ECE-A89A-374B5FD23CEA}"/>
              </a:ext>
            </a:extLst>
          </p:cNvPr>
          <p:cNvSpPr/>
          <p:nvPr/>
        </p:nvSpPr>
        <p:spPr>
          <a:xfrm>
            <a:off x="5396564" y="29213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저장 : </a:t>
            </a:r>
            <a:r>
              <a:rPr lang="ko-KR" altLang="en-US" dirty="0" err="1">
                <a:solidFill>
                  <a:schemeClr val="bg1"/>
                </a:solidFill>
              </a:rPr>
              <a:t>jpa.persist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member</a:t>
            </a:r>
            <a:r>
              <a:rPr lang="ko-KR" altLang="en-US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조회 : </a:t>
            </a:r>
            <a:r>
              <a:rPr lang="ko-KR" altLang="en-US" dirty="0" err="1">
                <a:solidFill>
                  <a:schemeClr val="bg1"/>
                </a:solidFill>
              </a:rPr>
              <a:t>Member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member</a:t>
            </a:r>
            <a:r>
              <a:rPr lang="ko-KR" altLang="en-US" dirty="0">
                <a:solidFill>
                  <a:schemeClr val="bg1"/>
                </a:solidFill>
              </a:rPr>
              <a:t> = </a:t>
            </a:r>
            <a:r>
              <a:rPr lang="ko-KR" altLang="en-US" dirty="0" err="1">
                <a:solidFill>
                  <a:schemeClr val="bg1"/>
                </a:solidFill>
              </a:rPr>
              <a:t>jpa.find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memberId</a:t>
            </a:r>
            <a:r>
              <a:rPr lang="ko-KR" altLang="en-US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수정 : </a:t>
            </a:r>
            <a:r>
              <a:rPr lang="ko-KR" altLang="en-US" dirty="0" err="1">
                <a:solidFill>
                  <a:schemeClr val="bg1"/>
                </a:solidFill>
              </a:rPr>
              <a:t>member.setName</a:t>
            </a:r>
            <a:r>
              <a:rPr lang="ko-KR" altLang="en-US" dirty="0">
                <a:solidFill>
                  <a:schemeClr val="bg1"/>
                </a:solidFill>
              </a:rPr>
              <a:t>("변경할 이름") // 트랜잭션이 알아서 넣어주므로 UPDATE 쿼리를 쓸 필요가 </a:t>
            </a:r>
            <a:r>
              <a:rPr lang="ko-KR" altLang="en-US" dirty="0" err="1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삭제 : </a:t>
            </a:r>
            <a:r>
              <a:rPr lang="ko-KR" altLang="en-US" dirty="0" err="1">
                <a:solidFill>
                  <a:schemeClr val="bg1"/>
                </a:solidFill>
              </a:rPr>
              <a:t>jpa.remove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member</a:t>
            </a:r>
            <a:r>
              <a:rPr lang="ko-KR" alt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22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390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뫼비우스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wonji</cp:lastModifiedBy>
  <cp:revision>38</cp:revision>
  <dcterms:created xsi:type="dcterms:W3CDTF">2014-11-03T03:59:00Z</dcterms:created>
  <dcterms:modified xsi:type="dcterms:W3CDTF">2020-08-23T11:59:39Z</dcterms:modified>
</cp:coreProperties>
</file>