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4" r:id="rId22"/>
  </p:sldIdLst>
  <p:sldSz cx="16256000" cy="9753600"/>
  <p:notesSz cx="6858000" cy="9144000"/>
  <p:defaultTextStyle>
    <a:lvl1pPr algn="ctr" defTabSz="825500">
      <a:defRPr sz="3200">
        <a:latin typeface="+mn-lt"/>
        <a:ea typeface="+mn-ea"/>
        <a:cs typeface="+mn-cs"/>
        <a:sym typeface="Apple SD 산돌고딕 Neo 옅은체"/>
      </a:defRPr>
    </a:lvl1pPr>
    <a:lvl2pPr indent="228600" algn="ctr" defTabSz="825500">
      <a:defRPr sz="3200">
        <a:latin typeface="+mn-lt"/>
        <a:ea typeface="+mn-ea"/>
        <a:cs typeface="+mn-cs"/>
        <a:sym typeface="Apple SD 산돌고딕 Neo 옅은체"/>
      </a:defRPr>
    </a:lvl2pPr>
    <a:lvl3pPr indent="457200" algn="ctr" defTabSz="825500">
      <a:defRPr sz="3200">
        <a:latin typeface="+mn-lt"/>
        <a:ea typeface="+mn-ea"/>
        <a:cs typeface="+mn-cs"/>
        <a:sym typeface="Apple SD 산돌고딕 Neo 옅은체"/>
      </a:defRPr>
    </a:lvl3pPr>
    <a:lvl4pPr indent="685800" algn="ctr" defTabSz="825500">
      <a:defRPr sz="3200">
        <a:latin typeface="+mn-lt"/>
        <a:ea typeface="+mn-ea"/>
        <a:cs typeface="+mn-cs"/>
        <a:sym typeface="Apple SD 산돌고딕 Neo 옅은체"/>
      </a:defRPr>
    </a:lvl4pPr>
    <a:lvl5pPr indent="914400" algn="ctr" defTabSz="825500">
      <a:defRPr sz="3200">
        <a:latin typeface="+mn-lt"/>
        <a:ea typeface="+mn-ea"/>
        <a:cs typeface="+mn-cs"/>
        <a:sym typeface="Apple SD 산돌고딕 Neo 옅은체"/>
      </a:defRPr>
    </a:lvl5pPr>
    <a:lvl6pPr indent="1143000" algn="ctr" defTabSz="825500">
      <a:defRPr sz="3200">
        <a:latin typeface="+mn-lt"/>
        <a:ea typeface="+mn-ea"/>
        <a:cs typeface="+mn-cs"/>
        <a:sym typeface="Apple SD 산돌고딕 Neo 옅은체"/>
      </a:defRPr>
    </a:lvl6pPr>
    <a:lvl7pPr indent="1371600" algn="ctr" defTabSz="825500">
      <a:defRPr sz="3200">
        <a:latin typeface="+mn-lt"/>
        <a:ea typeface="+mn-ea"/>
        <a:cs typeface="+mn-cs"/>
        <a:sym typeface="Apple SD 산돌고딕 Neo 옅은체"/>
      </a:defRPr>
    </a:lvl7pPr>
    <a:lvl8pPr indent="1600200" algn="ctr" defTabSz="825500">
      <a:defRPr sz="3200">
        <a:latin typeface="+mn-lt"/>
        <a:ea typeface="+mn-ea"/>
        <a:cs typeface="+mn-cs"/>
        <a:sym typeface="Apple SD 산돌고딕 Neo 옅은체"/>
      </a:defRPr>
    </a:lvl8pPr>
    <a:lvl9pPr indent="1828800" algn="ctr" defTabSz="825500">
      <a:defRPr sz="3200"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7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840" y="62"/>
      </p:cViewPr>
      <p:guideLst>
        <p:guide orient="horz" pos="3072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94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버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블루집 표지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16256000" cy="9753600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Shape 9"/>
          <p:cNvSpPr/>
          <p:nvPr/>
        </p:nvSpPr>
        <p:spPr>
          <a:xfrm>
            <a:off x="-624042" y="426563"/>
            <a:ext cx="17478683" cy="8900474"/>
          </a:xfrm>
          <a:prstGeom prst="rect">
            <a:avLst/>
          </a:prstGeom>
          <a:solidFill>
            <a:srgbClr val="FFFFFF">
              <a:alpha val="8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블루집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7536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페이지 분할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블루집 표지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16256000" cy="9753600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-624042" y="426563"/>
            <a:ext cx="17478683" cy="8900474"/>
          </a:xfrm>
          <a:prstGeom prst="rect">
            <a:avLst/>
          </a:prstGeom>
          <a:solidFill>
            <a:srgbClr val="FFFFFF">
              <a:alpha val="8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진행상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블루집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7536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비교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블루집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7536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 marL="1050192" indent="-415192">
              <a:buSzPct val="70000"/>
              <a:defRPr sz="2800"/>
            </a:lvl2pPr>
            <a:lvl3pPr marL="1685192" indent="-415192">
              <a:buSzPct val="70000"/>
              <a:defRPr sz="2500"/>
            </a:lvl3pPr>
            <a:lvl4pPr marL="2320192" indent="-415192">
              <a:buSzPct val="70000"/>
              <a:defRPr sz="2500"/>
            </a:lvl4pPr>
            <a:lvl5pPr marL="2955192" indent="-415192">
              <a:buSzPct val="70000"/>
              <a:defRPr sz="2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646979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46979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646979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646979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646979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블루집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7536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페이지 분할용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블루집 표지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16256000" cy="9753600"/>
          </a:xfrm>
          <a:prstGeom prst="rect">
            <a:avLst/>
          </a:prstGeom>
          <a:ln w="3175">
            <a:miter lim="400000"/>
          </a:ln>
        </p:spPr>
      </p:pic>
      <p:sp>
        <p:nvSpPr>
          <p:cNvPr id="25" name="Shape 25"/>
          <p:cNvSpPr/>
          <p:nvPr/>
        </p:nvSpPr>
        <p:spPr>
          <a:xfrm>
            <a:off x="-624042" y="426563"/>
            <a:ext cx="17478683" cy="8900474"/>
          </a:xfrm>
          <a:prstGeom prst="rect">
            <a:avLst/>
          </a:prstGeom>
          <a:solidFill>
            <a:srgbClr val="FFFFFF">
              <a:alpha val="8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블루집.png"/>
          <p:cNvPicPr/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6256000" cy="9753600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28801" y="2462875"/>
            <a:ext cx="15211533" cy="3335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2"/>
              </a:buBlip>
            </a:lvl1pPr>
            <a:lvl2pPr marL="1050192" indent="-415192">
              <a:buSzPct val="70000"/>
              <a:defRPr sz="2800"/>
            </a:lvl2pPr>
            <a:lvl3pPr marL="1685192" indent="-415192">
              <a:buSzPct val="70000"/>
              <a:defRPr sz="2500"/>
            </a:lvl3pPr>
            <a:lvl4pPr marL="2320192" indent="-415192">
              <a:buSzPct val="70000"/>
              <a:defRPr sz="2500"/>
            </a:lvl4pPr>
            <a:lvl5pPr marL="2955192" indent="-415192">
              <a:buSzPct val="70000"/>
              <a:defRPr sz="2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646979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46979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646979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646979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646979"/>
                </a:solidFill>
              </a:rP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algn="ctr" defTabSz="825500">
        <a:defRPr sz="7600">
          <a:latin typeface="+mn-lt"/>
          <a:ea typeface="+mn-ea"/>
          <a:cs typeface="+mn-cs"/>
          <a:sym typeface="Apple SD 산돌고딕 Neo 옅은체"/>
        </a:defRPr>
      </a:lvl1pPr>
      <a:lvl2pPr indent="228600" algn="ctr" defTabSz="825500">
        <a:defRPr sz="7600">
          <a:latin typeface="+mn-lt"/>
          <a:ea typeface="+mn-ea"/>
          <a:cs typeface="+mn-cs"/>
          <a:sym typeface="Apple SD 산돌고딕 Neo 옅은체"/>
        </a:defRPr>
      </a:lvl2pPr>
      <a:lvl3pPr indent="457200" algn="ctr" defTabSz="825500">
        <a:defRPr sz="7600">
          <a:latin typeface="+mn-lt"/>
          <a:ea typeface="+mn-ea"/>
          <a:cs typeface="+mn-cs"/>
          <a:sym typeface="Apple SD 산돌고딕 Neo 옅은체"/>
        </a:defRPr>
      </a:lvl3pPr>
      <a:lvl4pPr indent="685800" algn="ctr" defTabSz="825500">
        <a:defRPr sz="7600">
          <a:latin typeface="+mn-lt"/>
          <a:ea typeface="+mn-ea"/>
          <a:cs typeface="+mn-cs"/>
          <a:sym typeface="Apple SD 산돌고딕 Neo 옅은체"/>
        </a:defRPr>
      </a:lvl4pPr>
      <a:lvl5pPr indent="914400" algn="ctr" defTabSz="825500">
        <a:defRPr sz="7600">
          <a:latin typeface="+mn-lt"/>
          <a:ea typeface="+mn-ea"/>
          <a:cs typeface="+mn-cs"/>
          <a:sym typeface="Apple SD 산돌고딕 Neo 옅은체"/>
        </a:defRPr>
      </a:lvl5pPr>
      <a:lvl6pPr indent="1143000" algn="ctr" defTabSz="825500">
        <a:defRPr sz="7600">
          <a:latin typeface="+mn-lt"/>
          <a:ea typeface="+mn-ea"/>
          <a:cs typeface="+mn-cs"/>
          <a:sym typeface="Apple SD 산돌고딕 Neo 옅은체"/>
        </a:defRPr>
      </a:lvl6pPr>
      <a:lvl7pPr indent="1371600" algn="ctr" defTabSz="825500">
        <a:defRPr sz="7600">
          <a:latin typeface="+mn-lt"/>
          <a:ea typeface="+mn-ea"/>
          <a:cs typeface="+mn-cs"/>
          <a:sym typeface="Apple SD 산돌고딕 Neo 옅은체"/>
        </a:defRPr>
      </a:lvl7pPr>
      <a:lvl8pPr indent="1600200" algn="ctr" defTabSz="825500">
        <a:defRPr sz="7600">
          <a:latin typeface="+mn-lt"/>
          <a:ea typeface="+mn-ea"/>
          <a:cs typeface="+mn-cs"/>
          <a:sym typeface="Apple SD 산돌고딕 Neo 옅은체"/>
        </a:defRPr>
      </a:lvl8pPr>
      <a:lvl9pPr indent="1828800" algn="ctr" defTabSz="825500">
        <a:defRPr sz="7600"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17500" indent="-317500" defTabSz="825500">
        <a:spcBef>
          <a:spcPts val="2000"/>
        </a:spcBef>
        <a:buSzPct val="30000"/>
        <a:buBlip>
          <a:blip r:embed="rId12"/>
        </a:buBlip>
        <a:defRPr sz="3500">
          <a:solidFill>
            <a:srgbClr val="646979"/>
          </a:solidFill>
          <a:latin typeface="Daum_Regular"/>
          <a:ea typeface="Daum_Regular"/>
          <a:cs typeface="Daum_Regular"/>
          <a:sym typeface="Daum_Regular"/>
        </a:defRPr>
      </a:lvl1pPr>
      <a:lvl2pPr marL="1062403" indent="-427403" defTabSz="825500">
        <a:spcBef>
          <a:spcPts val="2000"/>
        </a:spcBef>
        <a:buSzPct val="75000"/>
        <a:buChar char="•"/>
        <a:defRPr sz="3500">
          <a:solidFill>
            <a:srgbClr val="646979"/>
          </a:solidFill>
          <a:latin typeface="Daum_Regular"/>
          <a:ea typeface="Daum_Regular"/>
          <a:cs typeface="Daum_Regular"/>
          <a:sym typeface="Daum_Regular"/>
        </a:defRPr>
      </a:lvl2pPr>
      <a:lvl3pPr marL="1697403" indent="-427403" defTabSz="825500">
        <a:spcBef>
          <a:spcPts val="2000"/>
        </a:spcBef>
        <a:buSzPct val="75000"/>
        <a:buChar char="•"/>
        <a:defRPr sz="3500">
          <a:solidFill>
            <a:srgbClr val="646979"/>
          </a:solidFill>
          <a:latin typeface="Daum_Regular"/>
          <a:ea typeface="Daum_Regular"/>
          <a:cs typeface="Daum_Regular"/>
          <a:sym typeface="Daum_Regular"/>
        </a:defRPr>
      </a:lvl3pPr>
      <a:lvl4pPr marL="2332403" indent="-427403" defTabSz="825500">
        <a:spcBef>
          <a:spcPts val="2000"/>
        </a:spcBef>
        <a:buSzPct val="75000"/>
        <a:buChar char="•"/>
        <a:defRPr sz="3500">
          <a:solidFill>
            <a:srgbClr val="646979"/>
          </a:solidFill>
          <a:latin typeface="Daum_Regular"/>
          <a:ea typeface="Daum_Regular"/>
          <a:cs typeface="Daum_Regular"/>
          <a:sym typeface="Daum_Regular"/>
        </a:defRPr>
      </a:lvl4pPr>
      <a:lvl5pPr marL="2967403" indent="-427403" defTabSz="825500">
        <a:spcBef>
          <a:spcPts val="2000"/>
        </a:spcBef>
        <a:buSzPct val="75000"/>
        <a:buChar char="•"/>
        <a:defRPr sz="3500">
          <a:solidFill>
            <a:srgbClr val="646979"/>
          </a:solidFill>
          <a:latin typeface="Daum_Regular"/>
          <a:ea typeface="Daum_Regular"/>
          <a:cs typeface="Daum_Regular"/>
          <a:sym typeface="Daum_Regular"/>
        </a:defRPr>
      </a:lvl5pPr>
      <a:lvl6pPr marL="3602403" indent="-427403" defTabSz="825500">
        <a:spcBef>
          <a:spcPts val="2000"/>
        </a:spcBef>
        <a:buSzPct val="75000"/>
        <a:buChar char="•"/>
        <a:defRPr sz="3500">
          <a:solidFill>
            <a:srgbClr val="646979"/>
          </a:solidFill>
          <a:latin typeface="Daum_Regular"/>
          <a:ea typeface="Daum_Regular"/>
          <a:cs typeface="Daum_Regular"/>
          <a:sym typeface="Daum_Regular"/>
        </a:defRPr>
      </a:lvl6pPr>
      <a:lvl7pPr marL="4237403" indent="-427403" defTabSz="825500">
        <a:spcBef>
          <a:spcPts val="2000"/>
        </a:spcBef>
        <a:buSzPct val="75000"/>
        <a:buChar char="•"/>
        <a:defRPr sz="3500">
          <a:solidFill>
            <a:srgbClr val="646979"/>
          </a:solidFill>
          <a:latin typeface="Daum_Regular"/>
          <a:ea typeface="Daum_Regular"/>
          <a:cs typeface="Daum_Regular"/>
          <a:sym typeface="Daum_Regular"/>
        </a:defRPr>
      </a:lvl7pPr>
      <a:lvl8pPr marL="4872403" indent="-427403" defTabSz="825500">
        <a:spcBef>
          <a:spcPts val="2000"/>
        </a:spcBef>
        <a:buSzPct val="75000"/>
        <a:buChar char="•"/>
        <a:defRPr sz="3500">
          <a:solidFill>
            <a:srgbClr val="646979"/>
          </a:solidFill>
          <a:latin typeface="Daum_Regular"/>
          <a:ea typeface="Daum_Regular"/>
          <a:cs typeface="Daum_Regular"/>
          <a:sym typeface="Daum_Regular"/>
        </a:defRPr>
      </a:lvl8pPr>
      <a:lvl9pPr marL="5507403" indent="-427403" defTabSz="825500">
        <a:spcBef>
          <a:spcPts val="2000"/>
        </a:spcBef>
        <a:buSzPct val="75000"/>
        <a:buChar char="•"/>
        <a:defRPr sz="3500">
          <a:solidFill>
            <a:srgbClr val="646979"/>
          </a:solidFill>
          <a:latin typeface="Daum_Regular"/>
          <a:ea typeface="Daum_Regular"/>
          <a:cs typeface="Daum_Regular"/>
          <a:sym typeface="Daum_Regular"/>
        </a:defRPr>
      </a:lvl9pPr>
    </p:bodyStyle>
    <p:otherStyle>
      <a:lvl1pPr algn="ctr" defTabSz="825500">
        <a:defRPr sz="1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825500">
        <a:defRPr sz="1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825500">
        <a:defRPr sz="1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825500">
        <a:defRPr sz="1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825500">
        <a:defRPr sz="1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825500">
        <a:defRPr sz="1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825500">
        <a:defRPr sz="1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825500">
        <a:defRPr sz="1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825500">
        <a:defRPr sz="1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ocalhost:8080/gs-guide-websock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.mkexdev.net/m/3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.mkexdev.net/m/3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wonbun.tistory.com/67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ieroglyph.tistory.com/1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iscale/111015-html5-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ieroglyph.tistory.com/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lideshare.net/hiscale/111015-html5-1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harlie0301.blogspot.com/2013/04/comet-websocket.html" TargetMode="Externa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1605058" y="7673152"/>
            <a:ext cx="2894354" cy="4480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120000"/>
              </a:lnSpc>
              <a:defRPr sz="1800"/>
            </a:pPr>
            <a:r>
              <a:rPr lang="ko-KR" altLang="en-US" sz="2600" dirty="0">
                <a:solidFill>
                  <a:srgbClr val="64697A"/>
                </a:solidFill>
                <a:latin typeface="Daum_Regular"/>
                <a:ea typeface="Daum_Regular"/>
                <a:cs typeface="Daum_Regular"/>
                <a:sym typeface="Daum_Regular"/>
              </a:rPr>
              <a:t> 원지훈</a:t>
            </a:r>
            <a:endParaRPr sz="2600" dirty="0">
              <a:solidFill>
                <a:srgbClr val="64697A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572132" y="2349451"/>
            <a:ext cx="16057728" cy="9996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8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800" dirty="0">
                <a:solidFill>
                  <a:srgbClr val="646979"/>
                </a:solidFill>
              </a:rPr>
              <a:t>WebSocket</a:t>
            </a:r>
            <a:endParaRPr sz="5800" dirty="0">
              <a:solidFill>
                <a:srgbClr val="646979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682966" y="2331644"/>
            <a:ext cx="4516955" cy="1188074"/>
          </a:xfrm>
          <a:prstGeom prst="roundRect">
            <a:avLst>
              <a:gd name="adj" fmla="val 24117"/>
            </a:avLst>
          </a:prstGeom>
          <a:solidFill>
            <a:srgbClr val="646979"/>
          </a:solidFill>
          <a:ln w="3175">
            <a:miter lim="400000"/>
          </a:ln>
        </p:spPr>
        <p:txBody>
          <a:bodyPr lIns="63500" tIns="63500" rIns="63500" bIns="63500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702016" y="3230773"/>
            <a:ext cx="4478855" cy="9751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>
            <a:solidFill>
              <a:srgbClr val="646979"/>
            </a:solidFill>
            <a:miter lim="400000"/>
          </a:ln>
        </p:spPr>
        <p:txBody>
          <a:bodyPr lIns="63500" tIns="63500" rIns="63500" bIns="63500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702016" y="4192970"/>
            <a:ext cx="4478855" cy="9751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>
            <a:solidFill>
              <a:srgbClr val="646979"/>
            </a:solidFill>
            <a:miter lim="400000"/>
          </a:ln>
        </p:spPr>
        <p:txBody>
          <a:bodyPr lIns="63500" tIns="63500" rIns="63500" bIns="63500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702016" y="5169647"/>
            <a:ext cx="4478855" cy="15105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>
            <a:solidFill>
              <a:srgbClr val="646979"/>
            </a:solidFill>
            <a:miter lim="400000"/>
          </a:ln>
        </p:spPr>
        <p:txBody>
          <a:bodyPr lIns="63500" tIns="63500" rIns="63500" bIns="63500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9341675" y="2330563"/>
            <a:ext cx="4516956" cy="1188073"/>
          </a:xfrm>
          <a:prstGeom prst="roundRect">
            <a:avLst>
              <a:gd name="adj" fmla="val 24117"/>
            </a:avLst>
          </a:prstGeom>
          <a:solidFill>
            <a:srgbClr val="646979"/>
          </a:solidFill>
          <a:ln w="3175">
            <a:miter lim="400000"/>
          </a:ln>
        </p:spPr>
        <p:txBody>
          <a:bodyPr lIns="63500" tIns="63500" rIns="63500" bIns="63500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9360725" y="3229692"/>
            <a:ext cx="4478856" cy="9751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>
            <a:solidFill>
              <a:srgbClr val="646979"/>
            </a:solidFill>
            <a:miter lim="400000"/>
          </a:ln>
        </p:spPr>
        <p:txBody>
          <a:bodyPr lIns="63500" tIns="63500" rIns="63500" bIns="63500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9360725" y="4200248"/>
            <a:ext cx="4478856" cy="9751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>
            <a:solidFill>
              <a:srgbClr val="646979"/>
            </a:solidFill>
            <a:miter lim="400000"/>
          </a:ln>
        </p:spPr>
        <p:txBody>
          <a:bodyPr lIns="63500" tIns="63500" rIns="63500" bIns="63500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065677" y="4998011"/>
            <a:ext cx="1257843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46979"/>
                </a:solidFill>
              </a:rPr>
              <a:t>VS</a:t>
            </a:r>
          </a:p>
        </p:txBody>
      </p:sp>
      <p:sp>
        <p:nvSpPr>
          <p:cNvPr id="86" name="Shape 86"/>
          <p:cNvSpPr/>
          <p:nvPr/>
        </p:nvSpPr>
        <p:spPr>
          <a:xfrm>
            <a:off x="1810029" y="3314086"/>
            <a:ext cx="4262829" cy="6984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1600" dirty="0">
                <a:solidFill>
                  <a:srgbClr val="646979"/>
                </a:solidFill>
              </a:rPr>
              <a:t>양방향 통신이 가능</a:t>
            </a:r>
            <a:endParaRPr lang="en-US" altLang="ko-KR" sz="1600" dirty="0">
              <a:solidFill>
                <a:srgbClr val="6469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1600" dirty="0">
                <a:solidFill>
                  <a:srgbClr val="646979"/>
                </a:solidFill>
              </a:rPr>
              <a:t>(</a:t>
            </a:r>
            <a:r>
              <a:rPr lang="ko-KR" altLang="en-US" sz="1600" dirty="0">
                <a:solidFill>
                  <a:srgbClr val="646979"/>
                </a:solidFill>
              </a:rPr>
              <a:t>서버에서 클라이언트로 요청을 보낼 수 있다</a:t>
            </a:r>
            <a:r>
              <a:rPr lang="en-US" altLang="ko-KR" sz="1600" dirty="0">
                <a:solidFill>
                  <a:srgbClr val="646979"/>
                </a:solidFill>
              </a:rPr>
              <a:t>)</a:t>
            </a:r>
            <a:endParaRPr sz="1600" dirty="0">
              <a:solidFill>
                <a:srgbClr val="646979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784629" y="2373490"/>
            <a:ext cx="4262829" cy="5760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FFFFFF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rgbClr val="FFFFFF"/>
                </a:solidFill>
              </a:rPr>
              <a:t>장점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9443338" y="2394681"/>
            <a:ext cx="4262830" cy="5760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FFFFFF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rgbClr val="FFFFFF"/>
                </a:solidFill>
              </a:rPr>
              <a:t>단점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810029" y="4250497"/>
            <a:ext cx="4262829" cy="8731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000" dirty="0">
                <a:solidFill>
                  <a:srgbClr val="646979"/>
                </a:solidFill>
              </a:rPr>
              <a:t>실시간 통신 가능</a:t>
            </a:r>
            <a:endParaRPr lang="en-US" altLang="ko-KR" sz="2000" dirty="0">
              <a:solidFill>
                <a:srgbClr val="6469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000" dirty="0">
                <a:solidFill>
                  <a:srgbClr val="646979"/>
                </a:solidFill>
              </a:rPr>
              <a:t>(Ajax </a:t>
            </a:r>
            <a:r>
              <a:rPr lang="ko-KR" altLang="en-US" sz="2000" dirty="0">
                <a:solidFill>
                  <a:srgbClr val="646979"/>
                </a:solidFill>
              </a:rPr>
              <a:t>통신보다 </a:t>
            </a:r>
            <a:r>
              <a:rPr lang="en-US" altLang="ko-KR" sz="2000" dirty="0">
                <a:solidFill>
                  <a:srgbClr val="646979"/>
                </a:solidFill>
              </a:rPr>
              <a:t>5</a:t>
            </a:r>
            <a:r>
              <a:rPr lang="ko-KR" altLang="en-US" sz="2000" dirty="0">
                <a:solidFill>
                  <a:srgbClr val="646979"/>
                </a:solidFill>
              </a:rPr>
              <a:t>배 이상의 효율</a:t>
            </a:r>
            <a:r>
              <a:rPr lang="en-US" altLang="ko-KR" sz="2000" dirty="0">
                <a:solidFill>
                  <a:srgbClr val="646979"/>
                </a:solidFill>
              </a:rPr>
              <a:t>)</a:t>
            </a:r>
          </a:p>
        </p:txBody>
      </p:sp>
      <p:sp>
        <p:nvSpPr>
          <p:cNvPr id="90" name="Shape 90"/>
          <p:cNvSpPr/>
          <p:nvPr/>
        </p:nvSpPr>
        <p:spPr>
          <a:xfrm>
            <a:off x="9443338" y="3314086"/>
            <a:ext cx="4262830" cy="6111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1400" dirty="0">
                <a:solidFill>
                  <a:srgbClr val="646979"/>
                </a:solidFill>
              </a:rPr>
              <a:t>오래된 버전의 브라우저에서는 지원하지 않음</a:t>
            </a:r>
            <a:endParaRPr lang="en-US" altLang="ko-KR" sz="1400" dirty="0">
              <a:solidFill>
                <a:srgbClr val="6469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1400" dirty="0">
                <a:solidFill>
                  <a:srgbClr val="646979"/>
                </a:solidFill>
              </a:rPr>
              <a:t>(</a:t>
            </a:r>
            <a:r>
              <a:rPr lang="ko-KR" altLang="en-US" sz="1400" dirty="0">
                <a:solidFill>
                  <a:srgbClr val="646979"/>
                </a:solidFill>
              </a:rPr>
              <a:t>인터넷 </a:t>
            </a:r>
            <a:r>
              <a:rPr lang="ko-KR" altLang="en-US" sz="1400" dirty="0" err="1">
                <a:solidFill>
                  <a:srgbClr val="646979"/>
                </a:solidFill>
              </a:rPr>
              <a:t>익스플로어</a:t>
            </a:r>
            <a:r>
              <a:rPr lang="ko-KR" altLang="en-US" sz="1400" dirty="0">
                <a:solidFill>
                  <a:srgbClr val="646979"/>
                </a:solidFill>
              </a:rPr>
              <a:t> 같은 경우 </a:t>
            </a:r>
            <a:r>
              <a:rPr lang="en-US" altLang="ko-KR" sz="1400" dirty="0">
                <a:solidFill>
                  <a:srgbClr val="646979"/>
                </a:solidFill>
              </a:rPr>
              <a:t>10</a:t>
            </a:r>
            <a:r>
              <a:rPr lang="ko-KR" altLang="en-US" sz="1400" dirty="0">
                <a:solidFill>
                  <a:srgbClr val="646979"/>
                </a:solidFill>
              </a:rPr>
              <a:t>버전부터 지원</a:t>
            </a:r>
            <a:r>
              <a:rPr lang="en-US" altLang="ko-KR" sz="1400" dirty="0">
                <a:solidFill>
                  <a:srgbClr val="646979"/>
                </a:solidFill>
              </a:rPr>
              <a:t>)</a:t>
            </a:r>
          </a:p>
        </p:txBody>
      </p:sp>
      <p:sp>
        <p:nvSpPr>
          <p:cNvPr id="91" name="Shape 91"/>
          <p:cNvSpPr/>
          <p:nvPr/>
        </p:nvSpPr>
        <p:spPr>
          <a:xfrm>
            <a:off x="9443338" y="4478372"/>
            <a:ext cx="4262830" cy="3702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646979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9468738" y="4230885"/>
            <a:ext cx="4262830" cy="8731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000" dirty="0">
                <a:solidFill>
                  <a:srgbClr val="646979"/>
                </a:solidFill>
              </a:rPr>
              <a:t>HTTP</a:t>
            </a:r>
            <a:r>
              <a:rPr lang="ko-KR" altLang="en-US" sz="2000" dirty="0">
                <a:solidFill>
                  <a:srgbClr val="646979"/>
                </a:solidFill>
              </a:rPr>
              <a:t>와 다르게 상태를 유지하기 때문에 부하가 발생할 수 있다</a:t>
            </a:r>
            <a:endParaRPr sz="2000" dirty="0">
              <a:solidFill>
                <a:srgbClr val="646979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784629" y="5177899"/>
            <a:ext cx="4262829" cy="14371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2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1600" dirty="0">
                <a:solidFill>
                  <a:srgbClr val="646979"/>
                </a:solidFill>
              </a:rPr>
              <a:t>최초 접속이 </a:t>
            </a:r>
            <a:r>
              <a:rPr lang="en-US" altLang="ko-KR" sz="1600" dirty="0">
                <a:solidFill>
                  <a:srgbClr val="646979"/>
                </a:solidFill>
              </a:rPr>
              <a:t>http request</a:t>
            </a:r>
            <a:r>
              <a:rPr lang="ko-KR" altLang="en-US" sz="1600" dirty="0">
                <a:solidFill>
                  <a:srgbClr val="646979"/>
                </a:solidFill>
              </a:rPr>
              <a:t>를 통해 </a:t>
            </a:r>
            <a:r>
              <a:rPr lang="en-US" altLang="ko-KR" sz="1600" dirty="0">
                <a:solidFill>
                  <a:srgbClr val="646979"/>
                </a:solidFill>
              </a:rPr>
              <a:t>handshaking</a:t>
            </a:r>
            <a:r>
              <a:rPr lang="ko-KR" altLang="en-US" sz="1600" dirty="0">
                <a:solidFill>
                  <a:srgbClr val="646979"/>
                </a:solidFill>
              </a:rPr>
              <a:t>과정을 통해 이루어진다</a:t>
            </a:r>
            <a:endParaRPr lang="en-US" altLang="ko-KR" sz="1600" dirty="0">
              <a:solidFill>
                <a:srgbClr val="6469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1600" dirty="0">
                <a:solidFill>
                  <a:srgbClr val="646979"/>
                </a:solidFill>
              </a:rPr>
              <a:t>(http </a:t>
            </a:r>
            <a:r>
              <a:rPr lang="ko-KR" altLang="en-US" sz="1600" dirty="0">
                <a:solidFill>
                  <a:srgbClr val="646979"/>
                </a:solidFill>
              </a:rPr>
              <a:t>규격인 </a:t>
            </a:r>
            <a:r>
              <a:rPr lang="en-US" altLang="ko-KR" sz="1600" dirty="0">
                <a:solidFill>
                  <a:srgbClr val="646979"/>
                </a:solidFill>
              </a:rPr>
              <a:t>CORS </a:t>
            </a:r>
            <a:r>
              <a:rPr lang="ko-KR" altLang="en-US" sz="1600" dirty="0">
                <a:solidFill>
                  <a:srgbClr val="646979"/>
                </a:solidFill>
              </a:rPr>
              <a:t>적용이나 인증을 동일하게 가져갈 수 있다</a:t>
            </a:r>
            <a:r>
              <a:rPr lang="en-US" altLang="ko-KR" sz="1600" dirty="0">
                <a:solidFill>
                  <a:srgbClr val="646979"/>
                </a:solidFill>
              </a:rPr>
              <a:t>)</a:t>
            </a:r>
            <a:endParaRPr sz="1600" dirty="0">
              <a:solidFill>
                <a:srgbClr val="646979"/>
              </a:solidFill>
            </a:endParaRPr>
          </a:p>
        </p:txBody>
      </p:sp>
      <p:sp>
        <p:nvSpPr>
          <p:cNvPr id="32" name="Shape 46">
            <a:extLst>
              <a:ext uri="{FF2B5EF4-FFF2-40B4-BE49-F238E27FC236}">
                <a16:creationId xmlns:a16="http://schemas.microsoft.com/office/drawing/2014/main" id="{01660585-4076-411B-A27B-1879A352693B}"/>
              </a:ext>
            </a:extLst>
          </p:cNvPr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WebSocket </a:t>
            </a:r>
            <a:r>
              <a:rPr lang="ko-KR" altLang="en-US" sz="5000" dirty="0">
                <a:solidFill>
                  <a:srgbClr val="646979"/>
                </a:solidFill>
              </a:rPr>
              <a:t>장단점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33" name="Shape 47">
            <a:extLst>
              <a:ext uri="{FF2B5EF4-FFF2-40B4-BE49-F238E27FC236}">
                <a16:creationId xmlns:a16="http://schemas.microsoft.com/office/drawing/2014/main" id="{3EF7A4AE-96C6-4F60-839E-40160DBDC330}"/>
              </a:ext>
            </a:extLst>
          </p:cNvPr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설명</a:t>
            </a:r>
            <a:endParaRPr sz="2100" dirty="0">
              <a:solidFill>
                <a:srgbClr val="646979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724926" y="7937546"/>
            <a:ext cx="14199778" cy="9996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20000"/>
              </a:lnSpc>
              <a:defRPr sz="58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800" dirty="0">
                <a:solidFill>
                  <a:srgbClr val="646979"/>
                </a:solidFill>
              </a:rPr>
              <a:t>WebSocket </a:t>
            </a:r>
            <a:r>
              <a:rPr lang="ko-KR" altLang="en-US" sz="5800" dirty="0">
                <a:solidFill>
                  <a:srgbClr val="646979"/>
                </a:solidFill>
              </a:rPr>
              <a:t>구현 방법</a:t>
            </a:r>
            <a:endParaRPr sz="5800" dirty="0">
              <a:solidFill>
                <a:srgbClr val="646979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2334762" y="6472976"/>
            <a:ext cx="3592751" cy="1498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20000"/>
              </a:lnSpc>
              <a:defRPr sz="100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 dirty="0">
                <a:solidFill>
                  <a:srgbClr val="646979"/>
                </a:solidFill>
              </a:rPr>
              <a:t>2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9669053" y="1879990"/>
            <a:ext cx="4798398" cy="72644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ko-KR" altLang="en-US" sz="3500" dirty="0">
                <a:solidFill>
                  <a:srgbClr val="646979"/>
                </a:solidFill>
              </a:rPr>
              <a:t>파일구조</a:t>
            </a:r>
            <a:endParaRPr sz="3500" dirty="0">
              <a:solidFill>
                <a:srgbClr val="646979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Spring + </a:t>
            </a:r>
            <a:r>
              <a:rPr lang="en-US" sz="5000" dirty="0" err="1">
                <a:solidFill>
                  <a:srgbClr val="646979"/>
                </a:solidFill>
              </a:rPr>
              <a:t>Sockjs</a:t>
            </a:r>
            <a:r>
              <a:rPr lang="en-US" sz="5000" dirty="0">
                <a:solidFill>
                  <a:srgbClr val="646979"/>
                </a:solidFill>
              </a:rPr>
              <a:t> + STOMP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구현 방법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33" name="Shape 103">
            <a:extLst>
              <a:ext uri="{FF2B5EF4-FFF2-40B4-BE49-F238E27FC236}">
                <a16:creationId xmlns:a16="http://schemas.microsoft.com/office/drawing/2014/main" id="{433C82A3-13C2-4078-B500-143D9B237B48}"/>
              </a:ext>
            </a:extLst>
          </p:cNvPr>
          <p:cNvSpPr txBox="1">
            <a:spLocks/>
          </p:cNvSpPr>
          <p:nvPr/>
        </p:nvSpPr>
        <p:spPr>
          <a:xfrm>
            <a:off x="535096" y="2320941"/>
            <a:ext cx="7383556" cy="3630680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 err="1"/>
              <a:t>Sockjs</a:t>
            </a:r>
            <a:r>
              <a:rPr lang="en-US" altLang="ko-KR" sz="2000" dirty="0"/>
              <a:t> - </a:t>
            </a:r>
            <a:r>
              <a:rPr lang="en-US" altLang="ko-KR" sz="1800" dirty="0" err="1"/>
              <a:t>SockJS</a:t>
            </a:r>
            <a:r>
              <a:rPr lang="ko-KR" altLang="en-US" sz="1800" dirty="0"/>
              <a:t>는 </a:t>
            </a:r>
            <a:r>
              <a:rPr lang="en-US" altLang="ko-KR" sz="1800" dirty="0"/>
              <a:t>WebSocket</a:t>
            </a:r>
            <a:r>
              <a:rPr lang="ko-KR" altLang="en-US" sz="1800" dirty="0"/>
              <a:t>과 유사한 객체를 제공하는 브라우저 </a:t>
            </a:r>
            <a:r>
              <a:rPr lang="en-US" altLang="ko-KR" sz="1800" dirty="0"/>
              <a:t>JavaScript </a:t>
            </a:r>
            <a:r>
              <a:rPr lang="ko-KR" altLang="en-US" sz="1800" dirty="0"/>
              <a:t>라이브러리입니다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SockJS</a:t>
            </a:r>
            <a:r>
              <a:rPr lang="ko-KR" altLang="en-US" sz="1800" dirty="0"/>
              <a:t>는 브라우저와 웹 </a:t>
            </a:r>
            <a:r>
              <a:rPr lang="ko-KR" altLang="en-US" sz="1800" dirty="0" err="1"/>
              <a:t>서버간에</a:t>
            </a:r>
            <a:r>
              <a:rPr lang="ko-KR" altLang="en-US" sz="1800" dirty="0"/>
              <a:t> 낮은 대기 시간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전이중</a:t>
            </a:r>
            <a:r>
              <a:rPr lang="en-US" altLang="ko-KR" sz="1800" dirty="0"/>
              <a:t>, </a:t>
            </a:r>
            <a:r>
              <a:rPr lang="ko-KR" altLang="en-US" sz="1800" dirty="0"/>
              <a:t>도메인 간 통신 채널을 생성하는 일관된 크로스 브라우저 </a:t>
            </a:r>
            <a:r>
              <a:rPr lang="en-US" altLang="ko-KR" sz="1800" dirty="0" err="1"/>
              <a:t>Javascript</a:t>
            </a:r>
            <a:r>
              <a:rPr lang="en-US" altLang="ko-KR" sz="1800" dirty="0"/>
              <a:t> API</a:t>
            </a:r>
            <a:r>
              <a:rPr lang="ko-KR" altLang="en-US" sz="1800" dirty="0"/>
              <a:t>를 제공합니다</a:t>
            </a:r>
            <a:r>
              <a:rPr lang="en-US" altLang="ko-KR" sz="1800" dirty="0"/>
              <a:t>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endParaRPr lang="en-US" altLang="ko-KR" sz="18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1800" dirty="0"/>
              <a:t>STOMP - STOMP</a:t>
            </a:r>
            <a:r>
              <a:rPr lang="ko-KR" altLang="en-US" sz="1800" dirty="0"/>
              <a:t>는 스트리밍 텍스트 기반의 간단한 스트리밍 메시지 프로토콜이다</a:t>
            </a:r>
            <a:r>
              <a:rPr lang="en-US" altLang="ko-KR" sz="1800" dirty="0"/>
              <a:t>. HTTP</a:t>
            </a:r>
            <a:r>
              <a:rPr lang="ko-KR" altLang="en-US" sz="1800" dirty="0"/>
              <a:t>로 부터 영감을 받은 디자인 덕분에 읽고 쓰기가 매우 쉽다는 장점이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단순하며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읽고 쓰기가 쉽다는 것은 클라이언트 측에서는 당연한 장점이긴 한데</a:t>
            </a:r>
            <a:r>
              <a:rPr lang="en-US" altLang="ko-KR" sz="1800" dirty="0"/>
              <a:t>, </a:t>
            </a:r>
            <a:r>
              <a:rPr lang="ko-KR" altLang="en-US" sz="1800" dirty="0"/>
              <a:t>대신 </a:t>
            </a:r>
            <a:r>
              <a:rPr lang="ko-KR" altLang="en-US" sz="1800" dirty="0" err="1"/>
              <a:t>서버측에서</a:t>
            </a:r>
            <a:r>
              <a:rPr lang="ko-KR" altLang="en-US" sz="1800" dirty="0"/>
              <a:t> 구현해야 </a:t>
            </a:r>
            <a:r>
              <a:rPr lang="ko-KR" altLang="en-US" sz="1800" dirty="0" err="1"/>
              <a:t>할게</a:t>
            </a:r>
            <a:r>
              <a:rPr lang="ko-KR" altLang="en-US" sz="1800" dirty="0"/>
              <a:t> 많아진다</a:t>
            </a:r>
            <a:r>
              <a:rPr lang="en-US" altLang="ko-KR" sz="1800" dirty="0"/>
              <a:t>.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5DCD73-3A81-48D5-966C-D816DA7FD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059" y="2606429"/>
            <a:ext cx="5465930" cy="6382577"/>
          </a:xfrm>
          <a:prstGeom prst="rect">
            <a:avLst/>
          </a:prstGeom>
        </p:spPr>
      </p:pic>
      <p:pic>
        <p:nvPicPr>
          <p:cNvPr id="7170" name="Picture 2" descr="Spring Framework 4.0 Web Applications">
            <a:extLst>
              <a:ext uri="{FF2B5EF4-FFF2-40B4-BE49-F238E27FC236}">
                <a16:creationId xmlns:a16="http://schemas.microsoft.com/office/drawing/2014/main" id="{E8F9F9A1-DD25-47FD-8BFF-077DF5EA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11" y="5918537"/>
            <a:ext cx="5822001" cy="327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Spring + </a:t>
            </a:r>
            <a:r>
              <a:rPr lang="en-US" sz="5000" dirty="0" err="1">
                <a:solidFill>
                  <a:srgbClr val="646979"/>
                </a:solidFill>
              </a:rPr>
              <a:t>Sockjs</a:t>
            </a:r>
            <a:r>
              <a:rPr lang="en-US" sz="5000" dirty="0">
                <a:solidFill>
                  <a:srgbClr val="646979"/>
                </a:solidFill>
              </a:rPr>
              <a:t> + STOMP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구현 방법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33" name="Shape 103">
            <a:extLst>
              <a:ext uri="{FF2B5EF4-FFF2-40B4-BE49-F238E27FC236}">
                <a16:creationId xmlns:a16="http://schemas.microsoft.com/office/drawing/2014/main" id="{433C82A3-13C2-4078-B500-143D9B237B48}"/>
              </a:ext>
            </a:extLst>
          </p:cNvPr>
          <p:cNvSpPr txBox="1">
            <a:spLocks/>
          </p:cNvSpPr>
          <p:nvPr/>
        </p:nvSpPr>
        <p:spPr>
          <a:xfrm>
            <a:off x="535096" y="2320941"/>
            <a:ext cx="4774841" cy="470385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STOMP </a:t>
            </a:r>
            <a:r>
              <a:rPr lang="ko-KR" altLang="en-US" sz="2000" dirty="0"/>
              <a:t>관련 설정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7F51D-94E8-4661-B8DE-A4089B18E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69" y="2374778"/>
            <a:ext cx="8702646" cy="5927283"/>
          </a:xfrm>
          <a:prstGeom prst="rect">
            <a:avLst/>
          </a:prstGeom>
        </p:spPr>
      </p:pic>
      <p:sp>
        <p:nvSpPr>
          <p:cNvPr id="11" name="Shape 90">
            <a:extLst>
              <a:ext uri="{FF2B5EF4-FFF2-40B4-BE49-F238E27FC236}">
                <a16:creationId xmlns:a16="http://schemas.microsoft.com/office/drawing/2014/main" id="{AF950DAA-3464-43E1-8441-B969949A2B18}"/>
              </a:ext>
            </a:extLst>
          </p:cNvPr>
          <p:cNvSpPr/>
          <p:nvPr/>
        </p:nvSpPr>
        <p:spPr>
          <a:xfrm>
            <a:off x="315380" y="3008489"/>
            <a:ext cx="6037294" cy="57740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50000"/>
              </a:lnSpc>
              <a:defRPr sz="2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marL="342900" lvl="0" indent="-342900" algn="l"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ko-KR" sz="1800" dirty="0">
                <a:solidFill>
                  <a:schemeClr val="tx1"/>
                </a:solidFill>
              </a:rPr>
              <a:t>@</a:t>
            </a:r>
            <a:r>
              <a:rPr lang="en-US" altLang="ko-KR" sz="1800" dirty="0" err="1">
                <a:solidFill>
                  <a:schemeClr val="tx1"/>
                </a:solidFill>
              </a:rPr>
              <a:t>EnabelWebSocketMessgeBroker</a:t>
            </a:r>
            <a:r>
              <a:rPr lang="ko-KR" altLang="en-US" sz="1800" dirty="0">
                <a:solidFill>
                  <a:schemeClr val="tx1"/>
                </a:solidFill>
              </a:rPr>
              <a:t>로 </a:t>
            </a:r>
            <a:r>
              <a:rPr lang="en-US" altLang="ko-KR" sz="1800" dirty="0" err="1">
                <a:solidFill>
                  <a:schemeClr val="tx1"/>
                </a:solidFill>
              </a:rPr>
              <a:t>websocket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기능을 활성화 시킨다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42900" lvl="0" indent="-342900" algn="l">
              <a:buAutoNum type="arabicPeriod"/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ko-KR" sz="1800" dirty="0">
                <a:solidFill>
                  <a:schemeClr val="tx1"/>
                </a:solidFill>
              </a:rPr>
              <a:t>2. </a:t>
            </a:r>
            <a:r>
              <a:rPr lang="en-US" altLang="ko-KR" sz="1800" dirty="0" err="1">
                <a:solidFill>
                  <a:schemeClr val="tx1"/>
                </a:solidFill>
              </a:rPr>
              <a:t>configuerMessageBroker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:</a:t>
            </a:r>
            <a:r>
              <a:rPr lang="ko-KR" altLang="en-US" sz="1800" dirty="0">
                <a:solidFill>
                  <a:schemeClr val="tx1"/>
                </a:solidFill>
              </a:rPr>
              <a:t> 메시지 브로커에 관련된 설정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ko-KR" sz="1800" dirty="0" err="1"/>
              <a:t>enableSimpleBroker</a:t>
            </a:r>
            <a:r>
              <a:rPr lang="ko-KR" altLang="en-US" sz="1800" dirty="0"/>
              <a:t>는 클라이언트로 메세지를 응답해줄 때 </a:t>
            </a:r>
            <a:r>
              <a:rPr lang="en-US" altLang="ko-KR" sz="1800" dirty="0"/>
              <a:t>prefix</a:t>
            </a:r>
            <a:r>
              <a:rPr lang="ko-KR" altLang="en-US" sz="1800" dirty="0"/>
              <a:t>를 정의한다</a:t>
            </a:r>
            <a:r>
              <a:rPr lang="en-US" altLang="ko-KR" sz="18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ko-KR" sz="1800" dirty="0" err="1"/>
              <a:t>setApplicationDestinationPrefixes</a:t>
            </a:r>
            <a:r>
              <a:rPr lang="ko-KR" altLang="en-US" sz="1800" dirty="0"/>
              <a:t>는 클라이언트에서 </a:t>
            </a:r>
            <a:r>
              <a:rPr lang="ko-KR" altLang="en-US" sz="1800" dirty="0" err="1"/>
              <a:t>메세지</a:t>
            </a:r>
            <a:r>
              <a:rPr lang="ko-KR" altLang="en-US" sz="1800" dirty="0"/>
              <a:t> 송신 시 붙여줄 </a:t>
            </a:r>
            <a:r>
              <a:rPr lang="en-US" altLang="ko-KR" sz="1800" dirty="0"/>
              <a:t>prefix</a:t>
            </a:r>
            <a:r>
              <a:rPr lang="ko-KR" altLang="en-US" sz="1800" dirty="0"/>
              <a:t>를 정의한다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ko-KR" sz="1800" dirty="0">
                <a:solidFill>
                  <a:schemeClr val="tx1"/>
                </a:solidFill>
              </a:rPr>
              <a:t>3. </a:t>
            </a:r>
            <a:r>
              <a:rPr lang="en-US" altLang="ko-KR" sz="1800" dirty="0" err="1">
                <a:solidFill>
                  <a:schemeClr val="tx1"/>
                </a:solidFill>
              </a:rPr>
              <a:t>registerStompEndpoints</a:t>
            </a:r>
            <a:r>
              <a:rPr lang="en-US" altLang="ko-KR" sz="1800" dirty="0">
                <a:solidFill>
                  <a:schemeClr val="tx1"/>
                </a:solidFill>
              </a:rPr>
              <a:t> : </a:t>
            </a:r>
            <a:r>
              <a:rPr lang="en-US" altLang="ko-KR" sz="1800" dirty="0" err="1">
                <a:solidFill>
                  <a:schemeClr val="tx1"/>
                </a:solidFill>
              </a:rPr>
              <a:t>Sockjs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클라이언트가 </a:t>
            </a:r>
            <a:r>
              <a:rPr lang="en-US" altLang="ko-KR" sz="1800" dirty="0" err="1">
                <a:solidFill>
                  <a:schemeClr val="tx1"/>
                </a:solidFill>
              </a:rPr>
              <a:t>websocket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핸드셰이크를</a:t>
            </a:r>
            <a:r>
              <a:rPr lang="ko-KR" altLang="en-US" sz="1800" dirty="0">
                <a:solidFill>
                  <a:schemeClr val="tx1"/>
                </a:solidFill>
              </a:rPr>
              <a:t> 하기 위해 연결할 </a:t>
            </a:r>
            <a:r>
              <a:rPr lang="en-US" altLang="ko-KR" sz="1800" dirty="0">
                <a:solidFill>
                  <a:schemeClr val="tx1"/>
                </a:solidFill>
              </a:rPr>
              <a:t>endpoint</a:t>
            </a:r>
            <a:r>
              <a:rPr lang="ko-KR" altLang="en-US" sz="1800" dirty="0">
                <a:solidFill>
                  <a:schemeClr val="tx1"/>
                </a:solidFill>
              </a:rPr>
              <a:t>를 지정할 수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ko-KR" sz="1800" dirty="0">
                <a:solidFill>
                  <a:schemeClr val="tx1"/>
                </a:solidFill>
                <a:hlinkClick r:id="rId4"/>
              </a:rPr>
              <a:t>http://localhost:8080/gs-guide-websocket</a:t>
            </a:r>
            <a:r>
              <a:rPr lang="ko-KR" altLang="en-US" sz="1800" dirty="0">
                <a:solidFill>
                  <a:schemeClr val="tx1"/>
                </a:solidFill>
              </a:rPr>
              <a:t>으로 통신 가능 확인 후 응답이 </a:t>
            </a:r>
            <a:r>
              <a:rPr lang="en-US" altLang="ko-KR" sz="1800" dirty="0">
                <a:solidFill>
                  <a:schemeClr val="tx1"/>
                </a:solidFill>
              </a:rPr>
              <a:t>true </a:t>
            </a:r>
            <a:r>
              <a:rPr lang="ko-KR" altLang="en-US" sz="1800" dirty="0">
                <a:solidFill>
                  <a:schemeClr val="tx1"/>
                </a:solidFill>
              </a:rPr>
              <a:t>이면 </a:t>
            </a:r>
            <a:r>
              <a:rPr lang="ko-KR" altLang="en-US" sz="1800" dirty="0" err="1">
                <a:solidFill>
                  <a:schemeClr val="tx1"/>
                </a:solidFill>
              </a:rPr>
              <a:t>웹소켓</a:t>
            </a:r>
            <a:r>
              <a:rPr lang="ko-KR" altLang="en-US" sz="1800" dirty="0">
                <a:solidFill>
                  <a:schemeClr val="tx1"/>
                </a:solidFill>
              </a:rPr>
              <a:t> 연결된다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710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Spring + </a:t>
            </a:r>
            <a:r>
              <a:rPr lang="en-US" sz="5000" dirty="0" err="1">
                <a:solidFill>
                  <a:srgbClr val="646979"/>
                </a:solidFill>
              </a:rPr>
              <a:t>Sockjs</a:t>
            </a:r>
            <a:r>
              <a:rPr lang="en-US" sz="5000" dirty="0">
                <a:solidFill>
                  <a:srgbClr val="646979"/>
                </a:solidFill>
              </a:rPr>
              <a:t> + STOMP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구현 방법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33" name="Shape 103">
            <a:extLst>
              <a:ext uri="{FF2B5EF4-FFF2-40B4-BE49-F238E27FC236}">
                <a16:creationId xmlns:a16="http://schemas.microsoft.com/office/drawing/2014/main" id="{433C82A3-13C2-4078-B500-143D9B237B48}"/>
              </a:ext>
            </a:extLst>
          </p:cNvPr>
          <p:cNvSpPr txBox="1">
            <a:spLocks/>
          </p:cNvSpPr>
          <p:nvPr/>
        </p:nvSpPr>
        <p:spPr>
          <a:xfrm>
            <a:off x="535096" y="2320941"/>
            <a:ext cx="4774841" cy="470385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STOMP </a:t>
            </a:r>
            <a:r>
              <a:rPr lang="ko-KR" altLang="en-US" sz="2000" dirty="0"/>
              <a:t>메시지 </a:t>
            </a:r>
            <a:r>
              <a:rPr lang="en-US" altLang="ko-KR" sz="2000" dirty="0"/>
              <a:t>Controller</a:t>
            </a:r>
          </a:p>
        </p:txBody>
      </p:sp>
      <p:sp>
        <p:nvSpPr>
          <p:cNvPr id="11" name="Shape 90">
            <a:extLst>
              <a:ext uri="{FF2B5EF4-FFF2-40B4-BE49-F238E27FC236}">
                <a16:creationId xmlns:a16="http://schemas.microsoft.com/office/drawing/2014/main" id="{AF950DAA-3464-43E1-8441-B969949A2B18}"/>
              </a:ext>
            </a:extLst>
          </p:cNvPr>
          <p:cNvSpPr/>
          <p:nvPr/>
        </p:nvSpPr>
        <p:spPr>
          <a:xfrm>
            <a:off x="315380" y="3008489"/>
            <a:ext cx="6037294" cy="28655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50000"/>
              </a:lnSpc>
              <a:defRPr sz="2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marL="342900" lvl="0" indent="-342900" algn="l"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ko-KR" sz="1800" dirty="0">
                <a:solidFill>
                  <a:schemeClr val="tx1"/>
                </a:solidFill>
              </a:rPr>
              <a:t>@</a:t>
            </a:r>
            <a:r>
              <a:rPr lang="en-US" altLang="ko-KR" sz="1800" dirty="0" err="1">
                <a:solidFill>
                  <a:schemeClr val="tx1"/>
                </a:solidFill>
              </a:rPr>
              <a:t>MessageMapping</a:t>
            </a:r>
            <a:r>
              <a:rPr lang="ko-KR" altLang="en-US" sz="1800" dirty="0">
                <a:solidFill>
                  <a:schemeClr val="tx1"/>
                </a:solidFill>
              </a:rPr>
              <a:t>은 클라이언트에서 </a:t>
            </a:r>
            <a:r>
              <a:rPr lang="en-US" altLang="ko-KR" sz="1800" dirty="0">
                <a:solidFill>
                  <a:schemeClr val="tx1"/>
                </a:solidFill>
              </a:rPr>
              <a:t>/hello </a:t>
            </a:r>
            <a:r>
              <a:rPr lang="ko-KR" altLang="en-US" sz="1800" dirty="0">
                <a:solidFill>
                  <a:schemeClr val="tx1"/>
                </a:solidFill>
              </a:rPr>
              <a:t>쪽으로 메시지를 전달하면 </a:t>
            </a:r>
            <a:r>
              <a:rPr lang="en-US" altLang="ko-KR" sz="1800" dirty="0">
                <a:solidFill>
                  <a:schemeClr val="tx1"/>
                </a:solidFill>
              </a:rPr>
              <a:t>receive </a:t>
            </a:r>
            <a:r>
              <a:rPr lang="ko-KR" altLang="en-US" sz="1800" dirty="0">
                <a:solidFill>
                  <a:schemeClr val="tx1"/>
                </a:solidFill>
              </a:rPr>
              <a:t>메서드가 실행된다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그 후 </a:t>
            </a:r>
            <a:r>
              <a:rPr lang="en-US" altLang="ko-KR" sz="1800" dirty="0">
                <a:solidFill>
                  <a:schemeClr val="tx1"/>
                </a:solidFill>
              </a:rPr>
              <a:t>@</a:t>
            </a:r>
            <a:r>
              <a:rPr lang="en-US" altLang="ko-KR" sz="1800" dirty="0" err="1">
                <a:solidFill>
                  <a:schemeClr val="tx1"/>
                </a:solidFill>
              </a:rPr>
              <a:t>SendTo</a:t>
            </a:r>
            <a:r>
              <a:rPr lang="ko-KR" altLang="en-US" sz="1800" dirty="0">
                <a:solidFill>
                  <a:schemeClr val="tx1"/>
                </a:solidFill>
              </a:rPr>
              <a:t>에 정의된 쪽으로 결과를 </a:t>
            </a:r>
            <a:r>
              <a:rPr lang="ko-KR" altLang="en-US" sz="1800" dirty="0" err="1">
                <a:solidFill>
                  <a:schemeClr val="tx1"/>
                </a:solidFill>
              </a:rPr>
              <a:t>리턴시킨다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42900" lvl="0" indent="-342900" algn="l">
              <a:buAutoNum type="arabicPeriod"/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ko-KR" sz="1800" dirty="0">
                <a:solidFill>
                  <a:schemeClr val="tx1"/>
                </a:solidFill>
              </a:rPr>
              <a:t>2. @</a:t>
            </a:r>
            <a:r>
              <a:rPr lang="en-US" altLang="ko-KR" sz="1800" dirty="0" err="1">
                <a:solidFill>
                  <a:schemeClr val="tx1"/>
                </a:solidFill>
              </a:rPr>
              <a:t>SendTo</a:t>
            </a:r>
            <a:r>
              <a:rPr lang="ko-KR" altLang="en-US" sz="1800" dirty="0">
                <a:solidFill>
                  <a:schemeClr val="tx1"/>
                </a:solidFill>
              </a:rPr>
              <a:t>로 </a:t>
            </a:r>
            <a:r>
              <a:rPr lang="ko-KR" altLang="en-US" sz="1800" dirty="0" err="1">
                <a:solidFill>
                  <a:schemeClr val="tx1"/>
                </a:solidFill>
              </a:rPr>
              <a:t>리턴시킨</a:t>
            </a:r>
            <a:r>
              <a:rPr lang="ko-KR" altLang="en-US" sz="1800" dirty="0">
                <a:solidFill>
                  <a:schemeClr val="tx1"/>
                </a:solidFill>
              </a:rPr>
              <a:t> 후 클라이언트에서 전달받은 값을 렌더링하여 브라우저에 표시해 줄 수 있는 상태가 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47ACE6-943B-4C6B-9D59-6DB3793E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35" y="2320941"/>
            <a:ext cx="8941069" cy="59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92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Spring + </a:t>
            </a:r>
            <a:r>
              <a:rPr lang="en-US" sz="5000" dirty="0" err="1">
                <a:solidFill>
                  <a:srgbClr val="646979"/>
                </a:solidFill>
              </a:rPr>
              <a:t>Sockjs</a:t>
            </a:r>
            <a:r>
              <a:rPr lang="en-US" sz="5000" dirty="0">
                <a:solidFill>
                  <a:srgbClr val="646979"/>
                </a:solidFill>
              </a:rPr>
              <a:t> + STOMP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구현 방법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33" name="Shape 103">
            <a:extLst>
              <a:ext uri="{FF2B5EF4-FFF2-40B4-BE49-F238E27FC236}">
                <a16:creationId xmlns:a16="http://schemas.microsoft.com/office/drawing/2014/main" id="{433C82A3-13C2-4078-B500-143D9B237B48}"/>
              </a:ext>
            </a:extLst>
          </p:cNvPr>
          <p:cNvSpPr txBox="1">
            <a:spLocks/>
          </p:cNvSpPr>
          <p:nvPr/>
        </p:nvSpPr>
        <p:spPr>
          <a:xfrm>
            <a:off x="535096" y="2320941"/>
            <a:ext cx="5817578" cy="470385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App.js</a:t>
            </a:r>
            <a:r>
              <a:rPr lang="ko-KR" altLang="en-US" sz="2000" dirty="0"/>
              <a:t> 버튼으로 </a:t>
            </a:r>
            <a:r>
              <a:rPr lang="en-US" altLang="ko-KR" sz="2000" dirty="0" err="1"/>
              <a:t>websocket</a:t>
            </a:r>
            <a:r>
              <a:rPr lang="en-US" altLang="ko-KR" sz="2000" dirty="0"/>
              <a:t> </a:t>
            </a:r>
            <a:r>
              <a:rPr lang="ko-KR" altLang="en-US" sz="2000" dirty="0"/>
              <a:t>연결 및 메시지 보기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D88A2C-150C-4BB0-AC3D-FD2F9310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21" y="495158"/>
            <a:ext cx="6605897" cy="52847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2777B8-674F-4AB4-B304-355CC9D95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08" y="3004702"/>
            <a:ext cx="7372071" cy="56214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113AFC-7854-4B56-9BE0-C5CA66A09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589" y="5993252"/>
            <a:ext cx="9800703" cy="28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35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Spring + </a:t>
            </a:r>
            <a:r>
              <a:rPr lang="en-US" sz="5000" dirty="0" err="1">
                <a:solidFill>
                  <a:srgbClr val="646979"/>
                </a:solidFill>
              </a:rPr>
              <a:t>Sockjs</a:t>
            </a:r>
            <a:r>
              <a:rPr lang="en-US" sz="5000" dirty="0">
                <a:solidFill>
                  <a:srgbClr val="646979"/>
                </a:solidFill>
              </a:rPr>
              <a:t> + STOMP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구현 방법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33" name="Shape 103">
            <a:extLst>
              <a:ext uri="{FF2B5EF4-FFF2-40B4-BE49-F238E27FC236}">
                <a16:creationId xmlns:a16="http://schemas.microsoft.com/office/drawing/2014/main" id="{433C82A3-13C2-4078-B500-143D9B237B48}"/>
              </a:ext>
            </a:extLst>
          </p:cNvPr>
          <p:cNvSpPr txBox="1">
            <a:spLocks/>
          </p:cNvSpPr>
          <p:nvPr/>
        </p:nvSpPr>
        <p:spPr>
          <a:xfrm>
            <a:off x="535096" y="2320941"/>
            <a:ext cx="5817578" cy="470385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Send.html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5F40E-161B-40AC-920B-4FF3F943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9" y="2907866"/>
            <a:ext cx="7600950" cy="24709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933810-83F1-419E-83EC-E45067C67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99" y="5684540"/>
            <a:ext cx="7600950" cy="2470957"/>
          </a:xfrm>
          <a:prstGeom prst="rect">
            <a:avLst/>
          </a:prstGeom>
        </p:spPr>
      </p:pic>
      <p:sp>
        <p:nvSpPr>
          <p:cNvPr id="10" name="Shape 103">
            <a:extLst>
              <a:ext uri="{FF2B5EF4-FFF2-40B4-BE49-F238E27FC236}">
                <a16:creationId xmlns:a16="http://schemas.microsoft.com/office/drawing/2014/main" id="{56C25960-6FFE-45ED-AA02-97C4F07ECBA9}"/>
              </a:ext>
            </a:extLst>
          </p:cNvPr>
          <p:cNvSpPr txBox="1">
            <a:spLocks/>
          </p:cNvSpPr>
          <p:nvPr/>
        </p:nvSpPr>
        <p:spPr>
          <a:xfrm>
            <a:off x="8325425" y="2320941"/>
            <a:ext cx="5817578" cy="470385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receive.html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269DE5-9395-4BD3-B520-2D0F3B254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358" y="3305057"/>
            <a:ext cx="6709937" cy="36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37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Node.js + socket.io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구현 방법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33" name="Shape 103">
            <a:extLst>
              <a:ext uri="{FF2B5EF4-FFF2-40B4-BE49-F238E27FC236}">
                <a16:creationId xmlns:a16="http://schemas.microsoft.com/office/drawing/2014/main" id="{433C82A3-13C2-4078-B500-143D9B237B48}"/>
              </a:ext>
            </a:extLst>
          </p:cNvPr>
          <p:cNvSpPr txBox="1">
            <a:spLocks/>
          </p:cNvSpPr>
          <p:nvPr/>
        </p:nvSpPr>
        <p:spPr>
          <a:xfrm>
            <a:off x="535096" y="2320941"/>
            <a:ext cx="5817578" cy="2383570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 err="1"/>
              <a:t>npm</a:t>
            </a:r>
            <a:r>
              <a:rPr lang="en-US" altLang="ko-KR" sz="2000" dirty="0"/>
              <a:t> install express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 err="1"/>
              <a:t>Npm</a:t>
            </a:r>
            <a:r>
              <a:rPr lang="en-US" altLang="ko-KR" sz="2000" dirty="0"/>
              <a:t> install socket.to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두개를 </a:t>
            </a:r>
            <a:r>
              <a:rPr lang="en-US" altLang="ko-KR" sz="2000" dirty="0" err="1"/>
              <a:t>npm</a:t>
            </a:r>
            <a:r>
              <a:rPr lang="ko-KR" altLang="en-US" sz="2000" dirty="0"/>
              <a:t>을 통해 설치한 후 </a:t>
            </a:r>
            <a:endParaRPr lang="en-US" altLang="ko-KR" sz="2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chatServer.js / chatClient.js / chatClient.html 3</a:t>
            </a:r>
            <a:r>
              <a:rPr lang="ko-KR" altLang="en-US" sz="2000" dirty="0"/>
              <a:t>개를 통해 채팅 </a:t>
            </a:r>
            <a:r>
              <a:rPr lang="ko-KR" altLang="en-US" sz="2000" dirty="0" err="1"/>
              <a:t>웹소켓</a:t>
            </a:r>
            <a:r>
              <a:rPr lang="ko-KR" altLang="en-US" sz="2000" dirty="0"/>
              <a:t> 구현</a:t>
            </a:r>
            <a:endParaRPr lang="en-US" altLang="ko-KR" sz="2000" dirty="0"/>
          </a:p>
        </p:txBody>
      </p:sp>
      <p:sp>
        <p:nvSpPr>
          <p:cNvPr id="9" name="Shape 103">
            <a:extLst>
              <a:ext uri="{FF2B5EF4-FFF2-40B4-BE49-F238E27FC236}">
                <a16:creationId xmlns:a16="http://schemas.microsoft.com/office/drawing/2014/main" id="{3FB886F6-AB5A-491E-BC19-3B1B4B81855E}"/>
              </a:ext>
            </a:extLst>
          </p:cNvPr>
          <p:cNvSpPr txBox="1">
            <a:spLocks/>
          </p:cNvSpPr>
          <p:nvPr/>
        </p:nvSpPr>
        <p:spPr>
          <a:xfrm>
            <a:off x="6671135" y="3512726"/>
            <a:ext cx="5817578" cy="319226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chatServer.js</a:t>
            </a:r>
          </a:p>
        </p:txBody>
      </p:sp>
      <p:sp>
        <p:nvSpPr>
          <p:cNvPr id="18" name="Shape 103">
            <a:extLst>
              <a:ext uri="{FF2B5EF4-FFF2-40B4-BE49-F238E27FC236}">
                <a16:creationId xmlns:a16="http://schemas.microsoft.com/office/drawing/2014/main" id="{90F660F8-F3D6-4716-AA47-8C418EB0EEB9}"/>
              </a:ext>
            </a:extLst>
          </p:cNvPr>
          <p:cNvSpPr txBox="1">
            <a:spLocks/>
          </p:cNvSpPr>
          <p:nvPr/>
        </p:nvSpPr>
        <p:spPr>
          <a:xfrm>
            <a:off x="535096" y="8470225"/>
            <a:ext cx="5817578" cy="319226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출처 </a:t>
            </a:r>
            <a:r>
              <a:rPr lang="en-US" altLang="ko-KR" sz="2000" dirty="0"/>
              <a:t>: </a:t>
            </a:r>
            <a:r>
              <a:rPr lang="en-US" altLang="ko-KR" sz="1800" dirty="0">
                <a:hlinkClick r:id="rId3"/>
              </a:rPr>
              <a:t>https://m.mkexdev.net/m/337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0402B0-74D5-444F-90F3-0E00BE9BB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74" y="4686720"/>
            <a:ext cx="5353050" cy="3695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65FAB5-15C1-4C78-B287-9053E5B59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1074" y="2926036"/>
            <a:ext cx="61722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469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Node.js + socket.io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구현 방법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9" name="Shape 103">
            <a:extLst>
              <a:ext uri="{FF2B5EF4-FFF2-40B4-BE49-F238E27FC236}">
                <a16:creationId xmlns:a16="http://schemas.microsoft.com/office/drawing/2014/main" id="{3FB886F6-AB5A-491E-BC19-3B1B4B81855E}"/>
              </a:ext>
            </a:extLst>
          </p:cNvPr>
          <p:cNvSpPr txBox="1">
            <a:spLocks/>
          </p:cNvSpPr>
          <p:nvPr/>
        </p:nvSpPr>
        <p:spPr>
          <a:xfrm>
            <a:off x="184708" y="2713341"/>
            <a:ext cx="5817578" cy="319226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chatClient.js</a:t>
            </a: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5F01507C-BF39-4A3D-B8E7-2FC9AC0BF037}"/>
              </a:ext>
            </a:extLst>
          </p:cNvPr>
          <p:cNvSpPr txBox="1">
            <a:spLocks/>
          </p:cNvSpPr>
          <p:nvPr/>
        </p:nvSpPr>
        <p:spPr>
          <a:xfrm>
            <a:off x="535096" y="8470225"/>
            <a:ext cx="5817578" cy="319226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출처 </a:t>
            </a:r>
            <a:r>
              <a:rPr lang="en-US" altLang="ko-KR" sz="2000" dirty="0"/>
              <a:t>: </a:t>
            </a:r>
            <a:r>
              <a:rPr lang="en-US" altLang="ko-KR" sz="1800" dirty="0">
                <a:hlinkClick r:id="rId3"/>
              </a:rPr>
              <a:t>https://m.mkexdev.net/m/337</a:t>
            </a:r>
            <a:endParaRPr lang="en-US" altLang="ko-KR" sz="2000" dirty="0"/>
          </a:p>
        </p:txBody>
      </p:sp>
      <p:sp>
        <p:nvSpPr>
          <p:cNvPr id="10" name="Shape 103">
            <a:extLst>
              <a:ext uri="{FF2B5EF4-FFF2-40B4-BE49-F238E27FC236}">
                <a16:creationId xmlns:a16="http://schemas.microsoft.com/office/drawing/2014/main" id="{16629EBF-29A4-49C6-864B-707C81E9A193}"/>
              </a:ext>
            </a:extLst>
          </p:cNvPr>
          <p:cNvSpPr txBox="1">
            <a:spLocks/>
          </p:cNvSpPr>
          <p:nvPr/>
        </p:nvSpPr>
        <p:spPr>
          <a:xfrm>
            <a:off x="8825510" y="2713341"/>
            <a:ext cx="5817578" cy="319226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chatClient.html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AEEFE1-F3D0-45EE-8808-35F45597E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74" y="4240425"/>
            <a:ext cx="2989714" cy="2228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BD3A11-2705-4550-B531-3AE3C511B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885" y="1831385"/>
            <a:ext cx="5381625" cy="6553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B3CF88-D253-4A4B-9497-2BC951D36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1800" y="3483456"/>
            <a:ext cx="69342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385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Python + </a:t>
            </a:r>
            <a:r>
              <a:rPr lang="en-US" sz="5000" dirty="0" err="1">
                <a:solidFill>
                  <a:srgbClr val="646979"/>
                </a:solidFill>
              </a:rPr>
              <a:t>websockets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구현 방법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36" name="Shape 105">
            <a:extLst>
              <a:ext uri="{FF2B5EF4-FFF2-40B4-BE49-F238E27FC236}">
                <a16:creationId xmlns:a16="http://schemas.microsoft.com/office/drawing/2014/main" id="{1A55F497-46B6-47B0-8E25-5A2A8464612D}"/>
              </a:ext>
            </a:extLst>
          </p:cNvPr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구현 방법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37" name="Shape 103">
            <a:extLst>
              <a:ext uri="{FF2B5EF4-FFF2-40B4-BE49-F238E27FC236}">
                <a16:creationId xmlns:a16="http://schemas.microsoft.com/office/drawing/2014/main" id="{AF19FCC6-3A64-41ED-BE4D-71E03BDAB51F}"/>
              </a:ext>
            </a:extLst>
          </p:cNvPr>
          <p:cNvSpPr txBox="1">
            <a:spLocks/>
          </p:cNvSpPr>
          <p:nvPr/>
        </p:nvSpPr>
        <p:spPr>
          <a:xfrm>
            <a:off x="535096" y="2320941"/>
            <a:ext cx="5817578" cy="2197271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 err="1"/>
              <a:t>Cmd</a:t>
            </a:r>
            <a:r>
              <a:rPr lang="ko-KR" altLang="en-US" sz="2000" dirty="0"/>
              <a:t>창에 </a:t>
            </a:r>
            <a:r>
              <a:rPr lang="en-US" altLang="ko-KR" sz="2000" dirty="0"/>
              <a:t>pip install </a:t>
            </a:r>
            <a:r>
              <a:rPr lang="en-US" altLang="ko-KR" sz="2000" dirty="0" err="1"/>
              <a:t>websockets</a:t>
            </a:r>
            <a:r>
              <a:rPr lang="en-US" altLang="ko-KR" sz="2000" dirty="0"/>
              <a:t> </a:t>
            </a:r>
            <a:r>
              <a:rPr lang="ko-KR" altLang="en-US" sz="2000" dirty="0"/>
              <a:t>후 </a:t>
            </a:r>
            <a:r>
              <a:rPr lang="en-US" altLang="ko-KR" sz="2000" dirty="0"/>
              <a:t>websocketServer.py</a:t>
            </a:r>
            <a:r>
              <a:rPr lang="ko-KR" altLang="en-US" sz="2000" dirty="0"/>
              <a:t> 와 </a:t>
            </a:r>
            <a:r>
              <a:rPr lang="en-US" altLang="ko-KR" sz="2000" dirty="0"/>
              <a:t>index.html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  <p:sp>
        <p:nvSpPr>
          <p:cNvPr id="38" name="Shape 103">
            <a:extLst>
              <a:ext uri="{FF2B5EF4-FFF2-40B4-BE49-F238E27FC236}">
                <a16:creationId xmlns:a16="http://schemas.microsoft.com/office/drawing/2014/main" id="{4E8A0D41-D740-40D2-93DF-A715FBFF30BF}"/>
              </a:ext>
            </a:extLst>
          </p:cNvPr>
          <p:cNvSpPr txBox="1">
            <a:spLocks/>
          </p:cNvSpPr>
          <p:nvPr/>
        </p:nvSpPr>
        <p:spPr>
          <a:xfrm>
            <a:off x="108050" y="3100350"/>
            <a:ext cx="5817578" cy="319226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websocketServer.py</a:t>
            </a:r>
          </a:p>
        </p:txBody>
      </p:sp>
      <p:sp>
        <p:nvSpPr>
          <p:cNvPr id="39" name="Shape 103">
            <a:extLst>
              <a:ext uri="{FF2B5EF4-FFF2-40B4-BE49-F238E27FC236}">
                <a16:creationId xmlns:a16="http://schemas.microsoft.com/office/drawing/2014/main" id="{C1306D6B-9AB2-4624-BE23-CA2D921DF82C}"/>
              </a:ext>
            </a:extLst>
          </p:cNvPr>
          <p:cNvSpPr txBox="1">
            <a:spLocks/>
          </p:cNvSpPr>
          <p:nvPr/>
        </p:nvSpPr>
        <p:spPr>
          <a:xfrm>
            <a:off x="535096" y="8470225"/>
            <a:ext cx="5817578" cy="319226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출처 </a:t>
            </a:r>
            <a:r>
              <a:rPr lang="en-US" altLang="ko-KR" sz="2000" dirty="0"/>
              <a:t>: </a:t>
            </a:r>
            <a:r>
              <a:rPr lang="en-US" altLang="ko-KR" sz="1800" dirty="0">
                <a:hlinkClick r:id="rId3"/>
              </a:rPr>
              <a:t>https://nowonbun.tistory.com/674</a:t>
            </a:r>
            <a:endParaRPr lang="en-US" altLang="ko-KR" sz="20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37389E3-099A-4F9F-B1DF-847E74FE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07" y="3836743"/>
            <a:ext cx="6547403" cy="3595916"/>
          </a:xfrm>
          <a:prstGeom prst="rect">
            <a:avLst/>
          </a:prstGeom>
        </p:spPr>
      </p:pic>
      <p:sp>
        <p:nvSpPr>
          <p:cNvPr id="41" name="Shape 103">
            <a:extLst>
              <a:ext uri="{FF2B5EF4-FFF2-40B4-BE49-F238E27FC236}">
                <a16:creationId xmlns:a16="http://schemas.microsoft.com/office/drawing/2014/main" id="{815FA8C0-DB0F-4991-B2E5-FCEE6A505365}"/>
              </a:ext>
            </a:extLst>
          </p:cNvPr>
          <p:cNvSpPr txBox="1">
            <a:spLocks/>
          </p:cNvSpPr>
          <p:nvPr/>
        </p:nvSpPr>
        <p:spPr>
          <a:xfrm>
            <a:off x="6732110" y="708190"/>
            <a:ext cx="5817578" cy="319226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mar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Index.html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53794C3-35A5-44A1-9BD6-EBE5E4626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00" y="740026"/>
            <a:ext cx="5819775" cy="44767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44B8F3F-34F5-4DA4-A8A3-7FC5AB4F9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0" y="5446361"/>
            <a:ext cx="5724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030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962349" y="4343400"/>
            <a:ext cx="2403971" cy="1066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7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646979"/>
                </a:solidFill>
              </a:rPr>
              <a:t>목 차</a:t>
            </a:r>
          </a:p>
        </p:txBody>
      </p:sp>
      <p:sp>
        <p:nvSpPr>
          <p:cNvPr id="41" name="Shape 41"/>
          <p:cNvSpPr/>
          <p:nvPr/>
        </p:nvSpPr>
        <p:spPr>
          <a:xfrm>
            <a:off x="7933766" y="2744036"/>
            <a:ext cx="6204459" cy="35979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1. </a:t>
            </a:r>
            <a:r>
              <a:rPr lang="en-US"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WebSocket </a:t>
            </a:r>
            <a:r>
              <a:rPr lang="ko-KR" altLang="en-US"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설명</a:t>
            </a:r>
            <a:endParaRPr sz="40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2. </a:t>
            </a:r>
            <a:r>
              <a:rPr lang="en-US"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WebSocket </a:t>
            </a:r>
            <a:r>
              <a:rPr lang="ko-KR" altLang="en-US"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구현 방법</a:t>
            </a:r>
            <a:r>
              <a:rPr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 </a:t>
            </a:r>
          </a:p>
          <a:p>
            <a:pPr lvl="0" algn="l">
              <a:lnSpc>
                <a:spcPct val="150000"/>
              </a:lnSpc>
              <a:defRPr sz="1800"/>
            </a:pPr>
            <a:r>
              <a:rPr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3. </a:t>
            </a:r>
            <a:r>
              <a:rPr lang="en-US"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Spring</a:t>
            </a:r>
            <a:r>
              <a:rPr lang="ko-KR" altLang="en-US"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을 이용한 </a:t>
            </a:r>
            <a:endParaRPr lang="en-US" altLang="ko-KR" sz="40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lang="en-US" altLang="ko-KR"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    WebSocket </a:t>
            </a:r>
            <a:r>
              <a:rPr lang="ko-KR" altLang="en-US" sz="40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구현</a:t>
            </a:r>
            <a:endParaRPr sz="40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724926" y="7937546"/>
            <a:ext cx="14199778" cy="9996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20000"/>
              </a:lnSpc>
              <a:defRPr sz="58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800" dirty="0">
                <a:solidFill>
                  <a:srgbClr val="646979"/>
                </a:solidFill>
              </a:rPr>
              <a:t>WebSocket </a:t>
            </a:r>
            <a:r>
              <a:rPr lang="ko-KR" altLang="en-US" sz="5800" dirty="0">
                <a:solidFill>
                  <a:srgbClr val="646979"/>
                </a:solidFill>
              </a:rPr>
              <a:t>구현</a:t>
            </a:r>
            <a:endParaRPr sz="5800" dirty="0">
              <a:solidFill>
                <a:srgbClr val="646979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2334762" y="6472976"/>
            <a:ext cx="3592751" cy="17235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20000"/>
              </a:lnSpc>
              <a:defRPr sz="100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10000" dirty="0">
                <a:solidFill>
                  <a:srgbClr val="646979"/>
                </a:solidFill>
              </a:rPr>
              <a:t>3</a:t>
            </a:r>
            <a:endParaRPr sz="10000" dirty="0">
              <a:solidFill>
                <a:srgbClr val="646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686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-1" y="4330996"/>
            <a:ext cx="16256001" cy="1054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69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00">
                <a:solidFill>
                  <a:srgbClr val="646979"/>
                </a:solidFill>
              </a:rPr>
              <a:t>Thank You</a:t>
            </a:r>
          </a:p>
        </p:txBody>
      </p:sp>
      <p:sp>
        <p:nvSpPr>
          <p:cNvPr id="117" name="Shape 117"/>
          <p:cNvSpPr/>
          <p:nvPr/>
        </p:nvSpPr>
        <p:spPr>
          <a:xfrm>
            <a:off x="5706998" y="5353424"/>
            <a:ext cx="4892803" cy="495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750" tIns="31750" rIns="31750" bIns="3175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46979"/>
                </a:solidFill>
              </a:rPr>
              <a:t>- End of the Document -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724926" y="7909326"/>
            <a:ext cx="14199778" cy="9996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20000"/>
              </a:lnSpc>
              <a:defRPr sz="58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800" dirty="0">
                <a:solidFill>
                  <a:srgbClr val="646979"/>
                </a:solidFill>
              </a:rPr>
              <a:t>WebSocket </a:t>
            </a:r>
            <a:r>
              <a:rPr lang="ko-KR" altLang="en-US" sz="5800" dirty="0">
                <a:solidFill>
                  <a:srgbClr val="646979"/>
                </a:solidFill>
              </a:rPr>
              <a:t>설명</a:t>
            </a:r>
            <a:endParaRPr sz="5800" dirty="0">
              <a:solidFill>
                <a:srgbClr val="646979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12334762" y="6444756"/>
            <a:ext cx="3592751" cy="1498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20000"/>
              </a:lnSpc>
              <a:defRPr sz="100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 dirty="0">
                <a:solidFill>
                  <a:srgbClr val="646979"/>
                </a:solid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Web</a:t>
            </a:r>
            <a:r>
              <a:rPr lang="ko-KR" altLang="en-US" sz="5000" dirty="0">
                <a:solidFill>
                  <a:srgbClr val="646979"/>
                </a:solidFill>
              </a:rPr>
              <a:t>의 </a:t>
            </a:r>
            <a:r>
              <a:rPr lang="en-US" altLang="ko-KR" sz="5000" dirty="0">
                <a:solidFill>
                  <a:srgbClr val="646979"/>
                </a:solidFill>
              </a:rPr>
              <a:t>30</a:t>
            </a:r>
            <a:r>
              <a:rPr lang="ko-KR" altLang="en-US" sz="5000" dirty="0">
                <a:solidFill>
                  <a:srgbClr val="646979"/>
                </a:solidFill>
              </a:rPr>
              <a:t>년 발전사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설명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38" name="Shape 48">
            <a:extLst>
              <a:ext uri="{FF2B5EF4-FFF2-40B4-BE49-F238E27FC236}">
                <a16:creationId xmlns:a16="http://schemas.microsoft.com/office/drawing/2014/main" id="{BCA34985-F26C-4256-933C-07E6F510A235}"/>
              </a:ext>
            </a:extLst>
          </p:cNvPr>
          <p:cNvSpPr/>
          <p:nvPr/>
        </p:nvSpPr>
        <p:spPr>
          <a:xfrm>
            <a:off x="2922768" y="3524728"/>
            <a:ext cx="2736324" cy="2736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46979">
              <a:alpha val="70000"/>
            </a:srgbClr>
          </a:solidFill>
          <a:ln w="3175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49">
            <a:extLst>
              <a:ext uri="{FF2B5EF4-FFF2-40B4-BE49-F238E27FC236}">
                <a16:creationId xmlns:a16="http://schemas.microsoft.com/office/drawing/2014/main" id="{BA79A0B6-E0D5-4534-A4A3-E9AF72243592}"/>
              </a:ext>
            </a:extLst>
          </p:cNvPr>
          <p:cNvSpPr/>
          <p:nvPr/>
        </p:nvSpPr>
        <p:spPr>
          <a:xfrm>
            <a:off x="6837050" y="3524728"/>
            <a:ext cx="2736325" cy="2736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46979">
              <a:alpha val="70000"/>
            </a:srgbClr>
          </a:solidFill>
          <a:ln w="3175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50">
            <a:extLst>
              <a:ext uri="{FF2B5EF4-FFF2-40B4-BE49-F238E27FC236}">
                <a16:creationId xmlns:a16="http://schemas.microsoft.com/office/drawing/2014/main" id="{456BCF35-EB42-469C-B6A0-21A2019ABB94}"/>
              </a:ext>
            </a:extLst>
          </p:cNvPr>
          <p:cNvSpPr/>
          <p:nvPr/>
        </p:nvSpPr>
        <p:spPr>
          <a:xfrm>
            <a:off x="10751333" y="3524728"/>
            <a:ext cx="2736324" cy="2736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46979">
              <a:alpha val="70000"/>
            </a:srgbClr>
          </a:solidFill>
          <a:ln w="3175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52">
            <a:extLst>
              <a:ext uri="{FF2B5EF4-FFF2-40B4-BE49-F238E27FC236}">
                <a16:creationId xmlns:a16="http://schemas.microsoft.com/office/drawing/2014/main" id="{CD830E03-F143-4FF0-A7A6-3420C4F7C54F}"/>
              </a:ext>
            </a:extLst>
          </p:cNvPr>
          <p:cNvSpPr/>
          <p:nvPr/>
        </p:nvSpPr>
        <p:spPr>
          <a:xfrm flipH="1" flipV="1">
            <a:off x="6145875" y="4499190"/>
            <a:ext cx="204392" cy="409792"/>
          </a:xfrm>
          <a:prstGeom prst="line">
            <a:avLst/>
          </a:prstGeom>
          <a:ln w="88900">
            <a:solidFill>
              <a:srgbClr val="64697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2" name="Shape 53">
            <a:extLst>
              <a:ext uri="{FF2B5EF4-FFF2-40B4-BE49-F238E27FC236}">
                <a16:creationId xmlns:a16="http://schemas.microsoft.com/office/drawing/2014/main" id="{19CC0A12-C0CE-447B-A3E8-707F3B78C4AD}"/>
              </a:ext>
            </a:extLst>
          </p:cNvPr>
          <p:cNvSpPr/>
          <p:nvPr/>
        </p:nvSpPr>
        <p:spPr>
          <a:xfrm flipH="1">
            <a:off x="6145875" y="4876799"/>
            <a:ext cx="204392" cy="409792"/>
          </a:xfrm>
          <a:prstGeom prst="line">
            <a:avLst/>
          </a:prstGeom>
          <a:ln w="88900">
            <a:solidFill>
              <a:srgbClr val="64697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3" name="Shape 54">
            <a:extLst>
              <a:ext uri="{FF2B5EF4-FFF2-40B4-BE49-F238E27FC236}">
                <a16:creationId xmlns:a16="http://schemas.microsoft.com/office/drawing/2014/main" id="{4CD207E5-288B-4335-B805-8E1D46F0DC66}"/>
              </a:ext>
            </a:extLst>
          </p:cNvPr>
          <p:cNvSpPr/>
          <p:nvPr/>
        </p:nvSpPr>
        <p:spPr>
          <a:xfrm flipH="1" flipV="1">
            <a:off x="10017510" y="4499190"/>
            <a:ext cx="204392" cy="409792"/>
          </a:xfrm>
          <a:prstGeom prst="line">
            <a:avLst/>
          </a:prstGeom>
          <a:ln w="88900">
            <a:solidFill>
              <a:srgbClr val="64697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4" name="Shape 55">
            <a:extLst>
              <a:ext uri="{FF2B5EF4-FFF2-40B4-BE49-F238E27FC236}">
                <a16:creationId xmlns:a16="http://schemas.microsoft.com/office/drawing/2014/main" id="{40BCB068-C3B0-4356-9B45-E17B47255A5B}"/>
              </a:ext>
            </a:extLst>
          </p:cNvPr>
          <p:cNvSpPr/>
          <p:nvPr/>
        </p:nvSpPr>
        <p:spPr>
          <a:xfrm flipH="1">
            <a:off x="10017510" y="4876799"/>
            <a:ext cx="204392" cy="409792"/>
          </a:xfrm>
          <a:prstGeom prst="line">
            <a:avLst/>
          </a:prstGeom>
          <a:ln w="88900">
            <a:solidFill>
              <a:srgbClr val="64697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71" name="Shape 58">
            <a:extLst>
              <a:ext uri="{FF2B5EF4-FFF2-40B4-BE49-F238E27FC236}">
                <a16:creationId xmlns:a16="http://schemas.microsoft.com/office/drawing/2014/main" id="{26FBD213-EE0F-4B12-90EC-5A7B37C18453}"/>
              </a:ext>
            </a:extLst>
          </p:cNvPr>
          <p:cNvSpPr/>
          <p:nvPr/>
        </p:nvSpPr>
        <p:spPr>
          <a:xfrm>
            <a:off x="3102691" y="4456010"/>
            <a:ext cx="2376477" cy="6894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lang="en-US" sz="4000" dirty="0">
                <a:solidFill>
                  <a:srgbClr val="FFFFFF"/>
                </a:solidFill>
                <a:latin typeface="Daum_SemiBold"/>
                <a:ea typeface="Daum_SemiBold"/>
                <a:cs typeface="Daum_SemiBold"/>
                <a:sym typeface="Daum_SemiBold"/>
              </a:rPr>
              <a:t>HTTP</a:t>
            </a:r>
            <a:endParaRPr sz="4000" dirty="0">
              <a:solidFill>
                <a:srgbClr val="FFFFFF"/>
              </a:solidFill>
              <a:latin typeface="Daum_SemiBold"/>
              <a:ea typeface="Daum_SemiBold"/>
              <a:cs typeface="Daum_SemiBold"/>
              <a:sym typeface="Daum_SemiBold"/>
            </a:endParaRPr>
          </a:p>
        </p:txBody>
      </p:sp>
      <p:sp>
        <p:nvSpPr>
          <p:cNvPr id="72" name="Shape 59">
            <a:extLst>
              <a:ext uri="{FF2B5EF4-FFF2-40B4-BE49-F238E27FC236}">
                <a16:creationId xmlns:a16="http://schemas.microsoft.com/office/drawing/2014/main" id="{636CB510-8D2A-4CFE-9D67-E5AC17951F19}"/>
              </a:ext>
            </a:extLst>
          </p:cNvPr>
          <p:cNvSpPr/>
          <p:nvPr/>
        </p:nvSpPr>
        <p:spPr>
          <a:xfrm>
            <a:off x="7016974" y="4456010"/>
            <a:ext cx="2376477" cy="6894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lang="en-US" sz="4000" dirty="0">
                <a:solidFill>
                  <a:srgbClr val="FFFFFF"/>
                </a:solidFill>
                <a:latin typeface="Daum_SemiBold"/>
                <a:ea typeface="Daum_SemiBold"/>
                <a:cs typeface="Daum_SemiBold"/>
                <a:sym typeface="Daum_SemiBold"/>
              </a:rPr>
              <a:t>AJAX</a:t>
            </a:r>
            <a:endParaRPr sz="4000" dirty="0">
              <a:solidFill>
                <a:srgbClr val="FFFFFF"/>
              </a:solidFill>
              <a:latin typeface="Daum_SemiBold"/>
              <a:ea typeface="Daum_SemiBold"/>
              <a:cs typeface="Daum_SemiBold"/>
              <a:sym typeface="Daum_SemiBold"/>
            </a:endParaRPr>
          </a:p>
        </p:txBody>
      </p:sp>
      <p:sp>
        <p:nvSpPr>
          <p:cNvPr id="73" name="Shape 60">
            <a:extLst>
              <a:ext uri="{FF2B5EF4-FFF2-40B4-BE49-F238E27FC236}">
                <a16:creationId xmlns:a16="http://schemas.microsoft.com/office/drawing/2014/main" id="{71DB559F-CA3C-450F-8F04-BC1F40794ADB}"/>
              </a:ext>
            </a:extLst>
          </p:cNvPr>
          <p:cNvSpPr/>
          <p:nvPr/>
        </p:nvSpPr>
        <p:spPr>
          <a:xfrm>
            <a:off x="10943957" y="4456010"/>
            <a:ext cx="2376477" cy="6894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lang="en-US" sz="4000" dirty="0">
                <a:solidFill>
                  <a:srgbClr val="FFFFFF"/>
                </a:solidFill>
                <a:latin typeface="Daum_SemiBold"/>
                <a:ea typeface="Daum_SemiBold"/>
                <a:cs typeface="Daum_SemiBold"/>
                <a:sym typeface="Daum_SemiBold"/>
              </a:rPr>
              <a:t>WebSocket</a:t>
            </a:r>
            <a:endParaRPr sz="4000" dirty="0">
              <a:solidFill>
                <a:srgbClr val="FFFFFF"/>
              </a:solidFill>
              <a:latin typeface="Daum_SemiBold"/>
              <a:ea typeface="Daum_SemiBold"/>
              <a:cs typeface="Daum_SemiBold"/>
              <a:sym typeface="Daum_SemiBold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WebSocket</a:t>
            </a:r>
            <a:r>
              <a:rPr lang="ko-KR" altLang="en-US" sz="5000" dirty="0">
                <a:solidFill>
                  <a:srgbClr val="646979"/>
                </a:solidFill>
              </a:rPr>
              <a:t>을 사용하기까지 </a:t>
            </a:r>
            <a:r>
              <a:rPr lang="en-US" altLang="ko-KR" sz="5000" dirty="0">
                <a:solidFill>
                  <a:srgbClr val="646979"/>
                </a:solidFill>
              </a:rPr>
              <a:t>(HTTP)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설명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974919" y="2635974"/>
            <a:ext cx="4417341" cy="9996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en-US" sz="28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HTTP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US" altLang="ko-KR" sz="28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(Hyper Text Transfer Protocol)</a:t>
            </a:r>
            <a:endParaRPr sz="28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  <p:sp>
        <p:nvSpPr>
          <p:cNvPr id="63" name="Shape 63"/>
          <p:cNvSpPr/>
          <p:nvPr/>
        </p:nvSpPr>
        <p:spPr>
          <a:xfrm flipV="1">
            <a:off x="811824" y="2380136"/>
            <a:ext cx="1" cy="15113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AE51F3-8104-4868-836B-3002E252C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67" y="2237119"/>
            <a:ext cx="8623160" cy="556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03">
            <a:extLst>
              <a:ext uri="{FF2B5EF4-FFF2-40B4-BE49-F238E27FC236}">
                <a16:creationId xmlns:a16="http://schemas.microsoft.com/office/drawing/2014/main" id="{901F33CE-ADCA-4792-BD2C-EFA74B30DC4D}"/>
              </a:ext>
            </a:extLst>
          </p:cNvPr>
          <p:cNvSpPr txBox="1">
            <a:spLocks/>
          </p:cNvSpPr>
          <p:nvPr/>
        </p:nvSpPr>
        <p:spPr>
          <a:xfrm>
            <a:off x="744444" y="4145820"/>
            <a:ext cx="5373966" cy="3655119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3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텍스트 문서를 교환하기 위하여 사용된 약속</a:t>
            </a:r>
            <a:endParaRPr lang="en-US" altLang="ko-KR" sz="2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Http</a:t>
            </a:r>
            <a:r>
              <a:rPr lang="ko-KR" altLang="en-US" sz="2000" dirty="0"/>
              <a:t> 통신규약의 발명으로 많은 정보를 시각적으로 주고 받는 것이 가능해 졌다</a:t>
            </a:r>
            <a:r>
              <a:rPr lang="en-US" altLang="ko-KR" sz="2000" dirty="0"/>
              <a:t>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URL </a:t>
            </a:r>
            <a:r>
              <a:rPr lang="ko-KR" altLang="en-US" sz="2000" dirty="0"/>
              <a:t>및 부가정보를 통해 사용자가 원하는 페이지를 서버에 요청함</a:t>
            </a:r>
            <a:endParaRPr lang="en-US" altLang="ko-KR" sz="2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But </a:t>
            </a:r>
            <a:r>
              <a:rPr lang="ko-KR" altLang="en-US" sz="2000" dirty="0"/>
              <a:t>사용자가 </a:t>
            </a:r>
            <a:r>
              <a:rPr lang="en-US" altLang="ko-KR" sz="2000" dirty="0">
                <a:solidFill>
                  <a:srgbClr val="FF0000"/>
                </a:solidFill>
              </a:rPr>
              <a:t>URL</a:t>
            </a:r>
            <a:r>
              <a:rPr lang="ko-KR" altLang="en-US" sz="2000" dirty="0">
                <a:solidFill>
                  <a:srgbClr val="FF0000"/>
                </a:solidFill>
              </a:rPr>
              <a:t>을 요청할 때에만 </a:t>
            </a:r>
            <a:r>
              <a:rPr lang="ko-KR" altLang="en-US" sz="2000" dirty="0">
                <a:solidFill>
                  <a:schemeClr val="tx1"/>
                </a:solidFill>
              </a:rPr>
              <a:t>서버에서 해당 페이지를 불러주는 방식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즉 새로운 정보를 얻기 위해서는 </a:t>
            </a:r>
            <a:r>
              <a:rPr lang="ko-KR" altLang="en-US" sz="2000" dirty="0">
                <a:solidFill>
                  <a:schemeClr val="accent5"/>
                </a:solidFill>
              </a:rPr>
              <a:t>새로운 </a:t>
            </a:r>
            <a:r>
              <a:rPr lang="en-US" altLang="ko-KR" sz="2000" dirty="0">
                <a:solidFill>
                  <a:schemeClr val="accent5"/>
                </a:solidFill>
              </a:rPr>
              <a:t>URL</a:t>
            </a:r>
            <a:r>
              <a:rPr lang="ko-KR" altLang="en-US" sz="2000" dirty="0">
                <a:solidFill>
                  <a:schemeClr val="accent5"/>
                </a:solidFill>
              </a:rPr>
              <a:t>을 요청 </a:t>
            </a:r>
            <a:r>
              <a:rPr lang="ko-KR" altLang="en-US" sz="2000" dirty="0">
                <a:solidFill>
                  <a:schemeClr val="tx1"/>
                </a:solidFill>
              </a:rPr>
              <a:t>해야함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20D4A0C7-F275-4D89-8C4E-029FCB3D73DC}"/>
              </a:ext>
            </a:extLst>
          </p:cNvPr>
          <p:cNvSpPr/>
          <p:nvPr/>
        </p:nvSpPr>
        <p:spPr>
          <a:xfrm>
            <a:off x="6434367" y="7972075"/>
            <a:ext cx="6953746" cy="205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ko-KR" altLang="en-US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이미지 출처 </a:t>
            </a:r>
            <a:r>
              <a:rPr lang="en-US" altLang="ko-KR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: </a:t>
            </a:r>
            <a:r>
              <a:rPr lang="en-US" altLang="ko-KR" sz="1200" dirty="0">
                <a:hlinkClick r:id="rId4"/>
              </a:rPr>
              <a:t>https://hieroglyph.tistory.com/13</a:t>
            </a:r>
            <a:endParaRPr sz="12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5026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WebSocket</a:t>
            </a:r>
            <a:r>
              <a:rPr lang="ko-KR" altLang="en-US" sz="5000" dirty="0">
                <a:solidFill>
                  <a:srgbClr val="646979"/>
                </a:solidFill>
              </a:rPr>
              <a:t>을 사용하기까지 </a:t>
            </a:r>
            <a:r>
              <a:rPr lang="en-US" altLang="ko-KR" sz="5000" dirty="0">
                <a:solidFill>
                  <a:srgbClr val="646979"/>
                </a:solidFill>
              </a:rPr>
              <a:t>(HTTP)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설명</a:t>
            </a:r>
            <a:endParaRPr sz="2100" dirty="0">
              <a:solidFill>
                <a:srgbClr val="646979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E673B5-F3ED-40F9-BC76-78E01577FC95}"/>
              </a:ext>
            </a:extLst>
          </p:cNvPr>
          <p:cNvGrpSpPr/>
          <p:nvPr/>
        </p:nvGrpSpPr>
        <p:grpSpPr>
          <a:xfrm>
            <a:off x="2341908" y="1879990"/>
            <a:ext cx="11320304" cy="6903999"/>
            <a:chOff x="2341908" y="2061692"/>
            <a:chExt cx="11320304" cy="710074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5703F2B-A7B2-4277-9441-4DA671549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908" y="2061692"/>
              <a:ext cx="11320304" cy="710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5D3AB6E-7328-4C95-B5B9-38BF191C4D9A}"/>
                </a:ext>
              </a:extLst>
            </p:cNvPr>
            <p:cNvSpPr/>
            <p:nvPr/>
          </p:nvSpPr>
          <p:spPr>
            <a:xfrm>
              <a:off x="10663518" y="2061692"/>
              <a:ext cx="2998694" cy="1340414"/>
            </a:xfrm>
            <a:prstGeom prst="rect">
              <a:avLst/>
            </a:prstGeom>
            <a:solidFill>
              <a:schemeClr val="tx1"/>
            </a:solidFill>
            <a:ln w="3175" cap="flat">
              <a:noFill/>
              <a:miter lim="400000"/>
            </a:ln>
            <a:effectLst>
              <a:outerShdw blurRad="127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1750" tIns="31750" rIns="31750" bIns="3175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11" name="Shape 62">
            <a:extLst>
              <a:ext uri="{FF2B5EF4-FFF2-40B4-BE49-F238E27FC236}">
                <a16:creationId xmlns:a16="http://schemas.microsoft.com/office/drawing/2014/main" id="{D8CCA8B2-5B8D-451E-B171-D92E057D7590}"/>
              </a:ext>
            </a:extLst>
          </p:cNvPr>
          <p:cNvSpPr/>
          <p:nvPr/>
        </p:nvSpPr>
        <p:spPr>
          <a:xfrm>
            <a:off x="2341908" y="8973762"/>
            <a:ext cx="6953746" cy="205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ko-KR" altLang="en-US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이미지 출처 </a:t>
            </a:r>
            <a:r>
              <a:rPr lang="en-US" altLang="ko-KR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: </a:t>
            </a:r>
            <a:r>
              <a:rPr lang="en-US" altLang="ko-KR" sz="1200" dirty="0">
                <a:hlinkClick r:id="rId3"/>
              </a:rPr>
              <a:t>https://www.slideshare.net/hiscale/111015-html5-1</a:t>
            </a:r>
            <a:endParaRPr sz="12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098328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WebSocket</a:t>
            </a:r>
            <a:r>
              <a:rPr lang="ko-KR" altLang="en-US" sz="5000" dirty="0">
                <a:solidFill>
                  <a:srgbClr val="646979"/>
                </a:solidFill>
              </a:rPr>
              <a:t>을 사용하기까지 </a:t>
            </a:r>
            <a:r>
              <a:rPr lang="en-US" altLang="ko-KR" sz="5000" dirty="0">
                <a:solidFill>
                  <a:srgbClr val="646979"/>
                </a:solidFill>
              </a:rPr>
              <a:t>(AJAX)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설명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974919" y="2635974"/>
            <a:ext cx="5143488" cy="9996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en-US" sz="28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AJAX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US" altLang="ko-KR" sz="28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(Asynchronous </a:t>
            </a:r>
            <a:r>
              <a:rPr lang="en-US" altLang="ko-KR" sz="2800" dirty="0" err="1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Javascript</a:t>
            </a:r>
            <a:r>
              <a:rPr lang="en-US" altLang="ko-KR" sz="28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 And Xml)</a:t>
            </a:r>
            <a:endParaRPr sz="28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  <p:sp>
        <p:nvSpPr>
          <p:cNvPr id="63" name="Shape 63"/>
          <p:cNvSpPr/>
          <p:nvPr/>
        </p:nvSpPr>
        <p:spPr>
          <a:xfrm flipV="1">
            <a:off x="811824" y="2380136"/>
            <a:ext cx="1" cy="1511311"/>
          </a:xfrm>
          <a:prstGeom prst="line">
            <a:avLst/>
          </a:prstGeom>
          <a:ln w="635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7" name="Shape 103">
            <a:extLst>
              <a:ext uri="{FF2B5EF4-FFF2-40B4-BE49-F238E27FC236}">
                <a16:creationId xmlns:a16="http://schemas.microsoft.com/office/drawing/2014/main" id="{901F33CE-ADCA-4792-BD2C-EFA74B30DC4D}"/>
              </a:ext>
            </a:extLst>
          </p:cNvPr>
          <p:cNvSpPr txBox="1">
            <a:spLocks/>
          </p:cNvSpPr>
          <p:nvPr/>
        </p:nvSpPr>
        <p:spPr>
          <a:xfrm>
            <a:off x="744444" y="4145820"/>
            <a:ext cx="5373966" cy="3655119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비동기식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/>
              <a:t>Xml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효과적으로 서버와 소통하기 위한 기술</a:t>
            </a:r>
            <a:endParaRPr lang="en-US" altLang="ko-KR" sz="2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새로운 웹페이지로 이동하는 것이 아닌 동일한 웹페이지 내에서 </a:t>
            </a:r>
            <a:r>
              <a:rPr lang="en-US" altLang="ko-KR" sz="2000" dirty="0"/>
              <a:t>DOM</a:t>
            </a:r>
            <a:r>
              <a:rPr lang="ko-KR" altLang="en-US" sz="2000" dirty="0"/>
              <a:t>을 변경</a:t>
            </a:r>
            <a:endParaRPr lang="en-US" altLang="ko-KR" sz="2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>
                <a:solidFill>
                  <a:schemeClr val="tx1"/>
                </a:solidFill>
              </a:rPr>
              <a:t>필요한 데이터만 주고 받으며 </a:t>
            </a:r>
            <a:r>
              <a:rPr lang="en-US" altLang="ko-KR" sz="2000" dirty="0">
                <a:solidFill>
                  <a:schemeClr val="tx1"/>
                </a:solidFill>
              </a:rPr>
              <a:t>DOM </a:t>
            </a:r>
            <a:r>
              <a:rPr lang="ko-KR" altLang="en-US" sz="2000" dirty="0">
                <a:solidFill>
                  <a:schemeClr val="tx1"/>
                </a:solidFill>
              </a:rPr>
              <a:t>갱신을 하기 때문에 자원과 시간이 절약 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>
                <a:solidFill>
                  <a:schemeClr val="tx1"/>
                </a:solidFill>
              </a:rPr>
              <a:t>비밀번호 강도 확인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검색어 실시간 추천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지도 표시 서비스 등등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20D4A0C7-F275-4D89-8C4E-029FCB3D73DC}"/>
              </a:ext>
            </a:extLst>
          </p:cNvPr>
          <p:cNvSpPr/>
          <p:nvPr/>
        </p:nvSpPr>
        <p:spPr>
          <a:xfrm>
            <a:off x="6434367" y="7972075"/>
            <a:ext cx="6953746" cy="205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ko-KR" altLang="en-US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이미지 출처 </a:t>
            </a:r>
            <a:r>
              <a:rPr lang="en-US" altLang="ko-KR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:</a:t>
            </a:r>
            <a:r>
              <a:rPr lang="en-US" altLang="ko-KR" sz="1200" dirty="0">
                <a:hlinkClick r:id="rId3"/>
              </a:rPr>
              <a:t>https://hieroglyph.tistory.com/13</a:t>
            </a:r>
            <a:endParaRPr sz="12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AE8A7E-D64E-4DE5-AC9E-64EBE511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67" y="2254693"/>
            <a:ext cx="9249315" cy="556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479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WebSocket</a:t>
            </a:r>
            <a:r>
              <a:rPr lang="ko-KR" altLang="en-US" sz="5000" dirty="0">
                <a:solidFill>
                  <a:srgbClr val="646979"/>
                </a:solidFill>
              </a:rPr>
              <a:t>을 사용하기까지 </a:t>
            </a:r>
            <a:r>
              <a:rPr lang="en-US" altLang="ko-KR" sz="5000" dirty="0">
                <a:solidFill>
                  <a:srgbClr val="646979"/>
                </a:solidFill>
              </a:rPr>
              <a:t>(AJAX)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설명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11" name="Shape 62">
            <a:extLst>
              <a:ext uri="{FF2B5EF4-FFF2-40B4-BE49-F238E27FC236}">
                <a16:creationId xmlns:a16="http://schemas.microsoft.com/office/drawing/2014/main" id="{D8CCA8B2-5B8D-451E-B171-D92E057D7590}"/>
              </a:ext>
            </a:extLst>
          </p:cNvPr>
          <p:cNvSpPr/>
          <p:nvPr/>
        </p:nvSpPr>
        <p:spPr>
          <a:xfrm>
            <a:off x="2341908" y="8973762"/>
            <a:ext cx="6953746" cy="205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ko-KR" altLang="en-US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이미지 출처 </a:t>
            </a:r>
            <a:r>
              <a:rPr lang="en-US" altLang="ko-KR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: </a:t>
            </a:r>
            <a:r>
              <a:rPr lang="en-US" altLang="ko-KR" sz="1200" dirty="0">
                <a:hlinkClick r:id="rId2"/>
              </a:rPr>
              <a:t>https://www.slideshare.net/hiscale/111015-html5-1</a:t>
            </a:r>
            <a:endParaRPr sz="12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BC440A-0FC1-4D19-9931-B6F12F63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08" y="1831385"/>
            <a:ext cx="11226174" cy="677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07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24536" y="969611"/>
            <a:ext cx="15820062" cy="861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5000">
                <a:solidFill>
                  <a:srgbClr val="646979"/>
                </a:solidFill>
                <a:latin typeface="Daum_SemiBold"/>
                <a:ea typeface="Daum_SemiBold"/>
                <a:cs typeface="Daum_SemiBold"/>
                <a:sym typeface="Daum_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>
                <a:solidFill>
                  <a:srgbClr val="646979"/>
                </a:solidFill>
              </a:rPr>
              <a:t>WebSocket</a:t>
            </a:r>
            <a:r>
              <a:rPr lang="ko-KR" altLang="en-US" sz="5000" dirty="0">
                <a:solidFill>
                  <a:srgbClr val="646979"/>
                </a:solidFill>
              </a:rPr>
              <a:t>을 사용하게 된 이유</a:t>
            </a:r>
            <a:r>
              <a:rPr lang="en-US" altLang="ko-KR" sz="5000" dirty="0">
                <a:solidFill>
                  <a:srgbClr val="646979"/>
                </a:solidFill>
              </a:rPr>
              <a:t>?</a:t>
            </a:r>
            <a:endParaRPr sz="5000" dirty="0">
              <a:solidFill>
                <a:srgbClr val="646979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84708" y="559047"/>
            <a:ext cx="4042166" cy="3619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>
                <a:solidFill>
                  <a:srgbClr val="646979"/>
                </a:solidFill>
              </a:rPr>
              <a:t>WebSocket </a:t>
            </a:r>
            <a:r>
              <a:rPr lang="ko-KR" altLang="en-US" sz="2100" dirty="0">
                <a:solidFill>
                  <a:srgbClr val="646979"/>
                </a:solidFill>
              </a:rPr>
              <a:t>설명</a:t>
            </a:r>
            <a:endParaRPr sz="2100" dirty="0">
              <a:solidFill>
                <a:srgbClr val="646979"/>
              </a:solidFill>
            </a:endParaRPr>
          </a:p>
        </p:txBody>
      </p:sp>
      <p:sp>
        <p:nvSpPr>
          <p:cNvPr id="6" name="Shape 103">
            <a:extLst>
              <a:ext uri="{FF2B5EF4-FFF2-40B4-BE49-F238E27FC236}">
                <a16:creationId xmlns:a16="http://schemas.microsoft.com/office/drawing/2014/main" id="{0CC2BC3A-6749-4AC9-9A7F-52C6FEDB9F2E}"/>
              </a:ext>
            </a:extLst>
          </p:cNvPr>
          <p:cNvSpPr txBox="1">
            <a:spLocks/>
          </p:cNvSpPr>
          <p:nvPr/>
        </p:nvSpPr>
        <p:spPr>
          <a:xfrm>
            <a:off x="744444" y="2532173"/>
            <a:ext cx="7383556" cy="6251816"/>
          </a:xfrm>
          <a:prstGeom prst="rect">
            <a:avLst/>
          </a:prstGeom>
        </p:spPr>
        <p:txBody>
          <a:bodyPr/>
          <a:lstStyle>
            <a:lvl1pPr marL="317500" indent="-317500" defTabSz="825500">
              <a:spcBef>
                <a:spcPts val="2000"/>
              </a:spcBef>
              <a:buSzPct val="30000"/>
              <a:buBlip>
                <a:blip r:embed="rId2"/>
              </a:buBlip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1pPr>
            <a:lvl2pPr marL="106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2pPr>
            <a:lvl3pPr marL="169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3pPr>
            <a:lvl4pPr marL="233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4pPr>
            <a:lvl5pPr marL="296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5pPr>
            <a:lvl6pPr marL="360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6pPr>
            <a:lvl7pPr marL="423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7pPr>
            <a:lvl8pPr marL="4872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8pPr>
            <a:lvl9pPr marL="5507403" indent="-427403" defTabSz="825500">
              <a:spcBef>
                <a:spcPts val="2000"/>
              </a:spcBef>
              <a:buSzPct val="75000"/>
              <a:buChar char="•"/>
              <a:defRPr sz="350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HTTP</a:t>
            </a:r>
            <a:r>
              <a:rPr lang="ko-KR" altLang="en-US" sz="2000" dirty="0"/>
              <a:t>는 </a:t>
            </a:r>
            <a:r>
              <a:rPr lang="ko-KR" altLang="en-US" sz="2000" dirty="0">
                <a:solidFill>
                  <a:schemeClr val="accent5"/>
                </a:solidFill>
              </a:rPr>
              <a:t>단방향 통신</a:t>
            </a:r>
            <a:r>
              <a:rPr lang="ko-KR" altLang="en-US" sz="2000" dirty="0"/>
              <a:t>이기에 클라이언트의 </a:t>
            </a:r>
            <a:r>
              <a:rPr lang="en-US" altLang="ko-KR" sz="2000" dirty="0"/>
              <a:t>Request </a:t>
            </a:r>
            <a:r>
              <a:rPr lang="ko-KR" altLang="en-US" sz="2000" dirty="0"/>
              <a:t>없이는 서버에서 일방적으로 데이터를 전송할 수 없다</a:t>
            </a:r>
            <a:r>
              <a:rPr lang="en-US" altLang="ko-KR" sz="2000" dirty="0"/>
              <a:t>. 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AJAX</a:t>
            </a:r>
            <a:r>
              <a:rPr lang="ko-KR" altLang="en-US" sz="2000" dirty="0"/>
              <a:t> 기술 역시 </a:t>
            </a:r>
            <a:r>
              <a:rPr lang="en-US" altLang="ko-KR" sz="2000" dirty="0"/>
              <a:t>HTTP</a:t>
            </a:r>
            <a:r>
              <a:rPr lang="ko-KR" altLang="en-US" sz="2000" dirty="0"/>
              <a:t>로 서버와 통신하기 때문에 요청 없이 서버로부터 응답을 받는 상황이 어려웠음</a:t>
            </a:r>
            <a:endParaRPr lang="en-US" altLang="ko-KR" sz="2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>
                <a:solidFill>
                  <a:schemeClr val="accent5"/>
                </a:solidFill>
              </a:rPr>
              <a:t>실시간 연결</a:t>
            </a:r>
            <a:r>
              <a:rPr lang="ko-KR" altLang="en-US" sz="2000" dirty="0"/>
              <a:t>에 대한 수요가 많아지면서 </a:t>
            </a:r>
            <a:r>
              <a:rPr lang="ko-KR" altLang="en-US" sz="2000" dirty="0" err="1"/>
              <a:t>테이터를</a:t>
            </a:r>
            <a:r>
              <a:rPr lang="ko-KR" altLang="en-US" sz="2000" dirty="0"/>
              <a:t> 실시간으로 반영하기 위해 </a:t>
            </a:r>
            <a:r>
              <a:rPr lang="en-US" altLang="ko-KR" sz="2000" dirty="0"/>
              <a:t>AJAX</a:t>
            </a:r>
            <a:r>
              <a:rPr lang="ko-KR" altLang="en-US" sz="2000" dirty="0"/>
              <a:t>를</a:t>
            </a:r>
            <a:r>
              <a:rPr lang="en-US" altLang="ko-KR" sz="2000" dirty="0"/>
              <a:t> Polling </a:t>
            </a:r>
            <a:r>
              <a:rPr lang="ko-KR" altLang="en-US" sz="2000" dirty="0"/>
              <a:t>방식으로 지속적으로 클라이언트가 서버에게 요청하는 방법을 찾아냈음</a:t>
            </a:r>
            <a:endParaRPr lang="en-US" altLang="ko-KR" sz="2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하지만 이는 반복적인 통신으로 실시간을 흉내내는 것이며</a:t>
            </a:r>
            <a:r>
              <a:rPr lang="en-US" altLang="ko-KR" sz="2000" dirty="0"/>
              <a:t>,</a:t>
            </a:r>
            <a:r>
              <a:rPr lang="ko-KR" altLang="en-US" sz="2000" dirty="0"/>
              <a:t> 계속해서 첨부되는 헤더 때문에 효율성이 떨어짐</a:t>
            </a:r>
            <a:endParaRPr lang="en-US" altLang="ko-KR" sz="2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ko-KR" altLang="en-US" sz="2000" dirty="0"/>
              <a:t>이에 실시간 양방향 데이터 통신이 가능한</a:t>
            </a:r>
            <a:r>
              <a:rPr lang="en-US" altLang="ko-KR" sz="2000" dirty="0"/>
              <a:t> WebSocket</a:t>
            </a:r>
            <a:r>
              <a:rPr lang="ko-KR" altLang="en-US" sz="2000" dirty="0"/>
              <a:t>이 등장함 </a:t>
            </a:r>
            <a:endParaRPr lang="en-US" altLang="ko-KR" sz="2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ko-KR" sz="2000" dirty="0"/>
              <a:t>WebSocket</a:t>
            </a:r>
            <a:r>
              <a:rPr lang="ko-KR" altLang="en-US" sz="2000" dirty="0"/>
              <a:t>이 사용되는 예</a:t>
            </a:r>
            <a:r>
              <a:rPr lang="en-US" altLang="ko-KR" sz="2000" dirty="0"/>
              <a:t>&gt;</a:t>
            </a:r>
            <a:r>
              <a:rPr lang="ko-KR" altLang="en-US" sz="2000" dirty="0"/>
              <a:t> </a:t>
            </a:r>
            <a:r>
              <a:rPr lang="en-US" altLang="ko-KR" sz="2000" dirty="0"/>
              <a:t>			        </a:t>
            </a:r>
            <a:r>
              <a:rPr lang="ko-KR" altLang="en-US" sz="2000" dirty="0"/>
              <a:t>페이스북 같은 </a:t>
            </a:r>
            <a:r>
              <a:rPr lang="en-US" altLang="ko-KR" sz="2000" dirty="0"/>
              <a:t>SNS, </a:t>
            </a:r>
            <a:r>
              <a:rPr lang="ko-KR" altLang="en-US" sz="2000" dirty="0"/>
              <a:t>멀티플레이 게임</a:t>
            </a:r>
            <a:r>
              <a:rPr lang="en-US" altLang="ko-KR" sz="2000" dirty="0"/>
              <a:t>, google Doc </a:t>
            </a:r>
            <a:r>
              <a:rPr lang="ko-KR" altLang="en-US" sz="2000" dirty="0"/>
              <a:t>같은 여러 명이 동시 접속해서 수정할 수 있는 </a:t>
            </a:r>
            <a:r>
              <a:rPr lang="en-US" altLang="ko-KR" sz="2000" dirty="0"/>
              <a:t>Tool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B6C307C-84E7-4CA3-9D25-9E4B512F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674" y="999790"/>
            <a:ext cx="5224121" cy="3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C1C50B8-746E-4CBA-B960-D8F76FA5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674" y="5099910"/>
            <a:ext cx="5169641" cy="36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62">
            <a:extLst>
              <a:ext uri="{FF2B5EF4-FFF2-40B4-BE49-F238E27FC236}">
                <a16:creationId xmlns:a16="http://schemas.microsoft.com/office/drawing/2014/main" id="{628E0C87-69D8-4067-86B3-5E478535091B}"/>
              </a:ext>
            </a:extLst>
          </p:cNvPr>
          <p:cNvSpPr/>
          <p:nvPr/>
        </p:nvSpPr>
        <p:spPr>
          <a:xfrm>
            <a:off x="9465674" y="4759105"/>
            <a:ext cx="6953746" cy="205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ko-KR" altLang="en-US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그림 </a:t>
            </a:r>
            <a:r>
              <a:rPr lang="en-US" altLang="ko-KR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1. </a:t>
            </a:r>
            <a:r>
              <a:rPr lang="en-US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AJAX  WITH HTTP POLLING</a:t>
            </a:r>
            <a:endParaRPr sz="12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4F96E07A-CDF3-4162-B9F6-5734D9689109}"/>
              </a:ext>
            </a:extLst>
          </p:cNvPr>
          <p:cNvSpPr/>
          <p:nvPr/>
        </p:nvSpPr>
        <p:spPr>
          <a:xfrm>
            <a:off x="9465674" y="8715280"/>
            <a:ext cx="6953746" cy="426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ko-KR" altLang="en-US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그림 </a:t>
            </a:r>
            <a:r>
              <a:rPr lang="en-US" altLang="ko-KR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2. WEBSOCKET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ko-KR" altLang="en-US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이미지 출처 </a:t>
            </a:r>
            <a:r>
              <a:rPr lang="en-US" altLang="ko-KR" sz="1200" dirty="0">
                <a:solidFill>
                  <a:srgbClr val="646979"/>
                </a:solidFill>
                <a:latin typeface="Daum_Regular"/>
                <a:ea typeface="Daum_Regular"/>
                <a:cs typeface="Daum_Regular"/>
                <a:sym typeface="Daum_Regular"/>
              </a:rPr>
              <a:t>: </a:t>
            </a:r>
            <a:r>
              <a:rPr lang="en-US" altLang="ko-KR" sz="1200" dirty="0">
                <a:hlinkClick r:id="rId5"/>
              </a:rPr>
              <a:t>http://charlie0301.blogspot.com/2013/04/comet-websocket.html</a:t>
            </a:r>
            <a:endParaRPr sz="1200" dirty="0">
              <a:solidFill>
                <a:srgbClr val="646979"/>
              </a:solidFill>
              <a:latin typeface="Daum_Regular"/>
              <a:ea typeface="Daum_Regular"/>
              <a:cs typeface="Daum_Regular"/>
              <a:sym typeface="Daum_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227319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1750" tIns="31750" rIns="31750" bIns="3175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1750" tIns="31750" rIns="31750" bIns="3175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1750" tIns="31750" rIns="31750" bIns="3175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1750" tIns="31750" rIns="31750" bIns="3175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9847</TotalTime>
  <Words>830</Words>
  <Application>Microsoft Office PowerPoint</Application>
  <PresentationFormat>사용자 지정</PresentationFormat>
  <Paragraphs>120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Apple SD 산돌고딕 Neo 옅은체</vt:lpstr>
      <vt:lpstr>Daum_Regular</vt:lpstr>
      <vt:lpstr>Daum_SemiBold</vt:lpstr>
      <vt:lpstr>Helvetica Neue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wonji</cp:lastModifiedBy>
  <cp:revision>40</cp:revision>
  <dcterms:modified xsi:type="dcterms:W3CDTF">2020-08-23T12:00:24Z</dcterms:modified>
</cp:coreProperties>
</file>