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D_2FDE0B3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8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EE7040-8780-2A76-8306-A7A968417E16}" name="김원준[ 대학원석사과정재학 / 컴퓨터학과 ]" initials="김대/컴]" userId="S::2021020928@korea.edu::f8fe7468-a9de-4788-bb3c-d0f5165f727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38" d="100"/>
          <a:sy n="38" d="100"/>
        </p:scale>
        <p:origin x="15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1D_2FDE0B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EA842C-9FBD-43A4-840B-19E3C5750B68}" authorId="{3BEE7040-8780-2A76-8306-A7A968417E16}" created="2022-03-02T09:57:48.78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03081020" sldId="285"/>
      <ac:spMk id="10" creationId="{3D1E8A7D-53D6-45DA-B63B-E8B6B2DF4AE4}"/>
      <ac:txMk cp="172" len="99">
        <ac:context len="300" hash="2387152155"/>
      </ac:txMk>
    </ac:txMkLst>
    <p188:pos x="8144385" y="3523595"/>
    <p188:txBody>
      <a:bodyPr/>
      <a:lstStyle/>
      <a:p>
        <a:r>
          <a:rPr lang="ko-KR" altLang="en-US"/>
          <a:t>안테나 gain도 연관이 있지 않나??
</a:t>
        </a:r>
      </a:p>
    </p188:txBody>
  </p188:cm>
  <p188:cm id="{A612B89C-472B-4F96-BFA3-8D6CDEC5AC5D}" authorId="{3BEE7040-8780-2A76-8306-A7A968417E16}" created="2022-03-02T09:58:23.60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03081020" sldId="285"/>
      <ac:spMk id="10" creationId="{3D1E8A7D-53D6-45DA-B63B-E8B6B2DF4AE4}"/>
      <ac:txMk cp="276" len="20">
        <ac:context len="300" hash="2387152155"/>
      </ac:txMk>
    </ac:txMkLst>
    <p188:pos x="2035685" y="4310995"/>
    <p188:txBody>
      <a:bodyPr/>
      <a:lstStyle/>
      <a:p>
        <a:r>
          <a:rPr lang="ko-KR" altLang="en-US"/>
          <a:t>이거 결과가 왜 이럼</a:t>
        </a:r>
      </a:p>
    </p188:txBody>
  </p188:cm>
  <p188:cm id="{C99E555A-993A-4758-B17B-73D7DC3A80D9}" authorId="{3BEE7040-8780-2A76-8306-A7A968417E16}" created="2022-03-02T10:12:19.0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3081020" sldId="285"/>
      <ac:picMk id="15" creationId="{ECE5CF01-D1A8-4FF5-8435-AA207B7ECFD2}"/>
    </ac:deMkLst>
    <p188:txBody>
      <a:bodyPr/>
      <a:lstStyle/>
      <a:p>
        <a:r>
          <a:rPr lang="ko-KR" altLang="en-US"/>
          <a:t>(3)과 (4)가 합쳐져서 식 4.26이 된 것이다. 식 4.26은 R1과 R2가 같은 즉 가만히 있는 물체에 대한 방정식이므로 아랫변에 제곱을 한 것이고 식(3)과 (4)는 R1과 R2가 다를 수 있다는 가정을 하여 따로 계산을 해서 아랫변에 제곱이 없는 것이다. 그러나 연산 수식 결과는 (3)과 (4)은 4.26과 동일하다  즉 안테나 게인은 한번만 곱해진다.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32E3-B4E6-42BD-B00D-44D03FEF7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A7A53-B7ED-4843-82BC-0CE02868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4A43B-FB24-4CA5-8266-A6D03695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F3680-192D-4BF2-ADD0-2409A464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F74CB-ED52-4513-B4EF-7BB5041A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1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AFEC6-659F-4587-9A68-D4E44B5D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04A9F-1C59-4F12-B910-3D28F5B6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AF062-CEB6-480D-8146-8DC1F79F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B05CE-FE5F-476F-8E93-E98EEC27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5F234-3021-4C75-AB6A-42729228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9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F9F76E-146C-4804-8F84-DF5B71085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B8497-F5EB-4B03-AEC0-084C6648F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55E11-1675-47CF-BF7A-BE9B52A8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4C8-ABC6-47F0-814C-DB62A82B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B7DEB-BB0D-474A-A64B-23E9A6F7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4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1AD5C-5C9E-48BC-B52B-DC3309C0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1096B-E779-4064-B9E7-45A73B57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E2CAF-B840-49DE-A868-820B3AC9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0D8E0-5422-4EBA-88FF-6B93A7E3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98A6E-C385-44BB-8B82-2DA0690D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6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22F1A-E9B3-464C-A412-630F9A8F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1DCFD-8C6C-4218-A38F-3BB847EE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B6280-8674-4543-9744-679FB70D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8466D-3D12-4D9F-803C-0C02F601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54AF3-A953-446F-90D6-76F6A079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549BC-0F9D-4568-A5C8-EDAF4096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06D0D-1B10-4888-9C6D-8B2D41524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B6693-FEEF-47D7-91FF-FC8BECD64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37815-EEF6-4B00-8297-E1B313F4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36535-C60E-4BFD-905A-EC088038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E44A6-A2BE-4F90-A52D-D97C2865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6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27286-390C-4BA2-8F27-99B3A212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D048C-A32C-4A2A-BC76-16419E21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FE65B-781E-4A3C-A99B-91A72D126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33BB5-A623-4AC8-B3F1-AFAAB2FB4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779303-B581-44F4-B761-5392CB3DD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EB922-C71F-49E3-8DAA-BA312D7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61A9B9-6982-4434-91B1-301BE607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3863D-018C-4BDD-B7CF-5FAB53A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8F921-9E01-4BBF-9C25-3519A363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33B95C-7708-48E7-BFDE-A5EFB263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F608D6-569D-4630-9193-7CA77AD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93BC8-2492-40E1-B0B3-3DB6FFFE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E7B8D0-C7B4-4D64-B7FC-7B59B9B8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7B531-2434-4DDF-83E4-8857C7D5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F5379-C383-4C36-B601-32C8C32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5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CF0F-1E40-4044-A39E-0B3D49DD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AEDCB-3C62-4690-8322-B9696488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2CAF6-7C8B-4631-B5AB-31ED05C3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50A0D-FFBB-4E24-895B-50E73BB7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C84BA-6D3E-4DC6-8731-9A922FD3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40562-BC00-4251-8471-ED13642C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8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95125-0FF5-4317-9546-D8D2A236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F5FCA8-A667-48E5-A7DB-4849018B2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5509AB-2F4C-46B0-9DDA-87452ABF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88B44-A869-4A07-B0D4-137502E0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D4621-ADE5-4704-BE74-718F6BA3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76903-8B25-4DFB-9096-A7AC3CBB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727F15-ABE2-451B-A4A1-1CB5C77A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253A3-22E0-484F-A05A-145FA3CA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FEFBF-EF66-44FE-87A5-3D69A4E54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2BEB-4F74-4B06-AB8B-B9B8F848130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50EA8-E89E-4496-9753-8182D84D7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E0C4B-20FC-42E0-97AF-778E6C984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5B7A-332A-41D1-9A90-3CFD270A9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4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.png"/><Relationship Id="rId2" Type="http://schemas.microsoft.com/office/2018/10/relationships/comments" Target="../comments/modernComment_11D_2FDE0B3C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8771-5BFE-4FF6-A0CF-CD825C1516D0}"/>
              </a:ext>
            </a:extLst>
          </p:cNvPr>
          <p:cNvSpPr txBox="1"/>
          <p:nvPr/>
        </p:nvSpPr>
        <p:spPr>
          <a:xfrm>
            <a:off x="564023" y="632389"/>
            <a:ext cx="10307421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Radar equation </a:t>
            </a:r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최대 전력밀도 계산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최대 전력 밀도는 원 전계 거리의 약 </a:t>
            </a:r>
            <a:r>
              <a:rPr lang="en-US" altLang="ko-KR" dirty="0"/>
              <a:t>1/10</a:t>
            </a:r>
            <a:r>
              <a:rPr lang="ko-KR" altLang="en-US" dirty="0"/>
              <a:t>거리 지점에서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P_RFmax</a:t>
            </a:r>
            <a:r>
              <a:rPr lang="en-US" altLang="ko-KR" dirty="0"/>
              <a:t> = (0.2 * D^2) / L</a:t>
            </a:r>
            <a:endParaRPr lang="ko-KR" altLang="en-US" dirty="0"/>
          </a:p>
          <a:p>
            <a:endParaRPr lang="en-US" altLang="ko-KR" dirty="0"/>
          </a:p>
          <a:p>
            <a:pPr lvl="1"/>
            <a:r>
              <a:rPr lang="en-US" altLang="ko-KR" dirty="0"/>
              <a:t># D</a:t>
            </a:r>
            <a:r>
              <a:rPr lang="ko-KR" altLang="en-US" dirty="0"/>
              <a:t>는 안테나 길이 </a:t>
            </a:r>
            <a:r>
              <a:rPr lang="en-US" altLang="ko-KR" dirty="0"/>
              <a:t>(m)</a:t>
            </a:r>
          </a:p>
          <a:p>
            <a:pPr lvl="1"/>
            <a:r>
              <a:rPr lang="en-US" altLang="ko-KR" dirty="0"/>
              <a:t># L(λ)</a:t>
            </a:r>
            <a:r>
              <a:rPr lang="ko-KR" altLang="en-US" dirty="0"/>
              <a:t>는 파장 </a:t>
            </a:r>
            <a:r>
              <a:rPr lang="en-US" altLang="ko-KR" dirty="0"/>
              <a:t>(m), 5Ghz</a:t>
            </a:r>
            <a:r>
              <a:rPr lang="ko-KR" altLang="en-US" dirty="0"/>
              <a:t>는 파장 </a:t>
            </a:r>
            <a:r>
              <a:rPr lang="en-US" altLang="ko-KR" dirty="0"/>
              <a:t>6cm</a:t>
            </a:r>
          </a:p>
          <a:p>
            <a:pPr lvl="1"/>
            <a:r>
              <a:rPr lang="en-US" altLang="ko-KR" dirty="0"/>
              <a:t>D = 0.24</a:t>
            </a:r>
          </a:p>
          <a:p>
            <a:pPr lvl="1"/>
            <a:r>
              <a:rPr lang="en-US" altLang="ko-KR" dirty="0"/>
              <a:t>L = 0.06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89B32-73DA-4FD7-8C94-180AEFF1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2119812"/>
            <a:ext cx="6328646" cy="36399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979E84-7B18-46A6-BDCE-8CF4BF2B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32" y="4711668"/>
            <a:ext cx="2038635" cy="457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67AC20-B007-49D4-9CBA-60DDB8F01872}"/>
              </a:ext>
            </a:extLst>
          </p:cNvPr>
          <p:cNvSpPr txBox="1"/>
          <p:nvPr/>
        </p:nvSpPr>
        <p:spPr>
          <a:xfrm>
            <a:off x="5798458" y="5833196"/>
            <a:ext cx="8128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ICNIRP*</a:t>
            </a:r>
            <a:r>
              <a:rPr lang="ko-KR" altLang="en-US" sz="1500" dirty="0"/>
              <a:t>에서 규정하는 일반인 기준의 인체 안전 기준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ICNIRP : International Commission on Non-Ionizing Radiation Protection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463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8771-5BFE-4FF6-A0CF-CD825C1516D0}"/>
              </a:ext>
            </a:extLst>
          </p:cNvPr>
          <p:cNvSpPr txBox="1"/>
          <p:nvPr/>
        </p:nvSpPr>
        <p:spPr>
          <a:xfrm>
            <a:off x="349404" y="508564"/>
            <a:ext cx="10307421" cy="614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수신 전력의 크기</a:t>
            </a:r>
            <a:endParaRPr lang="en-US" altLang="ko-KR" dirty="0"/>
          </a:p>
          <a:p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#P</a:t>
            </a:r>
            <a:r>
              <a:rPr lang="en-US" altLang="ko-KR" sz="1800" kern="100" baseline="-25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첨두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송신 출력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#A</a:t>
            </a:r>
            <a:r>
              <a:rPr lang="en-US" altLang="ko-KR" sz="1800" kern="100" baseline="-25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안테나 개구 효율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(m2)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#G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안테나 이득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λ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파장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#σ(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시그마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표적의 반사 단면적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(RCS)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#r: 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타겟과의 거리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m)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Pt = 0.2    #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여기서는 최대 전력밀도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(0.2)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입력하였다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 = 15     #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혼 안테나의 경우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sigma = 1 #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사람의 경우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r= 1        #1m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있다고 가정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A4BC64-D777-4883-BDF1-6EFDD06C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13" y="745276"/>
            <a:ext cx="7089621" cy="8700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C4C199-CA6E-4578-88AB-87B6A2E2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013" y="1709153"/>
            <a:ext cx="7137744" cy="844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34B581-8964-4BB0-9BE9-D0F6CAB23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833" y="5834042"/>
            <a:ext cx="5036992" cy="395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C18B3F-AF58-4F5C-8BB3-F3F2C9332482}"/>
              </a:ext>
            </a:extLst>
          </p:cNvPr>
          <p:cNvSpPr txBox="1"/>
          <p:nvPr/>
        </p:nvSpPr>
        <p:spPr>
          <a:xfrm>
            <a:off x="9056915" y="6270606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???????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F65D21-93F6-4286-9210-C2D5646C1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013" y="2661030"/>
            <a:ext cx="6917498" cy="844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724826-EAF6-45F1-B40E-B21E668CA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899" y="3556400"/>
            <a:ext cx="560133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2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8771-5BFE-4FF6-A0CF-CD825C1516D0}"/>
              </a:ext>
            </a:extLst>
          </p:cNvPr>
          <p:cNvSpPr txBox="1"/>
          <p:nvPr/>
        </p:nvSpPr>
        <p:spPr>
          <a:xfrm>
            <a:off x="430674" y="639081"/>
            <a:ext cx="103074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최소 탐지 신호 파워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최대 탐지 거리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=&gt;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35EC77-D81F-4A44-A87D-8C79EFEC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05" y="1250679"/>
            <a:ext cx="6616589" cy="759095"/>
          </a:xfrm>
          <a:prstGeom prst="rect">
            <a:avLst/>
          </a:prstGeom>
        </p:spPr>
      </p:pic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EE1E7AC-9F03-47F2-9CBD-18B4F49E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80" y="3276888"/>
            <a:ext cx="7061125" cy="1003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B914F8-A72C-4AD1-B211-3D3954521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405" y="5552076"/>
            <a:ext cx="4020111" cy="66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E3C83-2C1F-4601-B52D-B16920A6DE5B}"/>
              </a:ext>
            </a:extLst>
          </p:cNvPr>
          <p:cNvSpPr txBox="1"/>
          <p:nvPr/>
        </p:nvSpPr>
        <p:spPr>
          <a:xfrm>
            <a:off x="1582058" y="6271392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???????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62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8771-5BFE-4FF6-A0CF-CD825C1516D0}"/>
              </a:ext>
            </a:extLst>
          </p:cNvPr>
          <p:cNvSpPr txBox="1"/>
          <p:nvPr/>
        </p:nvSpPr>
        <p:spPr>
          <a:xfrm>
            <a:off x="273737" y="205687"/>
            <a:ext cx="10307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Radar equation </a:t>
            </a:r>
          </a:p>
          <a:p>
            <a:endParaRPr lang="en-US" altLang="ko-KR" sz="1500" dirty="0"/>
          </a:p>
          <a:p>
            <a:pPr marL="342900" indent="-342900">
              <a:buAutoNum type="arabicParenBoth"/>
            </a:pPr>
            <a:r>
              <a:rPr lang="ko-KR" altLang="en-US" sz="1500" dirty="0"/>
              <a:t>최대 전력밀도 계산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E8A7D-53D6-45DA-B63B-E8B6B2DF4AE4}"/>
              </a:ext>
            </a:extLst>
          </p:cNvPr>
          <p:cNvSpPr txBox="1"/>
          <p:nvPr/>
        </p:nvSpPr>
        <p:spPr>
          <a:xfrm>
            <a:off x="631315" y="1048405"/>
            <a:ext cx="1136519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Non-directional Power Density, </a:t>
            </a:r>
            <a:r>
              <a:rPr lang="en-US" altLang="ko-KR" sz="1300" dirty="0" err="1"/>
              <a:t>Su</a:t>
            </a:r>
            <a:r>
              <a:rPr lang="en-US" altLang="ko-KR" sz="1300" dirty="0"/>
              <a:t> </a:t>
            </a:r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the directional power density, Sg</a:t>
            </a:r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the reflected power, </a:t>
            </a:r>
            <a:r>
              <a:rPr lang="en-US" altLang="ko-KR" sz="1300" dirty="0" err="1"/>
              <a:t>Pr</a:t>
            </a:r>
            <a:r>
              <a:rPr lang="en-US" altLang="ko-KR" sz="1300" dirty="0"/>
              <a:t> (at the destination)</a:t>
            </a:r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the power density yielded at the receiver, Se</a:t>
            </a:r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b="1" dirty="0"/>
              <a:t>the received power Pe, power density at the receiving site Se and the effective antenna aperture AW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b="1" dirty="0"/>
          </a:p>
          <a:p>
            <a:r>
              <a:rPr lang="en-US" altLang="ko-KR" sz="1300" b="1" dirty="0"/>
              <a:t>maximum range </a:t>
            </a:r>
            <a:r>
              <a:rPr lang="en-US" altLang="ko-KR" sz="1300" b="1" dirty="0" err="1"/>
              <a:t>Rmax</a:t>
            </a:r>
            <a:r>
              <a:rPr lang="en-US" altLang="ko-KR" sz="1300" b="1" dirty="0"/>
              <a:t> </a:t>
            </a:r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ko-KR" altLang="en-US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4591EF-2490-443D-9B3F-76D5605B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71" y="1338193"/>
            <a:ext cx="3499916" cy="5248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B0D29A-0F23-4C82-A789-65AFEF0D2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73" y="2119711"/>
            <a:ext cx="3796812" cy="5248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9D44ED-3E33-44AD-B323-6F3C804BB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70" y="2952946"/>
            <a:ext cx="3928234" cy="4760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99200F-E5F2-444C-ADBA-E7156203B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11" y="3737414"/>
            <a:ext cx="3982087" cy="4914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100E226-2267-4B32-BBE1-F44B97C58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911" y="4553441"/>
            <a:ext cx="4023225" cy="6063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6864D2D-95CB-4B49-8B7B-9CEC797C8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370" y="5514958"/>
            <a:ext cx="4045766" cy="5956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03914F-1A64-4D6D-A4D9-4A2B538369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7497" y="1062294"/>
            <a:ext cx="4093337" cy="25686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72E4E9-37D7-4950-AAF0-8A21912C1EC1}"/>
              </a:ext>
            </a:extLst>
          </p:cNvPr>
          <p:cNvSpPr txBox="1"/>
          <p:nvPr/>
        </p:nvSpPr>
        <p:spPr>
          <a:xfrm>
            <a:off x="8755062" y="3737414"/>
            <a:ext cx="6096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PS = transmitted power [W]</a:t>
            </a:r>
          </a:p>
          <a:p>
            <a:r>
              <a:rPr lang="en-US" altLang="ko-KR" sz="1300" dirty="0"/>
              <a:t>Ps=0.1  # SDR </a:t>
            </a:r>
            <a:r>
              <a:rPr lang="ko-KR" altLang="en-US" sz="1300" dirty="0"/>
              <a:t>송신 전력이 최대 </a:t>
            </a:r>
            <a:r>
              <a:rPr lang="en-US" altLang="ko-KR" sz="1300" dirty="0"/>
              <a:t>100mw</a:t>
            </a:r>
          </a:p>
          <a:p>
            <a:r>
              <a:rPr lang="en-US" altLang="ko-KR" sz="1300" dirty="0"/>
              <a:t>R=0.5   #0.5m</a:t>
            </a:r>
            <a:r>
              <a:rPr lang="ko-KR" altLang="en-US" sz="1300" dirty="0"/>
              <a:t>에서 측정한다고 가정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C59BD22-9597-4212-9C54-4BED0B0FAE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5062" y="4429911"/>
            <a:ext cx="3112669" cy="81343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5D24F38-80B5-4DF4-A889-9F0E36DD21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5062" y="5435741"/>
            <a:ext cx="3198830" cy="9596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E5CF01-D1A8-4FF5-8435-AA207B7ECF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6081" y="3844357"/>
            <a:ext cx="2776165" cy="3407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FBBC17-B16E-438D-B8CB-9025A6D6F1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1185" y="4552529"/>
            <a:ext cx="2881061" cy="3407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347BEE-B51C-445E-A93C-6F5D2B253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31185" y="4963989"/>
            <a:ext cx="2841253" cy="3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810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와이드스크린</PresentationFormat>
  <Paragraphs>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김원준[ 대학원석사과정재학 / 컴퓨터학과 ]</dc:creator>
  <cp:lastModifiedBy>김원준[ 대학원석사과정재학 / 컴퓨터학과 ]</cp:lastModifiedBy>
  <cp:revision>1</cp:revision>
  <dcterms:created xsi:type="dcterms:W3CDTF">2022-03-02T10:36:19Z</dcterms:created>
  <dcterms:modified xsi:type="dcterms:W3CDTF">2022-03-02T10:37:15Z</dcterms:modified>
</cp:coreProperties>
</file>