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7" r:id="rId3"/>
    <p:sldId id="284" r:id="rId4"/>
    <p:sldId id="283" r:id="rId5"/>
    <p:sldId id="285" r:id="rId6"/>
    <p:sldId id="289" r:id="rId7"/>
    <p:sldId id="286" r:id="rId8"/>
    <p:sldId id="287" r:id="rId9"/>
    <p:sldId id="275" r:id="rId10"/>
    <p:sldId id="28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8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2B9DA-3657-4B9E-A423-3FAAB4C8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C4AC27-1023-4B0B-AB7D-A186E62B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5022B-98D4-4B6E-8A67-8E5FFCD1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1F25B-3083-4280-9E70-AB0553DF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F38D5-36FF-4782-82C5-D180F3A1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3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839C5-DA75-4815-8842-2A2EDF46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CF4E3F-92FA-4E5C-BAEB-77E5F25E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C5BB5-1F50-45AB-9615-22467B66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90ECF-8AD6-4137-99DA-9793D658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DCC83-4A1F-42B5-9F0D-30269D85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91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4040F0-4EE8-404D-9080-9B60BE40C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F30D6D-6D84-419C-8C96-D68A9CF1A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B3A40-1DE8-4616-8F67-9F9ADE75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58A78-0F44-4FBB-A4CB-ED9313DB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554CC8-8C61-453B-A9A2-53179627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4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5E9CC-BBB0-4562-B04A-49C1CC8B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51F7D7-6821-48EE-A815-527043BB6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6E362-BAFE-4B38-AD46-D77D142F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84A415-C14B-4E74-874F-5B369AB5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2904E-CFF5-438C-A8A6-232A13AE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5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3E18-5567-46D8-8B12-10D2C11E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AEE97-D66B-40B1-AC5A-F10AE260A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61A28-7F12-4DCA-82D0-34365C7A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DA3EA0-B227-4CCA-9B8F-F7E777CF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8856E-8372-4228-BD93-EF448B24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00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9A342-F379-426E-82C8-5FA1C228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2AB33B-A0A0-494E-B681-CC61128A4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D4FFEF-FF33-455D-8A40-5E47DDCA1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C74CA-674D-4DA9-A308-FC667927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A6AAB-3A2A-4892-BC56-86EE824B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A02739-5373-4EA0-8969-CD1CB9B2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00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95F04-8ECA-4D68-87F6-9B75D6E2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14AD5-D19D-443B-B61E-C94D99F0A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0DAA17-E727-4CD4-B5E6-A3DD88B3F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042F24-58B4-4FED-970A-29E828D26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B328E-E722-4D5F-A0A6-EFC6C1677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030D9B-B60C-4E01-98C4-298863C3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2C7C8B-5292-4992-9C42-906CB06D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5CAF84-0853-4C6F-89DE-3DC26651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39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D8510-6BCE-4C0C-BBC6-4A1025B2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FCE608-1A4B-45D9-B3AE-95EB34C8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76A852-EF45-42EB-8B6E-0C174855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B108B-7762-49C6-95A7-BE0EA765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14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A0AFE0-91D6-4E1A-81EC-C0BDEB56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E34116-FDBB-4804-95B2-7943C658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A3D327-7867-4E71-BA94-757FAD7C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0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2E403-D97D-41B9-900F-415A8149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4E891-0713-4505-B1F6-3AF6BEC11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CF82A-354A-423F-86ED-35FF7ACAC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8C939-CC76-473E-B72A-EA4EEB03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B243D3-128E-40C2-A9B4-42FC76F6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EC4096-D4B5-4F0D-87E6-A425E289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741B8-0F99-45D7-8B10-426D22E9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C094B5-7175-4D4C-8A0C-215A4B74E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D9B1F-8599-424F-9073-98F9F6162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1C86D1-CCF1-4442-B160-CC0E1487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F5C95F-CF91-402B-AB22-3C97E849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3E1A34-F89D-48CD-B977-B6B856A2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62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A667FF-B26D-405B-BB34-1C8FA44C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3031F-D50C-477B-B3BA-B9D673747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BCF96-7128-4364-87CA-4F9664EE9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988E4-2CA2-4883-8BAD-9C6E44CD53F2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DFF27-B02C-4CC3-8C4C-A8D990630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18989-85C6-4AEE-8258-B3A5D49B2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63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ECD63F-5550-416E-9E65-FF7C42E5D948}"/>
              </a:ext>
            </a:extLst>
          </p:cNvPr>
          <p:cNvSpPr txBox="1"/>
          <p:nvPr/>
        </p:nvSpPr>
        <p:spPr>
          <a:xfrm>
            <a:off x="5408903" y="4890388"/>
            <a:ext cx="6575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Differences in Food Waste between Apartments</a:t>
            </a:r>
            <a:endParaRPr lang="ko-KR" altLang="en-US" b="0" i="0" dirty="0">
              <a:solidFill>
                <a:srgbClr val="000000"/>
              </a:solidFill>
              <a:effectLst/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5A3819-9FF1-4CB5-80C0-28B0B02FA8B1}"/>
              </a:ext>
            </a:extLst>
          </p:cNvPr>
          <p:cNvSpPr txBox="1"/>
          <p:nvPr/>
        </p:nvSpPr>
        <p:spPr>
          <a:xfrm>
            <a:off x="5408903" y="5259720"/>
            <a:ext cx="6575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주제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아파트 간 음식물 쓰레기 배출량 차이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543C-CD7D-4A10-9D4A-74DC99D48BB8}"/>
              </a:ext>
            </a:extLst>
          </p:cNvPr>
          <p:cNvSpPr txBox="1"/>
          <p:nvPr/>
        </p:nvSpPr>
        <p:spPr>
          <a:xfrm>
            <a:off x="10176418" y="5642517"/>
            <a:ext cx="1719660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건축설계</a:t>
            </a:r>
            <a:r>
              <a:rPr lang="en-US" altLang="ko-KR" dirty="0"/>
              <a:t>7 </a:t>
            </a:r>
            <a:r>
              <a:rPr lang="ko-KR" altLang="en-US" dirty="0" err="1"/>
              <a:t>신원기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Research Project</a:t>
            </a:r>
          </a:p>
        </p:txBody>
      </p:sp>
    </p:spTree>
    <p:extLst>
      <p:ext uri="{BB962C8B-B14F-4D97-AF65-F5344CB8AC3E}">
        <p14:creationId xmlns:p14="http://schemas.microsoft.com/office/powerpoint/2010/main" val="1609710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9F8BE6F-B14B-40E5-8EFC-32FEF2948E05}"/>
              </a:ext>
            </a:extLst>
          </p:cNvPr>
          <p:cNvSpPr txBox="1"/>
          <p:nvPr/>
        </p:nvSpPr>
        <p:spPr>
          <a:xfrm>
            <a:off x="321998" y="58471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현재는 데이터 </a:t>
            </a:r>
            <a:r>
              <a:rPr lang="ko-KR" altLang="en-US" dirty="0">
                <a:solidFill>
                  <a:srgbClr val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수집 중</a:t>
            </a:r>
            <a:r>
              <a:rPr lang="en-US" altLang="ko-KR" dirty="0">
                <a:solidFill>
                  <a:srgbClr val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..</a:t>
            </a:r>
            <a:endParaRPr lang="ko-KR" altLang="en-US" b="0" i="0" dirty="0">
              <a:solidFill>
                <a:srgbClr val="000000"/>
              </a:solidFill>
              <a:effectLst/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DE4DB8-A24D-4B3E-A38D-0A9DCB855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99" y="1213132"/>
            <a:ext cx="4641888" cy="15634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BCE181-15B1-4FAB-BEA6-DDABD39E8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570" y="2487327"/>
            <a:ext cx="5619103" cy="21823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9BE75D-7FC6-4FB8-BBE9-6E9002470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702" y="3835401"/>
            <a:ext cx="5111451" cy="27241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CFFC3FF-5212-401B-B177-EBE861DC7BC8}"/>
              </a:ext>
            </a:extLst>
          </p:cNvPr>
          <p:cNvSpPr txBox="1"/>
          <p:nvPr/>
        </p:nvSpPr>
        <p:spPr>
          <a:xfrm>
            <a:off x="3158471" y="4669654"/>
            <a:ext cx="2566054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1</a:t>
            </a:r>
            <a:r>
              <a:rPr lang="ko-KR" altLang="en-US" dirty="0"/>
              <a:t>번 호출 </a:t>
            </a:r>
            <a:r>
              <a:rPr lang="en-US" altLang="ko-KR" dirty="0"/>
              <a:t>= </a:t>
            </a:r>
            <a:r>
              <a:rPr lang="ko-KR" altLang="en-US" dirty="0"/>
              <a:t>아파트 </a:t>
            </a:r>
            <a:r>
              <a:rPr lang="en-US" altLang="ko-KR" dirty="0"/>
              <a:t>1</a:t>
            </a:r>
            <a:r>
              <a:rPr lang="ko-KR" altLang="en-US" dirty="0"/>
              <a:t>채의 데이터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584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70179-329B-4813-934E-0A5F12FDA4F9}"/>
              </a:ext>
            </a:extLst>
          </p:cNvPr>
          <p:cNvSpPr txBox="1"/>
          <p:nvPr/>
        </p:nvSpPr>
        <p:spPr>
          <a:xfrm>
            <a:off x="321998" y="58471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주제 변경 이유</a:t>
            </a:r>
            <a:r>
              <a:rPr lang="ko-KR" altLang="en-US" dirty="0">
                <a:solidFill>
                  <a:srgbClr val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(Changing the subject)</a:t>
            </a:r>
            <a:endParaRPr lang="en-US" altLang="ko-KR" b="0" i="0" dirty="0">
              <a:solidFill>
                <a:srgbClr val="000000"/>
              </a:solidFill>
              <a:effectLst/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A992F-B1EB-43A1-974A-A05FCDEACBF9}"/>
              </a:ext>
            </a:extLst>
          </p:cNvPr>
          <p:cNvSpPr txBox="1"/>
          <p:nvPr/>
        </p:nvSpPr>
        <p:spPr>
          <a:xfrm>
            <a:off x="4512282" y="4290881"/>
            <a:ext cx="3167435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변수 등으로 인한 연구 타당성 확보 문제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데이터 수집 용이성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A6C001-2AC4-4003-AEDD-31B1DA619500}"/>
              </a:ext>
            </a:extLst>
          </p:cNvPr>
          <p:cNvSpPr txBox="1"/>
          <p:nvPr/>
        </p:nvSpPr>
        <p:spPr>
          <a:xfrm>
            <a:off x="3543684" y="1326485"/>
            <a:ext cx="5104631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b="1" dirty="0"/>
              <a:t>완결성 있는 리서치</a:t>
            </a:r>
            <a:r>
              <a:rPr lang="en-US" altLang="ko-KR" b="1" dirty="0"/>
              <a:t>(</a:t>
            </a:r>
            <a:r>
              <a:rPr lang="ko-KR" altLang="en-US" b="1" dirty="0"/>
              <a:t>논문</a:t>
            </a:r>
            <a:r>
              <a:rPr lang="en-US" altLang="ko-KR" b="1" dirty="0"/>
              <a:t>) </a:t>
            </a:r>
            <a:r>
              <a:rPr lang="ko-KR" altLang="en-US" b="1" dirty="0"/>
              <a:t>프로젝트가 되기 위해서 주제 변경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Changing the subject to make a complete research project.</a:t>
            </a:r>
          </a:p>
        </p:txBody>
      </p:sp>
      <p:pic>
        <p:nvPicPr>
          <p:cNvPr id="1026" name="Picture 2" descr="Park icon Royalty Free Vector Image - VectorStock">
            <a:extLst>
              <a:ext uri="{FF2B5EF4-FFF2-40B4-BE49-F238E27FC236}">
                <a16:creationId xmlns:a16="http://schemas.microsoft.com/office/drawing/2014/main" id="{89DFE38D-2A84-4DD8-8F48-622C65DD2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2" t="23819" r="24229" b="29049"/>
          <a:stretch/>
        </p:blipFill>
        <p:spPr bwMode="auto">
          <a:xfrm>
            <a:off x="2478354" y="2846993"/>
            <a:ext cx="1370620" cy="13487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96A5A1CC-5575-4C64-B741-1020AF08AE54}"/>
              </a:ext>
            </a:extLst>
          </p:cNvPr>
          <p:cNvSpPr/>
          <p:nvPr/>
        </p:nvSpPr>
        <p:spPr>
          <a:xfrm>
            <a:off x="5301672" y="2971800"/>
            <a:ext cx="1588655" cy="914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DFF289-61F2-4042-84D9-2DA4502FC54E}"/>
              </a:ext>
            </a:extLst>
          </p:cNvPr>
          <p:cNvSpPr txBox="1"/>
          <p:nvPr/>
        </p:nvSpPr>
        <p:spPr>
          <a:xfrm>
            <a:off x="2560186" y="4302332"/>
            <a:ext cx="1206955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ctr"/>
            <a:r>
              <a:rPr lang="en-US" altLang="ko-KR" b="1" dirty="0"/>
              <a:t>Park project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0947B8-D0E3-44D3-852F-2EDEA1967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025" y="2842918"/>
            <a:ext cx="1116608" cy="13357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5CD9714-DA44-439A-9871-4E4C35F460F8}"/>
              </a:ext>
            </a:extLst>
          </p:cNvPr>
          <p:cNvSpPr txBox="1"/>
          <p:nvPr/>
        </p:nvSpPr>
        <p:spPr>
          <a:xfrm>
            <a:off x="8088770" y="4271640"/>
            <a:ext cx="1625117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ctr"/>
            <a:r>
              <a:rPr lang="en-US" altLang="ko-KR" b="1" dirty="0"/>
              <a:t>Food Waste</a:t>
            </a:r>
          </a:p>
          <a:p>
            <a:pPr algn="ctr"/>
            <a:r>
              <a:rPr lang="en-US" altLang="ko-KR" b="1" dirty="0"/>
              <a:t>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488A96-9F53-4429-BB91-3FE2EB2CDDD6}"/>
              </a:ext>
            </a:extLst>
          </p:cNvPr>
          <p:cNvSpPr txBox="1"/>
          <p:nvPr/>
        </p:nvSpPr>
        <p:spPr>
          <a:xfrm>
            <a:off x="2060530" y="5175648"/>
            <a:ext cx="2616307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limitations of data that must be collected in person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B4B3B2-7640-4839-ABEE-E938FD5D342C}"/>
              </a:ext>
            </a:extLst>
          </p:cNvPr>
          <p:cNvSpPr txBox="1"/>
          <p:nvPr/>
        </p:nvSpPr>
        <p:spPr>
          <a:xfrm>
            <a:off x="8036361" y="5175648"/>
            <a:ext cx="1729933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ctr"/>
            <a:r>
              <a:rPr lang="en-US" altLang="ko-KR" dirty="0"/>
              <a:t>ready-to-use data</a:t>
            </a:r>
          </a:p>
        </p:txBody>
      </p:sp>
    </p:spTree>
    <p:extLst>
      <p:ext uri="{BB962C8B-B14F-4D97-AF65-F5344CB8AC3E}">
        <p14:creationId xmlns:p14="http://schemas.microsoft.com/office/powerpoint/2010/main" val="284813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70179-329B-4813-934E-0A5F12FDA4F9}"/>
              </a:ext>
            </a:extLst>
          </p:cNvPr>
          <p:cNvSpPr txBox="1"/>
          <p:nvPr/>
        </p:nvSpPr>
        <p:spPr>
          <a:xfrm>
            <a:off x="321998" y="58471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>
                <a:solidFill>
                  <a:srgbClr val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음식물 쓰레기 데이터 </a:t>
            </a:r>
            <a:r>
              <a:rPr lang="en-US" altLang="ko-KR" dirty="0">
                <a:solidFill>
                  <a:srgbClr val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(Food Waste Data)</a:t>
            </a:r>
            <a:endParaRPr lang="en-US" altLang="ko-KR" b="0" i="0" dirty="0">
              <a:solidFill>
                <a:srgbClr val="000000"/>
              </a:solidFill>
              <a:effectLst/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A6C001-2AC4-4003-AEDD-31B1DA619500}"/>
              </a:ext>
            </a:extLst>
          </p:cNvPr>
          <p:cNvSpPr txBox="1"/>
          <p:nvPr/>
        </p:nvSpPr>
        <p:spPr>
          <a:xfrm>
            <a:off x="2369295" y="1254874"/>
            <a:ext cx="7391765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b="1" dirty="0"/>
              <a:t>아파트에 설치되어 있는 각 음식물 쓰레기 배출 기기</a:t>
            </a:r>
            <a:r>
              <a:rPr lang="en-US" altLang="ko-KR" b="1" dirty="0"/>
              <a:t>(RFID)</a:t>
            </a:r>
            <a:r>
              <a:rPr lang="ko-KR" altLang="en-US" b="1" dirty="0"/>
              <a:t>에서 배출 데이터를 수집해줌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Each food waste disposal device (RFID) installed in the apartment collects discharge data.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DFF289-61F2-4042-84D9-2DA4502FC54E}"/>
              </a:ext>
            </a:extLst>
          </p:cNvPr>
          <p:cNvSpPr txBox="1"/>
          <p:nvPr/>
        </p:nvSpPr>
        <p:spPr>
          <a:xfrm>
            <a:off x="221942" y="3064255"/>
            <a:ext cx="1371986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ctr"/>
            <a:r>
              <a:rPr lang="en-US" altLang="ko-KR" b="1" dirty="0"/>
              <a:t>A</a:t>
            </a:r>
          </a:p>
          <a:p>
            <a:pPr algn="ctr"/>
            <a:r>
              <a:rPr lang="en-US" altLang="ko-KR" b="1" dirty="0"/>
              <a:t>Apartment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CD9714-DA44-439A-9871-4E4C35F460F8}"/>
              </a:ext>
            </a:extLst>
          </p:cNvPr>
          <p:cNvSpPr txBox="1"/>
          <p:nvPr/>
        </p:nvSpPr>
        <p:spPr>
          <a:xfrm>
            <a:off x="6206704" y="3435354"/>
            <a:ext cx="2641870" cy="16812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b="1" dirty="0"/>
              <a:t>- </a:t>
            </a:r>
            <a:r>
              <a:rPr lang="ko-KR" altLang="en-US" b="1" dirty="0"/>
              <a:t>얼마나 많은 양이 배출되는지</a:t>
            </a:r>
            <a:endParaRPr lang="en-US" altLang="ko-KR" b="1" dirty="0"/>
          </a:p>
          <a:p>
            <a:pPr algn="ctr"/>
            <a:r>
              <a:rPr lang="en-US" altLang="ko-KR" b="1" dirty="0"/>
              <a:t>(How much)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얼마나 자주 배출되는지</a:t>
            </a:r>
            <a:endParaRPr lang="en-US" altLang="ko-KR" b="1" dirty="0"/>
          </a:p>
          <a:p>
            <a:pPr algn="ctr"/>
            <a:r>
              <a:rPr lang="en-US" altLang="ko-KR" b="1" dirty="0"/>
              <a:t>(How often)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시간별</a:t>
            </a:r>
            <a:r>
              <a:rPr lang="en-US" altLang="ko-KR" b="1" dirty="0"/>
              <a:t>/</a:t>
            </a:r>
            <a:r>
              <a:rPr lang="ko-KR" altLang="en-US" b="1" dirty="0" err="1"/>
              <a:t>요일별</a:t>
            </a:r>
            <a:r>
              <a:rPr lang="en-US" altLang="ko-KR" b="1" dirty="0"/>
              <a:t>/</a:t>
            </a:r>
            <a:r>
              <a:rPr lang="ko-KR" altLang="en-US" b="1" dirty="0"/>
              <a:t>일별 집계</a:t>
            </a:r>
            <a:endParaRPr lang="en-US" altLang="ko-KR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13EF5E5-AE63-492D-9E2B-3923B486451D}"/>
              </a:ext>
            </a:extLst>
          </p:cNvPr>
          <p:cNvCxnSpPr>
            <a:cxnSpLocks/>
          </p:cNvCxnSpPr>
          <p:nvPr/>
        </p:nvCxnSpPr>
        <p:spPr>
          <a:xfrm flipH="1">
            <a:off x="3002877" y="3233535"/>
            <a:ext cx="4873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88CFE41-93D3-47E0-A962-5E30C5559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683302" y="2580858"/>
            <a:ext cx="1371986" cy="13719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2" descr="음식물쓰레기 줄어요~ 무선인식 종량기 2673대 추가 | 서울시 - 내 손안에 서울">
            <a:extLst>
              <a:ext uri="{FF2B5EF4-FFF2-40B4-BE49-F238E27FC236}">
                <a16:creationId xmlns:a16="http://schemas.microsoft.com/office/drawing/2014/main" id="{4219092B-B0FB-418E-888F-E4922CB86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237" y="2569375"/>
            <a:ext cx="2190799" cy="13834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6DBB6D0-6963-420E-9440-C1D1BF0670F9}"/>
              </a:ext>
            </a:extLst>
          </p:cNvPr>
          <p:cNvCxnSpPr>
            <a:cxnSpLocks/>
          </p:cNvCxnSpPr>
          <p:nvPr/>
        </p:nvCxnSpPr>
        <p:spPr>
          <a:xfrm flipH="1">
            <a:off x="3002877" y="5281164"/>
            <a:ext cx="4873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EFF8ECAF-864B-49A8-8B80-C4CC9ACE1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683302" y="4628487"/>
            <a:ext cx="1371986" cy="13719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2" descr="음식물쓰레기 줄어요~ 무선인식 종량기 2673대 추가 | 서울시 - 내 손안에 서울">
            <a:extLst>
              <a:ext uri="{FF2B5EF4-FFF2-40B4-BE49-F238E27FC236}">
                <a16:creationId xmlns:a16="http://schemas.microsoft.com/office/drawing/2014/main" id="{90859533-2B11-4D7C-9B52-2745945E8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237" y="4617004"/>
            <a:ext cx="2190799" cy="13834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32621FF-4ED4-47B8-89F0-F46D82F1E2B2}"/>
              </a:ext>
            </a:extLst>
          </p:cNvPr>
          <p:cNvSpPr txBox="1"/>
          <p:nvPr/>
        </p:nvSpPr>
        <p:spPr>
          <a:xfrm>
            <a:off x="221942" y="5005187"/>
            <a:ext cx="1371986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ctr"/>
            <a:r>
              <a:rPr lang="en-US" altLang="ko-KR" b="1" dirty="0"/>
              <a:t>B</a:t>
            </a:r>
          </a:p>
          <a:p>
            <a:pPr algn="ctr"/>
            <a:r>
              <a:rPr lang="en-US" altLang="ko-KR" b="1" dirty="0"/>
              <a:t>Apartment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78F42A6-DFA3-4715-AFDD-85994D2E6B65}"/>
              </a:ext>
            </a:extLst>
          </p:cNvPr>
          <p:cNvSpPr/>
          <p:nvPr/>
        </p:nvSpPr>
        <p:spPr>
          <a:xfrm>
            <a:off x="9087877" y="3952844"/>
            <a:ext cx="646368" cy="6641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E63802-88B0-45A3-AB4C-886504E00175}"/>
              </a:ext>
            </a:extLst>
          </p:cNvPr>
          <p:cNvSpPr txBox="1"/>
          <p:nvPr/>
        </p:nvSpPr>
        <p:spPr>
          <a:xfrm>
            <a:off x="9973548" y="4081684"/>
            <a:ext cx="2039171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ctr"/>
            <a:r>
              <a:rPr lang="ko-KR" altLang="en-US" b="1" dirty="0"/>
              <a:t>이 데이터 기반으로 분석</a:t>
            </a:r>
            <a:endParaRPr lang="en-US" altLang="ko-KR" b="1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F93DAFBC-243B-4F62-BA85-634DC8BD56BE}"/>
              </a:ext>
            </a:extLst>
          </p:cNvPr>
          <p:cNvSpPr/>
          <p:nvPr/>
        </p:nvSpPr>
        <p:spPr>
          <a:xfrm rot="20082580">
            <a:off x="5898479" y="5104308"/>
            <a:ext cx="306309" cy="2009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7E3FE70-575C-4E05-B74F-078DB33C138E}"/>
              </a:ext>
            </a:extLst>
          </p:cNvPr>
          <p:cNvSpPr/>
          <p:nvPr/>
        </p:nvSpPr>
        <p:spPr>
          <a:xfrm rot="1517420" flipV="1">
            <a:off x="5898479" y="3182620"/>
            <a:ext cx="306309" cy="2009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3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70179-329B-4813-934E-0A5F12FDA4F9}"/>
              </a:ext>
            </a:extLst>
          </p:cNvPr>
          <p:cNvSpPr txBox="1"/>
          <p:nvPr/>
        </p:nvSpPr>
        <p:spPr>
          <a:xfrm>
            <a:off x="321998" y="58471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핵심 주제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Subject)</a:t>
            </a:r>
            <a:endParaRPr lang="ko-KR" altLang="en-US" b="0" i="0" dirty="0">
              <a:solidFill>
                <a:srgbClr val="000000"/>
              </a:solidFill>
              <a:effectLst/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2438C9-D4E1-4E03-B023-EE4072F37ABA}"/>
              </a:ext>
            </a:extLst>
          </p:cNvPr>
          <p:cNvSpPr txBox="1"/>
          <p:nvPr/>
        </p:nvSpPr>
        <p:spPr>
          <a:xfrm>
            <a:off x="321998" y="4893308"/>
            <a:ext cx="2456712" cy="16812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Ex) Apartments with single-person households have low food waste and elderly apartments have</a:t>
            </a:r>
            <a:r>
              <a:rPr lang="ko-KR" altLang="en-US" dirty="0"/>
              <a:t> </a:t>
            </a:r>
            <a:r>
              <a:rPr lang="en-US" altLang="ko-KR" dirty="0"/>
              <a:t>many</a:t>
            </a:r>
            <a:r>
              <a:rPr lang="ko-KR" altLang="en-US" dirty="0"/>
              <a:t> </a:t>
            </a:r>
            <a:r>
              <a:rPr lang="en-US" altLang="ko-KR" dirty="0"/>
              <a:t>food</a:t>
            </a:r>
            <a:r>
              <a:rPr lang="ko-KR" altLang="en-US" dirty="0"/>
              <a:t> </a:t>
            </a:r>
            <a:r>
              <a:rPr lang="en-US" altLang="ko-KR" dirty="0"/>
              <a:t>waste.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29F4B8-1C4C-4126-B4EA-C655B65BE44C}"/>
              </a:ext>
            </a:extLst>
          </p:cNvPr>
          <p:cNvSpPr txBox="1"/>
          <p:nvPr/>
        </p:nvSpPr>
        <p:spPr>
          <a:xfrm>
            <a:off x="321998" y="4408823"/>
            <a:ext cx="2072659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b="1" dirty="0"/>
              <a:t>Demographic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8141A2-E69C-461C-B3AF-CF9BF58E7D39}"/>
              </a:ext>
            </a:extLst>
          </p:cNvPr>
          <p:cNvSpPr txBox="1"/>
          <p:nvPr/>
        </p:nvSpPr>
        <p:spPr>
          <a:xfrm>
            <a:off x="2975164" y="1335861"/>
            <a:ext cx="6241671" cy="13580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b="1" dirty="0"/>
              <a:t>아파트간 음식물 쓰레기 배출량은 왜 차이가 날까</a:t>
            </a:r>
            <a:r>
              <a:rPr lang="en-US" altLang="ko-KR" b="1" dirty="0"/>
              <a:t>?</a:t>
            </a:r>
          </a:p>
          <a:p>
            <a:r>
              <a:rPr lang="ko-KR" altLang="en-US" b="1" dirty="0"/>
              <a:t>주제 </a:t>
            </a:r>
            <a:r>
              <a:rPr lang="en-US" altLang="ko-KR" b="1" dirty="0"/>
              <a:t>: </a:t>
            </a:r>
            <a:r>
              <a:rPr lang="ko-KR" altLang="en-US" b="1" dirty="0"/>
              <a:t>아파트 간 음식물 쓰레기 배출량 차이를 분석</a:t>
            </a:r>
            <a:endParaRPr lang="en-US" altLang="ko-KR" b="1" dirty="0"/>
          </a:p>
          <a:p>
            <a:r>
              <a:rPr lang="en-US" altLang="ko-KR" b="1" dirty="0"/>
              <a:t>Why is there a difference in food waste emissions between apartments?</a:t>
            </a:r>
          </a:p>
          <a:p>
            <a:r>
              <a:rPr lang="en-US" altLang="ko-KR" b="1" dirty="0"/>
              <a:t>Topic: Analysis of the difference in food waste emissions</a:t>
            </a:r>
          </a:p>
        </p:txBody>
      </p:sp>
      <p:pic>
        <p:nvPicPr>
          <p:cNvPr id="15" name="Picture 6" descr="플랫 스타일의 사람 아이콘입니다 웹 사이트 디자인 로고 앱에 대 한 사용자 기호 그룹입니다 0명에 대한 스톡 벡터 아트 및 기타 이미지  - iStock">
            <a:extLst>
              <a:ext uri="{FF2B5EF4-FFF2-40B4-BE49-F238E27FC236}">
                <a16:creationId xmlns:a16="http://schemas.microsoft.com/office/drawing/2014/main" id="{8267E24D-D2C6-4EEF-B1D2-1A46CD8150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4142" y="2941306"/>
            <a:ext cx="1371600" cy="1371600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91602D-7A4A-4EA9-9B2E-B9375DFE8D53}"/>
              </a:ext>
            </a:extLst>
          </p:cNvPr>
          <p:cNvSpPr txBox="1"/>
          <p:nvPr/>
        </p:nvSpPr>
        <p:spPr>
          <a:xfrm>
            <a:off x="2001357" y="3271239"/>
            <a:ext cx="1682876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marL="285750" indent="-285750">
              <a:buFontTx/>
              <a:buChar char="-"/>
            </a:pPr>
            <a:r>
              <a:rPr lang="ko-KR" altLang="en-US" dirty="0"/>
              <a:t>가구 구성원 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구성원 연령 대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ECDE4F-6325-4FAC-93E5-EDC539086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5" t="-321" r="9973" b="321"/>
          <a:stretch/>
        </p:blipFill>
        <p:spPr>
          <a:xfrm>
            <a:off x="4493580" y="2941306"/>
            <a:ext cx="1371600" cy="1371600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7C5FF1-4151-480A-8D43-BF55154E66E9}"/>
              </a:ext>
            </a:extLst>
          </p:cNvPr>
          <p:cNvSpPr txBox="1"/>
          <p:nvPr/>
        </p:nvSpPr>
        <p:spPr>
          <a:xfrm>
            <a:off x="4493580" y="4408823"/>
            <a:ext cx="2072659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b="1" dirty="0"/>
              <a:t>Income level analysis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3AB7BC-6317-4208-93D4-3D54EB3799BF}"/>
              </a:ext>
            </a:extLst>
          </p:cNvPr>
          <p:cNvSpPr txBox="1"/>
          <p:nvPr/>
        </p:nvSpPr>
        <p:spPr>
          <a:xfrm>
            <a:off x="4493580" y="4893308"/>
            <a:ext cx="2456712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Ex) Food waste is high in places with low income levels.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6AE864-2FFC-42A2-A707-F3B8E48979BF}"/>
              </a:ext>
            </a:extLst>
          </p:cNvPr>
          <p:cNvSpPr txBox="1"/>
          <p:nvPr/>
        </p:nvSpPr>
        <p:spPr>
          <a:xfrm>
            <a:off x="6108854" y="3293265"/>
            <a:ext cx="1371600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marL="285750" indent="-285750">
              <a:buFontTx/>
              <a:buChar char="-"/>
            </a:pPr>
            <a:r>
              <a:rPr lang="ko-KR" altLang="en-US" dirty="0"/>
              <a:t>아파트별</a:t>
            </a:r>
            <a:endParaRPr lang="en-US" altLang="ko-KR" dirty="0"/>
          </a:p>
          <a:p>
            <a:pPr algn="ctr"/>
            <a:r>
              <a:rPr lang="ko-KR" altLang="en-US" dirty="0"/>
              <a:t>소득 수준</a:t>
            </a:r>
            <a:r>
              <a:rPr lang="en-US" altLang="ko-KR" dirty="0"/>
              <a:t>(?)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CEA47A2-D677-42D7-9305-77270E5AD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018" y="2941306"/>
            <a:ext cx="1371600" cy="1371600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68900AF-7E3E-4184-9ED6-4E6502177BA6}"/>
              </a:ext>
            </a:extLst>
          </p:cNvPr>
          <p:cNvSpPr txBox="1"/>
          <p:nvPr/>
        </p:nvSpPr>
        <p:spPr>
          <a:xfrm>
            <a:off x="8603018" y="4408823"/>
            <a:ext cx="2600601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b="1" dirty="0"/>
              <a:t>Consumption pattern analysis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3081DC-44AF-4085-932A-038F0ADCDEE5}"/>
              </a:ext>
            </a:extLst>
          </p:cNvPr>
          <p:cNvSpPr txBox="1"/>
          <p:nvPr/>
        </p:nvSpPr>
        <p:spPr>
          <a:xfrm>
            <a:off x="10218291" y="3205967"/>
            <a:ext cx="1793105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marL="285750" indent="-285750">
              <a:buFontTx/>
              <a:buChar char="-"/>
            </a:pPr>
            <a:r>
              <a:rPr lang="ko-KR" altLang="en-US" dirty="0"/>
              <a:t>배달음식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식재료</a:t>
            </a:r>
            <a:endParaRPr lang="en-US" altLang="ko-KR" dirty="0"/>
          </a:p>
          <a:p>
            <a:r>
              <a:rPr lang="ko-KR" altLang="en-US" dirty="0"/>
              <a:t>온라인</a:t>
            </a:r>
            <a:r>
              <a:rPr lang="en-US" altLang="ko-KR" dirty="0"/>
              <a:t>/</a:t>
            </a:r>
            <a:r>
              <a:rPr lang="ko-KR" altLang="en-US" dirty="0"/>
              <a:t>오프라인 구매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71F4A2-2F11-4224-A673-3BC4E7E08DF5}"/>
              </a:ext>
            </a:extLst>
          </p:cNvPr>
          <p:cNvSpPr txBox="1"/>
          <p:nvPr/>
        </p:nvSpPr>
        <p:spPr>
          <a:xfrm>
            <a:off x="8603018" y="4893307"/>
            <a:ext cx="2456712" cy="13580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Ex) Households that purchase food ingredients through social commerce has low food waste.</a:t>
            </a:r>
          </a:p>
        </p:txBody>
      </p:sp>
    </p:spTree>
    <p:extLst>
      <p:ext uri="{BB962C8B-B14F-4D97-AF65-F5344CB8AC3E}">
        <p14:creationId xmlns:p14="http://schemas.microsoft.com/office/powerpoint/2010/main" val="215028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D804E3-71B3-4336-9F7B-7CD1582F98BA}"/>
              </a:ext>
            </a:extLst>
          </p:cNvPr>
          <p:cNvSpPr txBox="1"/>
          <p:nvPr/>
        </p:nvSpPr>
        <p:spPr>
          <a:xfrm>
            <a:off x="321998" y="58471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>
                <a:solidFill>
                  <a:srgbClr val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진행과정</a:t>
            </a:r>
            <a:r>
              <a:rPr lang="en-US" altLang="ko-KR" dirty="0">
                <a:solidFill>
                  <a:srgbClr val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(Process)</a:t>
            </a:r>
            <a:endParaRPr lang="ko-KR" altLang="en-US" b="0" i="0" dirty="0">
              <a:solidFill>
                <a:srgbClr val="000000"/>
              </a:solidFill>
              <a:effectLst/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F1F45-4E8A-4280-97E9-4552E778F6DF}"/>
              </a:ext>
            </a:extLst>
          </p:cNvPr>
          <p:cNvSpPr txBox="1"/>
          <p:nvPr/>
        </p:nvSpPr>
        <p:spPr>
          <a:xfrm>
            <a:off x="1730477" y="1436895"/>
            <a:ext cx="5104631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b="1" dirty="0"/>
              <a:t>표본조사가 아닌 전수조사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6DE79-E9DA-4BEA-8B6F-1E38F44A7BD5}"/>
              </a:ext>
            </a:extLst>
          </p:cNvPr>
          <p:cNvSpPr txBox="1"/>
          <p:nvPr/>
        </p:nvSpPr>
        <p:spPr>
          <a:xfrm>
            <a:off x="2264192" y="2010452"/>
            <a:ext cx="6293882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대표성을 띄는 아파트만 골라 진행하기 보다는</a:t>
            </a:r>
            <a:r>
              <a:rPr lang="en-US" altLang="ko-KR" dirty="0"/>
              <a:t> </a:t>
            </a:r>
            <a:r>
              <a:rPr lang="ko-KR" altLang="en-US" dirty="0"/>
              <a:t>데이터 있는 아파트를 모두 활용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분석 결과는 그룹 단위의 경향성으로 나올 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817D6-1F49-4CB7-96FB-52AA0DAB26F1}"/>
              </a:ext>
            </a:extLst>
          </p:cNvPr>
          <p:cNvSpPr txBox="1"/>
          <p:nvPr/>
        </p:nvSpPr>
        <p:spPr>
          <a:xfrm>
            <a:off x="9497598" y="635448"/>
            <a:ext cx="1794798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데이터 있는 아파트 수</a:t>
            </a:r>
            <a:endParaRPr lang="en-US" altLang="ko-KR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00887C1-BEA5-4A87-8955-090A869A79C6}"/>
              </a:ext>
            </a:extLst>
          </p:cNvPr>
          <p:cNvSpPr/>
          <p:nvPr/>
        </p:nvSpPr>
        <p:spPr>
          <a:xfrm>
            <a:off x="1746742" y="2979854"/>
            <a:ext cx="1034899" cy="1034899"/>
          </a:xfrm>
          <a:prstGeom prst="ellips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</a:t>
            </a:r>
          </a:p>
          <a:p>
            <a:pPr algn="ctr"/>
            <a:r>
              <a:rPr lang="ko-KR" altLang="en-US" sz="1050" dirty="0"/>
              <a:t>아파트들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C507A49-2A01-4557-AD5D-B90A40EC2207}"/>
              </a:ext>
            </a:extLst>
          </p:cNvPr>
          <p:cNvSpPr/>
          <p:nvPr/>
        </p:nvSpPr>
        <p:spPr>
          <a:xfrm>
            <a:off x="1746742" y="4191922"/>
            <a:ext cx="1034899" cy="1034899"/>
          </a:xfrm>
          <a:prstGeom prst="ellips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B</a:t>
            </a:r>
          </a:p>
          <a:p>
            <a:pPr algn="ctr"/>
            <a:r>
              <a:rPr lang="ko-KR" altLang="en-US" sz="1050" dirty="0"/>
              <a:t>아파트들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A9E7FC-FF04-4018-8659-34DBF87494A0}"/>
              </a:ext>
            </a:extLst>
          </p:cNvPr>
          <p:cNvSpPr/>
          <p:nvPr/>
        </p:nvSpPr>
        <p:spPr>
          <a:xfrm>
            <a:off x="1730477" y="5403990"/>
            <a:ext cx="1034899" cy="1034899"/>
          </a:xfrm>
          <a:prstGeom prst="ellips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</a:t>
            </a:r>
          </a:p>
          <a:p>
            <a:pPr algn="ctr"/>
            <a:r>
              <a:rPr lang="ko-KR" altLang="en-US" sz="1050" dirty="0"/>
              <a:t>아파트들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FE65C1-9332-463E-90A4-CBFC64213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381" y="1265421"/>
            <a:ext cx="895475" cy="3429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B3E73FF-4A8C-41CB-A5B3-CFF75BE6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770" y="1890829"/>
            <a:ext cx="645966" cy="4179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BACC94-F76E-4281-BFA9-C92D2F6ACE82}"/>
              </a:ext>
            </a:extLst>
          </p:cNvPr>
          <p:cNvSpPr txBox="1"/>
          <p:nvPr/>
        </p:nvSpPr>
        <p:spPr>
          <a:xfrm>
            <a:off x="9181686" y="1219801"/>
            <a:ext cx="631823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전국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5F326E-A9D3-42CE-AC48-22B5E7858E5A}"/>
              </a:ext>
            </a:extLst>
          </p:cNvPr>
          <p:cNvSpPr txBox="1"/>
          <p:nvPr/>
        </p:nvSpPr>
        <p:spPr>
          <a:xfrm>
            <a:off x="9181686" y="1804154"/>
            <a:ext cx="631823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서울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8F9D23-7861-4E39-97AA-05AF3D7D0F86}"/>
              </a:ext>
            </a:extLst>
          </p:cNvPr>
          <p:cNvSpPr txBox="1"/>
          <p:nvPr/>
        </p:nvSpPr>
        <p:spPr>
          <a:xfrm>
            <a:off x="398140" y="4530262"/>
            <a:ext cx="1034900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b="1"/>
              <a:t>예상 결과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650D90-9F3F-4D0A-A9EF-DFF42B0B4A04}"/>
              </a:ext>
            </a:extLst>
          </p:cNvPr>
          <p:cNvSpPr txBox="1"/>
          <p:nvPr/>
        </p:nvSpPr>
        <p:spPr>
          <a:xfrm>
            <a:off x="3046713" y="3226158"/>
            <a:ext cx="4162020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1</a:t>
            </a:r>
            <a:r>
              <a:rPr lang="ko-KR" altLang="en-US" dirty="0"/>
              <a:t>인 가구가 많은 아파트들은 음식물 쓰레기 양이 많더라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4A28F8-766B-4A0C-ADB3-ECB080BEF4A9}"/>
              </a:ext>
            </a:extLst>
          </p:cNvPr>
          <p:cNvSpPr txBox="1"/>
          <p:nvPr/>
        </p:nvSpPr>
        <p:spPr>
          <a:xfrm>
            <a:off x="3046712" y="4515087"/>
            <a:ext cx="4872170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배달음식을 많이 시키는 </a:t>
            </a:r>
            <a:r>
              <a:rPr lang="ko-KR" altLang="en-US" dirty="0"/>
              <a:t>아파트들은 음식물 쓰레기 양이 많더라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E7F8E3-7E7B-40D6-9FBC-212D01754663}"/>
              </a:ext>
            </a:extLst>
          </p:cNvPr>
          <p:cNvSpPr txBox="1"/>
          <p:nvPr/>
        </p:nvSpPr>
        <p:spPr>
          <a:xfrm>
            <a:off x="3046712" y="5727155"/>
            <a:ext cx="4872170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농촌 아파트들은 김장철에 음식물 쓰레기 양이 많더라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1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36D1A55-2347-4A3E-8080-162FE9DEA996}"/>
              </a:ext>
            </a:extLst>
          </p:cNvPr>
          <p:cNvCxnSpPr>
            <a:cxnSpLocks/>
          </p:cNvCxnSpPr>
          <p:nvPr/>
        </p:nvCxnSpPr>
        <p:spPr>
          <a:xfrm>
            <a:off x="3426046" y="2082800"/>
            <a:ext cx="0" cy="3708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E842C22-B56A-498A-AC07-4F7F508A561C}"/>
              </a:ext>
            </a:extLst>
          </p:cNvPr>
          <p:cNvCxnSpPr>
            <a:cxnSpLocks/>
          </p:cNvCxnSpPr>
          <p:nvPr/>
        </p:nvCxnSpPr>
        <p:spPr>
          <a:xfrm>
            <a:off x="4214497" y="2082800"/>
            <a:ext cx="0" cy="3708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96A344-9DA4-46B8-B8C9-926A7F0E138E}"/>
              </a:ext>
            </a:extLst>
          </p:cNvPr>
          <p:cNvCxnSpPr>
            <a:cxnSpLocks/>
          </p:cNvCxnSpPr>
          <p:nvPr/>
        </p:nvCxnSpPr>
        <p:spPr>
          <a:xfrm>
            <a:off x="5186337" y="2082800"/>
            <a:ext cx="0" cy="3708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929F9EE-FA60-4BA3-88DA-68942B4378DA}"/>
              </a:ext>
            </a:extLst>
          </p:cNvPr>
          <p:cNvCxnSpPr>
            <a:cxnSpLocks/>
          </p:cNvCxnSpPr>
          <p:nvPr/>
        </p:nvCxnSpPr>
        <p:spPr>
          <a:xfrm>
            <a:off x="5979575" y="2062617"/>
            <a:ext cx="0" cy="3708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DFF6304-A65B-4D9F-83CB-224854B5F7F0}"/>
              </a:ext>
            </a:extLst>
          </p:cNvPr>
          <p:cNvCxnSpPr>
            <a:cxnSpLocks/>
          </p:cNvCxnSpPr>
          <p:nvPr/>
        </p:nvCxnSpPr>
        <p:spPr>
          <a:xfrm>
            <a:off x="2073386" y="2781300"/>
            <a:ext cx="81409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E72DEC-D2CC-4B60-827D-E14AFC4DE93A}"/>
              </a:ext>
            </a:extLst>
          </p:cNvPr>
          <p:cNvSpPr txBox="1"/>
          <p:nvPr/>
        </p:nvSpPr>
        <p:spPr>
          <a:xfrm>
            <a:off x="3472047" y="2351373"/>
            <a:ext cx="735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배출량</a:t>
            </a:r>
            <a:endParaRPr lang="en-US" altLang="ko-KR" sz="1400" dirty="0">
              <a:solidFill>
                <a:srgbClr val="000000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E3FD5-9A2E-4E2C-80B9-66460A05FE7F}"/>
              </a:ext>
            </a:extLst>
          </p:cNvPr>
          <p:cNvSpPr txBox="1"/>
          <p:nvPr/>
        </p:nvSpPr>
        <p:spPr>
          <a:xfrm>
            <a:off x="4198650" y="2351373"/>
            <a:ext cx="9924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배출 횟수</a:t>
            </a:r>
            <a:endParaRPr lang="en-US" altLang="ko-KR" sz="1400" dirty="0">
              <a:solidFill>
                <a:srgbClr val="000000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E80ABB-7F39-4159-A05C-8A76B4458D69}"/>
              </a:ext>
            </a:extLst>
          </p:cNvPr>
          <p:cNvSpPr txBox="1"/>
          <p:nvPr/>
        </p:nvSpPr>
        <p:spPr>
          <a:xfrm>
            <a:off x="5218213" y="2345015"/>
            <a:ext cx="761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dirty="0">
                <a:solidFill>
                  <a:srgbClr val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세대 수</a:t>
            </a:r>
            <a:endParaRPr lang="en-US" altLang="ko-KR" sz="1400" dirty="0">
              <a:solidFill>
                <a:srgbClr val="000000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F04833-F34C-48CE-B24E-8E97D2C54B0D}"/>
              </a:ext>
            </a:extLst>
          </p:cNvPr>
          <p:cNvSpPr txBox="1"/>
          <p:nvPr/>
        </p:nvSpPr>
        <p:spPr>
          <a:xfrm>
            <a:off x="2052634" y="1908729"/>
            <a:ext cx="1384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solidFill>
                  <a:srgbClr val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EX)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4AAAC5-D480-4437-9446-9DFBC40BAB4D}"/>
              </a:ext>
            </a:extLst>
          </p:cNvPr>
          <p:cNvSpPr txBox="1"/>
          <p:nvPr/>
        </p:nvSpPr>
        <p:spPr>
          <a:xfrm>
            <a:off x="1472412" y="3073207"/>
            <a:ext cx="19536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dirty="0">
                <a:solidFill>
                  <a:srgbClr val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아파트 </a:t>
            </a:r>
            <a:r>
              <a:rPr lang="en-US" altLang="ko-KR" sz="1400" dirty="0">
                <a:solidFill>
                  <a:srgbClr val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AAF9A8-247F-44D6-9C3D-608EE2591DA3}"/>
              </a:ext>
            </a:extLst>
          </p:cNvPr>
          <p:cNvSpPr txBox="1"/>
          <p:nvPr/>
        </p:nvSpPr>
        <p:spPr>
          <a:xfrm>
            <a:off x="1472412" y="3710810"/>
            <a:ext cx="19536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dirty="0">
                <a:solidFill>
                  <a:srgbClr val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아파트 </a:t>
            </a:r>
            <a:r>
              <a:rPr lang="en-US" altLang="ko-KR" sz="1400" dirty="0">
                <a:solidFill>
                  <a:srgbClr val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5B44C2-1F4F-4682-B5D3-113F09596F77}"/>
              </a:ext>
            </a:extLst>
          </p:cNvPr>
          <p:cNvSpPr txBox="1"/>
          <p:nvPr/>
        </p:nvSpPr>
        <p:spPr>
          <a:xfrm>
            <a:off x="1518019" y="5410200"/>
            <a:ext cx="19536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dirty="0">
                <a:solidFill>
                  <a:srgbClr val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아파트 </a:t>
            </a:r>
            <a:r>
              <a:rPr lang="en-US" altLang="ko-KR" sz="1400" dirty="0">
                <a:solidFill>
                  <a:srgbClr val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14679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EC3DA4-67A1-4E36-B73F-54EF7C01FDA3}"/>
              </a:ext>
            </a:extLst>
          </p:cNvPr>
          <p:cNvSpPr txBox="1"/>
          <p:nvPr/>
        </p:nvSpPr>
        <p:spPr>
          <a:xfrm>
            <a:off x="2264046" y="4595785"/>
            <a:ext cx="642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solidFill>
                  <a:srgbClr val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E3708E-960A-4C67-9537-101C24B664E3}"/>
              </a:ext>
            </a:extLst>
          </p:cNvPr>
          <p:cNvSpPr txBox="1"/>
          <p:nvPr/>
        </p:nvSpPr>
        <p:spPr>
          <a:xfrm>
            <a:off x="6237812" y="2043596"/>
            <a:ext cx="7613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위치</a:t>
            </a:r>
            <a:endParaRPr lang="en-US" altLang="ko-KR" sz="1400" dirty="0">
              <a:solidFill>
                <a:schemeClr val="accent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accent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sz="1400" dirty="0">
                <a:solidFill>
                  <a:schemeClr val="accent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지역</a:t>
            </a:r>
            <a:r>
              <a:rPr lang="en-US" altLang="ko-KR" sz="1400" dirty="0">
                <a:solidFill>
                  <a:schemeClr val="accent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CC0D8F4-690F-4D7D-AC72-B358F934C050}"/>
              </a:ext>
            </a:extLst>
          </p:cNvPr>
          <p:cNvCxnSpPr>
            <a:cxnSpLocks/>
          </p:cNvCxnSpPr>
          <p:nvPr/>
        </p:nvCxnSpPr>
        <p:spPr>
          <a:xfrm>
            <a:off x="7286625" y="2082800"/>
            <a:ext cx="0" cy="3708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91A3EE1-1372-4CEC-AEA2-2B7D8E519FCF}"/>
              </a:ext>
            </a:extLst>
          </p:cNvPr>
          <p:cNvCxnSpPr>
            <a:cxnSpLocks/>
          </p:cNvCxnSpPr>
          <p:nvPr/>
        </p:nvCxnSpPr>
        <p:spPr>
          <a:xfrm>
            <a:off x="8705850" y="2082800"/>
            <a:ext cx="0" cy="3708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C336F1-FE5B-4B06-95E1-4A009E5724A0}"/>
              </a:ext>
            </a:extLst>
          </p:cNvPr>
          <p:cNvSpPr txBox="1"/>
          <p:nvPr/>
        </p:nvSpPr>
        <p:spPr>
          <a:xfrm>
            <a:off x="7699181" y="2043596"/>
            <a:ext cx="761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dirty="0">
                <a:solidFill>
                  <a:schemeClr val="accent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인구</a:t>
            </a:r>
            <a:endParaRPr lang="en-US" altLang="ko-KR" sz="1400" dirty="0">
              <a:solidFill>
                <a:schemeClr val="accent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3CB67C-59D3-4239-81D9-F5868214DD49}"/>
              </a:ext>
            </a:extLst>
          </p:cNvPr>
          <p:cNvSpPr txBox="1"/>
          <p:nvPr/>
        </p:nvSpPr>
        <p:spPr>
          <a:xfrm>
            <a:off x="9242744" y="2037238"/>
            <a:ext cx="761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dirty="0">
                <a:solidFill>
                  <a:schemeClr val="accent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소득</a:t>
            </a:r>
            <a:endParaRPr lang="en-US" altLang="ko-KR" sz="1400" dirty="0">
              <a:solidFill>
                <a:schemeClr val="accent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C1815D-31CC-4E4A-8A76-C40110B0A16C}"/>
              </a:ext>
            </a:extLst>
          </p:cNvPr>
          <p:cNvSpPr txBox="1"/>
          <p:nvPr/>
        </p:nvSpPr>
        <p:spPr>
          <a:xfrm>
            <a:off x="10214385" y="2043595"/>
            <a:ext cx="979456" cy="30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solidFill>
                  <a:srgbClr val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5E2EA8-8111-4CE0-A6F9-4D1A8FED9DF4}"/>
              </a:ext>
            </a:extLst>
          </p:cNvPr>
          <p:cNvSpPr txBox="1"/>
          <p:nvPr/>
        </p:nvSpPr>
        <p:spPr>
          <a:xfrm>
            <a:off x="6766481" y="1415681"/>
            <a:ext cx="2977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chemeClr val="accent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배출량에 영향을 주는 요인들</a:t>
            </a:r>
            <a:endParaRPr lang="en-US" altLang="ko-KR" sz="1400" dirty="0">
              <a:solidFill>
                <a:schemeClr val="accent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B33D49-5AB6-403A-A185-D68E956DE375}"/>
              </a:ext>
            </a:extLst>
          </p:cNvPr>
          <p:cNvSpPr txBox="1"/>
          <p:nvPr/>
        </p:nvSpPr>
        <p:spPr>
          <a:xfrm>
            <a:off x="321998" y="58471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데이터 기본 형태 예시</a:t>
            </a:r>
          </a:p>
        </p:txBody>
      </p:sp>
    </p:spTree>
    <p:extLst>
      <p:ext uri="{BB962C8B-B14F-4D97-AF65-F5344CB8AC3E}">
        <p14:creationId xmlns:p14="http://schemas.microsoft.com/office/powerpoint/2010/main" val="290667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D804E3-71B3-4336-9F7B-7CD1582F98BA}"/>
              </a:ext>
            </a:extLst>
          </p:cNvPr>
          <p:cNvSpPr txBox="1"/>
          <p:nvPr/>
        </p:nvSpPr>
        <p:spPr>
          <a:xfrm>
            <a:off x="321998" y="58471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>
                <a:solidFill>
                  <a:srgbClr val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진행과정</a:t>
            </a:r>
            <a:r>
              <a:rPr lang="en-US" altLang="ko-KR" dirty="0">
                <a:solidFill>
                  <a:srgbClr val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(Process) - </a:t>
            </a:r>
            <a:r>
              <a:rPr lang="ko-KR" altLang="en-US" dirty="0">
                <a:solidFill>
                  <a:srgbClr val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그룹화</a:t>
            </a:r>
            <a:endParaRPr lang="ko-KR" altLang="en-US" b="0" i="0" dirty="0">
              <a:solidFill>
                <a:srgbClr val="000000"/>
              </a:solidFill>
              <a:effectLst/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F1F45-4E8A-4280-97E9-4552E778F6DF}"/>
              </a:ext>
            </a:extLst>
          </p:cNvPr>
          <p:cNvSpPr txBox="1"/>
          <p:nvPr/>
        </p:nvSpPr>
        <p:spPr>
          <a:xfrm>
            <a:off x="1730477" y="1436895"/>
            <a:ext cx="5104631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b="1" dirty="0"/>
              <a:t>아파트들을 어떻게 묶어서 비교할지가 관건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6DE79-E9DA-4BEA-8B6F-1E38F44A7BD5}"/>
              </a:ext>
            </a:extLst>
          </p:cNvPr>
          <p:cNvSpPr txBox="1"/>
          <p:nvPr/>
        </p:nvSpPr>
        <p:spPr>
          <a:xfrm>
            <a:off x="2264192" y="2010452"/>
            <a:ext cx="6293882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여러가지 방법으로 묶어서 비교했을 때 나오는 패턴</a:t>
            </a:r>
            <a:r>
              <a:rPr lang="en-US" altLang="ko-KR" dirty="0"/>
              <a:t>/</a:t>
            </a:r>
            <a:r>
              <a:rPr lang="ko-KR" altLang="en-US" dirty="0"/>
              <a:t>특징들이 재밌는 결과가 될 것</a:t>
            </a:r>
            <a:endParaRPr lang="en-US" altLang="ko-KR" dirty="0"/>
          </a:p>
          <a:p>
            <a:r>
              <a:rPr lang="en-US" altLang="ko-KR" dirty="0"/>
              <a:t>	(</a:t>
            </a:r>
            <a:r>
              <a:rPr lang="ko-KR" altLang="en-US" dirty="0"/>
              <a:t>어떤 기준으로</a:t>
            </a:r>
            <a:r>
              <a:rPr lang="en-US" altLang="ko-KR" dirty="0"/>
              <a:t>? </a:t>
            </a:r>
            <a:r>
              <a:rPr lang="ko-KR" altLang="en-US" dirty="0"/>
              <a:t>몇 개의 그룹으로</a:t>
            </a:r>
            <a:r>
              <a:rPr lang="en-US" altLang="ko-KR" dirty="0"/>
              <a:t>? …)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00887C1-BEA5-4A87-8955-090A869A79C6}"/>
              </a:ext>
            </a:extLst>
          </p:cNvPr>
          <p:cNvSpPr/>
          <p:nvPr/>
        </p:nvSpPr>
        <p:spPr>
          <a:xfrm>
            <a:off x="1320614" y="3636801"/>
            <a:ext cx="1034899" cy="1034899"/>
          </a:xfrm>
          <a:prstGeom prst="ellips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수도권</a:t>
            </a:r>
            <a:endParaRPr lang="en-US" altLang="ko-KR" sz="1050" dirty="0"/>
          </a:p>
          <a:p>
            <a:pPr algn="ctr"/>
            <a:r>
              <a:rPr lang="ko-KR" altLang="en-US" sz="1050" dirty="0"/>
              <a:t>아파트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C507A49-2A01-4557-AD5D-B90A40EC2207}"/>
              </a:ext>
            </a:extLst>
          </p:cNvPr>
          <p:cNvSpPr/>
          <p:nvPr/>
        </p:nvSpPr>
        <p:spPr>
          <a:xfrm>
            <a:off x="563788" y="4886540"/>
            <a:ext cx="1034899" cy="1034899"/>
          </a:xfrm>
          <a:prstGeom prst="ellips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농촌</a:t>
            </a:r>
            <a:endParaRPr lang="en-US" altLang="ko-KR" sz="1050" dirty="0"/>
          </a:p>
          <a:p>
            <a:pPr algn="ctr"/>
            <a:r>
              <a:rPr lang="ko-KR" altLang="en-US" sz="1050" dirty="0"/>
              <a:t>아파트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A9E7FC-FF04-4018-8659-34DBF87494A0}"/>
              </a:ext>
            </a:extLst>
          </p:cNvPr>
          <p:cNvSpPr/>
          <p:nvPr/>
        </p:nvSpPr>
        <p:spPr>
          <a:xfrm>
            <a:off x="2011813" y="4886540"/>
            <a:ext cx="1034899" cy="1034899"/>
          </a:xfrm>
          <a:prstGeom prst="ellips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중소도시</a:t>
            </a:r>
            <a:endParaRPr lang="en-US" altLang="ko-KR" sz="1050" dirty="0"/>
          </a:p>
          <a:p>
            <a:pPr algn="ctr"/>
            <a:r>
              <a:rPr lang="ko-KR" altLang="en-US" sz="1050" dirty="0"/>
              <a:t>아파트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E7F8E3-7E7B-40D6-9FBC-212D01754663}"/>
              </a:ext>
            </a:extLst>
          </p:cNvPr>
          <p:cNvSpPr txBox="1"/>
          <p:nvPr/>
        </p:nvSpPr>
        <p:spPr>
          <a:xfrm>
            <a:off x="1105440" y="3040432"/>
            <a:ext cx="1451329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ex) </a:t>
            </a:r>
            <a:r>
              <a:rPr lang="ko-KR" altLang="en-US" dirty="0"/>
              <a:t>도시 규모별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CF9F3D2-99E3-4D6E-803F-91A6897536B9}"/>
              </a:ext>
            </a:extLst>
          </p:cNvPr>
          <p:cNvSpPr/>
          <p:nvPr/>
        </p:nvSpPr>
        <p:spPr>
          <a:xfrm>
            <a:off x="4689272" y="3636801"/>
            <a:ext cx="1034899" cy="1034899"/>
          </a:xfrm>
          <a:prstGeom prst="ellips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소규모</a:t>
            </a:r>
            <a:endParaRPr lang="en-US" altLang="ko-KR" sz="1050" dirty="0"/>
          </a:p>
          <a:p>
            <a:pPr algn="ctr"/>
            <a:r>
              <a:rPr lang="ko-KR" altLang="en-US" sz="1050" dirty="0"/>
              <a:t>아파트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575AAF1-2C01-46BA-AE96-36FAEA7E2059}"/>
              </a:ext>
            </a:extLst>
          </p:cNvPr>
          <p:cNvSpPr/>
          <p:nvPr/>
        </p:nvSpPr>
        <p:spPr>
          <a:xfrm>
            <a:off x="3932446" y="4886540"/>
            <a:ext cx="1034899" cy="1034899"/>
          </a:xfrm>
          <a:prstGeom prst="ellips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일반</a:t>
            </a:r>
            <a:endParaRPr lang="en-US" altLang="ko-KR" sz="1050" dirty="0"/>
          </a:p>
          <a:p>
            <a:pPr algn="ctr"/>
            <a:r>
              <a:rPr lang="ko-KR" altLang="en-US" sz="1050" dirty="0"/>
              <a:t>아파트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453A063-D3C6-47B8-987C-14CF4320C208}"/>
              </a:ext>
            </a:extLst>
          </p:cNvPr>
          <p:cNvSpPr/>
          <p:nvPr/>
        </p:nvSpPr>
        <p:spPr>
          <a:xfrm>
            <a:off x="5380471" y="4886540"/>
            <a:ext cx="1034899" cy="1034899"/>
          </a:xfrm>
          <a:prstGeom prst="ellips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대단지</a:t>
            </a:r>
            <a:endParaRPr lang="en-US" altLang="ko-KR" sz="1050" dirty="0"/>
          </a:p>
          <a:p>
            <a:pPr algn="ctr"/>
            <a:r>
              <a:rPr lang="ko-KR" altLang="en-US" sz="1050" dirty="0"/>
              <a:t>아파트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AE9308-8289-4C12-B3DC-BEF2FA24C7EA}"/>
              </a:ext>
            </a:extLst>
          </p:cNvPr>
          <p:cNvSpPr txBox="1"/>
          <p:nvPr/>
        </p:nvSpPr>
        <p:spPr>
          <a:xfrm>
            <a:off x="4474098" y="3040432"/>
            <a:ext cx="1621902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ex</a:t>
            </a:r>
            <a:r>
              <a:rPr lang="en-US" altLang="ko-KR"/>
              <a:t>) </a:t>
            </a:r>
            <a:r>
              <a:rPr lang="ko-KR" altLang="en-US" dirty="0"/>
              <a:t>아파트 </a:t>
            </a:r>
            <a:r>
              <a:rPr lang="ko-KR" altLang="en-US" dirty="0" err="1"/>
              <a:t>크기별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1CF6D6-A7B9-4AB2-A156-2FAD61ACEED7}"/>
              </a:ext>
            </a:extLst>
          </p:cNvPr>
          <p:cNvSpPr txBox="1"/>
          <p:nvPr/>
        </p:nvSpPr>
        <p:spPr>
          <a:xfrm>
            <a:off x="8350667" y="4283132"/>
            <a:ext cx="1974433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이런 기준들은 타당할까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31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D804E3-71B3-4336-9F7B-7CD1582F98BA}"/>
              </a:ext>
            </a:extLst>
          </p:cNvPr>
          <p:cNvSpPr txBox="1"/>
          <p:nvPr/>
        </p:nvSpPr>
        <p:spPr>
          <a:xfrm>
            <a:off x="321998" y="58471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>
                <a:solidFill>
                  <a:srgbClr val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진행과정</a:t>
            </a:r>
            <a:r>
              <a:rPr lang="en-US" altLang="ko-KR" dirty="0">
                <a:solidFill>
                  <a:srgbClr val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(Process) - </a:t>
            </a:r>
            <a:r>
              <a:rPr lang="ko-KR" altLang="en-US" dirty="0">
                <a:solidFill>
                  <a:srgbClr val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그룹화</a:t>
            </a:r>
            <a:endParaRPr lang="ko-KR" altLang="en-US" b="0" i="0" dirty="0">
              <a:solidFill>
                <a:srgbClr val="000000"/>
              </a:solidFill>
              <a:effectLst/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F1F45-4E8A-4280-97E9-4552E778F6DF}"/>
              </a:ext>
            </a:extLst>
          </p:cNvPr>
          <p:cNvSpPr txBox="1"/>
          <p:nvPr/>
        </p:nvSpPr>
        <p:spPr>
          <a:xfrm>
            <a:off x="1730477" y="1436895"/>
            <a:ext cx="5104631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b="1" dirty="0"/>
              <a:t>배출 양</a:t>
            </a:r>
            <a:r>
              <a:rPr lang="en-US" altLang="ko-KR" b="1" dirty="0"/>
              <a:t>/</a:t>
            </a:r>
            <a:r>
              <a:rPr lang="ko-KR" altLang="en-US" b="1" dirty="0"/>
              <a:t>패턴으로만 아파트들을 분류하는 것도 </a:t>
            </a:r>
            <a:r>
              <a:rPr lang="ko-KR" altLang="en-US" b="1" dirty="0" err="1"/>
              <a:t>유의미</a:t>
            </a:r>
            <a:r>
              <a:rPr lang="ko-KR" altLang="en-US" b="1" dirty="0"/>
              <a:t> 할까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6DE79-E9DA-4BEA-8B6F-1E38F44A7BD5}"/>
              </a:ext>
            </a:extLst>
          </p:cNvPr>
          <p:cNvSpPr txBox="1"/>
          <p:nvPr/>
        </p:nvSpPr>
        <p:spPr>
          <a:xfrm>
            <a:off x="2264191" y="2010452"/>
            <a:ext cx="7196679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배출 양을 학습시켜서 비슷한 유형의 아파트 그룹화</a:t>
            </a:r>
            <a:r>
              <a:rPr lang="en-US" altLang="ko-KR" dirty="0"/>
              <a:t>(</a:t>
            </a:r>
            <a:r>
              <a:rPr lang="ko-KR" altLang="en-US" dirty="0" err="1"/>
              <a:t>요일별</a:t>
            </a:r>
            <a:r>
              <a:rPr lang="en-US" altLang="ko-KR" dirty="0"/>
              <a:t>, </a:t>
            </a:r>
            <a:r>
              <a:rPr lang="ko-KR" altLang="en-US" dirty="0"/>
              <a:t>월별</a:t>
            </a:r>
            <a:r>
              <a:rPr lang="en-US" altLang="ko-KR" dirty="0"/>
              <a:t>, </a:t>
            </a:r>
            <a:r>
              <a:rPr lang="ko-KR" altLang="en-US" dirty="0"/>
              <a:t>시간별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여름에 음식물 쓰레기 배출이 많은 아파트들</a:t>
            </a:r>
            <a:r>
              <a:rPr lang="en-US" altLang="ko-KR" dirty="0"/>
              <a:t>. </a:t>
            </a:r>
            <a:r>
              <a:rPr lang="ko-KR" altLang="en-US" dirty="0"/>
              <a:t>아침에 음식물 쓰레기 배출이 많은 아파트들</a:t>
            </a:r>
            <a:r>
              <a:rPr lang="en-US" altLang="ko-KR" dirty="0"/>
              <a:t>.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4FB5D12-8F9A-48F9-B10C-81A5CE6B2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3" y="3183527"/>
            <a:ext cx="4320144" cy="34089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6E8C4F-96AC-4F68-AFC3-F16F1A28E175}"/>
              </a:ext>
            </a:extLst>
          </p:cNvPr>
          <p:cNvSpPr txBox="1"/>
          <p:nvPr/>
        </p:nvSpPr>
        <p:spPr>
          <a:xfrm>
            <a:off x="8572578" y="4086649"/>
            <a:ext cx="3061239" cy="13580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보통의 아파트 그룹화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위치적</a:t>
            </a:r>
            <a:r>
              <a:rPr lang="en-US" altLang="ko-KR" dirty="0"/>
              <a:t>(</a:t>
            </a:r>
            <a:r>
              <a:rPr lang="ko-KR" altLang="en-US" dirty="0"/>
              <a:t>서울</a:t>
            </a:r>
            <a:r>
              <a:rPr lang="en-US" altLang="ko-KR" dirty="0"/>
              <a:t>, </a:t>
            </a:r>
            <a:r>
              <a:rPr lang="ko-KR" altLang="en-US" dirty="0"/>
              <a:t>수도권</a:t>
            </a:r>
            <a:r>
              <a:rPr lang="en-US" altLang="ko-KR" dirty="0"/>
              <a:t>, </a:t>
            </a:r>
            <a:r>
              <a:rPr lang="ko-KR" altLang="en-US" dirty="0"/>
              <a:t>지방</a:t>
            </a:r>
            <a:r>
              <a:rPr lang="en-US" altLang="ko-KR" dirty="0"/>
              <a:t>, </a:t>
            </a:r>
            <a:r>
              <a:rPr lang="ko-KR" altLang="en-US" dirty="0"/>
              <a:t>광역시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크기</a:t>
            </a:r>
            <a:r>
              <a:rPr lang="en-US" altLang="ko-KR" dirty="0"/>
              <a:t>(</a:t>
            </a:r>
            <a:r>
              <a:rPr lang="ko-KR" altLang="en-US" dirty="0"/>
              <a:t>세대 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가격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9DA9913-140D-4ECE-91B6-D0C70599B8B0}"/>
              </a:ext>
            </a:extLst>
          </p:cNvPr>
          <p:cNvCxnSpPr>
            <a:cxnSpLocks/>
          </p:cNvCxnSpPr>
          <p:nvPr/>
        </p:nvCxnSpPr>
        <p:spPr>
          <a:xfrm>
            <a:off x="5204160" y="4883254"/>
            <a:ext cx="257605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2EEADB-767F-4FCD-91BD-1C8E9EDFB907}"/>
              </a:ext>
            </a:extLst>
          </p:cNvPr>
          <p:cNvSpPr txBox="1"/>
          <p:nvPr/>
        </p:nvSpPr>
        <p:spPr>
          <a:xfrm>
            <a:off x="6010404" y="5013154"/>
            <a:ext cx="963561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ctr"/>
            <a:r>
              <a:rPr lang="ko-KR" altLang="en-US"/>
              <a:t>비교분석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061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9F8BE6F-B14B-40E5-8EFC-32FEF2948E05}"/>
              </a:ext>
            </a:extLst>
          </p:cNvPr>
          <p:cNvSpPr txBox="1"/>
          <p:nvPr/>
        </p:nvSpPr>
        <p:spPr>
          <a:xfrm>
            <a:off x="321998" y="58471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앞 뒤로 들어가야할 기초 분석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B37D579-F668-4004-A361-B2D8E54A0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447" y="3927069"/>
            <a:ext cx="5516997" cy="218951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570EED4-F361-43BC-A7C6-0FBCE4C3F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616" y="574549"/>
            <a:ext cx="3609991" cy="154217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6C0A893-9DF5-40B6-9397-32C17F033DB4}"/>
              </a:ext>
            </a:extLst>
          </p:cNvPr>
          <p:cNvSpPr txBox="1"/>
          <p:nvPr/>
        </p:nvSpPr>
        <p:spPr>
          <a:xfrm>
            <a:off x="420556" y="3905386"/>
            <a:ext cx="5518128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b="1" dirty="0"/>
              <a:t>RFID </a:t>
            </a:r>
            <a:r>
              <a:rPr lang="ko-KR" altLang="en-US" b="1" dirty="0"/>
              <a:t>설치 정보 통계 </a:t>
            </a:r>
            <a:r>
              <a:rPr lang="en-US" altLang="ko-KR" b="1" dirty="0"/>
              <a:t>– </a:t>
            </a:r>
            <a:r>
              <a:rPr lang="ko-KR" altLang="en-US" dirty="0"/>
              <a:t>설치 지역 분포</a:t>
            </a:r>
            <a:r>
              <a:rPr lang="en-US" altLang="ko-KR" dirty="0"/>
              <a:t> / RFID</a:t>
            </a:r>
            <a:r>
              <a:rPr lang="ko-KR" altLang="en-US" dirty="0"/>
              <a:t> 설치 대수</a:t>
            </a:r>
            <a:r>
              <a:rPr lang="en-US" altLang="ko-KR" dirty="0"/>
              <a:t>/ </a:t>
            </a:r>
            <a:r>
              <a:rPr lang="ko-KR" altLang="en-US" dirty="0"/>
              <a:t>세대 수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5E0588-2FD2-4AEA-B0A2-854BD4075734}"/>
              </a:ext>
            </a:extLst>
          </p:cNvPr>
          <p:cNvSpPr txBox="1"/>
          <p:nvPr/>
        </p:nvSpPr>
        <p:spPr>
          <a:xfrm>
            <a:off x="420556" y="1293777"/>
            <a:ext cx="3439830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b="1" dirty="0"/>
              <a:t>기본 통계 </a:t>
            </a:r>
            <a:r>
              <a:rPr lang="en-US" altLang="ko-KR" b="1" dirty="0"/>
              <a:t>-</a:t>
            </a:r>
            <a:r>
              <a:rPr lang="ko-KR" altLang="en-US" b="1" dirty="0"/>
              <a:t> </a:t>
            </a:r>
            <a:r>
              <a:rPr lang="ko-KR" altLang="en-US" dirty="0"/>
              <a:t>음식물쓰레기 통계</a:t>
            </a:r>
            <a:r>
              <a:rPr lang="en-US" altLang="ko-KR" dirty="0"/>
              <a:t>, RFID </a:t>
            </a:r>
            <a:r>
              <a:rPr lang="ko-KR" altLang="en-US" dirty="0"/>
              <a:t>통계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(</a:t>
            </a:r>
            <a:r>
              <a:rPr lang="ko-KR" altLang="en-US" dirty="0"/>
              <a:t>시도별</a:t>
            </a:r>
            <a:r>
              <a:rPr lang="en-US" altLang="ko-KR" dirty="0"/>
              <a:t>, </a:t>
            </a:r>
            <a:r>
              <a:rPr lang="ko-KR" altLang="en-US" dirty="0"/>
              <a:t>연도별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F827B63-5F97-4A6B-BFA7-A2E3B567D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313" y="574549"/>
            <a:ext cx="4207376" cy="1438456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75A8402D-FC07-43E1-8AB9-582C08DD3951}"/>
              </a:ext>
            </a:extLst>
          </p:cNvPr>
          <p:cNvGrpSpPr/>
          <p:nvPr/>
        </p:nvGrpSpPr>
        <p:grpSpPr>
          <a:xfrm>
            <a:off x="5499175" y="2079692"/>
            <a:ext cx="2832441" cy="1702478"/>
            <a:chOff x="460142" y="3879984"/>
            <a:chExt cx="4584589" cy="2755631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678B5F63-254A-4CAC-B968-90A04C81A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142" y="3879984"/>
              <a:ext cx="4584589" cy="275563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2F3566-65D8-4A1D-895D-7767350A0141}"/>
                </a:ext>
              </a:extLst>
            </p:cNvPr>
            <p:cNvSpPr txBox="1"/>
            <p:nvPr/>
          </p:nvSpPr>
          <p:spPr>
            <a:xfrm>
              <a:off x="3811829" y="4506897"/>
              <a:ext cx="12329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단위 </a:t>
              </a:r>
              <a:r>
                <a:rPr lang="en-US" altLang="ko-KR" sz="1200" dirty="0"/>
                <a:t>: kg/</a:t>
              </a:r>
              <a:r>
                <a:rPr lang="ko-KR" altLang="en-US" sz="1200" dirty="0"/>
                <a:t>년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인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F3355B9-4D2B-438C-9BA0-AE0F250121B1}"/>
              </a:ext>
            </a:extLst>
          </p:cNvPr>
          <p:cNvSpPr txBox="1"/>
          <p:nvPr/>
        </p:nvSpPr>
        <p:spPr>
          <a:xfrm>
            <a:off x="595354" y="2473761"/>
            <a:ext cx="4475196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marL="285750" indent="-285750">
              <a:buFontTx/>
              <a:buChar char="-"/>
            </a:pPr>
            <a:r>
              <a:rPr lang="ko-KR" altLang="en-US" dirty="0"/>
              <a:t>음식물쓰레기 통계</a:t>
            </a:r>
            <a:r>
              <a:rPr lang="en-US" altLang="ko-KR" dirty="0"/>
              <a:t>(</a:t>
            </a:r>
            <a:r>
              <a:rPr lang="ko-KR" altLang="en-US" dirty="0"/>
              <a:t>연도별</a:t>
            </a:r>
            <a:r>
              <a:rPr lang="en-US" altLang="ko-KR" dirty="0"/>
              <a:t>, </a:t>
            </a:r>
            <a:r>
              <a:rPr lang="ko-KR" altLang="en-US" dirty="0" err="1"/>
              <a:t>시군구별</a:t>
            </a:r>
            <a:r>
              <a:rPr lang="en-US" altLang="ko-KR" dirty="0"/>
              <a:t>, </a:t>
            </a:r>
            <a:r>
              <a:rPr lang="ko-KR" altLang="en-US" dirty="0" err="1"/>
              <a:t>요일별</a:t>
            </a:r>
            <a:r>
              <a:rPr lang="en-US" altLang="ko-KR" dirty="0"/>
              <a:t>, </a:t>
            </a:r>
            <a:r>
              <a:rPr lang="ko-KR" altLang="en-US" dirty="0"/>
              <a:t>시간별</a:t>
            </a:r>
            <a:r>
              <a:rPr lang="en-US" altLang="ko-KR" dirty="0"/>
              <a:t> …)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인구 통계</a:t>
            </a:r>
            <a:r>
              <a:rPr lang="en-US" altLang="ko-KR" dirty="0"/>
              <a:t>(</a:t>
            </a:r>
            <a:r>
              <a:rPr lang="ko-KR" altLang="en-US" dirty="0"/>
              <a:t>시도별</a:t>
            </a:r>
            <a:r>
              <a:rPr lang="en-US" altLang="ko-KR" dirty="0"/>
              <a:t>, </a:t>
            </a:r>
            <a:r>
              <a:rPr lang="ko-KR" altLang="en-US" dirty="0" err="1"/>
              <a:t>행정동별</a:t>
            </a:r>
            <a:r>
              <a:rPr lang="en-US" altLang="ko-KR" dirty="0"/>
              <a:t>, </a:t>
            </a:r>
            <a:r>
              <a:rPr lang="ko-KR" altLang="en-US" dirty="0"/>
              <a:t>아파트 </a:t>
            </a:r>
            <a:r>
              <a:rPr lang="ko-KR" altLang="en-US" dirty="0" err="1"/>
              <a:t>단위별</a:t>
            </a:r>
            <a:r>
              <a:rPr lang="ko-KR" altLang="en-US" dirty="0"/>
              <a:t> </a:t>
            </a:r>
            <a:r>
              <a:rPr lang="en-US" altLang="ko-KR" dirty="0"/>
              <a:t>…)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7142C-36F5-4AB8-A5F9-78C8665F13C5}"/>
              </a:ext>
            </a:extLst>
          </p:cNvPr>
          <p:cNvSpPr txBox="1"/>
          <p:nvPr/>
        </p:nvSpPr>
        <p:spPr>
          <a:xfrm>
            <a:off x="595354" y="4657979"/>
            <a:ext cx="4475196" cy="13580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dirty="0"/>
              <a:t>RFID</a:t>
            </a:r>
            <a:r>
              <a:rPr lang="ko-KR" altLang="en-US" dirty="0"/>
              <a:t>가 배출기가 많이 설치되어 있는 지역은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세대 수 평균 </a:t>
            </a:r>
            <a:r>
              <a:rPr lang="en-US" altLang="ko-KR" dirty="0"/>
              <a:t>RFID </a:t>
            </a:r>
            <a:r>
              <a:rPr lang="ko-KR" altLang="en-US" dirty="0"/>
              <a:t>설치 대수는</a:t>
            </a:r>
            <a:r>
              <a:rPr lang="en-US" altLang="ko-KR" dirty="0"/>
              <a:t>?</a:t>
            </a:r>
          </a:p>
          <a:p>
            <a:pPr algn="ctr"/>
            <a:r>
              <a:rPr lang="en-US" altLang="ko-KR" dirty="0"/>
              <a:t>…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1109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577</Words>
  <Application>Microsoft Office PowerPoint</Application>
  <PresentationFormat>와이드스크린</PresentationFormat>
  <Paragraphs>117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나눔바른고딕</vt:lpstr>
      <vt:lpstr>레시피코리아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vkstk0056@naver.com</dc:creator>
  <cp:lastModifiedBy>vkstk0056@naver.com</cp:lastModifiedBy>
  <cp:revision>91</cp:revision>
  <dcterms:created xsi:type="dcterms:W3CDTF">2022-03-24T13:45:54Z</dcterms:created>
  <dcterms:modified xsi:type="dcterms:W3CDTF">2022-04-03T20:45:03Z</dcterms:modified>
</cp:coreProperties>
</file>