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B9DA-3657-4B9E-A423-3FAAB4C8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C4AC27-1023-4B0B-AB7D-A186E62BB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5022B-98D4-4B6E-8A67-8E5FFCD1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1F25B-3083-4280-9E70-AB0553DF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F38D5-36FF-4782-82C5-D180F3A1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3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839C5-DA75-4815-8842-2A2EDF46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F4E3F-92FA-4E5C-BAEB-77E5F25E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C5BB5-1F50-45AB-9615-22467B6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90ECF-8AD6-4137-99DA-9793D658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DCC83-4A1F-42B5-9F0D-30269D85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91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4040F0-4EE8-404D-9080-9B60BE40C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30D6D-6D84-419C-8C96-D68A9CF1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B3A40-1DE8-4616-8F67-9F9ADE75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58A78-0F44-4FBB-A4CB-ED9313DB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54CC8-8C61-453B-A9A2-53179627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34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5E9CC-BBB0-4562-B04A-49C1CC8B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1F7D7-6821-48EE-A815-527043BB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6E362-BAFE-4B38-AD46-D77D142F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84A415-C14B-4E74-874F-5B369AB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2904E-CFF5-438C-A8A6-232A13AE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5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3E18-5567-46D8-8B12-10D2C11E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AEE97-D66B-40B1-AC5A-F10AE260A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61A28-7F12-4DCA-82D0-34365C7A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A3EA0-B227-4CCA-9B8F-F7E777CF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8856E-8372-4228-BD93-EF448B2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9A342-F379-426E-82C8-5FA1C228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AB33B-A0A0-494E-B681-CC61128A4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D4FFEF-FF33-455D-8A40-5E47DDCA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C74CA-674D-4DA9-A308-FC667927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A6AAB-3A2A-4892-BC56-86EE824B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02739-5373-4EA0-8969-CD1CB9B2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0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95F04-8ECA-4D68-87F6-9B75D6E2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4AD5-D19D-443B-B61E-C94D99F0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DAA17-E727-4CD4-B5E6-A3DD88B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042F24-58B4-4FED-970A-29E828D26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B328E-E722-4D5F-A0A6-EFC6C1677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30D9B-B60C-4E01-98C4-298863C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C7C8B-5292-4992-9C42-906CB06D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CAF84-0853-4C6F-89DE-3DC26651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9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D8510-6BCE-4C0C-BBC6-4A1025B2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CE608-1A4B-45D9-B3AE-95EB34C8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76A852-EF45-42EB-8B6E-0C174855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B108B-7762-49C6-95A7-BE0EA765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4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A0AFE0-91D6-4E1A-81EC-C0BDEB56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E34116-FDBB-4804-95B2-7943C658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3D327-7867-4E71-BA94-757FAD7C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0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2E403-D97D-41B9-900F-415A8149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4E891-0713-4505-B1F6-3AF6BEC1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CF82A-354A-423F-86ED-35FF7ACAC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C939-CC76-473E-B72A-EA4EEB03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43D3-128E-40C2-A9B4-42FC76F6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EC4096-D4B5-4F0D-87E6-A425E289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41B8-0F99-45D7-8B10-426D22E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C094B5-7175-4D4C-8A0C-215A4B74E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D9B1F-8599-424F-9073-98F9F6162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C86D1-CCF1-4442-B160-CC0E1487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5C95F-CF91-402B-AB22-3C97E849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E1A34-F89D-48CD-B977-B6B856A2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2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A667FF-B26D-405B-BB34-1C8FA44C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3031F-D50C-477B-B3BA-B9D67374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BCF96-7128-4364-87CA-4F9664EE9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988E4-2CA2-4883-8BAD-9C6E44CD53F2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DFF27-B02C-4CC3-8C4C-A8D99063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18989-85C6-4AEE-8258-B3A5D49B2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29EA-D289-43DA-A8E1-1209E29C55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6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주제 선정 및 예상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F1F45-4E8A-4280-97E9-4552E778F6DF}"/>
              </a:ext>
            </a:extLst>
          </p:cNvPr>
          <p:cNvSpPr txBox="1"/>
          <p:nvPr/>
        </p:nvSpPr>
        <p:spPr>
          <a:xfrm>
            <a:off x="6272980" y="1466391"/>
            <a:ext cx="510463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“</a:t>
            </a:r>
            <a:r>
              <a:rPr lang="ko-KR" altLang="en-US" b="1" dirty="0"/>
              <a:t>당신은 이 아파트에서 음식물 쓰레기 배출량이 상위 </a:t>
            </a:r>
            <a:r>
              <a:rPr lang="en-US" altLang="ko-KR" b="1" dirty="0"/>
              <a:t>90%</a:t>
            </a:r>
            <a:r>
              <a:rPr lang="ko-KR" altLang="en-US" b="1" dirty="0"/>
              <a:t>입니다</a:t>
            </a:r>
            <a:r>
              <a:rPr lang="en-US" altLang="ko-KR" b="1" dirty="0"/>
              <a:t>.”</a:t>
            </a:r>
            <a:endParaRPr lang="ko-KR" altLang="en-US" b="1" dirty="0"/>
          </a:p>
        </p:txBody>
      </p:sp>
      <p:pic>
        <p:nvPicPr>
          <p:cNvPr id="1026" name="Picture 2" descr="음식물쓰레기 줄어요~ 무선인식 종량기 2673대 추가 | 서울시 - 내 손안에 서울">
            <a:extLst>
              <a:ext uri="{FF2B5EF4-FFF2-40B4-BE49-F238E27FC236}">
                <a16:creationId xmlns:a16="http://schemas.microsoft.com/office/drawing/2014/main" id="{8A20AEF2-C0E0-409B-BAF4-FC59F265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85" y="1466391"/>
            <a:ext cx="4111573" cy="259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6DE79-E9DA-4BEA-8B6F-1E38F44A7BD5}"/>
              </a:ext>
            </a:extLst>
          </p:cNvPr>
          <p:cNvSpPr txBox="1"/>
          <p:nvPr/>
        </p:nvSpPr>
        <p:spPr>
          <a:xfrm>
            <a:off x="6476052" y="2139253"/>
            <a:ext cx="5599471" cy="29738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라는 문구를 봤을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실제로 사람들은 자극을 받아 쓰레기 배출량이 감소했을까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이런 문구는 어떤 가구세대에게 효과적일까</a:t>
            </a:r>
            <a:r>
              <a:rPr lang="en-US" altLang="ko-KR" dirty="0"/>
              <a:t>? (20</a:t>
            </a:r>
            <a:r>
              <a:rPr lang="ko-KR" altLang="en-US" dirty="0"/>
              <a:t>대</a:t>
            </a:r>
            <a:r>
              <a:rPr lang="en-US" altLang="ko-KR" dirty="0"/>
              <a:t> or 50</a:t>
            </a:r>
            <a:r>
              <a:rPr lang="ko-KR" altLang="en-US" dirty="0"/>
              <a:t>대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</a:t>
            </a:r>
            <a:r>
              <a:rPr lang="ko-KR" altLang="en-US" dirty="0"/>
              <a:t> 생활소득이 높을수록 효과적일까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등 </a:t>
            </a:r>
            <a:r>
              <a:rPr lang="en-US" altLang="ko-KR" dirty="0"/>
              <a:t>RIFD </a:t>
            </a:r>
            <a:r>
              <a:rPr lang="ko-KR" altLang="en-US" dirty="0"/>
              <a:t>음식물쓰레기 배출방법과 관련된 다양한 분석을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공동주택의 음식물 쓰레기 배출 특성과 </a:t>
            </a:r>
            <a:endParaRPr lang="en-US" altLang="ko-KR" dirty="0"/>
          </a:p>
          <a:p>
            <a:r>
              <a:rPr lang="ko-KR" altLang="en-US" dirty="0"/>
              <a:t>음식물 쓰레기 배출 감소를 위한 방법으로써 </a:t>
            </a:r>
            <a:r>
              <a:rPr lang="en-US" altLang="ko-KR" dirty="0"/>
              <a:t>RFID</a:t>
            </a:r>
            <a:r>
              <a:rPr lang="ko-KR" altLang="en-US" dirty="0"/>
              <a:t>의 효과성을 검증할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415A2-3477-44F9-A703-60A72C0C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7" y="4575152"/>
            <a:ext cx="5801705" cy="19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인당 음식물류 폐기물(kg/일) 배출이 많은 시군구 Top 20">
            <a:extLst>
              <a:ext uri="{FF2B5EF4-FFF2-40B4-BE49-F238E27FC236}">
                <a16:creationId xmlns:a16="http://schemas.microsoft.com/office/drawing/2014/main" id="{F0BC3139-3A8B-4E1C-97F7-60CBA4F8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2863"/>
            <a:ext cx="121920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CD724C-2815-467B-8464-48C52DEC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70" y="612784"/>
            <a:ext cx="418205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8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선행연구 및 연구의 필요성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6DE79-E9DA-4BEA-8B6F-1E38F44A7BD5}"/>
              </a:ext>
            </a:extLst>
          </p:cNvPr>
          <p:cNvSpPr txBox="1"/>
          <p:nvPr/>
        </p:nvSpPr>
        <p:spPr>
          <a:xfrm>
            <a:off x="1323948" y="1660675"/>
            <a:ext cx="8498478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RFID </a:t>
            </a:r>
            <a:r>
              <a:rPr lang="ko-KR" altLang="en-US" dirty="0"/>
              <a:t>중심으로 선행연구를 검색해보았을 때</a:t>
            </a:r>
            <a:r>
              <a:rPr lang="en-US" altLang="ko-KR" dirty="0"/>
              <a:t>, RFID </a:t>
            </a:r>
            <a:r>
              <a:rPr lang="ko-KR" altLang="en-US" dirty="0"/>
              <a:t>도입 시기</a:t>
            </a:r>
            <a:r>
              <a:rPr lang="en-US" altLang="ko-KR" dirty="0"/>
              <a:t>(2013)</a:t>
            </a:r>
            <a:r>
              <a:rPr lang="ko-KR" altLang="en-US" dirty="0"/>
              <a:t>년 전후에만</a:t>
            </a:r>
            <a:endParaRPr lang="en-US" altLang="ko-KR" dirty="0"/>
          </a:p>
          <a:p>
            <a:r>
              <a:rPr lang="en-US" altLang="ko-KR" dirty="0"/>
              <a:t>	‘RFID </a:t>
            </a:r>
            <a:r>
              <a:rPr lang="ko-KR" altLang="en-US" dirty="0"/>
              <a:t>도입 요인 분석</a:t>
            </a:r>
            <a:r>
              <a:rPr lang="en-US" altLang="ko-KR" dirty="0"/>
              <a:t>’, ‘RFID </a:t>
            </a:r>
            <a:r>
              <a:rPr lang="ko-KR" altLang="en-US" dirty="0"/>
              <a:t>도입으로 인한 전체 배출량 감소</a:t>
            </a:r>
            <a:r>
              <a:rPr lang="en-US" altLang="ko-KR" dirty="0"/>
              <a:t>’ </a:t>
            </a:r>
            <a:r>
              <a:rPr lang="ko-KR" altLang="en-US" dirty="0"/>
              <a:t>등의 한정적인 연구만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2DED5-FFA4-4764-BD17-3E23B853347E}"/>
              </a:ext>
            </a:extLst>
          </p:cNvPr>
          <p:cNvSpPr txBox="1"/>
          <p:nvPr/>
        </p:nvSpPr>
        <p:spPr>
          <a:xfrm>
            <a:off x="283431" y="3946675"/>
            <a:ext cx="11625138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시간이 지나 기술의 발전으로 </a:t>
            </a:r>
            <a:r>
              <a:rPr lang="en-US" altLang="ko-KR" dirty="0"/>
              <a:t>RFID </a:t>
            </a:r>
            <a:r>
              <a:rPr lang="ko-KR" altLang="en-US" dirty="0"/>
              <a:t>기기에 쓰레기 배출을 하였을 때</a:t>
            </a:r>
            <a:r>
              <a:rPr lang="en-US" altLang="ko-KR" dirty="0"/>
              <a:t>, </a:t>
            </a:r>
            <a:r>
              <a:rPr lang="ko-KR" altLang="en-US" dirty="0"/>
              <a:t>바로바로 자신 배출량의 통계적 위치를 확인할 수 있게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따라서 </a:t>
            </a:r>
            <a:r>
              <a:rPr lang="en-US" altLang="ko-KR" u="sng" dirty="0"/>
              <a:t>‘</a:t>
            </a:r>
            <a:r>
              <a:rPr lang="ko-KR" altLang="en-US" u="sng" dirty="0"/>
              <a:t>특정 커뮤니티 내에서 비교를 통한 배출 감소를 유도했을 때 얼마나 효과적인지</a:t>
            </a:r>
            <a:r>
              <a:rPr lang="en-US" altLang="ko-KR" u="sng" dirty="0"/>
              <a:t>’</a:t>
            </a:r>
            <a:r>
              <a:rPr lang="ko-KR" altLang="en-US" dirty="0"/>
              <a:t>에 대한 분석이 필요하며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이러한 분석을 통해 음식물 쓰레기 뿐만 아니라</a:t>
            </a:r>
            <a:r>
              <a:rPr lang="en-US" altLang="ko-KR" dirty="0"/>
              <a:t>, </a:t>
            </a:r>
            <a:r>
              <a:rPr lang="ko-KR" altLang="en-US" u="sng" dirty="0"/>
              <a:t>하나의 커뮤니티인 아파트의 특성을 활용하여 특정 행동을 유도해낼 수 있음을 확인할 수 있을 것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18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804E3-71B3-4336-9F7B-7CD1582F98BA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연구 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2DED5-FFA4-4764-BD17-3E23B853347E}"/>
              </a:ext>
            </a:extLst>
          </p:cNvPr>
          <p:cNvSpPr txBox="1"/>
          <p:nvPr/>
        </p:nvSpPr>
        <p:spPr>
          <a:xfrm>
            <a:off x="1841852" y="3486561"/>
            <a:ext cx="198782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일반 </a:t>
            </a:r>
            <a:r>
              <a:rPr lang="en-US" altLang="ko-KR" dirty="0"/>
              <a:t>RFID </a:t>
            </a:r>
            <a:r>
              <a:rPr lang="ko-KR" altLang="en-US" dirty="0"/>
              <a:t>기기 배출량</a:t>
            </a:r>
          </a:p>
        </p:txBody>
      </p:sp>
      <p:pic>
        <p:nvPicPr>
          <p:cNvPr id="5" name="Picture 2" descr="음식물쓰레기 줄어요~ 무선인식 종량기 2673대 추가 | 서울시 - 내 손안에 서울">
            <a:extLst>
              <a:ext uri="{FF2B5EF4-FFF2-40B4-BE49-F238E27FC236}">
                <a16:creationId xmlns:a16="http://schemas.microsoft.com/office/drawing/2014/main" id="{C8D40999-1486-4DE3-8FDA-57ED1DAD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41" y="1318907"/>
            <a:ext cx="3157844" cy="199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음식물쓰레기 줄어요~ 무선인식 종량기 2673대 추가 | 서울시 - 내 손안에 서울">
            <a:extLst>
              <a:ext uri="{FF2B5EF4-FFF2-40B4-BE49-F238E27FC236}">
                <a16:creationId xmlns:a16="http://schemas.microsoft.com/office/drawing/2014/main" id="{4442C2CE-6362-4542-9DB1-58A415D02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48" y="1318906"/>
            <a:ext cx="3157844" cy="199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E3E121-6FF8-4477-98A5-1B0C313B57EB}"/>
              </a:ext>
            </a:extLst>
          </p:cNvPr>
          <p:cNvSpPr txBox="1"/>
          <p:nvPr/>
        </p:nvSpPr>
        <p:spPr>
          <a:xfrm>
            <a:off x="5421459" y="3479381"/>
            <a:ext cx="198782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문구 </a:t>
            </a:r>
            <a:r>
              <a:rPr lang="en-US" altLang="ko-KR" dirty="0"/>
              <a:t>RFID </a:t>
            </a:r>
            <a:r>
              <a:rPr lang="ko-KR" altLang="en-US" dirty="0"/>
              <a:t>기기 배출량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54989-2A24-46E2-92DD-72290DB8ACF0}"/>
              </a:ext>
            </a:extLst>
          </p:cNvPr>
          <p:cNvSpPr txBox="1"/>
          <p:nvPr/>
        </p:nvSpPr>
        <p:spPr>
          <a:xfrm>
            <a:off x="5168614" y="3875129"/>
            <a:ext cx="2493509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신도시</a:t>
            </a:r>
            <a:r>
              <a:rPr lang="en-US" altLang="ko-KR" dirty="0"/>
              <a:t>, </a:t>
            </a:r>
            <a:r>
              <a:rPr lang="ko-KR" altLang="en-US" dirty="0"/>
              <a:t>새 아파트 단지 예상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84121-5B1F-4B34-B1E1-C28D98003FD9}"/>
              </a:ext>
            </a:extLst>
          </p:cNvPr>
          <p:cNvSpPr txBox="1"/>
          <p:nvPr/>
        </p:nvSpPr>
        <p:spPr>
          <a:xfrm>
            <a:off x="4515832" y="4270877"/>
            <a:ext cx="3799071" cy="3250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당신은 이 아파트에서 음식물 쓰레기 배출량이 상위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90%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.”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982F9-E253-4471-B655-FE8DC9893460}"/>
              </a:ext>
            </a:extLst>
          </p:cNvPr>
          <p:cNvSpPr txBox="1"/>
          <p:nvPr/>
        </p:nvSpPr>
        <p:spPr>
          <a:xfrm>
            <a:off x="8947338" y="1280960"/>
            <a:ext cx="2802210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ko-KR" altLang="en-US" dirty="0" err="1"/>
              <a:t>가구원</a:t>
            </a:r>
            <a:r>
              <a:rPr lang="ko-KR" altLang="en-US" dirty="0"/>
              <a:t> 나이 비교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젊은 층에게는 효과가 없더라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가구 소득 비교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저소득 사람들은 신경 </a:t>
            </a:r>
            <a:r>
              <a:rPr lang="ko-KR" altLang="en-US" dirty="0" err="1"/>
              <a:t>안쓰더라</a:t>
            </a:r>
            <a:r>
              <a:rPr lang="en-US" altLang="ko-KR" dirty="0"/>
              <a:t>.)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47E0A3-CA4B-4BB0-B3AC-57DCE4C5834F}"/>
              </a:ext>
            </a:extLst>
          </p:cNvPr>
          <p:cNvSpPr/>
          <p:nvPr/>
        </p:nvSpPr>
        <p:spPr>
          <a:xfrm>
            <a:off x="8947338" y="2678545"/>
            <a:ext cx="2493509" cy="237374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0D1C1-7FA9-45EE-86A1-599061C53E66}"/>
              </a:ext>
            </a:extLst>
          </p:cNvPr>
          <p:cNvSpPr txBox="1"/>
          <p:nvPr/>
        </p:nvSpPr>
        <p:spPr>
          <a:xfrm>
            <a:off x="9074126" y="3641657"/>
            <a:ext cx="2239931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더 비교할 게 무엇이 있을지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88698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CBA86-2116-4DBA-B811-7011827B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70" y="2132908"/>
            <a:ext cx="5516997" cy="2189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5A627E-14D9-4447-B5F2-EADE827C0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6" y="2248610"/>
            <a:ext cx="5526237" cy="2360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D498CE-E5FD-4A11-A8DD-FB00789981AF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RFID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음식물 쓰레기 관련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5E544-4784-4288-9746-F22ED69C13D3}"/>
              </a:ext>
            </a:extLst>
          </p:cNvPr>
          <p:cNvSpPr txBox="1"/>
          <p:nvPr/>
        </p:nvSpPr>
        <p:spPr>
          <a:xfrm>
            <a:off x="6415370" y="1293777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b="1" dirty="0"/>
              <a:t>RFID </a:t>
            </a:r>
            <a:r>
              <a:rPr lang="ko-KR" altLang="en-US" b="1" dirty="0"/>
              <a:t>설치 정보</a:t>
            </a:r>
            <a:endParaRPr lang="en-US" altLang="ko-KR" b="1" dirty="0"/>
          </a:p>
          <a:p>
            <a:r>
              <a:rPr lang="en-US" altLang="ko-KR" dirty="0"/>
              <a:t>RFID</a:t>
            </a:r>
            <a:r>
              <a:rPr lang="ko-KR" altLang="en-US" dirty="0"/>
              <a:t> 설치 대수</a:t>
            </a:r>
            <a:r>
              <a:rPr lang="en-US" altLang="ko-KR" dirty="0"/>
              <a:t>/ </a:t>
            </a:r>
            <a:r>
              <a:rPr lang="ko-KR" altLang="en-US" dirty="0"/>
              <a:t>세대 수 </a:t>
            </a:r>
            <a:r>
              <a:rPr lang="en-US" altLang="ko-KR" dirty="0"/>
              <a:t>/ </a:t>
            </a:r>
            <a:r>
              <a:rPr lang="ko-KR" altLang="en-US" dirty="0"/>
              <a:t>설치 아파트 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2A1D5-30E3-4D57-822F-523EFBC5405A}"/>
              </a:ext>
            </a:extLst>
          </p:cNvPr>
          <p:cNvSpPr txBox="1"/>
          <p:nvPr/>
        </p:nvSpPr>
        <p:spPr>
          <a:xfrm>
            <a:off x="420556" y="1293777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기본 통계 데이터</a:t>
            </a:r>
            <a:endParaRPr lang="en-US" altLang="ko-KR" b="1" dirty="0"/>
          </a:p>
          <a:p>
            <a:r>
              <a:rPr lang="ko-KR" altLang="en-US" dirty="0"/>
              <a:t>음식물쓰레기 통계</a:t>
            </a:r>
            <a:r>
              <a:rPr lang="en-US" altLang="ko-KR" dirty="0"/>
              <a:t>, RFID </a:t>
            </a:r>
            <a:r>
              <a:rPr lang="ko-KR" altLang="en-US" dirty="0"/>
              <a:t>통계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3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D498CE-E5FD-4A11-A8DD-FB00789981AF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RFID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음식물 쓰레기 관련 데이터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7DECB6-D211-4CF5-B20D-FA2B268C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370" y="2271579"/>
            <a:ext cx="5439534" cy="39534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AAA194-E470-4007-8734-99641672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51" y="2271579"/>
            <a:ext cx="3581896" cy="4001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62D78-70B5-45B7-9083-AF8749C2B23E}"/>
              </a:ext>
            </a:extLst>
          </p:cNvPr>
          <p:cNvSpPr txBox="1"/>
          <p:nvPr/>
        </p:nvSpPr>
        <p:spPr>
          <a:xfrm>
            <a:off x="504098" y="1281086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종합배출 내역</a:t>
            </a:r>
            <a:r>
              <a:rPr lang="en-US" altLang="ko-KR" b="1" dirty="0"/>
              <a:t>(</a:t>
            </a:r>
            <a:r>
              <a:rPr lang="ko-KR" altLang="en-US" b="1" dirty="0"/>
              <a:t>시간별</a:t>
            </a:r>
            <a:r>
              <a:rPr lang="en-US" altLang="ko-KR" b="1" dirty="0"/>
              <a:t>, </a:t>
            </a:r>
            <a:r>
              <a:rPr lang="ko-KR" altLang="en-US" b="1" dirty="0"/>
              <a:t>일별</a:t>
            </a:r>
            <a:r>
              <a:rPr lang="en-US" altLang="ko-KR" b="1" dirty="0"/>
              <a:t>, </a:t>
            </a:r>
            <a:r>
              <a:rPr lang="ko-KR" altLang="en-US" b="1" dirty="0" err="1"/>
              <a:t>요일별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배출량</a:t>
            </a:r>
            <a:r>
              <a:rPr lang="en-US" altLang="ko-KR" dirty="0"/>
              <a:t>, </a:t>
            </a:r>
            <a:r>
              <a:rPr lang="ko-KR" altLang="en-US" dirty="0"/>
              <a:t>배출횟수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585EEF-3FA6-4602-AEFE-0618F713203E}"/>
              </a:ext>
            </a:extLst>
          </p:cNvPr>
          <p:cNvSpPr/>
          <p:nvPr/>
        </p:nvSpPr>
        <p:spPr>
          <a:xfrm>
            <a:off x="6520873" y="3315855"/>
            <a:ext cx="4442691" cy="3325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9A03C8-84C1-4A3B-B426-BEE945E4D7C6}"/>
              </a:ext>
            </a:extLst>
          </p:cNvPr>
          <p:cNvSpPr/>
          <p:nvPr/>
        </p:nvSpPr>
        <p:spPr>
          <a:xfrm>
            <a:off x="6520872" y="4082037"/>
            <a:ext cx="4442691" cy="4530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23D45-0F29-4A02-B27F-77CB9B71EDD0}"/>
              </a:ext>
            </a:extLst>
          </p:cNvPr>
          <p:cNvSpPr txBox="1"/>
          <p:nvPr/>
        </p:nvSpPr>
        <p:spPr>
          <a:xfrm>
            <a:off x="6520872" y="1281085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아파트별 배출 내역</a:t>
            </a:r>
            <a:r>
              <a:rPr lang="en-US" altLang="ko-KR" b="1" dirty="0"/>
              <a:t>(</a:t>
            </a:r>
            <a:r>
              <a:rPr lang="ko-KR" altLang="en-US" b="1" dirty="0"/>
              <a:t>시간별</a:t>
            </a:r>
            <a:r>
              <a:rPr lang="en-US" altLang="ko-KR" b="1" dirty="0"/>
              <a:t>, </a:t>
            </a:r>
            <a:r>
              <a:rPr lang="ko-KR" altLang="en-US" b="1" dirty="0"/>
              <a:t>일별</a:t>
            </a:r>
            <a:r>
              <a:rPr lang="en-US" altLang="ko-KR" b="1" dirty="0"/>
              <a:t>, </a:t>
            </a:r>
            <a:r>
              <a:rPr lang="ko-KR" altLang="en-US" b="1" dirty="0" err="1"/>
              <a:t>요일별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배출량</a:t>
            </a:r>
            <a:r>
              <a:rPr lang="en-US" altLang="ko-KR" dirty="0"/>
              <a:t>, </a:t>
            </a:r>
            <a:r>
              <a:rPr lang="ko-KR" altLang="en-US" dirty="0"/>
              <a:t>배출횟수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56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D498CE-E5FD-4A11-A8DD-FB00789981AF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RFID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음식물 쓰레기 관련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62D78-70B5-45B7-9083-AF8749C2B23E}"/>
              </a:ext>
            </a:extLst>
          </p:cNvPr>
          <p:cNvSpPr txBox="1"/>
          <p:nvPr/>
        </p:nvSpPr>
        <p:spPr>
          <a:xfrm>
            <a:off x="504098" y="1281086"/>
            <a:ext cx="3439830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지자체별 배출 내역</a:t>
            </a:r>
            <a:r>
              <a:rPr lang="en-US" altLang="ko-KR" b="1" dirty="0"/>
              <a:t>(</a:t>
            </a:r>
            <a:r>
              <a:rPr lang="ko-KR" altLang="en-US" b="1" dirty="0"/>
              <a:t>시간별</a:t>
            </a:r>
            <a:r>
              <a:rPr lang="en-US" altLang="ko-KR" b="1" dirty="0"/>
              <a:t>, </a:t>
            </a:r>
            <a:r>
              <a:rPr lang="ko-KR" altLang="en-US" b="1" dirty="0"/>
              <a:t>일별</a:t>
            </a:r>
            <a:r>
              <a:rPr lang="en-US" altLang="ko-KR" b="1" dirty="0"/>
              <a:t>, </a:t>
            </a:r>
            <a:r>
              <a:rPr lang="ko-KR" altLang="en-US" b="1" dirty="0" err="1"/>
              <a:t>요일별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배출량</a:t>
            </a:r>
            <a:r>
              <a:rPr lang="en-US" altLang="ko-KR" dirty="0"/>
              <a:t>, </a:t>
            </a:r>
            <a:r>
              <a:rPr lang="ko-KR" altLang="en-US" dirty="0"/>
              <a:t>배출횟수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23D45-0F29-4A02-B27F-77CB9B71EDD0}"/>
              </a:ext>
            </a:extLst>
          </p:cNvPr>
          <p:cNvSpPr txBox="1"/>
          <p:nvPr/>
        </p:nvSpPr>
        <p:spPr>
          <a:xfrm>
            <a:off x="6520872" y="1281085"/>
            <a:ext cx="3439830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b="1" dirty="0"/>
              <a:t>아파트별 </a:t>
            </a:r>
            <a:r>
              <a:rPr lang="ko-KR" altLang="en-US" b="1" dirty="0" err="1"/>
              <a:t>가구원</a:t>
            </a:r>
            <a:r>
              <a:rPr lang="ko-KR" altLang="en-US" b="1" dirty="0"/>
              <a:t> 나이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D4E9-FF88-4532-9385-6597386D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10" y="2469964"/>
            <a:ext cx="4077269" cy="3677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452148-4A44-4D65-901E-473F79A4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06" y="2469964"/>
            <a:ext cx="4603703" cy="32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4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CD498CE-E5FD-4A11-A8DD-FB00789981AF}"/>
              </a:ext>
            </a:extLst>
          </p:cNvPr>
          <p:cNvSpPr txBox="1"/>
          <p:nvPr/>
        </p:nvSpPr>
        <p:spPr>
          <a:xfrm>
            <a:off x="321998" y="584718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데이터 문제점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E20F32-1FA8-467B-B88D-B266E9A7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5" y="1555257"/>
            <a:ext cx="7084166" cy="33226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10F1F-B026-40A8-AD5C-7759E518A882}"/>
              </a:ext>
            </a:extLst>
          </p:cNvPr>
          <p:cNvSpPr/>
          <p:nvPr/>
        </p:nvSpPr>
        <p:spPr>
          <a:xfrm>
            <a:off x="321999" y="517236"/>
            <a:ext cx="1663820" cy="436814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000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584C0-D793-4C31-853D-662E1604E83D}"/>
              </a:ext>
            </a:extLst>
          </p:cNvPr>
          <p:cNvSpPr txBox="1"/>
          <p:nvPr/>
        </p:nvSpPr>
        <p:spPr>
          <a:xfrm>
            <a:off x="7954366" y="1555257"/>
            <a:ext cx="3688009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제가 구한 자료에는 두 </a:t>
            </a:r>
            <a:r>
              <a:rPr lang="en-US" altLang="ko-KR" dirty="0"/>
              <a:t>RFID</a:t>
            </a:r>
            <a:r>
              <a:rPr lang="ko-KR" altLang="en-US" dirty="0"/>
              <a:t> 종류대로 데이터가 나뉘어져 있지 않았습니다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그냥 </a:t>
            </a:r>
            <a:r>
              <a:rPr lang="en-US" altLang="ko-KR" dirty="0"/>
              <a:t>RFID </a:t>
            </a:r>
            <a:r>
              <a:rPr lang="ko-KR" altLang="en-US" dirty="0"/>
              <a:t>전체로 </a:t>
            </a:r>
            <a:r>
              <a:rPr lang="ko-KR" altLang="en-US" dirty="0" err="1"/>
              <a:t>묶어서만</a:t>
            </a:r>
            <a:r>
              <a:rPr lang="ko-KR" altLang="en-US" dirty="0"/>
              <a:t> 데이터가 있었습니다</a:t>
            </a:r>
            <a:r>
              <a:rPr lang="en-US" altLang="ko-KR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14CB3-B49D-46E7-AB14-B5DB7F09A976}"/>
              </a:ext>
            </a:extLst>
          </p:cNvPr>
          <p:cNvSpPr txBox="1"/>
          <p:nvPr/>
        </p:nvSpPr>
        <p:spPr>
          <a:xfrm>
            <a:off x="7954366" y="2825257"/>
            <a:ext cx="3688009" cy="23275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공공 데이터 포털</a:t>
            </a:r>
            <a:r>
              <a:rPr lang="en-US" altLang="ko-KR" dirty="0"/>
              <a:t>, </a:t>
            </a:r>
            <a:r>
              <a:rPr lang="ko-KR" altLang="en-US" dirty="0"/>
              <a:t>한국환경공단</a:t>
            </a:r>
            <a:r>
              <a:rPr lang="en-US" altLang="ko-KR" dirty="0"/>
              <a:t>, </a:t>
            </a:r>
            <a:r>
              <a:rPr lang="ko-KR" altLang="en-US" dirty="0"/>
              <a:t>음식물 쓰레기 관리시스템 정도에서만 정보를 구했고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말씀해주신 신도시나 대형아파트 </a:t>
            </a:r>
            <a:r>
              <a:rPr lang="ko-KR" altLang="en-US" dirty="0" err="1"/>
              <a:t>싸이트에서는</a:t>
            </a:r>
            <a:r>
              <a:rPr lang="ko-KR" altLang="en-US" dirty="0"/>
              <a:t> 구하지 못했습니다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또한 비교해주는 신식 </a:t>
            </a:r>
            <a:r>
              <a:rPr lang="en-US" altLang="ko-KR" dirty="0"/>
              <a:t>RFID </a:t>
            </a:r>
            <a:r>
              <a:rPr lang="ko-KR" altLang="en-US" dirty="0"/>
              <a:t>기기를 부르는 명칭이 따로 없어</a:t>
            </a:r>
            <a:r>
              <a:rPr lang="en-US" altLang="ko-KR" dirty="0"/>
              <a:t>, </a:t>
            </a:r>
            <a:r>
              <a:rPr lang="ko-KR" altLang="en-US" dirty="0"/>
              <a:t>데이터가 애초에 따로 관리되고 있는지도 의문입니다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61582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4CD41-8CDB-4A1D-9851-67D7A64714DC}"/>
              </a:ext>
            </a:extLst>
          </p:cNvPr>
          <p:cNvSpPr txBox="1"/>
          <p:nvPr/>
        </p:nvSpPr>
        <p:spPr>
          <a:xfrm>
            <a:off x="3048000" y="3108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https://easylaw.go.kr/CSP/CnpClsMain.laf?popMenu=ov&amp;csmSeq=1410&amp;ccfNo=1&amp;cciNo=2&amp;cnpClsNo=2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FBFA26D-7046-4AD4-994D-FF811F44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4" y="651686"/>
            <a:ext cx="7382905" cy="1781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A29DC46-C4B1-4BD3-A22C-E565B37F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2" y="3879984"/>
            <a:ext cx="4584589" cy="2755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407191-ED07-470E-BF83-2D8E3CEB60EA}"/>
              </a:ext>
            </a:extLst>
          </p:cNvPr>
          <p:cNvSpPr txBox="1"/>
          <p:nvPr/>
        </p:nvSpPr>
        <p:spPr>
          <a:xfrm>
            <a:off x="5044731" y="4832017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단위 </a:t>
            </a:r>
            <a:r>
              <a:rPr lang="en-US" altLang="ko-KR" dirty="0"/>
              <a:t>: kg/</a:t>
            </a:r>
            <a:r>
              <a:rPr lang="ko-KR" altLang="en-US" dirty="0"/>
              <a:t>년</a:t>
            </a:r>
            <a:r>
              <a:rPr lang="en-US" altLang="ko-KR" dirty="0"/>
              <a:t>/</a:t>
            </a:r>
            <a:r>
              <a:rPr lang="ko-KR" altLang="en-US" dirty="0"/>
              <a:t>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512FDAA-9DBE-41C4-AD18-706F8B32C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43" y="3926687"/>
            <a:ext cx="510611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3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5C045E4-90CC-43C9-B096-D6E33386B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984" y="1671287"/>
            <a:ext cx="9570780" cy="43513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DF6634-C379-4327-A3FA-424FD47A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005" y="681037"/>
            <a:ext cx="3515216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91D013-895E-4E31-AFB8-CFD3F1E251D2}"/>
              </a:ext>
            </a:extLst>
          </p:cNvPr>
          <p:cNvSpPr txBox="1"/>
          <p:nvPr/>
        </p:nvSpPr>
        <p:spPr>
          <a:xfrm>
            <a:off x="5407742" y="518349"/>
            <a:ext cx="59976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2019</a:t>
            </a:r>
            <a:r>
              <a:rPr lang="ko-KR" altLang="en-US" sz="1400" dirty="0"/>
              <a:t>년 “전국 폐기물 발생 및 처리 현황” 데이터로 가정에서 배출하는 쓰레기의 종류와 양을 보고자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사업장에서 발생하는 </a:t>
            </a:r>
            <a:r>
              <a:rPr lang="ko-KR" altLang="en-US" sz="1400" dirty="0" err="1"/>
              <a:t>생활계</a:t>
            </a:r>
            <a:r>
              <a:rPr lang="ko-KR" altLang="en-US" sz="1400" dirty="0"/>
              <a:t> 폐기물은 포함하지 않고</a:t>
            </a:r>
            <a:r>
              <a:rPr lang="en-US" altLang="ko-KR" sz="1400" dirty="0"/>
              <a:t>,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467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439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나눔바른고딕</vt:lpstr>
      <vt:lpstr>레시피코리아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vkstk0056@naver.com</dc:creator>
  <cp:lastModifiedBy>vkstk0056@naver.com</cp:lastModifiedBy>
  <cp:revision>25</cp:revision>
  <dcterms:created xsi:type="dcterms:W3CDTF">2022-03-24T13:45:54Z</dcterms:created>
  <dcterms:modified xsi:type="dcterms:W3CDTF">2022-03-27T16:39:24Z</dcterms:modified>
</cp:coreProperties>
</file>