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1" r:id="rId6"/>
    <p:sldId id="282" r:id="rId7"/>
    <p:sldId id="283" r:id="rId8"/>
    <p:sldId id="284" r:id="rId9"/>
    <p:sldId id="285" r:id="rId10"/>
    <p:sldId id="286" r:id="rId11"/>
    <p:sldId id="287" r:id="rId12"/>
    <p:sldId id="288" r:id="rId13"/>
    <p:sldId id="260" r:id="rId14"/>
    <p:sldId id="261" r:id="rId15"/>
    <p:sldId id="290" r:id="rId16"/>
    <p:sldId id="262" r:id="rId17"/>
    <p:sldId id="266" r:id="rId18"/>
    <p:sldId id="265" r:id="rId19"/>
    <p:sldId id="263" r:id="rId20"/>
    <p:sldId id="264" r:id="rId21"/>
    <p:sldId id="267" r:id="rId22"/>
    <p:sldId id="268" r:id="rId23"/>
    <p:sldId id="269" r:id="rId24"/>
    <p:sldId id="270" r:id="rId25"/>
    <p:sldId id="289" r:id="rId26"/>
    <p:sldId id="271" r:id="rId27"/>
    <p:sldId id="272" r:id="rId28"/>
    <p:sldId id="273" r:id="rId29"/>
    <p:sldId id="274" r:id="rId30"/>
    <p:sldId id="275" r:id="rId31"/>
    <p:sldId id="276" r:id="rId32"/>
    <p:sldId id="277" r:id="rId33"/>
    <p:sldId id="278" r:id="rId34"/>
    <p:sldId id="291"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6FFF1-5064-404E-AE2A-8C0F324E3A96}" v="2" dt="2022-11-03T21:35:46.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5" d="100"/>
          <a:sy n="95" d="100"/>
        </p:scale>
        <p:origin x="2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ler Herbert" userId="0bcb87e3-d70c-4ea9-8573-eca20210a26b" providerId="ADAL" clId="{6EC6FFF1-5064-404E-AE2A-8C0F324E3A96}"/>
    <pc:docChg chg="undo custSel addSld modSld sldOrd">
      <pc:chgData name="Pichler Herbert" userId="0bcb87e3-d70c-4ea9-8573-eca20210a26b" providerId="ADAL" clId="{6EC6FFF1-5064-404E-AE2A-8C0F324E3A96}" dt="2022-11-03T21:36:02.286" v="694" actId="20577"/>
      <pc:docMkLst>
        <pc:docMk/>
      </pc:docMkLst>
      <pc:sldChg chg="modSp mod">
        <pc:chgData name="Pichler Herbert" userId="0bcb87e3-d70c-4ea9-8573-eca20210a26b" providerId="ADAL" clId="{6EC6FFF1-5064-404E-AE2A-8C0F324E3A96}" dt="2022-11-03T21:22:11.422" v="25" actId="20577"/>
        <pc:sldMkLst>
          <pc:docMk/>
          <pc:sldMk cId="1873557562" sldId="267"/>
        </pc:sldMkLst>
        <pc:spChg chg="mod">
          <ac:chgData name="Pichler Herbert" userId="0bcb87e3-d70c-4ea9-8573-eca20210a26b" providerId="ADAL" clId="{6EC6FFF1-5064-404E-AE2A-8C0F324E3A96}" dt="2022-11-03T21:22:11.422" v="25" actId="20577"/>
          <ac:spMkLst>
            <pc:docMk/>
            <pc:sldMk cId="1873557562" sldId="267"/>
            <ac:spMk id="7" creationId="{0F211433-25EA-402C-B9B0-093E03BDBCCD}"/>
          </ac:spMkLst>
        </pc:spChg>
      </pc:sldChg>
      <pc:sldChg chg="modSp mod">
        <pc:chgData name="Pichler Herbert" userId="0bcb87e3-d70c-4ea9-8573-eca20210a26b" providerId="ADAL" clId="{6EC6FFF1-5064-404E-AE2A-8C0F324E3A96}" dt="2022-11-03T21:22:52.591" v="38" actId="20577"/>
        <pc:sldMkLst>
          <pc:docMk/>
          <pc:sldMk cId="3046468374" sldId="272"/>
        </pc:sldMkLst>
        <pc:spChg chg="mod">
          <ac:chgData name="Pichler Herbert" userId="0bcb87e3-d70c-4ea9-8573-eca20210a26b" providerId="ADAL" clId="{6EC6FFF1-5064-404E-AE2A-8C0F324E3A96}" dt="2022-11-03T21:22:52.591" v="38" actId="20577"/>
          <ac:spMkLst>
            <pc:docMk/>
            <pc:sldMk cId="3046468374" sldId="272"/>
            <ac:spMk id="7" creationId="{0F211433-25EA-402C-B9B0-093E03BDBCCD}"/>
          </ac:spMkLst>
        </pc:spChg>
      </pc:sldChg>
      <pc:sldChg chg="ord">
        <pc:chgData name="Pichler Herbert" userId="0bcb87e3-d70c-4ea9-8573-eca20210a26b" providerId="ADAL" clId="{6EC6FFF1-5064-404E-AE2A-8C0F324E3A96}" dt="2022-11-03T21:31:55.337" v="356"/>
        <pc:sldMkLst>
          <pc:docMk/>
          <pc:sldMk cId="1888610111" sldId="277"/>
        </pc:sldMkLst>
      </pc:sldChg>
      <pc:sldChg chg="modSp mod ord">
        <pc:chgData name="Pichler Herbert" userId="0bcb87e3-d70c-4ea9-8573-eca20210a26b" providerId="ADAL" clId="{6EC6FFF1-5064-404E-AE2A-8C0F324E3A96}" dt="2022-11-03T21:30:49.474" v="353"/>
        <pc:sldMkLst>
          <pc:docMk/>
          <pc:sldMk cId="2945131991" sldId="280"/>
        </pc:sldMkLst>
        <pc:spChg chg="mod">
          <ac:chgData name="Pichler Herbert" userId="0bcb87e3-d70c-4ea9-8573-eca20210a26b" providerId="ADAL" clId="{6EC6FFF1-5064-404E-AE2A-8C0F324E3A96}" dt="2022-11-03T21:25:06.669" v="50" actId="20577"/>
          <ac:spMkLst>
            <pc:docMk/>
            <pc:sldMk cId="2945131991" sldId="280"/>
            <ac:spMk id="2" creationId="{39D418C6-C747-4D82-B537-EC15567F1483}"/>
          </ac:spMkLst>
        </pc:spChg>
        <pc:spChg chg="mod">
          <ac:chgData name="Pichler Herbert" userId="0bcb87e3-d70c-4ea9-8573-eca20210a26b" providerId="ADAL" clId="{6EC6FFF1-5064-404E-AE2A-8C0F324E3A96}" dt="2022-11-03T21:25:14.171" v="66" actId="20577"/>
          <ac:spMkLst>
            <pc:docMk/>
            <pc:sldMk cId="2945131991" sldId="280"/>
            <ac:spMk id="5" creationId="{393FE07F-6667-4D0C-8DA2-094690358F4C}"/>
          </ac:spMkLst>
        </pc:spChg>
        <pc:spChg chg="mod">
          <ac:chgData name="Pichler Herbert" userId="0bcb87e3-d70c-4ea9-8573-eca20210a26b" providerId="ADAL" clId="{6EC6FFF1-5064-404E-AE2A-8C0F324E3A96}" dt="2022-11-03T21:30:40.904" v="351" actId="20577"/>
          <ac:spMkLst>
            <pc:docMk/>
            <pc:sldMk cId="2945131991" sldId="280"/>
            <ac:spMk id="7" creationId="{6083A263-0609-4D1F-B8B6-FE82ADA5ED9C}"/>
          </ac:spMkLst>
        </pc:spChg>
      </pc:sldChg>
      <pc:sldChg chg="addSp modSp mod">
        <pc:chgData name="Pichler Herbert" userId="0bcb87e3-d70c-4ea9-8573-eca20210a26b" providerId="ADAL" clId="{6EC6FFF1-5064-404E-AE2A-8C0F324E3A96}" dt="2022-11-03T21:21:20.384" v="24" actId="20577"/>
        <pc:sldMkLst>
          <pc:docMk/>
          <pc:sldMk cId="652693585" sldId="290"/>
        </pc:sldMkLst>
        <pc:spChg chg="add mod">
          <ac:chgData name="Pichler Herbert" userId="0bcb87e3-d70c-4ea9-8573-eca20210a26b" providerId="ADAL" clId="{6EC6FFF1-5064-404E-AE2A-8C0F324E3A96}" dt="2022-11-03T21:21:20.384" v="24" actId="20577"/>
          <ac:spMkLst>
            <pc:docMk/>
            <pc:sldMk cId="652693585" sldId="290"/>
            <ac:spMk id="4" creationId="{0C94E5A0-2F48-2FA3-AC37-E7A6AFA15A8C}"/>
          </ac:spMkLst>
        </pc:spChg>
      </pc:sldChg>
      <pc:sldChg chg="modSp add mod">
        <pc:chgData name="Pichler Herbert" userId="0bcb87e3-d70c-4ea9-8573-eca20210a26b" providerId="ADAL" clId="{6EC6FFF1-5064-404E-AE2A-8C0F324E3A96}" dt="2022-11-03T21:36:02.286" v="694" actId="20577"/>
        <pc:sldMkLst>
          <pc:docMk/>
          <pc:sldMk cId="4120350929" sldId="291"/>
        </pc:sldMkLst>
        <pc:spChg chg="mod">
          <ac:chgData name="Pichler Herbert" userId="0bcb87e3-d70c-4ea9-8573-eca20210a26b" providerId="ADAL" clId="{6EC6FFF1-5064-404E-AE2A-8C0F324E3A96}" dt="2022-11-03T21:32:06.307" v="388" actId="20577"/>
          <ac:spMkLst>
            <pc:docMk/>
            <pc:sldMk cId="4120350929" sldId="291"/>
            <ac:spMk id="5" creationId="{393FE07F-6667-4D0C-8DA2-094690358F4C}"/>
          </ac:spMkLst>
        </pc:spChg>
        <pc:spChg chg="mod">
          <ac:chgData name="Pichler Herbert" userId="0bcb87e3-d70c-4ea9-8573-eca20210a26b" providerId="ADAL" clId="{6EC6FFF1-5064-404E-AE2A-8C0F324E3A96}" dt="2022-11-03T21:36:02.286" v="694" actId="20577"/>
          <ac:spMkLst>
            <pc:docMk/>
            <pc:sldMk cId="4120350929" sldId="291"/>
            <ac:spMk id="7" creationId="{6083A263-0609-4D1F-B8B6-FE82ADA5ED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de-DE"/>
              <a:t>Mastertitelformat bearbeiten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de-DE"/>
              <a:t>Mastertitelformat bearbeiten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488794"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56025" y="2821491"/>
            <a:ext cx="4488794"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de-DE"/>
              <a:t>Bild durch Klicken auf Symbol hinzufügen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wikipedia.org/wiki/Datenbankmodel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e.wikipedia.org/wiki/Dokumentenorientierte_Datenbank" TargetMode="External"/><Relationship Id="rId3" Type="http://schemas.openxmlformats.org/officeDocument/2006/relationships/hyperlink" Target="https://de.wikipedia.org/wiki/Hierarchisches_Datenbankmodell" TargetMode="External"/><Relationship Id="rId7" Type="http://schemas.openxmlformats.org/officeDocument/2006/relationships/hyperlink" Target="https://de.wikipedia.org/wiki/Objektdatenbank" TargetMode="External"/><Relationship Id="rId2" Type="http://schemas.openxmlformats.org/officeDocument/2006/relationships/hyperlink" Target="https://de.wikipedia.org/wiki/Datenbankmodell" TargetMode="External"/><Relationship Id="rId1" Type="http://schemas.openxmlformats.org/officeDocument/2006/relationships/slideLayout" Target="../slideLayouts/slideLayout2.xml"/><Relationship Id="rId6" Type="http://schemas.openxmlformats.org/officeDocument/2006/relationships/hyperlink" Target="https://de.wikipedia.org/wiki/Objektrelationale_Datenbank" TargetMode="External"/><Relationship Id="rId5" Type="http://schemas.openxmlformats.org/officeDocument/2006/relationships/hyperlink" Target="https://de.wikipedia.org/wiki/Relationale_Datenbank" TargetMode="External"/><Relationship Id="rId4" Type="http://schemas.openxmlformats.org/officeDocument/2006/relationships/hyperlink" Target="https://de.wikipedia.org/wiki/Netzwerkdatenbankmodel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datenbanken-verstehen.de/datenmodellierung/normalisierung/anomalien-datenb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e.wikipedia.org/wiki/Nginx" TargetMode="External"/><Relationship Id="rId3" Type="http://schemas.openxmlformats.org/officeDocument/2006/relationships/hyperlink" Target="https://de.wikipedia.org/wiki/WordPress" TargetMode="External"/><Relationship Id="rId7" Type="http://schemas.openxmlformats.org/officeDocument/2006/relationships/hyperlink" Target="https://de.wikipedia.org/wiki/Apache_HTTP_Server" TargetMode="External"/><Relationship Id="rId2" Type="http://schemas.openxmlformats.org/officeDocument/2006/relationships/hyperlink" Target="https://de.wikipedia.org/wiki/Content-Management-System" TargetMode="External"/><Relationship Id="rId1" Type="http://schemas.openxmlformats.org/officeDocument/2006/relationships/slideLayout" Target="../slideLayouts/slideLayout2.xml"/><Relationship Id="rId6" Type="http://schemas.openxmlformats.org/officeDocument/2006/relationships/hyperlink" Target="https://en.wikipedia.org/wiki/Squarespace" TargetMode="External"/><Relationship Id="rId5" Type="http://schemas.openxmlformats.org/officeDocument/2006/relationships/hyperlink" Target="https://de.wikipedia.org/wiki/Wix.com" TargetMode="External"/><Relationship Id="rId4" Type="http://schemas.openxmlformats.org/officeDocument/2006/relationships/hyperlink" Target="https://de.wikipedia.org/wiki/TYPO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wikipedia.org/wiki/Objektorientierte_Programmierung#:~:text=Die%20objektorientierte%20Programmierung%20(kurz%20OOP,der%20die%20gegebene%20Anwendung%20betriff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wikipedia.org/wiki/Compiler#:~:text=Ein%20Compiler%20(auch%20Kompilierer%3B%20von,(direkter)%20ausgef%C3%BChrt%20werden%20kan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wikipedia.org/wiki/Interpret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heserverside.com/definition/just-in-time-compiler-JI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wikipedia.org/wiki/Rekursive_Programmieru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qaz.wiki/wiki/Sequential_acces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happycoders.eu/de/algorithmen/quicksor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wikipedia.org/wiki/Bin%C3%A4re_Such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wikipedia.org/wiki/Lineare_Suche#:~:text=Lineare%20Suche%20ist%20ein%20Algorithmus,bis%20man%20es%20gefunden%20ha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wikipedia.org/wiki/Agile_Softwareentwicklung" TargetMode="External"/><Relationship Id="rId2" Type="http://schemas.openxmlformats.org/officeDocument/2006/relationships/hyperlink" Target="https://de.wikipedia.org/wiki/Scrum" TargetMode="External"/><Relationship Id="rId1" Type="http://schemas.openxmlformats.org/officeDocument/2006/relationships/slideLayout" Target="../slideLayouts/slideLayout2.xml"/><Relationship Id="rId4" Type="http://schemas.openxmlformats.org/officeDocument/2006/relationships/hyperlink" Target="https://digitaleneuordnung.de/blog/scrum-methode/#product-backlog"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ww.ibm.com/docs/de/db2/11.1?topic=support-troubleshooting-techniqu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Normalisierung_(Datenbank)#Erste_Normalform_(1N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wikipedia.org/wiki/Normalisierung_(Datenbank)#Erste_Normalform_(1N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wikipedia.org/wiki/Normalisierung_(Datenbank)#Erste_Normalform_(1N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wikipedia.org/wiki/Normalisierung_(Datenbank)#Erste_Normalform_(1N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6E3E23-2DE7-49D0-97A4-B7F2CA757D74}"/>
              </a:ext>
            </a:extLst>
          </p:cNvPr>
          <p:cNvSpPr>
            <a:spLocks noGrp="1"/>
          </p:cNvSpPr>
          <p:nvPr>
            <p:ph type="ctrTitle"/>
          </p:nvPr>
        </p:nvSpPr>
        <p:spPr>
          <a:xfrm>
            <a:off x="1774423" y="802298"/>
            <a:ext cx="8637073" cy="2415035"/>
          </a:xfrm>
        </p:spPr>
        <p:txBody>
          <a:bodyPr>
            <a:normAutofit/>
          </a:bodyPr>
          <a:lstStyle/>
          <a:p>
            <a:r>
              <a:rPr lang="de-DE" sz="4400" dirty="0"/>
              <a:t>LAP - Vorbereitungskurs</a:t>
            </a:r>
            <a:endParaRPr lang="de-AT" sz="4400" dirty="0"/>
          </a:p>
        </p:txBody>
      </p:sp>
      <p:sp>
        <p:nvSpPr>
          <p:cNvPr id="3" name="Untertitel 2">
            <a:extLst>
              <a:ext uri="{FF2B5EF4-FFF2-40B4-BE49-F238E27FC236}">
                <a16:creationId xmlns:a16="http://schemas.microsoft.com/office/drawing/2014/main" id="{ED252610-373C-4293-8210-C7B60D4178AC}"/>
              </a:ext>
            </a:extLst>
          </p:cNvPr>
          <p:cNvSpPr>
            <a:spLocks noGrp="1"/>
          </p:cNvSpPr>
          <p:nvPr>
            <p:ph type="subTitle" idx="1"/>
          </p:nvPr>
        </p:nvSpPr>
        <p:spPr/>
        <p:txBody>
          <a:bodyPr>
            <a:normAutofit/>
          </a:bodyPr>
          <a:lstStyle/>
          <a:p>
            <a:r>
              <a:rPr lang="de-AT" sz="2000" b="1" dirty="0">
                <a:effectLst/>
                <a:latin typeface="Calibri" panose="020F0502020204030204" pitchFamily="34" charset="0"/>
                <a:ea typeface="Calibri" panose="020F0502020204030204" pitchFamily="34" charset="0"/>
                <a:cs typeface="Times New Roman" panose="02020603050405020304" pitchFamily="18" charset="0"/>
              </a:rPr>
              <a:t>Applikationsentwicklung - Coding</a:t>
            </a:r>
            <a:endParaRPr lang="de-AT" sz="2000" dirty="0"/>
          </a:p>
        </p:txBody>
      </p:sp>
    </p:spTree>
    <p:extLst>
      <p:ext uri="{BB962C8B-B14F-4D97-AF65-F5344CB8AC3E}">
        <p14:creationId xmlns:p14="http://schemas.microsoft.com/office/powerpoint/2010/main" val="279655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358835" y="1660392"/>
            <a:ext cx="9646049" cy="430585"/>
          </a:xfrm>
        </p:spPr>
        <p:txBody>
          <a:bodyPr>
            <a:normAutofit fontScale="92500"/>
          </a:bodyPr>
          <a:lstStyle/>
          <a:p>
            <a:pPr marL="457200" lvl="1" indent="0">
              <a:buNone/>
            </a:pPr>
            <a:r>
              <a:rPr lang="de-DE" dirty="0"/>
              <a:t>3.NF: kein Nichtschlüsselattribut darf von einem Schlüsselkandidaten </a:t>
            </a:r>
            <a:r>
              <a:rPr lang="de-DE" dirty="0">
                <a:solidFill>
                  <a:srgbClr val="FFFF00"/>
                </a:solidFill>
              </a:rPr>
              <a:t>transitiv</a:t>
            </a:r>
            <a:r>
              <a:rPr lang="de-DE" dirty="0"/>
              <a:t> abhängen</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7" name="Grafik 6">
            <a:extLst>
              <a:ext uri="{FF2B5EF4-FFF2-40B4-BE49-F238E27FC236}">
                <a16:creationId xmlns:a16="http://schemas.microsoft.com/office/drawing/2014/main" id="{94A276E6-02EB-45F7-8E32-AC8491C50D82}"/>
              </a:ext>
            </a:extLst>
          </p:cNvPr>
          <p:cNvPicPr>
            <a:picLocks noChangeAspect="1"/>
          </p:cNvPicPr>
          <p:nvPr/>
        </p:nvPicPr>
        <p:blipFill>
          <a:blip r:embed="rId2"/>
          <a:stretch>
            <a:fillRect/>
          </a:stretch>
        </p:blipFill>
        <p:spPr>
          <a:xfrm>
            <a:off x="1932169" y="2215288"/>
            <a:ext cx="8810625" cy="2085975"/>
          </a:xfrm>
          <a:prstGeom prst="rect">
            <a:avLst/>
          </a:prstGeom>
        </p:spPr>
      </p:pic>
      <p:sp>
        <p:nvSpPr>
          <p:cNvPr id="13" name="Textfeld 12">
            <a:extLst>
              <a:ext uri="{FF2B5EF4-FFF2-40B4-BE49-F238E27FC236}">
                <a16:creationId xmlns:a16="http://schemas.microsoft.com/office/drawing/2014/main" id="{64AC6CD8-E5CF-4432-B8AC-F3E6655E0685}"/>
              </a:ext>
            </a:extLst>
          </p:cNvPr>
          <p:cNvSpPr txBox="1"/>
          <p:nvPr/>
        </p:nvSpPr>
        <p:spPr>
          <a:xfrm>
            <a:off x="395843" y="4576153"/>
            <a:ext cx="11400312" cy="1477328"/>
          </a:xfrm>
          <a:prstGeom prst="rect">
            <a:avLst/>
          </a:prstGeom>
          <a:noFill/>
        </p:spPr>
        <p:txBody>
          <a:bodyPr wrap="square">
            <a:spAutoFit/>
          </a:bodyPr>
          <a:lstStyle/>
          <a:p>
            <a:r>
              <a:rPr lang="de-DE" dirty="0"/>
              <a:t>Offensichtlich lässt sich der Albumtitel einer CD aus der CD_ID bestimmen, das Gründungsjahr der Band/Interpreten hängt wiederum vom Interpreten und damit transitiv von der CD_ID ab.</a:t>
            </a:r>
          </a:p>
          <a:p>
            <a:endParaRPr lang="de-DE" dirty="0"/>
          </a:p>
          <a:p>
            <a:r>
              <a:rPr lang="de-DE" dirty="0"/>
              <a:t>Das Problem ist hierbei wieder Datenredundanz. Wird zum Beispiel eine neue CD mit einem existierenden Interpreten eingeführt, so wird das Gründungsjahr redundant gespeichert.</a:t>
            </a:r>
            <a:endParaRPr lang="de-AT" dirty="0"/>
          </a:p>
        </p:txBody>
      </p:sp>
    </p:spTree>
    <p:extLst>
      <p:ext uri="{BB962C8B-B14F-4D97-AF65-F5344CB8AC3E}">
        <p14:creationId xmlns:p14="http://schemas.microsoft.com/office/powerpoint/2010/main" val="20063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a:xfrm>
            <a:off x="1449206" y="711697"/>
            <a:ext cx="9291215" cy="1049235"/>
          </a:xfrm>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49206" y="1545639"/>
            <a:ext cx="9291215" cy="430585"/>
          </a:xfrm>
        </p:spPr>
        <p:txBody>
          <a:bodyPr>
            <a:normAutofit/>
          </a:bodyPr>
          <a:lstStyle/>
          <a:p>
            <a:pPr marL="457200" lvl="1" indent="0">
              <a:buNone/>
            </a:pPr>
            <a:r>
              <a:rPr lang="de-DE" dirty="0"/>
              <a:t>3.NF: kein Nichtschlüsselattribut hängt von einem Schlüsselkandidaten </a:t>
            </a:r>
            <a:r>
              <a:rPr lang="de-DE" dirty="0">
                <a:solidFill>
                  <a:srgbClr val="FFFF00"/>
                </a:solidFill>
              </a:rPr>
              <a:t>transitiv</a:t>
            </a:r>
            <a:r>
              <a:rPr lang="de-DE" dirty="0"/>
              <a:t> ab</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7" name="Grafik 6">
            <a:extLst>
              <a:ext uri="{FF2B5EF4-FFF2-40B4-BE49-F238E27FC236}">
                <a16:creationId xmlns:a16="http://schemas.microsoft.com/office/drawing/2014/main" id="{94A276E6-02EB-45F7-8E32-AC8491C50D82}"/>
              </a:ext>
            </a:extLst>
          </p:cNvPr>
          <p:cNvPicPr>
            <a:picLocks noChangeAspect="1"/>
          </p:cNvPicPr>
          <p:nvPr/>
        </p:nvPicPr>
        <p:blipFill>
          <a:blip r:embed="rId2"/>
          <a:stretch>
            <a:fillRect/>
          </a:stretch>
        </p:blipFill>
        <p:spPr>
          <a:xfrm>
            <a:off x="1929796" y="1938657"/>
            <a:ext cx="8810625" cy="2085975"/>
          </a:xfrm>
          <a:prstGeom prst="rect">
            <a:avLst/>
          </a:prstGeom>
        </p:spPr>
      </p:pic>
      <p:pic>
        <p:nvPicPr>
          <p:cNvPr id="6" name="Grafik 5">
            <a:extLst>
              <a:ext uri="{FF2B5EF4-FFF2-40B4-BE49-F238E27FC236}">
                <a16:creationId xmlns:a16="http://schemas.microsoft.com/office/drawing/2014/main" id="{F69F61D1-DD2A-4873-AFB2-C2FE552C2666}"/>
              </a:ext>
            </a:extLst>
          </p:cNvPr>
          <p:cNvPicPr>
            <a:picLocks noChangeAspect="1"/>
          </p:cNvPicPr>
          <p:nvPr/>
        </p:nvPicPr>
        <p:blipFill>
          <a:blip r:embed="rId3"/>
          <a:stretch>
            <a:fillRect/>
          </a:stretch>
        </p:blipFill>
        <p:spPr>
          <a:xfrm>
            <a:off x="1929796" y="4077894"/>
            <a:ext cx="9677400" cy="2038350"/>
          </a:xfrm>
          <a:prstGeom prst="rect">
            <a:avLst/>
          </a:prstGeom>
        </p:spPr>
      </p:pic>
    </p:spTree>
    <p:extLst>
      <p:ext uri="{BB962C8B-B14F-4D97-AF65-F5344CB8AC3E}">
        <p14:creationId xmlns:p14="http://schemas.microsoft.com/office/powerpoint/2010/main" val="84166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a:xfrm>
            <a:off x="1541951" y="365660"/>
            <a:ext cx="9291215" cy="1049235"/>
          </a:xfrm>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893978" y="1127417"/>
            <a:ext cx="9291215" cy="430585"/>
          </a:xfrm>
        </p:spPr>
        <p:txBody>
          <a:bodyPr>
            <a:normAutofit/>
          </a:bodyPr>
          <a:lstStyle/>
          <a:p>
            <a:pPr marL="457200" lvl="1" indent="0">
              <a:buNone/>
            </a:pPr>
            <a:r>
              <a:rPr lang="de-DE" dirty="0"/>
              <a:t>3.NF: kein Nichtschlüsselattribut hängt von einem Schlüsselkandidaten </a:t>
            </a:r>
            <a:r>
              <a:rPr lang="de-DE" dirty="0">
                <a:solidFill>
                  <a:srgbClr val="FFFF00"/>
                </a:solidFill>
              </a:rPr>
              <a:t>transitiv</a:t>
            </a:r>
            <a:r>
              <a:rPr lang="de-DE" dirty="0"/>
              <a:t> ab</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6" name="Grafik 5">
            <a:extLst>
              <a:ext uri="{FF2B5EF4-FFF2-40B4-BE49-F238E27FC236}">
                <a16:creationId xmlns:a16="http://schemas.microsoft.com/office/drawing/2014/main" id="{F69F61D1-DD2A-4873-AFB2-C2FE552C2666}"/>
              </a:ext>
            </a:extLst>
          </p:cNvPr>
          <p:cNvPicPr>
            <a:picLocks noChangeAspect="1"/>
          </p:cNvPicPr>
          <p:nvPr/>
        </p:nvPicPr>
        <p:blipFill>
          <a:blip r:embed="rId2"/>
          <a:stretch>
            <a:fillRect/>
          </a:stretch>
        </p:blipFill>
        <p:spPr>
          <a:xfrm>
            <a:off x="507793" y="1494364"/>
            <a:ext cx="9677400" cy="2038350"/>
          </a:xfrm>
          <a:prstGeom prst="rect">
            <a:avLst/>
          </a:prstGeom>
        </p:spPr>
      </p:pic>
      <p:pic>
        <p:nvPicPr>
          <p:cNvPr id="8" name="Grafik 7">
            <a:extLst>
              <a:ext uri="{FF2B5EF4-FFF2-40B4-BE49-F238E27FC236}">
                <a16:creationId xmlns:a16="http://schemas.microsoft.com/office/drawing/2014/main" id="{C860803F-526F-43CE-A9E4-2D79A0D517CA}"/>
              </a:ext>
            </a:extLst>
          </p:cNvPr>
          <p:cNvPicPr>
            <a:picLocks noChangeAspect="1"/>
          </p:cNvPicPr>
          <p:nvPr/>
        </p:nvPicPr>
        <p:blipFill>
          <a:blip r:embed="rId3"/>
          <a:stretch>
            <a:fillRect/>
          </a:stretch>
        </p:blipFill>
        <p:spPr>
          <a:xfrm>
            <a:off x="507793" y="4014574"/>
            <a:ext cx="10725150" cy="2085975"/>
          </a:xfrm>
          <a:prstGeom prst="rect">
            <a:avLst/>
          </a:prstGeom>
        </p:spPr>
      </p:pic>
      <p:sp>
        <p:nvSpPr>
          <p:cNvPr id="10" name="Textfeld 9">
            <a:extLst>
              <a:ext uri="{FF2B5EF4-FFF2-40B4-BE49-F238E27FC236}">
                <a16:creationId xmlns:a16="http://schemas.microsoft.com/office/drawing/2014/main" id="{BFB6BEF0-8FD1-4DFD-89B2-107A032364DD}"/>
              </a:ext>
            </a:extLst>
          </p:cNvPr>
          <p:cNvSpPr txBox="1"/>
          <p:nvPr/>
        </p:nvSpPr>
        <p:spPr>
          <a:xfrm>
            <a:off x="419591" y="3453549"/>
            <a:ext cx="10848975" cy="584775"/>
          </a:xfrm>
          <a:prstGeom prst="rect">
            <a:avLst/>
          </a:prstGeom>
          <a:noFill/>
        </p:spPr>
        <p:txBody>
          <a:bodyPr wrap="square">
            <a:spAutoFit/>
          </a:bodyPr>
          <a:lstStyle/>
          <a:p>
            <a:r>
              <a:rPr lang="de-DE" sz="1600" b="0" i="0" dirty="0">
                <a:effectLst/>
                <a:latin typeface="Arial" panose="020B0604020202020204" pitchFamily="34" charset="0"/>
              </a:rPr>
              <a:t>Diese Lösung gilt nur, wenn man davon ausgeht, dass der Interpret weltweit eindeutig ist. Ansonsten müsste man eine künstliche ID in der Tabelle Künstler hinzufügen, die dann den Fremdschlüssel in der Tabelle CD stellt, wie folgt:</a:t>
            </a:r>
            <a:endParaRPr lang="de-AT" sz="1600" dirty="0"/>
          </a:p>
        </p:txBody>
      </p:sp>
    </p:spTree>
    <p:extLst>
      <p:ext uri="{BB962C8B-B14F-4D97-AF65-F5344CB8AC3E}">
        <p14:creationId xmlns:p14="http://schemas.microsoft.com/office/powerpoint/2010/main" val="326683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51580" y="2015732"/>
            <a:ext cx="5495486" cy="3435042"/>
          </a:xfrm>
        </p:spPr>
        <p:txBody>
          <a:bodyPr>
            <a:normAutofit/>
          </a:bodyPr>
          <a:lstStyle/>
          <a:p>
            <a:r>
              <a:rPr lang="de-DE" b="1" dirty="0">
                <a:latin typeface="Arial-BoldMT"/>
              </a:rPr>
              <a:t>DBMS – Datenbankmanagementsystem</a:t>
            </a:r>
          </a:p>
          <a:p>
            <a:pPr lvl="1"/>
            <a:r>
              <a:rPr lang="de-DE" dirty="0"/>
              <a:t>ist die eingesetzte Software</a:t>
            </a:r>
          </a:p>
          <a:p>
            <a:pPr lvl="1"/>
            <a:r>
              <a:rPr lang="de-AT" dirty="0"/>
              <a:t>legt das </a:t>
            </a:r>
            <a:r>
              <a:rPr lang="de-AT" dirty="0">
                <a:hlinkClick r:id="rId2"/>
              </a:rPr>
              <a:t>Datenbankmodell</a:t>
            </a:r>
            <a:r>
              <a:rPr lang="de-AT" dirty="0"/>
              <a:t> fest</a:t>
            </a:r>
          </a:p>
          <a:p>
            <a:pPr lvl="2"/>
            <a:r>
              <a:rPr lang="de-AT" dirty="0"/>
              <a:t>relational also tabellenbasiert</a:t>
            </a:r>
          </a:p>
          <a:p>
            <a:pPr lvl="2"/>
            <a:r>
              <a:rPr lang="de-DE" dirty="0"/>
              <a:t>Objektdatenbank</a:t>
            </a:r>
          </a:p>
          <a:p>
            <a:pPr lvl="2"/>
            <a:r>
              <a:rPr lang="de-DE" dirty="0"/>
              <a:t>NoSQL Datenbank</a:t>
            </a:r>
            <a:endParaRPr lang="de-AT" dirty="0"/>
          </a:p>
          <a:p>
            <a:pPr lvl="1"/>
            <a:r>
              <a:rPr lang="de-AT" dirty="0"/>
              <a:t>entscheidet über Funktionalität und Geschwindigkeit des Systems</a:t>
            </a:r>
          </a:p>
        </p:txBody>
      </p:sp>
      <p:pic>
        <p:nvPicPr>
          <p:cNvPr id="5" name="Grafik 4">
            <a:extLst>
              <a:ext uri="{FF2B5EF4-FFF2-40B4-BE49-F238E27FC236}">
                <a16:creationId xmlns:a16="http://schemas.microsoft.com/office/drawing/2014/main" id="{B658FFB2-41ED-4F10-827C-B92BFCA253CC}"/>
              </a:ext>
            </a:extLst>
          </p:cNvPr>
          <p:cNvPicPr>
            <a:picLocks noChangeAspect="1"/>
          </p:cNvPicPr>
          <p:nvPr/>
        </p:nvPicPr>
        <p:blipFill>
          <a:blip r:embed="rId3"/>
          <a:stretch>
            <a:fillRect/>
          </a:stretch>
        </p:blipFill>
        <p:spPr>
          <a:xfrm>
            <a:off x="7379648" y="1853754"/>
            <a:ext cx="3621911" cy="3880619"/>
          </a:xfrm>
          <a:prstGeom prst="rect">
            <a:avLst/>
          </a:prstGeom>
        </p:spPr>
      </p:pic>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 DBMS?</a:t>
            </a:r>
          </a:p>
        </p:txBody>
      </p:sp>
    </p:spTree>
    <p:extLst>
      <p:ext uri="{BB962C8B-B14F-4D97-AF65-F5344CB8AC3E}">
        <p14:creationId xmlns:p14="http://schemas.microsoft.com/office/powerpoint/2010/main" val="280651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51580" y="2015732"/>
            <a:ext cx="5495486" cy="544571"/>
          </a:xfrm>
        </p:spPr>
        <p:txBody>
          <a:bodyPr>
            <a:normAutofit/>
          </a:bodyPr>
          <a:lstStyle/>
          <a:p>
            <a:pPr marL="0" indent="0">
              <a:buNone/>
            </a:pPr>
            <a:r>
              <a:rPr lang="de-DE" b="1" dirty="0">
                <a:latin typeface="Arial-BoldMT"/>
              </a:rPr>
              <a:t>Folgende </a:t>
            </a:r>
            <a:r>
              <a:rPr lang="de-AT" dirty="0"/>
              <a:t> </a:t>
            </a:r>
            <a:r>
              <a:rPr lang="de-AT" dirty="0">
                <a:hlinkClick r:id="rId2"/>
              </a:rPr>
              <a:t>Datenbankmodelle</a:t>
            </a:r>
            <a:r>
              <a:rPr lang="de-DE" b="1" dirty="0">
                <a:latin typeface="Arial-BoldMT"/>
              </a:rPr>
              <a:t> gibt es:</a:t>
            </a:r>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für Datenbanken gibt es?</a:t>
            </a:r>
          </a:p>
        </p:txBody>
      </p:sp>
      <p:sp>
        <p:nvSpPr>
          <p:cNvPr id="7" name="Textfeld 6">
            <a:extLst>
              <a:ext uri="{FF2B5EF4-FFF2-40B4-BE49-F238E27FC236}">
                <a16:creationId xmlns:a16="http://schemas.microsoft.com/office/drawing/2014/main" id="{6458131A-860C-499C-8F65-CEA802333D15}"/>
              </a:ext>
            </a:extLst>
          </p:cNvPr>
          <p:cNvSpPr txBox="1"/>
          <p:nvPr/>
        </p:nvSpPr>
        <p:spPr>
          <a:xfrm>
            <a:off x="3050822" y="2560303"/>
            <a:ext cx="6101644" cy="1754326"/>
          </a:xfrm>
          <a:prstGeom prst="rect">
            <a:avLst/>
          </a:prstGeom>
          <a:noFill/>
        </p:spPr>
        <p:txBody>
          <a:bodyPr wrap="square">
            <a:spAutoFit/>
          </a:bodyPr>
          <a:lstStyle/>
          <a:p>
            <a:pPr algn="l">
              <a:buFont typeface="+mj-lt"/>
              <a:buAutoNum type="arabicPeriod"/>
            </a:pPr>
            <a:r>
              <a:rPr lang="de-AT" sz="1800" b="0" i="0" u="none" strike="noStrike" dirty="0">
                <a:solidFill>
                  <a:srgbClr val="0B0080"/>
                </a:solidFill>
                <a:effectLst/>
                <a:latin typeface="Arial" panose="020B0604020202020204" pitchFamily="34" charset="0"/>
                <a:hlinkClick r:id="rId3"/>
              </a:rPr>
              <a:t>Hierarchisches Datenbankmodell</a:t>
            </a:r>
            <a:endParaRPr lang="de-AT" sz="1800" b="0" i="0" dirty="0">
              <a:solidFill>
                <a:srgbClr val="202122"/>
              </a:solidFill>
              <a:effectLst/>
              <a:latin typeface="Arial" panose="020B0604020202020204" pitchFamily="34" charset="0"/>
            </a:endParaRPr>
          </a:p>
          <a:p>
            <a:pPr algn="l">
              <a:buFont typeface="+mj-lt"/>
              <a:buAutoNum type="arabicPeriod"/>
            </a:pPr>
            <a:r>
              <a:rPr lang="de-AT" sz="1800" b="0" i="0" u="none" strike="noStrike" dirty="0">
                <a:solidFill>
                  <a:srgbClr val="0B0080"/>
                </a:solidFill>
                <a:effectLst/>
                <a:latin typeface="Arial" panose="020B0604020202020204" pitchFamily="34" charset="0"/>
                <a:hlinkClick r:id="rId4"/>
              </a:rPr>
              <a:t>Netzwerkdatenbankmodell</a:t>
            </a:r>
            <a:endParaRPr lang="de-AT" sz="1800" b="0" i="0" dirty="0">
              <a:solidFill>
                <a:srgbClr val="202122"/>
              </a:solidFill>
              <a:effectLst/>
              <a:latin typeface="Arial" panose="020B0604020202020204" pitchFamily="34" charset="0"/>
            </a:endParaRPr>
          </a:p>
          <a:p>
            <a:pPr algn="l">
              <a:buFont typeface="+mj-lt"/>
              <a:buAutoNum type="arabicPeriod"/>
            </a:pPr>
            <a:r>
              <a:rPr lang="de-AT" sz="1800" b="0" i="0" u="none" strike="noStrike" dirty="0">
                <a:solidFill>
                  <a:srgbClr val="0B0080"/>
                </a:solidFill>
                <a:effectLst/>
                <a:latin typeface="Arial" panose="020B0604020202020204" pitchFamily="34" charset="0"/>
                <a:hlinkClick r:id="rId5"/>
              </a:rPr>
              <a:t>Relationales Datenbankmodell</a:t>
            </a:r>
            <a:endParaRPr lang="de-AT" sz="1800" b="0" i="0" dirty="0">
              <a:solidFill>
                <a:srgbClr val="202122"/>
              </a:solidFill>
              <a:effectLst/>
              <a:latin typeface="Arial" panose="020B0604020202020204" pitchFamily="34" charset="0"/>
            </a:endParaRPr>
          </a:p>
          <a:p>
            <a:pPr algn="l">
              <a:buFont typeface="+mj-lt"/>
              <a:buAutoNum type="arabicPeriod"/>
            </a:pPr>
            <a:r>
              <a:rPr lang="de-AT" sz="1800" b="0" i="0" u="none" strike="noStrike" dirty="0">
                <a:solidFill>
                  <a:srgbClr val="0B0080"/>
                </a:solidFill>
                <a:effectLst/>
                <a:latin typeface="Arial" panose="020B0604020202020204" pitchFamily="34" charset="0"/>
                <a:hlinkClick r:id="rId6"/>
              </a:rPr>
              <a:t>Objektrelationales Datenbankmodell</a:t>
            </a:r>
            <a:endParaRPr lang="de-AT" sz="1800" b="0" i="0" dirty="0">
              <a:solidFill>
                <a:srgbClr val="202122"/>
              </a:solidFill>
              <a:effectLst/>
              <a:latin typeface="Arial" panose="020B0604020202020204" pitchFamily="34" charset="0"/>
            </a:endParaRPr>
          </a:p>
          <a:p>
            <a:pPr algn="l">
              <a:buFont typeface="+mj-lt"/>
              <a:buAutoNum type="arabicPeriod"/>
            </a:pPr>
            <a:r>
              <a:rPr lang="de-AT" sz="1800" b="0" i="0" u="none" strike="noStrike" dirty="0">
                <a:solidFill>
                  <a:srgbClr val="0B0080"/>
                </a:solidFill>
                <a:effectLst/>
                <a:latin typeface="Arial" panose="020B0604020202020204" pitchFamily="34" charset="0"/>
                <a:hlinkClick r:id="rId7"/>
              </a:rPr>
              <a:t>Objektorientiertes Datenbankmodell</a:t>
            </a:r>
            <a:endParaRPr lang="de-AT" sz="1800" b="0" i="0" dirty="0">
              <a:solidFill>
                <a:srgbClr val="202122"/>
              </a:solidFill>
              <a:effectLst/>
              <a:latin typeface="Arial" panose="020B0604020202020204" pitchFamily="34" charset="0"/>
            </a:endParaRPr>
          </a:p>
          <a:p>
            <a:pPr algn="l">
              <a:buFont typeface="+mj-lt"/>
              <a:buAutoNum type="arabicPeriod"/>
            </a:pPr>
            <a:r>
              <a:rPr lang="de-AT" sz="1800" b="0" i="0" u="none" strike="noStrike" dirty="0">
                <a:solidFill>
                  <a:srgbClr val="0B0080"/>
                </a:solidFill>
                <a:effectLst/>
                <a:latin typeface="Arial" panose="020B0604020202020204" pitchFamily="34" charset="0"/>
                <a:hlinkClick r:id="rId8"/>
              </a:rPr>
              <a:t>Dokumentenorientiertes Datenbankmodell</a:t>
            </a:r>
            <a:endParaRPr lang="de-AT" sz="1800" b="0" i="0" u="none" strike="noStrike" dirty="0">
              <a:solidFill>
                <a:srgbClr val="0B0080"/>
              </a:solidFill>
              <a:effectLst/>
              <a:latin typeface="Arial" panose="020B0604020202020204" pitchFamily="34" charset="0"/>
            </a:endParaRPr>
          </a:p>
        </p:txBody>
      </p:sp>
    </p:spTree>
    <p:extLst>
      <p:ext uri="{BB962C8B-B14F-4D97-AF65-F5344CB8AC3E}">
        <p14:creationId xmlns:p14="http://schemas.microsoft.com/office/powerpoint/2010/main" val="321233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675119" y="1853754"/>
            <a:ext cx="9213948" cy="479112"/>
          </a:xfrm>
        </p:spPr>
        <p:txBody>
          <a:bodyPr>
            <a:noAutofit/>
          </a:bodyPr>
          <a:lstStyle/>
          <a:p>
            <a:pPr marL="0" indent="0">
              <a:buNone/>
            </a:pPr>
            <a:r>
              <a:rPr lang="de-AT" b="1" dirty="0">
                <a:latin typeface="ArialMT"/>
              </a:rPr>
              <a:t>Welche Bedeutung haben Redundanz und Integrität bei einer Datenbank?</a:t>
            </a:r>
            <a:endParaRPr lang="de-DE" b="1" dirty="0">
              <a:latin typeface="Arial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85699" y="2685043"/>
            <a:ext cx="8437487" cy="26771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Die </a:t>
            </a:r>
            <a:r>
              <a:rPr lang="de-DE" sz="1800" b="1" dirty="0">
                <a:latin typeface="ArialMT"/>
              </a:rPr>
              <a:t>Integrität</a:t>
            </a:r>
            <a:r>
              <a:rPr lang="de-DE" sz="1800" dirty="0">
                <a:latin typeface="ArialMT"/>
              </a:rPr>
              <a:t> stellt sicher, dass Daten vollständig und zuverlässig sind (Daten im richtigen Format speichern, Daten dürfen nur vollständig gelöscht werden, …)</a:t>
            </a:r>
          </a:p>
          <a:p>
            <a:pPr marL="0" indent="0">
              <a:buFont typeface="Arial" panose="020B0604020202020204" pitchFamily="34" charset="0"/>
              <a:buNone/>
            </a:pPr>
            <a:r>
              <a:rPr lang="de-DE" sz="1800" b="1" dirty="0">
                <a:latin typeface="ArialMT"/>
              </a:rPr>
              <a:t>Redundanz </a:t>
            </a:r>
            <a:r>
              <a:rPr lang="de-DE" sz="1800" dirty="0">
                <a:latin typeface="ArialMT"/>
              </a:rPr>
              <a:t>bedeutet, dass Informationen mehrmals gespeichert werden. Dies kann gewollt oder ungewollt sein. ACHTUNG: ungewollte Datenredundanz kann zu Anomalien führen!</a:t>
            </a:r>
          </a:p>
          <a:p>
            <a:pPr marL="0" indent="0">
              <a:buFont typeface="Arial" panose="020B0604020202020204" pitchFamily="34" charset="0"/>
              <a:buNone/>
            </a:pPr>
            <a:r>
              <a:rPr lang="de-DE" sz="1800" dirty="0">
                <a:latin typeface="ArialMT"/>
                <a:hlinkClick r:id="rId2"/>
              </a:rPr>
              <a:t>Update-Anomalie, Delete-Anomalie, Insert-Anomalie</a:t>
            </a:r>
            <a:endParaRPr lang="de-DE" sz="1800" dirty="0">
              <a:latin typeface="ArialMT"/>
            </a:endParaRPr>
          </a:p>
        </p:txBody>
      </p:sp>
      <p:sp>
        <p:nvSpPr>
          <p:cNvPr id="4" name="Inhaltsplatzhalter 2">
            <a:extLst>
              <a:ext uri="{FF2B5EF4-FFF2-40B4-BE49-F238E27FC236}">
                <a16:creationId xmlns:a16="http://schemas.microsoft.com/office/drawing/2014/main" id="{0C94E5A0-2F48-2FA3-AC37-E7A6AFA15A8C}"/>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Redundanz und Integrität</a:t>
            </a:r>
          </a:p>
        </p:txBody>
      </p:sp>
    </p:spTree>
    <p:extLst>
      <p:ext uri="{BB962C8B-B14F-4D97-AF65-F5344CB8AC3E}">
        <p14:creationId xmlns:p14="http://schemas.microsoft.com/office/powerpoint/2010/main" val="65269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CMS</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51579" y="2015732"/>
            <a:ext cx="8437487" cy="479112"/>
          </a:xfrm>
        </p:spPr>
        <p:txBody>
          <a:bodyPr>
            <a:normAutofit/>
          </a:bodyPr>
          <a:lstStyle/>
          <a:p>
            <a:pPr marL="0" indent="0">
              <a:buNone/>
            </a:pPr>
            <a:r>
              <a:rPr lang="de-AT" sz="1800" b="0" i="0" u="none" strike="noStrike" baseline="0" dirty="0">
                <a:latin typeface="ArialMT"/>
              </a:rPr>
              <a:t>Das Akronym </a:t>
            </a:r>
            <a:r>
              <a:rPr lang="de-AT" sz="1800" b="0" i="0" u="none" strike="noStrike" baseline="0" dirty="0">
                <a:latin typeface="ArialMT"/>
                <a:hlinkClick r:id="rId2"/>
              </a:rPr>
              <a:t>CMS</a:t>
            </a:r>
            <a:r>
              <a:rPr lang="de-AT" sz="1800" b="0" i="0" u="none" strike="noStrike" baseline="0" dirty="0">
                <a:latin typeface="ArialMT"/>
              </a:rPr>
              <a:t> steht für Content Management System:</a:t>
            </a:r>
            <a:endParaRPr lang="de-DE" b="1" dirty="0">
              <a:latin typeface="Arial-BoldMT"/>
            </a:endParaRPr>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495486" cy="1049236"/>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 CMS?</a:t>
            </a:r>
          </a:p>
          <a:p>
            <a:pPr marL="0" indent="0">
              <a:buNone/>
            </a:pPr>
            <a:r>
              <a:rPr lang="de-DE" b="1" dirty="0">
                <a:latin typeface="Arial-BoldMT"/>
              </a:rPr>
              <a:t>Nennen Sie Beispiele dafür.</a:t>
            </a:r>
          </a:p>
          <a:p>
            <a:pPr marL="0" indent="0">
              <a:buNone/>
            </a:pPr>
            <a:r>
              <a:rPr lang="de-DE" b="1" dirty="0">
                <a:latin typeface="Arial-BoldMT"/>
              </a:rPr>
              <a:t>Wie kann ein CMS gehostet werden?</a:t>
            </a: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85699" y="2685043"/>
            <a:ext cx="8437487" cy="26771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Software zur gemeinschaftlichen Erstellung, Bearbeitung, Organisation und Darstellung digitaler Inhalte (Content) zumeist zur Verwendung in Webseiten.</a:t>
            </a:r>
          </a:p>
          <a:p>
            <a:r>
              <a:rPr lang="de-DE" sz="1800" b="1" dirty="0">
                <a:latin typeface="ArialMT"/>
              </a:rPr>
              <a:t>Speicherung der Daten zumeist in einer relationalen DB (MySQL)</a:t>
            </a:r>
          </a:p>
          <a:p>
            <a:r>
              <a:rPr lang="de-DE" sz="1800" b="1" dirty="0">
                <a:latin typeface="ArialMT"/>
              </a:rPr>
              <a:t>Beispiele dafür sind: </a:t>
            </a:r>
            <a:r>
              <a:rPr lang="de-DE" sz="1800" b="1" dirty="0">
                <a:latin typeface="ArialMT"/>
                <a:hlinkClick r:id="rId3"/>
              </a:rPr>
              <a:t>Wordpress</a:t>
            </a:r>
            <a:r>
              <a:rPr lang="de-DE" sz="1800" b="1" dirty="0">
                <a:latin typeface="ArialMT"/>
              </a:rPr>
              <a:t>, </a:t>
            </a:r>
            <a:r>
              <a:rPr lang="de-DE" sz="1800" b="1" dirty="0">
                <a:latin typeface="ArialMT"/>
                <a:hlinkClick r:id="rId4"/>
              </a:rPr>
              <a:t>Typo3</a:t>
            </a:r>
            <a:r>
              <a:rPr lang="de-DE" sz="1800" b="1" dirty="0">
                <a:latin typeface="ArialMT"/>
              </a:rPr>
              <a:t>, </a:t>
            </a:r>
            <a:r>
              <a:rPr lang="de-DE" sz="1800" b="1" dirty="0">
                <a:latin typeface="ArialMT"/>
                <a:hlinkClick r:id="rId5"/>
              </a:rPr>
              <a:t>Wix.com</a:t>
            </a:r>
            <a:r>
              <a:rPr lang="de-DE" sz="1800" b="1" dirty="0">
                <a:latin typeface="ArialMT"/>
              </a:rPr>
              <a:t>, </a:t>
            </a:r>
            <a:r>
              <a:rPr lang="de-DE" sz="1800" b="1" dirty="0">
                <a:latin typeface="ArialMT"/>
                <a:hlinkClick r:id="rId6"/>
              </a:rPr>
              <a:t>Squarespace</a:t>
            </a:r>
            <a:endParaRPr lang="de-DE" sz="1800" b="1" dirty="0">
              <a:latin typeface="ArialMT"/>
            </a:endParaRPr>
          </a:p>
          <a:p>
            <a:r>
              <a:rPr lang="de-DE" sz="1800" b="0" i="0" u="none" strike="noStrike" baseline="0" dirty="0">
                <a:latin typeface="ArialMT"/>
              </a:rPr>
              <a:t>Ein CMS kann mit z.B. </a:t>
            </a:r>
            <a:r>
              <a:rPr lang="de-DE" sz="1800" b="0" i="0" u="none" strike="noStrike" baseline="0" dirty="0">
                <a:latin typeface="ArialMT"/>
                <a:hlinkClick r:id="rId7"/>
              </a:rPr>
              <a:t>Apache</a:t>
            </a:r>
            <a:r>
              <a:rPr lang="de-DE" sz="1800" b="0" i="0" u="none" strike="noStrike" baseline="0" dirty="0">
                <a:latin typeface="ArialMT"/>
              </a:rPr>
              <a:t> oder </a:t>
            </a:r>
            <a:r>
              <a:rPr lang="de-DE" sz="1800" b="0" i="0" u="none" strike="noStrike" baseline="0" dirty="0">
                <a:latin typeface="ArialMT"/>
                <a:hlinkClick r:id="rId8"/>
              </a:rPr>
              <a:t>Nginx Server</a:t>
            </a:r>
            <a:r>
              <a:rPr lang="de-DE" sz="1800" b="0" i="0" u="none" strike="noStrike" baseline="0" dirty="0">
                <a:latin typeface="ArialMT"/>
              </a:rPr>
              <a:t> gehostet werden.</a:t>
            </a:r>
            <a:endParaRPr lang="de-DE" sz="1800" b="1" dirty="0">
              <a:latin typeface="ArialMT"/>
            </a:endParaRPr>
          </a:p>
        </p:txBody>
      </p:sp>
    </p:spTree>
    <p:extLst>
      <p:ext uri="{BB962C8B-B14F-4D97-AF65-F5344CB8AC3E}">
        <p14:creationId xmlns:p14="http://schemas.microsoft.com/office/powerpoint/2010/main" val="393751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Backups</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495486"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Warum müssen Daten gesichert werden?</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072444" y="2214178"/>
            <a:ext cx="9810045" cy="279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Es gibt keine gesetzliche Regelung wie lange Backups in der IT aufbewahrt werden müssen.</a:t>
            </a:r>
          </a:p>
          <a:p>
            <a:pPr marL="0" indent="0">
              <a:buFont typeface="Arial" panose="020B0604020202020204" pitchFamily="34" charset="0"/>
              <a:buNone/>
            </a:pPr>
            <a:r>
              <a:rPr lang="de-DE" sz="1800" dirty="0">
                <a:latin typeface="ArialMT"/>
              </a:rPr>
              <a:t>Es gibt aber gesetzliche Regelung wie lange Unternehmensdaten, Buchhaltungsdaten, Patientendaten oder Schülerdaten aufgehoben werden müssen:</a:t>
            </a:r>
          </a:p>
          <a:p>
            <a:r>
              <a:rPr lang="de-DE" sz="1800" b="1" dirty="0">
                <a:latin typeface="ArialMT"/>
              </a:rPr>
              <a:t>Steuerrechtliche Unterlagen 7 Jahre</a:t>
            </a:r>
          </a:p>
          <a:p>
            <a:r>
              <a:rPr lang="de-DE" sz="1800" b="1" dirty="0">
                <a:latin typeface="ArialMT"/>
              </a:rPr>
              <a:t>Grundstücke 22 Jahre</a:t>
            </a:r>
          </a:p>
          <a:p>
            <a:r>
              <a:rPr lang="de-DE" sz="1800" b="1" dirty="0">
                <a:latin typeface="ArialMT"/>
              </a:rPr>
              <a:t>Schülerstammblätter 60 Jahre nach letztem Eintrag</a:t>
            </a:r>
          </a:p>
        </p:txBody>
      </p:sp>
    </p:spTree>
    <p:extLst>
      <p:ext uri="{BB962C8B-B14F-4D97-AF65-F5344CB8AC3E}">
        <p14:creationId xmlns:p14="http://schemas.microsoft.com/office/powerpoint/2010/main" val="318738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Backups</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495486"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eine Vollsicherung?</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2652889" y="2214178"/>
            <a:ext cx="5689600" cy="279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Bei einer Vollsicherung werden alle Daten eines Systems gesichert (das Betriebssystem kann mitgesichert werden).</a:t>
            </a:r>
          </a:p>
          <a:p>
            <a:pPr marL="0" indent="0">
              <a:buFont typeface="Arial" panose="020B0604020202020204" pitchFamily="34" charset="0"/>
              <a:buNone/>
            </a:pPr>
            <a:r>
              <a:rPr lang="de-DE" sz="1800" b="1" dirty="0">
                <a:latin typeface="ArialMT"/>
              </a:rPr>
              <a:t>Vorteile: Alle Daten werden miterfasst,</a:t>
            </a:r>
          </a:p>
          <a:p>
            <a:pPr marL="0" indent="0">
              <a:buNone/>
            </a:pPr>
            <a:r>
              <a:rPr lang="de-DE" sz="1800" b="1" dirty="0">
                <a:latin typeface="ArialMT"/>
              </a:rPr>
              <a:t>	geeignet für Sicherung einer DB!</a:t>
            </a:r>
          </a:p>
          <a:p>
            <a:pPr marL="0" indent="0">
              <a:buFont typeface="Arial" panose="020B0604020202020204" pitchFamily="34" charset="0"/>
              <a:buNone/>
            </a:pPr>
            <a:r>
              <a:rPr lang="de-DE" sz="1800" b="1" dirty="0">
                <a:latin typeface="ArialMT"/>
              </a:rPr>
              <a:t>Nachteile: Speicherplatz, Zeitaufwand</a:t>
            </a:r>
          </a:p>
        </p:txBody>
      </p:sp>
    </p:spTree>
    <p:extLst>
      <p:ext uri="{BB962C8B-B14F-4D97-AF65-F5344CB8AC3E}">
        <p14:creationId xmlns:p14="http://schemas.microsoft.com/office/powerpoint/2010/main" val="178128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Backups</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495486"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 Inkrementelles Backup?</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688622" y="2090001"/>
            <a:ext cx="5915377" cy="291424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Es werden immer nur diejenigen Daten gesichert, die sich seit dem Zeitpunkt der letzten Sicherung (Volldatensicherung oder letztes Inkrement) verändert haben.</a:t>
            </a:r>
          </a:p>
          <a:p>
            <a:pPr marL="0" indent="0">
              <a:buFont typeface="Arial" panose="020B0604020202020204" pitchFamily="34" charset="0"/>
              <a:buNone/>
            </a:pPr>
            <a:r>
              <a:rPr lang="de-DE" sz="1800" b="1" dirty="0">
                <a:latin typeface="ArialMT"/>
              </a:rPr>
              <a:t>Vorteile: Zeitaufwand</a:t>
            </a:r>
          </a:p>
          <a:p>
            <a:pPr marL="0" indent="0">
              <a:buFont typeface="Arial" panose="020B0604020202020204" pitchFamily="34" charset="0"/>
              <a:buNone/>
            </a:pPr>
            <a:r>
              <a:rPr lang="de-DE" sz="1800" b="1" dirty="0">
                <a:latin typeface="ArialMT"/>
              </a:rPr>
              <a:t>Nachteile: 	Komplexität, die Gefahr eines 			Verlustes ist höher</a:t>
            </a:r>
          </a:p>
          <a:p>
            <a:pPr marL="0" indent="0">
              <a:buFont typeface="Arial" panose="020B0604020202020204" pitchFamily="34" charset="0"/>
              <a:buNone/>
            </a:pPr>
            <a:r>
              <a:rPr lang="de-DE" sz="1800" b="1" dirty="0">
                <a:latin typeface="ArialMT"/>
              </a:rPr>
              <a:t>nicht geeignet für Sicherungen einer DB!</a:t>
            </a:r>
          </a:p>
        </p:txBody>
      </p:sp>
      <p:pic>
        <p:nvPicPr>
          <p:cNvPr id="5" name="Grafik 4">
            <a:extLst>
              <a:ext uri="{FF2B5EF4-FFF2-40B4-BE49-F238E27FC236}">
                <a16:creationId xmlns:a16="http://schemas.microsoft.com/office/drawing/2014/main" id="{075B9972-823F-446A-81E0-D62AB32AFCAE}"/>
              </a:ext>
            </a:extLst>
          </p:cNvPr>
          <p:cNvPicPr>
            <a:picLocks noChangeAspect="1"/>
          </p:cNvPicPr>
          <p:nvPr/>
        </p:nvPicPr>
        <p:blipFill>
          <a:blip r:embed="rId2"/>
          <a:stretch>
            <a:fillRect/>
          </a:stretch>
        </p:blipFill>
        <p:spPr>
          <a:xfrm>
            <a:off x="7055027" y="2090001"/>
            <a:ext cx="4810125" cy="2990850"/>
          </a:xfrm>
          <a:prstGeom prst="rect">
            <a:avLst/>
          </a:prstGeom>
        </p:spPr>
      </p:pic>
    </p:spTree>
    <p:extLst>
      <p:ext uri="{BB962C8B-B14F-4D97-AF65-F5344CB8AC3E}">
        <p14:creationId xmlns:p14="http://schemas.microsoft.com/office/powerpoint/2010/main" val="308768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29781-0F7F-47F1-B475-3EF341F3B6E8}"/>
              </a:ext>
            </a:extLst>
          </p:cNvPr>
          <p:cNvSpPr>
            <a:spLocks noGrp="1"/>
          </p:cNvSpPr>
          <p:nvPr>
            <p:ph type="title"/>
          </p:nvPr>
        </p:nvSpPr>
        <p:spPr/>
        <p:txBody>
          <a:bodyPr/>
          <a:lstStyle/>
          <a:p>
            <a:r>
              <a:rPr lang="de-DE" dirty="0"/>
              <a:t>Themen Vormittag</a:t>
            </a:r>
            <a:endParaRPr lang="de-AT" dirty="0"/>
          </a:p>
        </p:txBody>
      </p:sp>
      <p:sp>
        <p:nvSpPr>
          <p:cNvPr id="3" name="Inhaltsplatzhalter 2">
            <a:extLst>
              <a:ext uri="{FF2B5EF4-FFF2-40B4-BE49-F238E27FC236}">
                <a16:creationId xmlns:a16="http://schemas.microsoft.com/office/drawing/2014/main" id="{615AFF0F-9B3E-4EC9-8B9F-8C5235422A78}"/>
              </a:ext>
            </a:extLst>
          </p:cNvPr>
          <p:cNvSpPr>
            <a:spLocks noGrp="1"/>
          </p:cNvSpPr>
          <p:nvPr>
            <p:ph idx="1"/>
          </p:nvPr>
        </p:nvSpPr>
        <p:spPr/>
        <p:txBody>
          <a:bodyPr/>
          <a:lstStyle/>
          <a:p>
            <a:r>
              <a:rPr lang="de-AT" sz="1800" dirty="0">
                <a:effectLst/>
                <a:latin typeface="Calibri" panose="020F0502020204030204" pitchFamily="34" charset="0"/>
                <a:ea typeface="Calibri" panose="020F0502020204030204" pitchFamily="34" charset="0"/>
              </a:rPr>
              <a:t>Vorbereitung zum Fachgespräch</a:t>
            </a:r>
            <a:endParaRPr lang="de-AT" dirty="0"/>
          </a:p>
        </p:txBody>
      </p:sp>
    </p:spTree>
    <p:extLst>
      <p:ext uri="{BB962C8B-B14F-4D97-AF65-F5344CB8AC3E}">
        <p14:creationId xmlns:p14="http://schemas.microsoft.com/office/powerpoint/2010/main" val="2842879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Backups</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495486"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 Differentielles Backup?</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688622" y="2090001"/>
            <a:ext cx="5249333" cy="291424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1800" dirty="0">
                <a:latin typeface="ArialMT"/>
              </a:rPr>
              <a:t>Hierbei werden jedes Mal sämtliche Veränderungen seit der letzten Volldatensicherung erfasst.</a:t>
            </a:r>
          </a:p>
          <a:p>
            <a:pPr marL="0" indent="0">
              <a:buFont typeface="Arial" panose="020B0604020202020204" pitchFamily="34" charset="0"/>
              <a:buNone/>
            </a:pPr>
            <a:r>
              <a:rPr lang="de-DE" sz="1800" b="1" dirty="0">
                <a:latin typeface="ArialMT"/>
              </a:rPr>
              <a:t>Vorteile: Einfacher und weniger Gefahr von 	Datenverlust</a:t>
            </a:r>
          </a:p>
          <a:p>
            <a:pPr marL="0" indent="0">
              <a:buFont typeface="Arial" panose="020B0604020202020204" pitchFamily="34" charset="0"/>
              <a:buNone/>
            </a:pPr>
            <a:r>
              <a:rPr lang="de-DE" sz="1800" b="1" dirty="0">
                <a:latin typeface="ArialMT"/>
              </a:rPr>
              <a:t>Nachteile: Speicherplatz</a:t>
            </a:r>
          </a:p>
          <a:p>
            <a:pPr marL="0" indent="0">
              <a:buFont typeface="Arial" panose="020B0604020202020204" pitchFamily="34" charset="0"/>
              <a:buNone/>
            </a:pPr>
            <a:r>
              <a:rPr lang="de-DE" sz="1800" b="1" dirty="0">
                <a:latin typeface="ArialMT"/>
              </a:rPr>
              <a:t>nicht geeignet für Sicherungen einer DB!</a:t>
            </a:r>
          </a:p>
        </p:txBody>
      </p:sp>
      <p:pic>
        <p:nvPicPr>
          <p:cNvPr id="4" name="Grafik 3">
            <a:extLst>
              <a:ext uri="{FF2B5EF4-FFF2-40B4-BE49-F238E27FC236}">
                <a16:creationId xmlns:a16="http://schemas.microsoft.com/office/drawing/2014/main" id="{9DB60748-74DD-4AC5-B2A7-00E773223389}"/>
              </a:ext>
            </a:extLst>
          </p:cNvPr>
          <p:cNvPicPr>
            <a:picLocks noChangeAspect="1"/>
          </p:cNvPicPr>
          <p:nvPr/>
        </p:nvPicPr>
        <p:blipFill>
          <a:blip r:embed="rId2"/>
          <a:stretch>
            <a:fillRect/>
          </a:stretch>
        </p:blipFill>
        <p:spPr>
          <a:xfrm>
            <a:off x="6588478" y="2090001"/>
            <a:ext cx="4914900" cy="3343275"/>
          </a:xfrm>
          <a:prstGeom prst="rect">
            <a:avLst/>
          </a:prstGeom>
        </p:spPr>
      </p:pic>
    </p:spTree>
    <p:extLst>
      <p:ext uri="{BB962C8B-B14F-4D97-AF65-F5344CB8AC3E}">
        <p14:creationId xmlns:p14="http://schemas.microsoft.com/office/powerpoint/2010/main" val="229773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Backups</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Welche Datensicherungsstrategien kennen Sie?</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2664178" y="2090001"/>
            <a:ext cx="6186311" cy="336253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Es gibt unterschiedliche Strategien einen Datenzustand zu einem beliebigen Zeitpunkt wiederherstellen zu können:</a:t>
            </a:r>
          </a:p>
          <a:p>
            <a:r>
              <a:rPr lang="de-DE" sz="2200" b="1" dirty="0">
                <a:latin typeface="ArialMT"/>
              </a:rPr>
              <a:t>Generationen Prinzip</a:t>
            </a:r>
          </a:p>
          <a:p>
            <a:r>
              <a:rPr lang="de-DE" sz="2200" b="1" dirty="0">
                <a:latin typeface="ArialMT"/>
              </a:rPr>
              <a:t>Die Türme von Hanoi</a:t>
            </a:r>
          </a:p>
        </p:txBody>
      </p:sp>
    </p:spTree>
    <p:extLst>
      <p:ext uri="{BB962C8B-B14F-4D97-AF65-F5344CB8AC3E}">
        <p14:creationId xmlns:p14="http://schemas.microsoft.com/office/powerpoint/2010/main" val="1873557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OOP</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das besondere an einer OOP-Sprache?</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625600" y="2090001"/>
            <a:ext cx="7224889" cy="324964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Vorteil:</a:t>
            </a:r>
          </a:p>
          <a:p>
            <a:pPr marL="0" indent="0">
              <a:buFont typeface="Arial" panose="020B0604020202020204" pitchFamily="34" charset="0"/>
              <a:buNone/>
            </a:pPr>
            <a:r>
              <a:rPr lang="de-DE" sz="2200" dirty="0">
                <a:latin typeface="ArialMT"/>
              </a:rPr>
              <a:t>Häufig genannte Vorzüge des OOP-Paradigmas sind eine verbesserte Wartbarkeit und Wiederverwendbarkeit des statischen Quellcodes.</a:t>
            </a:r>
          </a:p>
          <a:p>
            <a:pPr marL="0" indent="0">
              <a:buFont typeface="Arial" panose="020B0604020202020204" pitchFamily="34" charset="0"/>
              <a:buNone/>
            </a:pPr>
            <a:r>
              <a:rPr lang="de-DE" sz="2200" dirty="0">
                <a:latin typeface="ArialMT"/>
                <a:hlinkClick r:id="rId2"/>
              </a:rPr>
              <a:t>Nachteil</a:t>
            </a:r>
            <a:r>
              <a:rPr lang="de-DE" sz="2200" dirty="0">
                <a:latin typeface="ArialMT"/>
              </a:rPr>
              <a:t>:</a:t>
            </a:r>
          </a:p>
          <a:p>
            <a:pPr marL="0" indent="0">
              <a:buFont typeface="Arial" panose="020B0604020202020204" pitchFamily="34" charset="0"/>
              <a:buNone/>
            </a:pPr>
            <a:r>
              <a:rPr lang="de-DE" sz="2200" dirty="0">
                <a:latin typeface="ArialMT"/>
              </a:rPr>
              <a:t>OOP-Objekte lassen sich nicht direkt in allen Aspekten mit relationalen Datenbanken abbilden.</a:t>
            </a:r>
          </a:p>
        </p:txBody>
      </p:sp>
    </p:spTree>
    <p:extLst>
      <p:ext uri="{BB962C8B-B14F-4D97-AF65-F5344CB8AC3E}">
        <p14:creationId xmlns:p14="http://schemas.microsoft.com/office/powerpoint/2010/main" val="352896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OOP</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der </a:t>
            </a:r>
            <a:r>
              <a:rPr lang="de-DE" b="1" dirty="0">
                <a:latin typeface="Arial-BoldMT"/>
                <a:hlinkClick r:id="rId2"/>
              </a:rPr>
              <a:t>Compiler</a:t>
            </a:r>
            <a:r>
              <a:rPr lang="de-DE" b="1" dirty="0">
                <a:latin typeface="Arial-BoldMT"/>
              </a:rPr>
              <a:t>?</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625600" y="2090001"/>
            <a:ext cx="7224889" cy="32496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Ist ein Computerprogramm, das den Quellcode einer bestimmten Programmiersprache in eine Form übersetzt, die von einem Computer ausgeführt werden kann. Daraus entsteht ein direkt ausführbares Programm.</a:t>
            </a:r>
          </a:p>
        </p:txBody>
      </p:sp>
    </p:spTree>
    <p:extLst>
      <p:ext uri="{BB962C8B-B14F-4D97-AF65-F5344CB8AC3E}">
        <p14:creationId xmlns:p14="http://schemas.microsoft.com/office/powerpoint/2010/main" val="364077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OOP</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der </a:t>
            </a:r>
            <a:r>
              <a:rPr lang="de-DE" b="1" dirty="0">
                <a:latin typeface="Arial-BoldMT"/>
                <a:hlinkClick r:id="rId2"/>
              </a:rPr>
              <a:t>Interpreter</a:t>
            </a:r>
            <a:r>
              <a:rPr lang="de-DE" b="1" dirty="0">
                <a:latin typeface="Arial-BoldMT"/>
              </a:rPr>
              <a:t>?</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4836" y="1965823"/>
            <a:ext cx="7224889" cy="324964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Als Interpreter wird ein Computerprogramm bezeichnet, das eine Abfolge von Anweisungen direkt ausführt. Der Interpreter liest dazu eine oder mehrere Quelldateien ein, analysiert diese und führt anschließend die Anweisungen aus. Der Interpreter übersetzt die Befehle in Maschinencode, die eine CPU ausführt. Interpreter sind deutlich langsamer als Compiler, bieten im Allgemeinen jedoch eine einfache Fehleranalyse.</a:t>
            </a:r>
          </a:p>
        </p:txBody>
      </p:sp>
      <p:pic>
        <p:nvPicPr>
          <p:cNvPr id="4" name="Grafik 3">
            <a:extLst>
              <a:ext uri="{FF2B5EF4-FFF2-40B4-BE49-F238E27FC236}">
                <a16:creationId xmlns:a16="http://schemas.microsoft.com/office/drawing/2014/main" id="{9496192E-5213-4359-BE11-35D388464AB0}"/>
              </a:ext>
            </a:extLst>
          </p:cNvPr>
          <p:cNvPicPr>
            <a:picLocks noChangeAspect="1"/>
          </p:cNvPicPr>
          <p:nvPr/>
        </p:nvPicPr>
        <p:blipFill>
          <a:blip r:embed="rId3"/>
          <a:stretch>
            <a:fillRect/>
          </a:stretch>
        </p:blipFill>
        <p:spPr>
          <a:xfrm>
            <a:off x="7280476" y="3589281"/>
            <a:ext cx="4736688" cy="2061336"/>
          </a:xfrm>
          <a:prstGeom prst="rect">
            <a:avLst/>
          </a:prstGeom>
        </p:spPr>
      </p:pic>
    </p:spTree>
    <p:extLst>
      <p:ext uri="{BB962C8B-B14F-4D97-AF65-F5344CB8AC3E}">
        <p14:creationId xmlns:p14="http://schemas.microsoft.com/office/powerpoint/2010/main" val="1711028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OOP</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der </a:t>
            </a:r>
            <a:r>
              <a:rPr lang="de-DE" b="1" dirty="0">
                <a:latin typeface="Arial-BoldMT"/>
                <a:hlinkClick r:id="rId2"/>
              </a:rPr>
              <a:t>Just-In-Time-Compiler</a:t>
            </a:r>
            <a:r>
              <a:rPr lang="de-DE" b="1" dirty="0">
                <a:latin typeface="Arial-BoldMT"/>
              </a:rPr>
              <a:t>?</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4836" y="1965823"/>
            <a:ext cx="7224889" cy="32496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Der JIT wandelt den Quellcode in Bytecode um und wird dann zur Laufzeit mit einem Interpreter ausgeführt. Bekannt Sprachen sind Java und .NET. Hier wird der Vorteil von statischem Code und Ausführung zur Laufzeit ausgenutzt. </a:t>
            </a:r>
          </a:p>
        </p:txBody>
      </p:sp>
      <p:pic>
        <p:nvPicPr>
          <p:cNvPr id="5" name="Grafik 4">
            <a:extLst>
              <a:ext uri="{FF2B5EF4-FFF2-40B4-BE49-F238E27FC236}">
                <a16:creationId xmlns:a16="http://schemas.microsoft.com/office/drawing/2014/main" id="{D45997BA-B528-6F39-EB19-2A40A4A0BD46}"/>
              </a:ext>
            </a:extLst>
          </p:cNvPr>
          <p:cNvPicPr>
            <a:picLocks noChangeAspect="1"/>
          </p:cNvPicPr>
          <p:nvPr/>
        </p:nvPicPr>
        <p:blipFill>
          <a:blip r:embed="rId3"/>
          <a:stretch>
            <a:fillRect/>
          </a:stretch>
        </p:blipFill>
        <p:spPr>
          <a:xfrm>
            <a:off x="7862131" y="2968802"/>
            <a:ext cx="3315412" cy="3003091"/>
          </a:xfrm>
          <a:prstGeom prst="rect">
            <a:avLst/>
          </a:prstGeom>
        </p:spPr>
      </p:pic>
    </p:spTree>
    <p:extLst>
      <p:ext uri="{BB962C8B-B14F-4D97-AF65-F5344CB8AC3E}">
        <p14:creationId xmlns:p14="http://schemas.microsoft.com/office/powerpoint/2010/main" val="2820970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OOP</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eine </a:t>
            </a:r>
            <a:r>
              <a:rPr lang="de-DE" b="1" dirty="0">
                <a:latin typeface="Arial-BoldMT"/>
                <a:hlinkClick r:id="rId2"/>
              </a:rPr>
              <a:t>Rekursion</a:t>
            </a:r>
            <a:r>
              <a:rPr lang="de-DE" b="1" dirty="0">
                <a:latin typeface="Arial-BoldMT"/>
              </a:rPr>
              <a:t>?</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4836" y="1965823"/>
            <a:ext cx="10797964" cy="324964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Bei der rekursiven Programmierung ruft sich eine Prozedur, Funktion oder Methode in einem Computerprogramm selbst wieder auf (d. h. enthält eine Rekursion)</a:t>
            </a:r>
          </a:p>
          <a:p>
            <a:pPr marL="0" indent="0">
              <a:buFont typeface="Arial" panose="020B0604020202020204" pitchFamily="34" charset="0"/>
              <a:buNone/>
            </a:pPr>
            <a:r>
              <a:rPr lang="de-DE" sz="2200" dirty="0">
                <a:latin typeface="ArialMT"/>
              </a:rPr>
              <a:t>Auch der gegenseitige Aufruf stellt eine Rekursion dar</a:t>
            </a:r>
          </a:p>
          <a:p>
            <a:pPr marL="0" indent="0">
              <a:buFont typeface="Arial" panose="020B0604020202020204" pitchFamily="34" charset="0"/>
              <a:buNone/>
            </a:pPr>
            <a:r>
              <a:rPr lang="de-DE" sz="2200" dirty="0">
                <a:latin typeface="ArialMT"/>
              </a:rPr>
              <a:t>Wichtig bei der rekursiven Programmierung ist eine Abbruchbedingung in der Funktion/Methode, weil sich das rekursive Programm sonst theoretisch unendlich oft selbst aufrufen würde</a:t>
            </a:r>
          </a:p>
          <a:p>
            <a:pPr marL="0" indent="0">
              <a:buFont typeface="Arial" panose="020B0604020202020204" pitchFamily="34" charset="0"/>
              <a:buNone/>
            </a:pPr>
            <a:r>
              <a:rPr lang="de-DE" sz="2200" dirty="0">
                <a:latin typeface="ArialMT"/>
              </a:rPr>
              <a:t>Rekursive Programmierung wird in prozeduralen und objektorientierten Programmiersprachen verwendet</a:t>
            </a:r>
          </a:p>
        </p:txBody>
      </p:sp>
    </p:spTree>
    <p:extLst>
      <p:ext uri="{BB962C8B-B14F-4D97-AF65-F5344CB8AC3E}">
        <p14:creationId xmlns:p14="http://schemas.microsoft.com/office/powerpoint/2010/main" val="44852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Algorithmen</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ist mit einem </a:t>
            </a:r>
            <a:r>
              <a:rPr lang="de-DE" b="1" dirty="0">
                <a:latin typeface="Arial-BoldMT"/>
                <a:hlinkClick r:id="rId2"/>
              </a:rPr>
              <a:t>sequentiellen</a:t>
            </a:r>
            <a:r>
              <a:rPr lang="de-DE" b="1" dirty="0">
                <a:latin typeface="Arial-BoldMT"/>
              </a:rPr>
              <a:t> </a:t>
            </a:r>
            <a:r>
              <a:rPr lang="de-DE" sz="2100" b="1" dirty="0">
                <a:latin typeface="Arial-BoldMT"/>
              </a:rPr>
              <a:t>Zugriff gemeint</a:t>
            </a:r>
            <a:r>
              <a:rPr lang="de-DE" b="1" dirty="0">
                <a:latin typeface="Arial-BoldMT"/>
              </a:rPr>
              <a:t>?</a:t>
            </a:r>
          </a:p>
          <a:p>
            <a:pPr marL="0" indent="0">
              <a:buNone/>
            </a:pPr>
            <a:endParaRPr lang="de-DE" b="1" dirty="0">
              <a:latin typeface="Arial-BoldMT"/>
            </a:endParaRPr>
          </a:p>
        </p:txBody>
      </p:sp>
      <p:sp>
        <p:nvSpPr>
          <p:cNvPr id="7" name="Inhaltsplatzhalter 2">
            <a:extLst>
              <a:ext uri="{FF2B5EF4-FFF2-40B4-BE49-F238E27FC236}">
                <a16:creationId xmlns:a16="http://schemas.microsoft.com/office/drawing/2014/main" id="{0F211433-25EA-402C-B9B0-093E03BDBCCD}"/>
              </a:ext>
            </a:extLst>
          </p:cNvPr>
          <p:cNvSpPr txBox="1">
            <a:spLocks/>
          </p:cNvSpPr>
          <p:nvPr/>
        </p:nvSpPr>
        <p:spPr>
          <a:xfrm>
            <a:off x="174836" y="1965823"/>
            <a:ext cx="6214675" cy="32496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de-DE" sz="2200" dirty="0">
                <a:latin typeface="ArialMT"/>
              </a:rPr>
              <a:t>Sequentieller Zugriff ist ein Begriff, der eine Gruppe von Elementen beschreibt, auf die in einer vorbestimmten, geordneten Reihenfolge zugegriffen wird (Magnetband). Es ist das Gegenteil von einem Direktzugriff (wahlfrei).</a:t>
            </a:r>
          </a:p>
        </p:txBody>
      </p:sp>
      <p:pic>
        <p:nvPicPr>
          <p:cNvPr id="4" name="Grafik 3">
            <a:extLst>
              <a:ext uri="{FF2B5EF4-FFF2-40B4-BE49-F238E27FC236}">
                <a16:creationId xmlns:a16="http://schemas.microsoft.com/office/drawing/2014/main" id="{AEA02319-398C-4A62-A6EE-0B11D6D61FB7}"/>
              </a:ext>
            </a:extLst>
          </p:cNvPr>
          <p:cNvPicPr>
            <a:picLocks noChangeAspect="1"/>
          </p:cNvPicPr>
          <p:nvPr/>
        </p:nvPicPr>
        <p:blipFill>
          <a:blip r:embed="rId3"/>
          <a:stretch>
            <a:fillRect/>
          </a:stretch>
        </p:blipFill>
        <p:spPr>
          <a:xfrm>
            <a:off x="6389511" y="1824566"/>
            <a:ext cx="5524500" cy="3390900"/>
          </a:xfrm>
          <a:prstGeom prst="rect">
            <a:avLst/>
          </a:prstGeom>
        </p:spPr>
      </p:pic>
    </p:spTree>
    <p:extLst>
      <p:ext uri="{BB962C8B-B14F-4D97-AF65-F5344CB8AC3E}">
        <p14:creationId xmlns:p14="http://schemas.microsoft.com/office/powerpoint/2010/main" val="304646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Algorithmen</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Erklären Sie den Bubblesort.</a:t>
            </a:r>
          </a:p>
          <a:p>
            <a:pPr marL="0" indent="0">
              <a:buNone/>
            </a:pPr>
            <a:endParaRPr lang="de-DE" b="1" dirty="0">
              <a:latin typeface="Arial-BoldMT"/>
            </a:endParaRPr>
          </a:p>
        </p:txBody>
      </p:sp>
      <p:pic>
        <p:nvPicPr>
          <p:cNvPr id="9" name="Grafik 8">
            <a:extLst>
              <a:ext uri="{FF2B5EF4-FFF2-40B4-BE49-F238E27FC236}">
                <a16:creationId xmlns:a16="http://schemas.microsoft.com/office/drawing/2014/main" id="{6A935774-B16F-49C1-9738-829B6EF7252B}"/>
              </a:ext>
            </a:extLst>
          </p:cNvPr>
          <p:cNvPicPr>
            <a:picLocks noChangeAspect="1"/>
          </p:cNvPicPr>
          <p:nvPr/>
        </p:nvPicPr>
        <p:blipFill>
          <a:blip r:embed="rId2"/>
          <a:stretch>
            <a:fillRect/>
          </a:stretch>
        </p:blipFill>
        <p:spPr>
          <a:xfrm>
            <a:off x="674001" y="1632031"/>
            <a:ext cx="11350399" cy="3761772"/>
          </a:xfrm>
          <a:prstGeom prst="rect">
            <a:avLst/>
          </a:prstGeom>
        </p:spPr>
      </p:pic>
      <p:pic>
        <p:nvPicPr>
          <p:cNvPr id="11" name="Grafik 10">
            <a:extLst>
              <a:ext uri="{FF2B5EF4-FFF2-40B4-BE49-F238E27FC236}">
                <a16:creationId xmlns:a16="http://schemas.microsoft.com/office/drawing/2014/main" id="{D21559E0-E16B-4C3A-A128-D8479CCF214D}"/>
              </a:ext>
            </a:extLst>
          </p:cNvPr>
          <p:cNvPicPr>
            <a:picLocks noChangeAspect="1"/>
          </p:cNvPicPr>
          <p:nvPr/>
        </p:nvPicPr>
        <p:blipFill>
          <a:blip r:embed="rId3"/>
          <a:stretch>
            <a:fillRect/>
          </a:stretch>
        </p:blipFill>
        <p:spPr>
          <a:xfrm>
            <a:off x="6640439" y="3843880"/>
            <a:ext cx="5383961" cy="415604"/>
          </a:xfrm>
          <a:prstGeom prst="rect">
            <a:avLst/>
          </a:prstGeom>
        </p:spPr>
      </p:pic>
    </p:spTree>
    <p:extLst>
      <p:ext uri="{BB962C8B-B14F-4D97-AF65-F5344CB8AC3E}">
        <p14:creationId xmlns:p14="http://schemas.microsoft.com/office/powerpoint/2010/main" val="38910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pPr algn="l"/>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Algorithmen</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Erklären Sie den </a:t>
            </a:r>
            <a:r>
              <a:rPr lang="de-DE" b="1" dirty="0" err="1">
                <a:latin typeface="Arial-BoldMT"/>
              </a:rPr>
              <a:t>Quicksort</a:t>
            </a:r>
            <a:r>
              <a:rPr lang="de-DE" b="1" dirty="0">
                <a:latin typeface="Arial-BoldMT"/>
              </a:rPr>
              <a:t> (</a:t>
            </a:r>
            <a:r>
              <a:rPr lang="de-DE" b="1" dirty="0">
                <a:latin typeface="Arial-BoldMT"/>
                <a:hlinkClick r:id="rId2"/>
              </a:rPr>
              <a:t>Beispiel</a:t>
            </a:r>
            <a:r>
              <a:rPr lang="de-DE" b="1" dirty="0">
                <a:latin typeface="Arial-BoldMT"/>
              </a:rPr>
              <a:t>)</a:t>
            </a:r>
          </a:p>
          <a:p>
            <a:pPr marL="0" indent="0">
              <a:buNone/>
            </a:pPr>
            <a:endParaRPr lang="de-DE" b="1" dirty="0">
              <a:latin typeface="Arial-BoldMT"/>
            </a:endParaRPr>
          </a:p>
        </p:txBody>
      </p:sp>
      <p:pic>
        <p:nvPicPr>
          <p:cNvPr id="7" name="Grafik 6">
            <a:extLst>
              <a:ext uri="{FF2B5EF4-FFF2-40B4-BE49-F238E27FC236}">
                <a16:creationId xmlns:a16="http://schemas.microsoft.com/office/drawing/2014/main" id="{0BE5EB53-B521-4D87-9E00-18FB0083E2B2}"/>
              </a:ext>
            </a:extLst>
          </p:cNvPr>
          <p:cNvPicPr>
            <a:picLocks noChangeAspect="1"/>
          </p:cNvPicPr>
          <p:nvPr/>
        </p:nvPicPr>
        <p:blipFill>
          <a:blip r:embed="rId3"/>
          <a:stretch>
            <a:fillRect/>
          </a:stretch>
        </p:blipFill>
        <p:spPr>
          <a:xfrm>
            <a:off x="7181594" y="38100"/>
            <a:ext cx="4984656" cy="6015381"/>
          </a:xfrm>
          <a:prstGeom prst="rect">
            <a:avLst/>
          </a:prstGeom>
        </p:spPr>
      </p:pic>
      <p:pic>
        <p:nvPicPr>
          <p:cNvPr id="12" name="Grafik 11">
            <a:extLst>
              <a:ext uri="{FF2B5EF4-FFF2-40B4-BE49-F238E27FC236}">
                <a16:creationId xmlns:a16="http://schemas.microsoft.com/office/drawing/2014/main" id="{2A176A2C-2AC1-446B-AD89-3FFD8B181CE7}"/>
              </a:ext>
            </a:extLst>
          </p:cNvPr>
          <p:cNvPicPr>
            <a:picLocks noChangeAspect="1"/>
          </p:cNvPicPr>
          <p:nvPr/>
        </p:nvPicPr>
        <p:blipFill>
          <a:blip r:embed="rId4"/>
          <a:stretch>
            <a:fillRect/>
          </a:stretch>
        </p:blipFill>
        <p:spPr>
          <a:xfrm>
            <a:off x="895282" y="1761156"/>
            <a:ext cx="5560969" cy="4146894"/>
          </a:xfrm>
          <a:prstGeom prst="rect">
            <a:avLst/>
          </a:prstGeom>
        </p:spPr>
      </p:pic>
    </p:spTree>
    <p:extLst>
      <p:ext uri="{BB962C8B-B14F-4D97-AF65-F5344CB8AC3E}">
        <p14:creationId xmlns:p14="http://schemas.microsoft.com/office/powerpoint/2010/main" val="277973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2A9ECA-B8DF-40D6-BDEB-7A0A7C848539}"/>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Vorbereitung zum Fachgespräch</a:t>
            </a:r>
            <a:endParaRPr lang="de-AT" dirty="0"/>
          </a:p>
        </p:txBody>
      </p:sp>
      <p:sp>
        <p:nvSpPr>
          <p:cNvPr id="3" name="Inhaltsplatzhalter 2">
            <a:extLst>
              <a:ext uri="{FF2B5EF4-FFF2-40B4-BE49-F238E27FC236}">
                <a16:creationId xmlns:a16="http://schemas.microsoft.com/office/drawing/2014/main" id="{053A6521-2A66-43DC-A0A4-A5B0EFB3A496}"/>
              </a:ext>
            </a:extLst>
          </p:cNvPr>
          <p:cNvSpPr>
            <a:spLocks noGrp="1"/>
          </p:cNvSpPr>
          <p:nvPr>
            <p:ph idx="1"/>
          </p:nvPr>
        </p:nvSpPr>
        <p:spPr>
          <a:xfrm>
            <a:off x="1095320" y="1982772"/>
            <a:ext cx="5400483" cy="3450613"/>
          </a:xfrm>
        </p:spPr>
        <p:txBody>
          <a:bodyPr>
            <a:normAutofit fontScale="85000" lnSpcReduction="10000"/>
          </a:bodyPr>
          <a:lstStyle/>
          <a:p>
            <a:r>
              <a:rPr lang="de-DE" sz="1800" b="1" i="0" u="none" strike="noStrike" baseline="0" dirty="0">
                <a:latin typeface="Arial-BoldMT"/>
              </a:rPr>
              <a:t>Mit Abstand das wichtigste Thema Datenbanken!</a:t>
            </a:r>
          </a:p>
          <a:p>
            <a:pPr lvl="1"/>
            <a:r>
              <a:rPr lang="de-DE" b="1" dirty="0">
                <a:latin typeface="Arial-BoldMT"/>
              </a:rPr>
              <a:t>Normalformen, DBMS, Arten von Datenbanken</a:t>
            </a:r>
            <a:endParaRPr lang="de-AT" b="1" dirty="0">
              <a:latin typeface="Arial-BoldMT"/>
            </a:endParaRPr>
          </a:p>
          <a:p>
            <a:r>
              <a:rPr lang="de-AT" b="1" dirty="0">
                <a:latin typeface="Arial-BoldMT"/>
              </a:rPr>
              <a:t>Backups</a:t>
            </a:r>
          </a:p>
          <a:p>
            <a:pPr lvl="1"/>
            <a:r>
              <a:rPr lang="de-AT" b="1" dirty="0">
                <a:latin typeface="Arial-BoldMT"/>
              </a:rPr>
              <a:t>Inkrementelle, Differentielle, Vollständige</a:t>
            </a:r>
          </a:p>
          <a:p>
            <a:r>
              <a:rPr lang="de-AT" b="1" dirty="0">
                <a:latin typeface="Arial-BoldMT"/>
              </a:rPr>
              <a:t>OOP</a:t>
            </a:r>
          </a:p>
          <a:p>
            <a:pPr lvl="1"/>
            <a:r>
              <a:rPr lang="de-AT" b="1" dirty="0">
                <a:latin typeface="Arial-BoldMT"/>
              </a:rPr>
              <a:t>Was ist das besondere, Compiler, Interpreter, Rekursion</a:t>
            </a:r>
          </a:p>
          <a:p>
            <a:r>
              <a:rPr lang="de-AT" b="1" dirty="0">
                <a:latin typeface="Arial-BoldMT"/>
              </a:rPr>
              <a:t>Suchalgorithmen (Sequentielle + Binär)</a:t>
            </a:r>
          </a:p>
          <a:p>
            <a:r>
              <a:rPr lang="de-AT" b="1" dirty="0">
                <a:latin typeface="Arial-BoldMT"/>
              </a:rPr>
              <a:t>Sortieralgorithmen (Bubble- und </a:t>
            </a:r>
            <a:r>
              <a:rPr lang="de-AT" b="1" dirty="0" err="1">
                <a:latin typeface="Arial-BoldMT"/>
              </a:rPr>
              <a:t>Quicksort</a:t>
            </a:r>
            <a:r>
              <a:rPr lang="de-AT" b="1" dirty="0">
                <a:latin typeface="Arial-BoldMT"/>
              </a:rPr>
              <a:t>)</a:t>
            </a:r>
          </a:p>
        </p:txBody>
      </p:sp>
      <p:sp>
        <p:nvSpPr>
          <p:cNvPr id="6" name="Inhaltsplatzhalter 2">
            <a:extLst>
              <a:ext uri="{FF2B5EF4-FFF2-40B4-BE49-F238E27FC236}">
                <a16:creationId xmlns:a16="http://schemas.microsoft.com/office/drawing/2014/main" id="{F215904D-C6E8-4F66-BA28-ABCEF47E23CC}"/>
              </a:ext>
            </a:extLst>
          </p:cNvPr>
          <p:cNvSpPr txBox="1">
            <a:spLocks/>
          </p:cNvSpPr>
          <p:nvPr/>
        </p:nvSpPr>
        <p:spPr>
          <a:xfrm>
            <a:off x="6602681" y="1982772"/>
            <a:ext cx="5401293" cy="332159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sz="1600" b="1" dirty="0">
                <a:latin typeface="Arial-BoldMT"/>
              </a:rPr>
              <a:t>Wie erstellt man einen Internetauftritt?</a:t>
            </a:r>
          </a:p>
          <a:p>
            <a:r>
              <a:rPr lang="de-AT" sz="1600" b="1" dirty="0">
                <a:latin typeface="Arial-BoldMT"/>
              </a:rPr>
              <a:t>Wie kann man eine Domain erwerben?</a:t>
            </a:r>
          </a:p>
          <a:p>
            <a:r>
              <a:rPr lang="de-AT" sz="1600" b="1" dirty="0">
                <a:latin typeface="Arial-BoldMT"/>
              </a:rPr>
              <a:t>Agile Softwareentwicklung</a:t>
            </a:r>
          </a:p>
          <a:p>
            <a:r>
              <a:rPr lang="de-AT" sz="1600" b="1" dirty="0" err="1">
                <a:latin typeface="Arial-BoldMT"/>
              </a:rPr>
              <a:t>Scrum</a:t>
            </a:r>
            <a:endParaRPr lang="de-AT" sz="1600" b="1" dirty="0">
              <a:latin typeface="Arial-BoldMT"/>
            </a:endParaRPr>
          </a:p>
          <a:p>
            <a:r>
              <a:rPr lang="de-AT" sz="1600" b="1" dirty="0">
                <a:latin typeface="Arial-BoldMT"/>
              </a:rPr>
              <a:t>DSGVO</a:t>
            </a:r>
          </a:p>
          <a:p>
            <a:r>
              <a:rPr lang="de-AT" sz="1600" b="1" dirty="0">
                <a:latin typeface="Arial-BoldMT"/>
              </a:rPr>
              <a:t>Testkonzepte</a:t>
            </a:r>
          </a:p>
          <a:p>
            <a:r>
              <a:rPr lang="de-AT" sz="1600" b="1" dirty="0">
                <a:latin typeface="Arial-BoldMT"/>
              </a:rPr>
              <a:t>Funktionsweise von Druckern, Scannern usw.</a:t>
            </a:r>
          </a:p>
        </p:txBody>
      </p:sp>
    </p:spTree>
    <p:extLst>
      <p:ext uri="{BB962C8B-B14F-4D97-AF65-F5344CB8AC3E}">
        <p14:creationId xmlns:p14="http://schemas.microsoft.com/office/powerpoint/2010/main" val="696192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pPr algn="l"/>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Algorithmen</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Erklären Sie die </a:t>
            </a:r>
            <a:r>
              <a:rPr lang="de-DE" b="1" dirty="0">
                <a:latin typeface="Arial-BoldMT"/>
                <a:hlinkClick r:id="rId2"/>
              </a:rPr>
              <a:t>binäre</a:t>
            </a:r>
            <a:r>
              <a:rPr lang="de-DE" b="1" dirty="0">
                <a:latin typeface="Arial-BoldMT"/>
              </a:rPr>
              <a:t> Suche.</a:t>
            </a:r>
          </a:p>
          <a:p>
            <a:pPr marL="0" indent="0">
              <a:buNone/>
            </a:pPr>
            <a:endParaRPr lang="de-DE" b="1" dirty="0">
              <a:latin typeface="Arial-BoldMT"/>
            </a:endParaRPr>
          </a:p>
        </p:txBody>
      </p:sp>
      <p:sp>
        <p:nvSpPr>
          <p:cNvPr id="9" name="Textfeld 8">
            <a:extLst>
              <a:ext uri="{FF2B5EF4-FFF2-40B4-BE49-F238E27FC236}">
                <a16:creationId xmlns:a16="http://schemas.microsoft.com/office/drawing/2014/main" id="{CC1706A4-D62F-45DA-9D1F-DB01E0B73228}"/>
              </a:ext>
            </a:extLst>
          </p:cNvPr>
          <p:cNvSpPr txBox="1"/>
          <p:nvPr/>
        </p:nvSpPr>
        <p:spPr>
          <a:xfrm>
            <a:off x="488245" y="2047080"/>
            <a:ext cx="6101644" cy="2585323"/>
          </a:xfrm>
          <a:prstGeom prst="rect">
            <a:avLst/>
          </a:prstGeom>
          <a:noFill/>
        </p:spPr>
        <p:txBody>
          <a:bodyPr wrap="square">
            <a:spAutoFit/>
          </a:bodyPr>
          <a:lstStyle/>
          <a:p>
            <a:r>
              <a:rPr lang="de-DE" dirty="0"/>
              <a:t>Die binäre Suche ist ein Algorithmus, der sehr effizient ein gesuchtes Element findet.</a:t>
            </a:r>
          </a:p>
          <a:p>
            <a:r>
              <a:rPr lang="de-DE" dirty="0"/>
              <a:t>Voraussetzung ist, dass die Elemente „sortiert“ sind.</a:t>
            </a:r>
          </a:p>
          <a:p>
            <a:pPr marL="285750" indent="-285750">
              <a:buFont typeface="Arial" panose="020B0604020202020204" pitchFamily="34" charset="0"/>
              <a:buChar char="•"/>
            </a:pPr>
            <a:r>
              <a:rPr lang="de-DE" dirty="0"/>
              <a:t>Zuerst wird das mittlere Element überprüft. Es kann kleiner, größer oder gleich dem gesuchten Element sein. Ist es kleiner als das gesuchte Element, muss das gesuchte Element in der hinteren Hälfte stecken.</a:t>
            </a:r>
            <a:br>
              <a:rPr lang="de-DE" dirty="0"/>
            </a:br>
            <a:r>
              <a:rPr lang="de-DE" dirty="0"/>
              <a:t>Ist es hingegen größer, muss nur in der vorderen Hälfte weitergesucht werden.</a:t>
            </a:r>
            <a:endParaRPr lang="de-AT" dirty="0"/>
          </a:p>
        </p:txBody>
      </p:sp>
      <p:pic>
        <p:nvPicPr>
          <p:cNvPr id="13" name="Grafik 12">
            <a:extLst>
              <a:ext uri="{FF2B5EF4-FFF2-40B4-BE49-F238E27FC236}">
                <a16:creationId xmlns:a16="http://schemas.microsoft.com/office/drawing/2014/main" id="{E6155DBD-EA7C-4AAA-8727-2F9F2BBAF36A}"/>
              </a:ext>
            </a:extLst>
          </p:cNvPr>
          <p:cNvPicPr>
            <a:picLocks noChangeAspect="1"/>
          </p:cNvPicPr>
          <p:nvPr/>
        </p:nvPicPr>
        <p:blipFill>
          <a:blip r:embed="rId3"/>
          <a:stretch>
            <a:fillRect/>
          </a:stretch>
        </p:blipFill>
        <p:spPr>
          <a:xfrm>
            <a:off x="6589889" y="1697753"/>
            <a:ext cx="5482278" cy="3939118"/>
          </a:xfrm>
          <a:prstGeom prst="rect">
            <a:avLst/>
          </a:prstGeom>
        </p:spPr>
      </p:pic>
    </p:spTree>
    <p:extLst>
      <p:ext uri="{BB962C8B-B14F-4D97-AF65-F5344CB8AC3E}">
        <p14:creationId xmlns:p14="http://schemas.microsoft.com/office/powerpoint/2010/main" val="3038205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pPr algn="l"/>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Algorithmen</a:t>
            </a:r>
            <a:endParaRPr lang="de-AT" dirty="0"/>
          </a:p>
        </p:txBody>
      </p:sp>
      <p:sp>
        <p:nvSpPr>
          <p:cNvPr id="6" name="Inhaltsplatzhalter 2">
            <a:extLst>
              <a:ext uri="{FF2B5EF4-FFF2-40B4-BE49-F238E27FC236}">
                <a16:creationId xmlns:a16="http://schemas.microsoft.com/office/drawing/2014/main" id="{A40766B6-CBB4-4364-B9F1-E41D03F40B2D}"/>
              </a:ext>
            </a:extLst>
          </p:cNvPr>
          <p:cNvSpPr txBox="1">
            <a:spLocks/>
          </p:cNvSpPr>
          <p:nvPr/>
        </p:nvSpPr>
        <p:spPr>
          <a:xfrm>
            <a:off x="174836" y="338081"/>
            <a:ext cx="5921164" cy="479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Erklären Sie die </a:t>
            </a:r>
            <a:r>
              <a:rPr lang="de-DE" b="1" dirty="0">
                <a:latin typeface="Arial-BoldMT"/>
                <a:hlinkClick r:id="rId2"/>
              </a:rPr>
              <a:t>sequentielle</a:t>
            </a:r>
            <a:r>
              <a:rPr lang="de-DE" b="1" dirty="0">
                <a:latin typeface="Arial-BoldMT"/>
              </a:rPr>
              <a:t> Suche.</a:t>
            </a:r>
          </a:p>
          <a:p>
            <a:pPr marL="0" indent="0">
              <a:buNone/>
            </a:pPr>
            <a:endParaRPr lang="de-DE" b="1" dirty="0">
              <a:latin typeface="Arial-BoldMT"/>
            </a:endParaRPr>
          </a:p>
        </p:txBody>
      </p:sp>
      <p:sp>
        <p:nvSpPr>
          <p:cNvPr id="9" name="Textfeld 8">
            <a:extLst>
              <a:ext uri="{FF2B5EF4-FFF2-40B4-BE49-F238E27FC236}">
                <a16:creationId xmlns:a16="http://schemas.microsoft.com/office/drawing/2014/main" id="{CC1706A4-D62F-45DA-9D1F-DB01E0B73228}"/>
              </a:ext>
            </a:extLst>
          </p:cNvPr>
          <p:cNvSpPr txBox="1"/>
          <p:nvPr/>
        </p:nvSpPr>
        <p:spPr>
          <a:xfrm>
            <a:off x="488245" y="2047080"/>
            <a:ext cx="6101644" cy="923330"/>
          </a:xfrm>
          <a:prstGeom prst="rect">
            <a:avLst/>
          </a:prstGeom>
          <a:noFill/>
        </p:spPr>
        <p:txBody>
          <a:bodyPr wrap="square">
            <a:spAutoFit/>
          </a:bodyPr>
          <a:lstStyle/>
          <a:p>
            <a:r>
              <a:rPr lang="de-DE" dirty="0"/>
              <a:t>Man geht dazu die Liste Element für Element durch, bis man es gefunden hat. Der Suchaufwand wächst linear mit der Anzahl der Elemente in der Liste.</a:t>
            </a:r>
            <a:endParaRPr lang="de-AT" dirty="0"/>
          </a:p>
        </p:txBody>
      </p:sp>
      <p:pic>
        <p:nvPicPr>
          <p:cNvPr id="4" name="Grafik 3">
            <a:extLst>
              <a:ext uri="{FF2B5EF4-FFF2-40B4-BE49-F238E27FC236}">
                <a16:creationId xmlns:a16="http://schemas.microsoft.com/office/drawing/2014/main" id="{EAA90D85-82EE-4ECB-B927-0563713F2EAD}"/>
              </a:ext>
            </a:extLst>
          </p:cNvPr>
          <p:cNvPicPr>
            <a:picLocks noChangeAspect="1"/>
          </p:cNvPicPr>
          <p:nvPr/>
        </p:nvPicPr>
        <p:blipFill>
          <a:blip r:embed="rId3"/>
          <a:stretch>
            <a:fillRect/>
          </a:stretch>
        </p:blipFill>
        <p:spPr>
          <a:xfrm>
            <a:off x="5123744" y="2773165"/>
            <a:ext cx="6616704" cy="3280315"/>
          </a:xfrm>
          <a:prstGeom prst="rect">
            <a:avLst/>
          </a:prstGeom>
        </p:spPr>
      </p:pic>
    </p:spTree>
    <p:extLst>
      <p:ext uri="{BB962C8B-B14F-4D97-AF65-F5344CB8AC3E}">
        <p14:creationId xmlns:p14="http://schemas.microsoft.com/office/powerpoint/2010/main" val="32091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Allgemein</a:t>
            </a:r>
            <a:endParaRPr lang="de-AT" dirty="0"/>
          </a:p>
        </p:txBody>
      </p:sp>
      <p:sp>
        <p:nvSpPr>
          <p:cNvPr id="7" name="Inhaltsplatzhalter 2">
            <a:extLst>
              <a:ext uri="{FF2B5EF4-FFF2-40B4-BE49-F238E27FC236}">
                <a16:creationId xmlns:a16="http://schemas.microsoft.com/office/drawing/2014/main" id="{6083A263-0609-4D1F-B8B6-FE82ADA5ED9C}"/>
              </a:ext>
            </a:extLst>
          </p:cNvPr>
          <p:cNvSpPr txBox="1">
            <a:spLocks/>
          </p:cNvSpPr>
          <p:nvPr/>
        </p:nvSpPr>
        <p:spPr>
          <a:xfrm>
            <a:off x="572839" y="1773657"/>
            <a:ext cx="11046321" cy="218874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Eine Firma will von Ihnen einen Internetauftritt erstellen lassen, was benötigen Sie dazu?</a:t>
            </a:r>
          </a:p>
          <a:p>
            <a:pPr marL="0" indent="0">
              <a:buNone/>
            </a:pPr>
            <a:r>
              <a:rPr lang="de-DE" b="1" dirty="0">
                <a:latin typeface="Arial-BoldMT"/>
              </a:rPr>
              <a:t>	zumindest eine Domain, einen Webserver</a:t>
            </a:r>
          </a:p>
          <a:p>
            <a:pPr marL="0" indent="0">
              <a:buNone/>
            </a:pPr>
            <a:r>
              <a:rPr lang="de-DE" b="1" dirty="0">
                <a:latin typeface="Arial-BoldMT"/>
              </a:rPr>
              <a:t>Wie kann man eine Domain erwerben?</a:t>
            </a:r>
          </a:p>
          <a:p>
            <a:pPr marL="0" indent="0">
              <a:buNone/>
            </a:pPr>
            <a:r>
              <a:rPr lang="de-DE" b="1" dirty="0">
                <a:latin typeface="Arial-BoldMT"/>
              </a:rPr>
              <a:t>	Google Domains, </a:t>
            </a:r>
            <a:r>
              <a:rPr lang="de-DE" b="1" dirty="0" err="1">
                <a:latin typeface="Arial-BoldMT"/>
              </a:rPr>
              <a:t>Netlify</a:t>
            </a:r>
            <a:r>
              <a:rPr lang="de-DE" b="1" dirty="0">
                <a:latin typeface="Arial-BoldMT"/>
              </a:rPr>
              <a:t>.. Aber ganz wichtig: nic.at</a:t>
            </a:r>
          </a:p>
          <a:p>
            <a:pPr marL="0" indent="0">
              <a:buNone/>
            </a:pPr>
            <a:r>
              <a:rPr lang="de-DE" b="1" dirty="0">
                <a:latin typeface="Arial-BoldMT"/>
              </a:rPr>
              <a:t>Eine Domain kann man nicht kaufen sondern nur mieten!</a:t>
            </a:r>
          </a:p>
          <a:p>
            <a:pPr marL="0" indent="0">
              <a:buNone/>
            </a:pPr>
            <a:endParaRPr lang="de-DE" b="1" dirty="0">
              <a:latin typeface="Arial-BoldMT"/>
            </a:endParaRPr>
          </a:p>
        </p:txBody>
      </p:sp>
    </p:spTree>
    <p:extLst>
      <p:ext uri="{BB962C8B-B14F-4D97-AF65-F5344CB8AC3E}">
        <p14:creationId xmlns:p14="http://schemas.microsoft.com/office/powerpoint/2010/main" val="1888610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Allgemein</a:t>
            </a:r>
            <a:endParaRPr lang="de-AT" dirty="0"/>
          </a:p>
        </p:txBody>
      </p:sp>
      <p:sp>
        <p:nvSpPr>
          <p:cNvPr id="7" name="Inhaltsplatzhalter 2">
            <a:extLst>
              <a:ext uri="{FF2B5EF4-FFF2-40B4-BE49-F238E27FC236}">
                <a16:creationId xmlns:a16="http://schemas.microsoft.com/office/drawing/2014/main" id="{6083A263-0609-4D1F-B8B6-FE82ADA5ED9C}"/>
              </a:ext>
            </a:extLst>
          </p:cNvPr>
          <p:cNvSpPr txBox="1">
            <a:spLocks/>
          </p:cNvSpPr>
          <p:nvPr/>
        </p:nvSpPr>
        <p:spPr>
          <a:xfrm>
            <a:off x="572839" y="1773657"/>
            <a:ext cx="11046321" cy="21887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Mit einer agilen Softwareentwicklung soll die Transparenz und Veränderungsgeschwindigkeit erhöht und zu einem schnelleren Einsatz des entwickelten Systems geführt werden. Somit sollen Risiken und Fehlentwicklungen im Entwicklungsprozess minimiert werden.</a:t>
            </a:r>
          </a:p>
          <a:p>
            <a:pPr marL="0" indent="0">
              <a:buNone/>
            </a:pPr>
            <a:r>
              <a:rPr lang="de-DE" b="1" dirty="0">
                <a:latin typeface="Arial-BoldMT"/>
              </a:rPr>
              <a:t>Der gesamte Softwareentwicklungsprozess wird berücksichtigt: </a:t>
            </a:r>
            <a:r>
              <a:rPr lang="de-DE" b="1" dirty="0">
                <a:latin typeface="Arial-BoldMT"/>
                <a:hlinkClick r:id="rId2"/>
              </a:rPr>
              <a:t>scrum</a:t>
            </a:r>
            <a:endParaRPr lang="de-DE" b="1" dirty="0">
              <a:latin typeface="Arial-BoldMT"/>
            </a:endParaRPr>
          </a:p>
        </p:txBody>
      </p:sp>
      <p:sp>
        <p:nvSpPr>
          <p:cNvPr id="5" name="Textfeld 4">
            <a:extLst>
              <a:ext uri="{FF2B5EF4-FFF2-40B4-BE49-F238E27FC236}">
                <a16:creationId xmlns:a16="http://schemas.microsoft.com/office/drawing/2014/main" id="{393FE07F-6667-4D0C-8DA2-094690358F4C}"/>
              </a:ext>
            </a:extLst>
          </p:cNvPr>
          <p:cNvSpPr txBox="1"/>
          <p:nvPr/>
        </p:nvSpPr>
        <p:spPr>
          <a:xfrm>
            <a:off x="251177" y="435187"/>
            <a:ext cx="6101644" cy="369332"/>
          </a:xfrm>
          <a:prstGeom prst="rect">
            <a:avLst/>
          </a:prstGeom>
          <a:noFill/>
        </p:spPr>
        <p:txBody>
          <a:bodyPr wrap="square">
            <a:spAutoFit/>
          </a:bodyPr>
          <a:lstStyle/>
          <a:p>
            <a:r>
              <a:rPr lang="de-AT" b="1" dirty="0">
                <a:latin typeface="ArialMT"/>
              </a:rPr>
              <a:t>E</a:t>
            </a:r>
            <a:r>
              <a:rPr lang="de-AT" sz="1800" b="1" i="0" u="none" strike="noStrike" baseline="0" dirty="0">
                <a:latin typeface="ArialMT"/>
              </a:rPr>
              <a:t>rklären sie eine </a:t>
            </a:r>
            <a:r>
              <a:rPr lang="de-AT" sz="1800" b="1" i="0" u="none" strike="noStrike" baseline="0" dirty="0">
                <a:latin typeface="ArialMT"/>
                <a:hlinkClick r:id="rId3"/>
              </a:rPr>
              <a:t>agile</a:t>
            </a:r>
            <a:r>
              <a:rPr lang="de-AT" sz="1800" b="1" i="0" u="none" strike="noStrike" baseline="0" dirty="0">
                <a:latin typeface="ArialMT"/>
              </a:rPr>
              <a:t> Softwareentwicklung.</a:t>
            </a:r>
            <a:endParaRPr lang="de-AT" b="1" dirty="0"/>
          </a:p>
        </p:txBody>
      </p:sp>
      <p:sp>
        <p:nvSpPr>
          <p:cNvPr id="9" name="Textfeld 8">
            <a:extLst>
              <a:ext uri="{FF2B5EF4-FFF2-40B4-BE49-F238E27FC236}">
                <a16:creationId xmlns:a16="http://schemas.microsoft.com/office/drawing/2014/main" id="{E2D3724F-989C-4C0D-975B-A98C2FAC1A7D}"/>
              </a:ext>
            </a:extLst>
          </p:cNvPr>
          <p:cNvSpPr txBox="1"/>
          <p:nvPr/>
        </p:nvSpPr>
        <p:spPr>
          <a:xfrm>
            <a:off x="589629" y="3962400"/>
            <a:ext cx="11145029" cy="1323439"/>
          </a:xfrm>
          <a:prstGeom prst="rect">
            <a:avLst/>
          </a:prstGeom>
          <a:noFill/>
        </p:spPr>
        <p:txBody>
          <a:bodyPr wrap="square">
            <a:spAutoFit/>
          </a:bodyPr>
          <a:lstStyle/>
          <a:p>
            <a:pPr marL="342900" indent="-342900">
              <a:buFont typeface="Arial" panose="020B0604020202020204" pitchFamily="34" charset="0"/>
              <a:buChar char="•"/>
            </a:pPr>
            <a:r>
              <a:rPr lang="de-DE" sz="2000" dirty="0">
                <a:latin typeface="Arial-BoldMT"/>
              </a:rPr>
              <a:t>Scrum ist eine agile Entwicklungsmethode.</a:t>
            </a:r>
          </a:p>
          <a:p>
            <a:pPr marL="342900" indent="-342900">
              <a:buFont typeface="Arial" panose="020B0604020202020204" pitchFamily="34" charset="0"/>
              <a:buChar char="•"/>
            </a:pPr>
            <a:r>
              <a:rPr lang="de-DE" sz="2000" dirty="0">
                <a:latin typeface="Arial-BoldMT"/>
              </a:rPr>
              <a:t>Scrum hat ganz viele Vorteile, die am Ende zu mehr Nutzen bei weniger Aufwand führen</a:t>
            </a:r>
          </a:p>
          <a:p>
            <a:pPr marL="342900" indent="-342900">
              <a:buFont typeface="Arial" panose="020B0604020202020204" pitchFamily="34" charset="0"/>
              <a:buChar char="•"/>
            </a:pPr>
            <a:r>
              <a:rPr lang="de-DE" sz="2000" dirty="0">
                <a:latin typeface="Arial-BoldMT"/>
                <a:hlinkClick r:id="rId4"/>
              </a:rPr>
              <a:t>Rollen</a:t>
            </a:r>
            <a:r>
              <a:rPr lang="de-DE" sz="2000" dirty="0">
                <a:latin typeface="Arial-BoldMT"/>
              </a:rPr>
              <a:t> (</a:t>
            </a:r>
            <a:r>
              <a:rPr lang="de-DE" sz="2000" dirty="0" err="1">
                <a:latin typeface="Arial-BoldMT"/>
              </a:rPr>
              <a:t>Owner</a:t>
            </a:r>
            <a:r>
              <a:rPr lang="de-DE" sz="2000" dirty="0">
                <a:latin typeface="Arial-BoldMT"/>
              </a:rPr>
              <a:t>, Master, Team), Ereignisse (</a:t>
            </a:r>
            <a:r>
              <a:rPr lang="de-DE" sz="2000" dirty="0" err="1">
                <a:latin typeface="Arial-BoldMT"/>
              </a:rPr>
              <a:t>Planning</a:t>
            </a:r>
            <a:r>
              <a:rPr lang="de-DE" sz="2000" dirty="0">
                <a:latin typeface="Arial-BoldMT"/>
              </a:rPr>
              <a:t>, Scrum, Review)</a:t>
            </a:r>
          </a:p>
          <a:p>
            <a:pPr marL="342900" indent="-342900">
              <a:buFont typeface="Arial" panose="020B0604020202020204" pitchFamily="34" charset="0"/>
              <a:buChar char="•"/>
            </a:pPr>
            <a:r>
              <a:rPr lang="de-DE" sz="2000" dirty="0">
                <a:latin typeface="Arial-BoldMT"/>
              </a:rPr>
              <a:t>beruht auf Transparenz, Überprüfung und Anpassung</a:t>
            </a:r>
            <a:endParaRPr lang="de-AT" sz="2000" dirty="0">
              <a:latin typeface="Arial-BoldMT"/>
            </a:endParaRPr>
          </a:p>
        </p:txBody>
      </p:sp>
    </p:spTree>
    <p:extLst>
      <p:ext uri="{BB962C8B-B14F-4D97-AF65-F5344CB8AC3E}">
        <p14:creationId xmlns:p14="http://schemas.microsoft.com/office/powerpoint/2010/main" val="3581389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Testkonzepte</a:t>
            </a:r>
            <a:endParaRPr lang="de-AT" dirty="0"/>
          </a:p>
        </p:txBody>
      </p:sp>
      <p:sp>
        <p:nvSpPr>
          <p:cNvPr id="7" name="Inhaltsplatzhalter 2">
            <a:extLst>
              <a:ext uri="{FF2B5EF4-FFF2-40B4-BE49-F238E27FC236}">
                <a16:creationId xmlns:a16="http://schemas.microsoft.com/office/drawing/2014/main" id="{6083A263-0609-4D1F-B8B6-FE82ADA5ED9C}"/>
              </a:ext>
            </a:extLst>
          </p:cNvPr>
          <p:cNvSpPr txBox="1">
            <a:spLocks/>
          </p:cNvSpPr>
          <p:nvPr/>
        </p:nvSpPr>
        <p:spPr>
          <a:xfrm>
            <a:off x="572839" y="1773657"/>
            <a:ext cx="11046321" cy="413043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dirty="0">
                <a:latin typeface="Arial-BoldMT"/>
              </a:rPr>
              <a:t>Allgemein gibt es reproduzierbare Fehler und nicht reproduzierbare Fehler.</a:t>
            </a:r>
          </a:p>
          <a:p>
            <a:pPr marL="0" indent="0">
              <a:buNone/>
            </a:pPr>
            <a:endParaRPr lang="de-DE" b="1" dirty="0">
              <a:latin typeface="Arial-BoldMT"/>
            </a:endParaRPr>
          </a:p>
          <a:p>
            <a:pPr marL="0" indent="0">
              <a:buNone/>
            </a:pPr>
            <a:r>
              <a:rPr lang="de-DE" b="1" dirty="0">
                <a:latin typeface="Arial-BoldMT"/>
              </a:rPr>
              <a:t>	Reproduzierbar: </a:t>
            </a:r>
          </a:p>
          <a:p>
            <a:pPr marL="0" indent="0">
              <a:buNone/>
            </a:pPr>
            <a:r>
              <a:rPr lang="de-DE" dirty="0">
                <a:latin typeface="Arial-BoldMT"/>
              </a:rPr>
              <a:t>	der Fehler tritt immer an derselben Stelle oder mit denselben Werten auf</a:t>
            </a:r>
          </a:p>
          <a:p>
            <a:pPr marL="0" indent="0">
              <a:buNone/>
            </a:pPr>
            <a:endParaRPr lang="de-DE" b="1" dirty="0">
              <a:latin typeface="Arial-BoldMT"/>
            </a:endParaRPr>
          </a:p>
          <a:p>
            <a:pPr marL="0" indent="0">
              <a:buNone/>
            </a:pPr>
            <a:r>
              <a:rPr lang="de-DE" b="1" dirty="0">
                <a:latin typeface="Arial-BoldMT"/>
              </a:rPr>
              <a:t>	Nicht reproduzierbar: </a:t>
            </a:r>
          </a:p>
          <a:p>
            <a:pPr marL="0" indent="0">
              <a:buNone/>
            </a:pPr>
            <a:r>
              <a:rPr lang="de-DE" dirty="0">
                <a:latin typeface="Arial-BoldMT"/>
              </a:rPr>
              <a:t>	Fehler passieren willkürlich und können nicht isoliert werden</a:t>
            </a:r>
          </a:p>
        </p:txBody>
      </p:sp>
      <p:sp>
        <p:nvSpPr>
          <p:cNvPr id="5" name="Textfeld 4">
            <a:extLst>
              <a:ext uri="{FF2B5EF4-FFF2-40B4-BE49-F238E27FC236}">
                <a16:creationId xmlns:a16="http://schemas.microsoft.com/office/drawing/2014/main" id="{393FE07F-6667-4D0C-8DA2-094690358F4C}"/>
              </a:ext>
            </a:extLst>
          </p:cNvPr>
          <p:cNvSpPr txBox="1"/>
          <p:nvPr/>
        </p:nvSpPr>
        <p:spPr>
          <a:xfrm>
            <a:off x="251177" y="435187"/>
            <a:ext cx="6101644" cy="369332"/>
          </a:xfrm>
          <a:prstGeom prst="rect">
            <a:avLst/>
          </a:prstGeom>
          <a:noFill/>
        </p:spPr>
        <p:txBody>
          <a:bodyPr wrap="square">
            <a:spAutoFit/>
          </a:bodyPr>
          <a:lstStyle/>
          <a:p>
            <a:r>
              <a:rPr lang="de-AT" b="1" dirty="0">
                <a:latin typeface="ArialMT"/>
                <a:hlinkClick r:id="rId2"/>
              </a:rPr>
              <a:t>Fehlerunterscheidung</a:t>
            </a:r>
            <a:endParaRPr lang="de-AT" b="1" dirty="0"/>
          </a:p>
        </p:txBody>
      </p:sp>
    </p:spTree>
    <p:extLst>
      <p:ext uri="{BB962C8B-B14F-4D97-AF65-F5344CB8AC3E}">
        <p14:creationId xmlns:p14="http://schemas.microsoft.com/office/powerpoint/2010/main" val="4120350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a:t>
            </a:r>
            <a:r>
              <a:rPr lang="de-AT" dirty="0">
                <a:latin typeface="Calibri" panose="020F0502020204030204" pitchFamily="34" charset="0"/>
                <a:ea typeface="Calibri" panose="020F0502020204030204" pitchFamily="34" charset="0"/>
              </a:rPr>
              <a:t>Testkonzepte</a:t>
            </a:r>
            <a:endParaRPr lang="de-AT" dirty="0"/>
          </a:p>
        </p:txBody>
      </p:sp>
      <p:sp>
        <p:nvSpPr>
          <p:cNvPr id="7" name="Inhaltsplatzhalter 2">
            <a:extLst>
              <a:ext uri="{FF2B5EF4-FFF2-40B4-BE49-F238E27FC236}">
                <a16:creationId xmlns:a16="http://schemas.microsoft.com/office/drawing/2014/main" id="{6083A263-0609-4D1F-B8B6-FE82ADA5ED9C}"/>
              </a:ext>
            </a:extLst>
          </p:cNvPr>
          <p:cNvSpPr txBox="1">
            <a:spLocks/>
          </p:cNvSpPr>
          <p:nvPr/>
        </p:nvSpPr>
        <p:spPr>
          <a:xfrm>
            <a:off x="572839" y="1773657"/>
            <a:ext cx="11046321" cy="413043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Ein Testkonzept besteht aus mehreren Abschnitten. Die Testplanung beinhaltet:</a:t>
            </a:r>
          </a:p>
          <a:p>
            <a:r>
              <a:rPr lang="de-DE" b="1" dirty="0">
                <a:latin typeface="Arial-BoldMT"/>
              </a:rPr>
              <a:t>Testanalyse</a:t>
            </a:r>
          </a:p>
          <a:p>
            <a:r>
              <a:rPr lang="de-DE" b="1" dirty="0">
                <a:latin typeface="Arial-BoldMT"/>
              </a:rPr>
              <a:t>Testentwurf</a:t>
            </a:r>
          </a:p>
          <a:p>
            <a:r>
              <a:rPr lang="de-DE" b="1" dirty="0">
                <a:latin typeface="Arial-BoldMT"/>
              </a:rPr>
              <a:t>Testrealisierung</a:t>
            </a:r>
          </a:p>
          <a:p>
            <a:r>
              <a:rPr lang="de-DE" b="1" dirty="0">
                <a:latin typeface="Arial-BoldMT"/>
              </a:rPr>
              <a:t>Testdurchführung</a:t>
            </a:r>
          </a:p>
          <a:p>
            <a:r>
              <a:rPr lang="de-DE" b="1" dirty="0">
                <a:latin typeface="Arial-BoldMT"/>
              </a:rPr>
              <a:t>Testabschluss</a:t>
            </a:r>
          </a:p>
          <a:p>
            <a:endParaRPr lang="de-DE" b="1" dirty="0">
              <a:latin typeface="Arial-BoldMT"/>
            </a:endParaRPr>
          </a:p>
          <a:p>
            <a:pPr marL="0" indent="0">
              <a:buNone/>
            </a:pPr>
            <a:r>
              <a:rPr lang="de-DE" b="1" dirty="0">
                <a:latin typeface="Arial-BoldMT"/>
              </a:rPr>
              <a:t>Ganz wichtig ist hier die Dokumentation um Ergebnisse zu validieren!</a:t>
            </a:r>
          </a:p>
          <a:p>
            <a:pPr marL="0" indent="0">
              <a:buNone/>
            </a:pPr>
            <a:endParaRPr lang="de-DE" b="1" dirty="0">
              <a:latin typeface="Arial-BoldMT"/>
            </a:endParaRPr>
          </a:p>
        </p:txBody>
      </p:sp>
      <p:sp>
        <p:nvSpPr>
          <p:cNvPr id="5" name="Textfeld 4">
            <a:extLst>
              <a:ext uri="{FF2B5EF4-FFF2-40B4-BE49-F238E27FC236}">
                <a16:creationId xmlns:a16="http://schemas.microsoft.com/office/drawing/2014/main" id="{393FE07F-6667-4D0C-8DA2-094690358F4C}"/>
              </a:ext>
            </a:extLst>
          </p:cNvPr>
          <p:cNvSpPr txBox="1"/>
          <p:nvPr/>
        </p:nvSpPr>
        <p:spPr>
          <a:xfrm>
            <a:off x="251177" y="435187"/>
            <a:ext cx="6101644" cy="369332"/>
          </a:xfrm>
          <a:prstGeom prst="rect">
            <a:avLst/>
          </a:prstGeom>
          <a:noFill/>
        </p:spPr>
        <p:txBody>
          <a:bodyPr wrap="square">
            <a:spAutoFit/>
          </a:bodyPr>
          <a:lstStyle/>
          <a:p>
            <a:r>
              <a:rPr lang="de-AT" b="1" dirty="0">
                <a:latin typeface="ArialMT"/>
              </a:rPr>
              <a:t>Testkonzepte</a:t>
            </a:r>
            <a:endParaRPr lang="de-AT" b="1" dirty="0"/>
          </a:p>
        </p:txBody>
      </p:sp>
    </p:spTree>
    <p:extLst>
      <p:ext uri="{BB962C8B-B14F-4D97-AF65-F5344CB8AC3E}">
        <p14:creationId xmlns:p14="http://schemas.microsoft.com/office/powerpoint/2010/main" val="294513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p:txBody>
          <a:bodyPr/>
          <a:lstStyle/>
          <a:p>
            <a:r>
              <a:rPr lang="de-DE" dirty="0"/>
              <a:t>Normalisierungsformen:</a:t>
            </a:r>
            <a:r>
              <a:rPr lang="de-AT" dirty="0"/>
              <a:t> wichtig bis zur 3.NF</a:t>
            </a:r>
          </a:p>
          <a:p>
            <a:pPr lvl="1"/>
            <a:r>
              <a:rPr lang="de-AT" dirty="0"/>
              <a:t>1.NF: </a:t>
            </a:r>
            <a:r>
              <a:rPr lang="de-DE" dirty="0"/>
              <a:t>atomarer Wertebereich, die Relation ist frei von </a:t>
            </a:r>
            <a:r>
              <a:rPr lang="de-DE" dirty="0">
                <a:solidFill>
                  <a:srgbClr val="FFFF00"/>
                </a:solidFill>
              </a:rPr>
              <a:t>Wiederholungen</a:t>
            </a:r>
          </a:p>
          <a:p>
            <a:pPr lvl="1"/>
            <a:r>
              <a:rPr lang="de-DE" dirty="0"/>
              <a:t>2.NF: kein Nichtschlüsselattribut hängt funktional von einer  </a:t>
            </a:r>
            <a:r>
              <a:rPr lang="de-DE" dirty="0">
                <a:solidFill>
                  <a:srgbClr val="FFFF00"/>
                </a:solidFill>
                <a:hlinkClick r:id="rId2"/>
              </a:rPr>
              <a:t>Teilmenge</a:t>
            </a:r>
            <a:r>
              <a:rPr lang="de-DE" dirty="0"/>
              <a:t> eines Schlüsselkandidaten ab</a:t>
            </a:r>
          </a:p>
          <a:p>
            <a:pPr lvl="2"/>
            <a:r>
              <a:rPr lang="de-DE" dirty="0"/>
              <a:t>jedes Nichtschlüsselattribut muss vom gesamten Primärschlüssel abhängen</a:t>
            </a:r>
          </a:p>
          <a:p>
            <a:pPr lvl="1"/>
            <a:r>
              <a:rPr lang="de-DE" dirty="0"/>
              <a:t>3.NF: kein Nichtschlüsselattribut hängt von einem Schlüsselkandidaten </a:t>
            </a:r>
            <a:r>
              <a:rPr lang="de-DE" dirty="0">
                <a:solidFill>
                  <a:srgbClr val="FFFF00"/>
                </a:solidFill>
              </a:rPr>
              <a:t>transitiv</a:t>
            </a:r>
            <a:r>
              <a:rPr lang="de-DE" dirty="0"/>
              <a:t> ab</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spTree>
    <p:extLst>
      <p:ext uri="{BB962C8B-B14F-4D97-AF65-F5344CB8AC3E}">
        <p14:creationId xmlns:p14="http://schemas.microsoft.com/office/powerpoint/2010/main" val="282563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51579" y="2015732"/>
            <a:ext cx="9291215" cy="430585"/>
          </a:xfrm>
        </p:spPr>
        <p:txBody>
          <a:bodyPr/>
          <a:lstStyle/>
          <a:p>
            <a:pPr marL="457200" lvl="1" indent="0">
              <a:buNone/>
            </a:pPr>
            <a:r>
              <a:rPr lang="de-AT" dirty="0"/>
              <a:t>1.NF: </a:t>
            </a:r>
            <a:r>
              <a:rPr lang="de-DE" dirty="0"/>
              <a:t>atomarer Wertebereich, die Relation ist frei von </a:t>
            </a:r>
            <a:r>
              <a:rPr lang="de-DE" dirty="0">
                <a:solidFill>
                  <a:srgbClr val="FFFF00"/>
                </a:solidFill>
              </a:rPr>
              <a:t>Wiederholungen</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6" name="Grafik 5">
            <a:extLst>
              <a:ext uri="{FF2B5EF4-FFF2-40B4-BE49-F238E27FC236}">
                <a16:creationId xmlns:a16="http://schemas.microsoft.com/office/drawing/2014/main" id="{83419DA1-8351-4947-BADE-CAF64286B8A8}"/>
              </a:ext>
            </a:extLst>
          </p:cNvPr>
          <p:cNvPicPr>
            <a:picLocks noChangeAspect="1"/>
          </p:cNvPicPr>
          <p:nvPr/>
        </p:nvPicPr>
        <p:blipFill>
          <a:blip r:embed="rId2"/>
          <a:stretch>
            <a:fillRect/>
          </a:stretch>
        </p:blipFill>
        <p:spPr>
          <a:xfrm>
            <a:off x="1323975" y="2502725"/>
            <a:ext cx="9544050" cy="1619250"/>
          </a:xfrm>
          <a:prstGeom prst="rect">
            <a:avLst/>
          </a:prstGeom>
        </p:spPr>
      </p:pic>
    </p:spTree>
    <p:extLst>
      <p:ext uri="{BB962C8B-B14F-4D97-AF65-F5344CB8AC3E}">
        <p14:creationId xmlns:p14="http://schemas.microsoft.com/office/powerpoint/2010/main" val="206771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1451579" y="1716148"/>
            <a:ext cx="9291215" cy="430585"/>
          </a:xfrm>
        </p:spPr>
        <p:txBody>
          <a:bodyPr/>
          <a:lstStyle/>
          <a:p>
            <a:pPr marL="457200" lvl="1" indent="0">
              <a:buNone/>
            </a:pPr>
            <a:r>
              <a:rPr lang="de-AT" dirty="0"/>
              <a:t>1.NF: </a:t>
            </a:r>
            <a:r>
              <a:rPr lang="de-DE" dirty="0"/>
              <a:t>atomarer Wertebereich, die Relation ist frei von </a:t>
            </a:r>
            <a:r>
              <a:rPr lang="de-DE" dirty="0">
                <a:solidFill>
                  <a:srgbClr val="FFFF00"/>
                </a:solidFill>
              </a:rPr>
              <a:t>Wiederholungen</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6" name="Grafik 5">
            <a:extLst>
              <a:ext uri="{FF2B5EF4-FFF2-40B4-BE49-F238E27FC236}">
                <a16:creationId xmlns:a16="http://schemas.microsoft.com/office/drawing/2014/main" id="{83419DA1-8351-4947-BADE-CAF64286B8A8}"/>
              </a:ext>
            </a:extLst>
          </p:cNvPr>
          <p:cNvPicPr>
            <a:picLocks noChangeAspect="1"/>
          </p:cNvPicPr>
          <p:nvPr/>
        </p:nvPicPr>
        <p:blipFill>
          <a:blip r:embed="rId2"/>
          <a:stretch>
            <a:fillRect/>
          </a:stretch>
        </p:blipFill>
        <p:spPr>
          <a:xfrm>
            <a:off x="1323975" y="2178240"/>
            <a:ext cx="9544050" cy="1619250"/>
          </a:xfrm>
          <a:prstGeom prst="rect">
            <a:avLst/>
          </a:prstGeom>
        </p:spPr>
      </p:pic>
      <p:pic>
        <p:nvPicPr>
          <p:cNvPr id="7" name="Grafik 6">
            <a:extLst>
              <a:ext uri="{FF2B5EF4-FFF2-40B4-BE49-F238E27FC236}">
                <a16:creationId xmlns:a16="http://schemas.microsoft.com/office/drawing/2014/main" id="{BBA4F43C-E45F-44EC-AE91-E8BB39D7A33E}"/>
              </a:ext>
            </a:extLst>
          </p:cNvPr>
          <p:cNvPicPr>
            <a:picLocks noChangeAspect="1"/>
          </p:cNvPicPr>
          <p:nvPr/>
        </p:nvPicPr>
        <p:blipFill>
          <a:blip r:embed="rId3"/>
          <a:stretch>
            <a:fillRect/>
          </a:stretch>
        </p:blipFill>
        <p:spPr>
          <a:xfrm>
            <a:off x="1323975" y="3797490"/>
            <a:ext cx="8271476" cy="2140172"/>
          </a:xfrm>
          <a:prstGeom prst="rect">
            <a:avLst/>
          </a:prstGeom>
        </p:spPr>
      </p:pic>
    </p:spTree>
    <p:extLst>
      <p:ext uri="{BB962C8B-B14F-4D97-AF65-F5344CB8AC3E}">
        <p14:creationId xmlns:p14="http://schemas.microsoft.com/office/powerpoint/2010/main" val="284429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508957" y="1870364"/>
            <a:ext cx="10233837" cy="1049235"/>
          </a:xfrm>
        </p:spPr>
        <p:txBody>
          <a:bodyPr>
            <a:normAutofit fontScale="92500" lnSpcReduction="10000"/>
          </a:bodyPr>
          <a:lstStyle/>
          <a:p>
            <a:pPr marL="457200" lvl="1" indent="0">
              <a:buNone/>
            </a:pPr>
            <a:r>
              <a:rPr lang="de-DE" dirty="0"/>
              <a:t>2.NF: kein Nichtschlüsselattribut hängt funktional von einer </a:t>
            </a:r>
            <a:r>
              <a:rPr lang="de-DE" dirty="0">
                <a:solidFill>
                  <a:srgbClr val="FFFF00"/>
                </a:solidFill>
                <a:hlinkClick r:id="rId2"/>
              </a:rPr>
              <a:t>Teilmenge</a:t>
            </a:r>
            <a:r>
              <a:rPr lang="de-DE" dirty="0"/>
              <a:t> eines Schlüsselkandidaten ab</a:t>
            </a:r>
          </a:p>
          <a:p>
            <a:pPr marL="457200" lvl="1" indent="0">
              <a:buNone/>
            </a:pPr>
            <a:r>
              <a:rPr lang="de-DE" dirty="0"/>
              <a:t>jedes Nichtschlüsselattribut muss vom gesamten Primärschlüssel abhängen</a:t>
            </a:r>
          </a:p>
          <a:p>
            <a:pPr marL="457200" lvl="1" indent="0">
              <a:buNone/>
            </a:pPr>
            <a:endParaRPr lang="de-DE" dirty="0"/>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7" name="Grafik 6">
            <a:extLst>
              <a:ext uri="{FF2B5EF4-FFF2-40B4-BE49-F238E27FC236}">
                <a16:creationId xmlns:a16="http://schemas.microsoft.com/office/drawing/2014/main" id="{1D90AD85-5F45-4048-8D35-08A1D4F073F4}"/>
              </a:ext>
            </a:extLst>
          </p:cNvPr>
          <p:cNvPicPr>
            <a:picLocks noChangeAspect="1"/>
          </p:cNvPicPr>
          <p:nvPr/>
        </p:nvPicPr>
        <p:blipFill>
          <a:blip r:embed="rId3"/>
          <a:stretch>
            <a:fillRect/>
          </a:stretch>
        </p:blipFill>
        <p:spPr>
          <a:xfrm>
            <a:off x="1009302" y="3081577"/>
            <a:ext cx="8162925" cy="2152650"/>
          </a:xfrm>
          <a:prstGeom prst="rect">
            <a:avLst/>
          </a:prstGeom>
        </p:spPr>
      </p:pic>
    </p:spTree>
    <p:extLst>
      <p:ext uri="{BB962C8B-B14F-4D97-AF65-F5344CB8AC3E}">
        <p14:creationId xmlns:p14="http://schemas.microsoft.com/office/powerpoint/2010/main" val="9897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508957" y="1870364"/>
            <a:ext cx="10233837" cy="430585"/>
          </a:xfrm>
        </p:spPr>
        <p:txBody>
          <a:bodyPr>
            <a:normAutofit fontScale="85000" lnSpcReduction="10000"/>
          </a:bodyPr>
          <a:lstStyle/>
          <a:p>
            <a:pPr marL="457200" lvl="1" indent="0">
              <a:buNone/>
            </a:pPr>
            <a:r>
              <a:rPr lang="de-DE" dirty="0"/>
              <a:t>2.NF: kein Nichtschlüsselattribut hängt funktional von einer echten </a:t>
            </a:r>
            <a:r>
              <a:rPr lang="de-DE" dirty="0">
                <a:solidFill>
                  <a:srgbClr val="FFFF00"/>
                </a:solidFill>
                <a:hlinkClick r:id="rId2"/>
              </a:rPr>
              <a:t>Teilmenge</a:t>
            </a:r>
            <a:r>
              <a:rPr lang="de-DE" dirty="0"/>
              <a:t> eines Schlüsselkandidaten ab</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6" name="Grafik 5">
            <a:extLst>
              <a:ext uri="{FF2B5EF4-FFF2-40B4-BE49-F238E27FC236}">
                <a16:creationId xmlns:a16="http://schemas.microsoft.com/office/drawing/2014/main" id="{F4305C85-59AD-4910-B166-298BE84FDE25}"/>
              </a:ext>
            </a:extLst>
          </p:cNvPr>
          <p:cNvPicPr>
            <a:picLocks noChangeAspect="1"/>
          </p:cNvPicPr>
          <p:nvPr/>
        </p:nvPicPr>
        <p:blipFill>
          <a:blip r:embed="rId3"/>
          <a:stretch>
            <a:fillRect/>
          </a:stretch>
        </p:blipFill>
        <p:spPr>
          <a:xfrm>
            <a:off x="1057336" y="3504539"/>
            <a:ext cx="8201025" cy="2105025"/>
          </a:xfrm>
          <a:prstGeom prst="rect">
            <a:avLst/>
          </a:prstGeom>
        </p:spPr>
      </p:pic>
      <p:sp>
        <p:nvSpPr>
          <p:cNvPr id="11" name="Textfeld 10">
            <a:extLst>
              <a:ext uri="{FF2B5EF4-FFF2-40B4-BE49-F238E27FC236}">
                <a16:creationId xmlns:a16="http://schemas.microsoft.com/office/drawing/2014/main" id="{AA27C409-F9F7-4D00-9988-EB2E38B734B5}"/>
              </a:ext>
            </a:extLst>
          </p:cNvPr>
          <p:cNvSpPr txBox="1"/>
          <p:nvPr/>
        </p:nvSpPr>
        <p:spPr>
          <a:xfrm>
            <a:off x="1829232" y="2418676"/>
            <a:ext cx="6103916" cy="784830"/>
          </a:xfrm>
          <a:prstGeom prst="rect">
            <a:avLst/>
          </a:prstGeom>
          <a:noFill/>
        </p:spPr>
        <p:txBody>
          <a:bodyPr wrap="square">
            <a:spAutoFit/>
          </a:bodyPr>
          <a:lstStyle/>
          <a:p>
            <a:r>
              <a:rPr lang="de-DE" sz="1500" dirty="0"/>
              <a:t>Problem: Albumtitel für das Lied „Not </a:t>
            </a:r>
            <a:r>
              <a:rPr lang="de-DE" sz="1500" dirty="0" err="1"/>
              <a:t>That</a:t>
            </a:r>
            <a:r>
              <a:rPr lang="de-DE" sz="1500" dirty="0"/>
              <a:t> Kind“ in I </a:t>
            </a:r>
            <a:r>
              <a:rPr lang="de-DE" sz="1500" dirty="0" err="1"/>
              <a:t>Don’t</a:t>
            </a:r>
            <a:r>
              <a:rPr lang="de-DE" sz="1500" dirty="0"/>
              <a:t> </a:t>
            </a:r>
            <a:r>
              <a:rPr lang="de-DE" sz="1500" dirty="0" err="1"/>
              <a:t>Mind</a:t>
            </a:r>
            <a:r>
              <a:rPr lang="de-DE" sz="1500" dirty="0"/>
              <a:t> ändern, ohne jedoch die entsprechenden Einträge für die Titel </a:t>
            </a:r>
            <a:r>
              <a:rPr lang="de-DE" sz="1500" dirty="0" err="1"/>
              <a:t>I’m</a:t>
            </a:r>
            <a:r>
              <a:rPr lang="de-DE" sz="1500" dirty="0"/>
              <a:t> </a:t>
            </a:r>
            <a:r>
              <a:rPr lang="de-DE" sz="1500" dirty="0" err="1"/>
              <a:t>Outta</a:t>
            </a:r>
            <a:r>
              <a:rPr lang="de-DE" sz="1500" dirty="0"/>
              <a:t> Love und Cowboys &amp; </a:t>
            </a:r>
            <a:r>
              <a:rPr lang="de-DE" sz="1500" dirty="0" err="1"/>
              <a:t>Kisses</a:t>
            </a:r>
            <a:r>
              <a:rPr lang="de-DE" sz="1500" dirty="0"/>
              <a:t> zu ändern (Update-Anomalie)</a:t>
            </a:r>
            <a:endParaRPr lang="de-AT" sz="1500" dirty="0"/>
          </a:p>
        </p:txBody>
      </p:sp>
    </p:spTree>
    <p:extLst>
      <p:ext uri="{BB962C8B-B14F-4D97-AF65-F5344CB8AC3E}">
        <p14:creationId xmlns:p14="http://schemas.microsoft.com/office/powerpoint/2010/main" val="8364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418C6-C747-4D82-B537-EC15567F1483}"/>
              </a:ext>
            </a:extLst>
          </p:cNvPr>
          <p:cNvSpPr>
            <a:spLocks noGrp="1"/>
          </p:cNvSpPr>
          <p:nvPr>
            <p:ph type="title"/>
          </p:nvPr>
        </p:nvSpPr>
        <p:spPr/>
        <p:txBody>
          <a:bodyPr/>
          <a:lstStyle/>
          <a:p>
            <a:r>
              <a:rPr lang="de-AT" sz="3200" dirty="0">
                <a:effectLst/>
                <a:latin typeface="Calibri" panose="020F0502020204030204" pitchFamily="34" charset="0"/>
                <a:ea typeface="Calibri" panose="020F0502020204030204" pitchFamily="34" charset="0"/>
              </a:rPr>
              <a:t>Fachgespräch Datenbanken</a:t>
            </a:r>
            <a:endParaRPr lang="de-AT" dirty="0"/>
          </a:p>
        </p:txBody>
      </p:sp>
      <p:sp>
        <p:nvSpPr>
          <p:cNvPr id="3" name="Inhaltsplatzhalter 2">
            <a:extLst>
              <a:ext uri="{FF2B5EF4-FFF2-40B4-BE49-F238E27FC236}">
                <a16:creationId xmlns:a16="http://schemas.microsoft.com/office/drawing/2014/main" id="{E00E05FD-DE93-4DE7-9966-34908A0FBEAA}"/>
              </a:ext>
            </a:extLst>
          </p:cNvPr>
          <p:cNvSpPr>
            <a:spLocks noGrp="1"/>
          </p:cNvSpPr>
          <p:nvPr>
            <p:ph idx="1"/>
          </p:nvPr>
        </p:nvSpPr>
        <p:spPr>
          <a:xfrm>
            <a:off x="508957" y="1585147"/>
            <a:ext cx="10233837" cy="430585"/>
          </a:xfrm>
        </p:spPr>
        <p:txBody>
          <a:bodyPr>
            <a:normAutofit fontScale="85000" lnSpcReduction="10000"/>
          </a:bodyPr>
          <a:lstStyle/>
          <a:p>
            <a:pPr marL="457200" lvl="1" indent="0">
              <a:buNone/>
            </a:pPr>
            <a:r>
              <a:rPr lang="de-DE" dirty="0"/>
              <a:t>2.NF: kein Nichtschlüsselattribut hängt funktional von einer echten </a:t>
            </a:r>
            <a:r>
              <a:rPr lang="de-DE" dirty="0">
                <a:solidFill>
                  <a:srgbClr val="FFFF00"/>
                </a:solidFill>
                <a:hlinkClick r:id="rId2"/>
              </a:rPr>
              <a:t>Teilmenge</a:t>
            </a:r>
            <a:r>
              <a:rPr lang="de-DE" dirty="0"/>
              <a:t> eines Schlüsselkandidaten ab</a:t>
            </a:r>
          </a:p>
        </p:txBody>
      </p:sp>
      <p:sp>
        <p:nvSpPr>
          <p:cNvPr id="4" name="Inhaltsplatzhalter 2">
            <a:extLst>
              <a:ext uri="{FF2B5EF4-FFF2-40B4-BE49-F238E27FC236}">
                <a16:creationId xmlns:a16="http://schemas.microsoft.com/office/drawing/2014/main" id="{5C23284C-60AF-464B-AB58-603CC4F9A58A}"/>
              </a:ext>
            </a:extLst>
          </p:cNvPr>
          <p:cNvSpPr txBox="1">
            <a:spLocks/>
          </p:cNvSpPr>
          <p:nvPr/>
        </p:nvSpPr>
        <p:spPr>
          <a:xfrm>
            <a:off x="508957" y="196013"/>
            <a:ext cx="5495486" cy="4465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de-DE" b="1" dirty="0">
                <a:latin typeface="Arial-BoldMT"/>
              </a:rPr>
              <a:t>Was sind Normalisierungsformen?</a:t>
            </a:r>
          </a:p>
        </p:txBody>
      </p:sp>
      <p:pic>
        <p:nvPicPr>
          <p:cNvPr id="6" name="Grafik 5">
            <a:extLst>
              <a:ext uri="{FF2B5EF4-FFF2-40B4-BE49-F238E27FC236}">
                <a16:creationId xmlns:a16="http://schemas.microsoft.com/office/drawing/2014/main" id="{F4305C85-59AD-4910-B166-298BE84FDE25}"/>
              </a:ext>
            </a:extLst>
          </p:cNvPr>
          <p:cNvPicPr>
            <a:picLocks noChangeAspect="1"/>
          </p:cNvPicPr>
          <p:nvPr/>
        </p:nvPicPr>
        <p:blipFill>
          <a:blip r:embed="rId3"/>
          <a:stretch>
            <a:fillRect/>
          </a:stretch>
        </p:blipFill>
        <p:spPr>
          <a:xfrm>
            <a:off x="131061" y="1905825"/>
            <a:ext cx="8201025" cy="2105025"/>
          </a:xfrm>
          <a:prstGeom prst="rect">
            <a:avLst/>
          </a:prstGeom>
        </p:spPr>
      </p:pic>
      <p:pic>
        <p:nvPicPr>
          <p:cNvPr id="7" name="Grafik 6">
            <a:extLst>
              <a:ext uri="{FF2B5EF4-FFF2-40B4-BE49-F238E27FC236}">
                <a16:creationId xmlns:a16="http://schemas.microsoft.com/office/drawing/2014/main" id="{E86947D8-109B-4992-9D9B-4723A30AD66C}"/>
              </a:ext>
            </a:extLst>
          </p:cNvPr>
          <p:cNvPicPr>
            <a:picLocks noChangeAspect="1"/>
          </p:cNvPicPr>
          <p:nvPr/>
        </p:nvPicPr>
        <p:blipFill>
          <a:blip r:embed="rId4"/>
          <a:stretch>
            <a:fillRect/>
          </a:stretch>
        </p:blipFill>
        <p:spPr>
          <a:xfrm>
            <a:off x="2966109" y="3948456"/>
            <a:ext cx="8801100" cy="2105025"/>
          </a:xfrm>
          <a:prstGeom prst="rect">
            <a:avLst/>
          </a:prstGeom>
        </p:spPr>
      </p:pic>
    </p:spTree>
    <p:extLst>
      <p:ext uri="{BB962C8B-B14F-4D97-AF65-F5344CB8AC3E}">
        <p14:creationId xmlns:p14="http://schemas.microsoft.com/office/powerpoint/2010/main" val="3268196360"/>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1548</Words>
  <Application>Microsoft Office PowerPoint</Application>
  <PresentationFormat>Breitbild</PresentationFormat>
  <Paragraphs>189</Paragraphs>
  <Slides>35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35</vt:i4>
      </vt:variant>
    </vt:vector>
  </HeadingPairs>
  <TitlesOfParts>
    <vt:vector size="41" baseType="lpstr">
      <vt:lpstr>Arial</vt:lpstr>
      <vt:lpstr>Arial-BoldMT</vt:lpstr>
      <vt:lpstr>ArialMT</vt:lpstr>
      <vt:lpstr>Calibri</vt:lpstr>
      <vt:lpstr>Rockwell</vt:lpstr>
      <vt:lpstr>Katalog</vt:lpstr>
      <vt:lpstr>LAP - Vorbereitungskurs</vt:lpstr>
      <vt:lpstr>Themen Vormittag</vt:lpstr>
      <vt:lpstr>Vorbereitung zum Fachgespräch</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Datenbanken</vt:lpstr>
      <vt:lpstr>Fachgespräch CMS</vt:lpstr>
      <vt:lpstr>Fachgespräch Backups</vt:lpstr>
      <vt:lpstr>Fachgespräch Backups</vt:lpstr>
      <vt:lpstr>Fachgespräch Backups</vt:lpstr>
      <vt:lpstr>Fachgespräch Backups</vt:lpstr>
      <vt:lpstr>Fachgespräch Backups</vt:lpstr>
      <vt:lpstr>Fachgespräch OOP</vt:lpstr>
      <vt:lpstr>Fachgespräch OOP</vt:lpstr>
      <vt:lpstr>Fachgespräch OOP</vt:lpstr>
      <vt:lpstr>Fachgespräch OOP</vt:lpstr>
      <vt:lpstr>Fachgespräch OOP</vt:lpstr>
      <vt:lpstr>Fachgespräch Algorithmen</vt:lpstr>
      <vt:lpstr>Fachgespräch Algorithmen</vt:lpstr>
      <vt:lpstr>Fachgespräch Algorithmen</vt:lpstr>
      <vt:lpstr>Fachgespräch Algorithmen</vt:lpstr>
      <vt:lpstr>Fachgespräch Algorithmen</vt:lpstr>
      <vt:lpstr>Fachgespräch Allgemein</vt:lpstr>
      <vt:lpstr>Fachgespräch Allgemein</vt:lpstr>
      <vt:lpstr>Fachgespräch Testkonzepte</vt:lpstr>
      <vt:lpstr>Fachgespräch Testkonzepte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 Vorbereitungskurs</dc:title>
  <dc:creator>Kayisci Ramazan</dc:creator>
  <cp:lastModifiedBy>Pichler Herbert</cp:lastModifiedBy>
  <cp:revision>43</cp:revision>
  <dcterms:created xsi:type="dcterms:W3CDTF">2020-12-11T14:09:49Z</dcterms:created>
  <dcterms:modified xsi:type="dcterms:W3CDTF">2023-06-21T18:49:04Z</dcterms:modified>
</cp:coreProperties>
</file>