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9" r:id="rId4"/>
    <p:sldId id="271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A65E1D-0B24-40D6-95E6-52B15127337A}">
          <p14:sldIdLst>
            <p14:sldId id="256"/>
            <p14:sldId id="257"/>
            <p14:sldId id="269"/>
            <p14:sldId id="271"/>
            <p14:sldId id="268"/>
          </p14:sldIdLst>
        </p14:section>
        <p14:section name="제목 없는 구역" id="{B6D2F8C9-F09C-4C0D-9D20-0F2CD5DBFA7E}">
          <p14:sldIdLst/>
        </p14:section>
        <p14:section name="제목 없는 구역" id="{F3A2F9DE-6E7C-4740-90EC-ECC288F1586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795" autoAdjust="0"/>
  </p:normalViewPr>
  <p:slideViewPr>
    <p:cSldViewPr snapToGrid="0">
      <p:cViewPr varScale="1">
        <p:scale>
          <a:sx n="77" d="100"/>
          <a:sy n="77" d="100"/>
        </p:scale>
        <p:origin x="9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B1987-C2AC-41E7-AA2C-7EBBACE45968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3BD3-7CEE-4236-A98D-4171212B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8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9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0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597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CD04-4BB3-4AB5-970C-4C62E5F06736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AB77-BECF-4025-A0BE-E2DDE8F0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0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784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6201" y="2015655"/>
            <a:ext cx="101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코드 간단구현</a:t>
            </a:r>
            <a:endParaRPr lang="ko-KR" altLang="en-US" sz="6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89168" y="762078"/>
            <a:ext cx="3602893" cy="19420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6770" y="115747"/>
            <a:ext cx="414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1. </a:t>
            </a:r>
            <a:r>
              <a:rPr lang="ko-KR" altLang="en-US" b="1" smtClean="0">
                <a:solidFill>
                  <a:schemeClr val="bg1"/>
                </a:solidFill>
              </a:rPr>
              <a:t>머신러닝 회귀분석에서의  </a:t>
            </a:r>
            <a:r>
              <a:rPr lang="en-US" altLang="ko-KR" b="1" smtClean="0">
                <a:solidFill>
                  <a:schemeClr val="bg1"/>
                </a:solidFill>
              </a:rPr>
              <a:t>w,b,</a:t>
            </a:r>
            <a:r>
              <a:rPr lang="ko-KR" altLang="en-US" b="1" smtClean="0">
                <a:solidFill>
                  <a:schemeClr val="bg1"/>
                </a:solidFill>
              </a:rPr>
              <a:t>오차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293" y="914400"/>
            <a:ext cx="1029449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-&gt; </a:t>
            </a:r>
            <a:r>
              <a:rPr lang="ko-KR" altLang="en-US" sz="1200" b="1" smtClean="0">
                <a:solidFill>
                  <a:schemeClr val="bg1"/>
                </a:solidFill>
              </a:rPr>
              <a:t>머신러닝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027" y="1189948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약속되어 있는 공식을 사용한다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53293" y="1908438"/>
            <a:ext cx="1754006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-&gt; </a:t>
            </a:r>
            <a:r>
              <a:rPr lang="ko-KR" altLang="en-US" sz="1200" b="1" smtClean="0">
                <a:solidFill>
                  <a:schemeClr val="bg1"/>
                </a:solidFill>
              </a:rPr>
              <a:t>딥러닝</a:t>
            </a:r>
            <a:r>
              <a:rPr lang="en-US" altLang="ko-KR" sz="1200" b="1" smtClean="0">
                <a:solidFill>
                  <a:schemeClr val="bg1"/>
                </a:solidFill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</a:rPr>
              <a:t>인공신경망</a:t>
            </a:r>
            <a:r>
              <a:rPr lang="en-US" altLang="ko-KR" sz="1200" b="1" smtClean="0">
                <a:solidFill>
                  <a:schemeClr val="bg1"/>
                </a:solidFill>
              </a:rPr>
              <a:t>)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386" y="2212597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최소한의 공식만 제공한다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23" y="1052899"/>
            <a:ext cx="1742270" cy="16138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94223" y="775900"/>
            <a:ext cx="1741182" cy="261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/>
              <a:t>최소제곱법에서의 </a:t>
            </a:r>
            <a:r>
              <a:rPr lang="en-US" altLang="ko-KR" sz="1100"/>
              <a:t>w,b</a:t>
            </a:r>
            <a:r>
              <a:rPr lang="ko-KR" altLang="en-US" sz="1100"/>
              <a:t>값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63773" y="775900"/>
            <a:ext cx="3916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####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데이터 준비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numpy as np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 = np.array([1,2,1,1,1,2,2,1,1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])       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y = np.array([100,200,100,50,10,20,20,10,10])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len(x),len(y),x.mean(), y.mean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altLang="ko-KR" sz="12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81" y="953507"/>
            <a:ext cx="1807788" cy="13462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63773" y="1966742"/>
            <a:ext cx="3916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#### 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데이터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산점도 확인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matplotlib.pyplot as plt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plt.scatter(x,y)</a:t>
            </a:r>
            <a:endParaRPr lang="en-US" altLang="ko-KR" sz="12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0092" y="3777161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w=np.sum((x-x.mean())*(y-y.mean()))  / np.sum((x-x.mean())**2)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b=y.mean()-w*x.mean()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w,b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168" y="3412615"/>
            <a:ext cx="3191643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-&gt; </a:t>
            </a:r>
            <a:r>
              <a:rPr lang="ko-KR" altLang="en-US" sz="1200" b="1" smtClean="0">
                <a:solidFill>
                  <a:schemeClr val="bg1"/>
                </a:solidFill>
              </a:rPr>
              <a:t>최소제곱법을 직접 구현하여 </a:t>
            </a:r>
            <a:r>
              <a:rPr lang="en-US" altLang="ko-KR" sz="1200" b="1" smtClean="0">
                <a:solidFill>
                  <a:schemeClr val="bg1"/>
                </a:solidFill>
              </a:rPr>
              <a:t>w,b</a:t>
            </a:r>
            <a:r>
              <a:rPr lang="ko-KR" altLang="en-US" sz="1200" b="1" smtClean="0">
                <a:solidFill>
                  <a:schemeClr val="bg1"/>
                </a:solidFill>
              </a:rPr>
              <a:t>값 계산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092" y="5193791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from sklearn.linear_model import LinearRegression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model=LinearRegression()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model.fit(np.reshape(x,(-1,1)),y)</a:t>
            </a:r>
          </a:p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model.coef_,model.intercept_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168" y="4916792"/>
            <a:ext cx="4685642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-&gt; </a:t>
            </a:r>
            <a:r>
              <a:rPr lang="ko-KR" altLang="en-US" sz="1200" b="1" smtClean="0">
                <a:solidFill>
                  <a:schemeClr val="bg1"/>
                </a:solidFill>
              </a:rPr>
              <a:t>사이킷런에서 제공하는 회귀분석 모듈을 이용하여 </a:t>
            </a:r>
            <a:r>
              <a:rPr lang="en-US" altLang="ko-KR" sz="1200" b="1" smtClean="0">
                <a:solidFill>
                  <a:schemeClr val="bg1"/>
                </a:solidFill>
              </a:rPr>
              <a:t>w,b</a:t>
            </a:r>
            <a:r>
              <a:rPr lang="ko-KR" altLang="en-US" sz="1200" b="1" smtClean="0">
                <a:solidFill>
                  <a:schemeClr val="bg1"/>
                </a:solidFill>
              </a:rPr>
              <a:t>값 계산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267937" y="3335208"/>
            <a:ext cx="5048739" cy="1305351"/>
            <a:chOff x="6267937" y="3335208"/>
            <a:chExt cx="5048739" cy="130535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7937" y="3335208"/>
              <a:ext cx="5048739" cy="1305351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330462" y="4392232"/>
              <a:ext cx="2766646" cy="2380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67937" y="4851333"/>
            <a:ext cx="5048739" cy="1677266"/>
            <a:chOff x="6267937" y="4851333"/>
            <a:chExt cx="5048739" cy="167726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7937" y="4851333"/>
              <a:ext cx="5048739" cy="1677266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330462" y="6226144"/>
              <a:ext cx="3649784" cy="2371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자유형 26"/>
          <p:cNvSpPr/>
          <p:nvPr/>
        </p:nvSpPr>
        <p:spPr>
          <a:xfrm>
            <a:off x="2141415" y="2704123"/>
            <a:ext cx="2344615" cy="750277"/>
          </a:xfrm>
          <a:custGeom>
            <a:avLst/>
            <a:gdLst>
              <a:gd name="connsiteX0" fmla="*/ 2336800 w 2336800"/>
              <a:gd name="connsiteY0" fmla="*/ 0 h 804985"/>
              <a:gd name="connsiteX1" fmla="*/ 2336800 w 2336800"/>
              <a:gd name="connsiteY1" fmla="*/ 562708 h 804985"/>
              <a:gd name="connsiteX2" fmla="*/ 0 w 2336800"/>
              <a:gd name="connsiteY2" fmla="*/ 562708 h 804985"/>
              <a:gd name="connsiteX3" fmla="*/ 0 w 2336800"/>
              <a:gd name="connsiteY3" fmla="*/ 804985 h 804985"/>
              <a:gd name="connsiteX0" fmla="*/ 2344615 w 2344615"/>
              <a:gd name="connsiteY0" fmla="*/ 0 h 518648"/>
              <a:gd name="connsiteX1" fmla="*/ 2336800 w 2344615"/>
              <a:gd name="connsiteY1" fmla="*/ 276371 h 518648"/>
              <a:gd name="connsiteX2" fmla="*/ 0 w 2344615"/>
              <a:gd name="connsiteY2" fmla="*/ 276371 h 518648"/>
              <a:gd name="connsiteX3" fmla="*/ 0 w 2344615"/>
              <a:gd name="connsiteY3" fmla="*/ 518648 h 5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615" h="518648">
                <a:moveTo>
                  <a:pt x="2344615" y="0"/>
                </a:moveTo>
                <a:lnTo>
                  <a:pt x="2336800" y="276371"/>
                </a:lnTo>
                <a:lnTo>
                  <a:pt x="0" y="276371"/>
                </a:lnTo>
                <a:lnTo>
                  <a:pt x="0" y="518648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9980246" y="3931137"/>
            <a:ext cx="1164486" cy="2062790"/>
            <a:chOff x="9706701" y="3931137"/>
            <a:chExt cx="1438031" cy="2062790"/>
          </a:xfrm>
        </p:grpSpPr>
        <p:sp>
          <p:nvSpPr>
            <p:cNvPr id="28" name="직사각형 27"/>
            <p:cNvSpPr/>
            <p:nvPr/>
          </p:nvSpPr>
          <p:spPr>
            <a:xfrm>
              <a:off x="9706701" y="3931137"/>
              <a:ext cx="1438031" cy="22664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2">
                      <a:lumMod val="50000"/>
                    </a:schemeClr>
                  </a:solidFill>
                </a:rPr>
                <a:t>직접계산</a:t>
              </a:r>
              <a:endParaRPr lang="ko-KR" altLang="en-US" sz="9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706701" y="5767280"/>
              <a:ext cx="1438031" cy="22664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tx2">
                      <a:lumMod val="50000"/>
                    </a:schemeClr>
                  </a:solidFill>
                </a:rPr>
                <a:t>회귀분석모듈계산</a:t>
              </a:r>
              <a:endParaRPr lang="ko-KR" altLang="en-US" sz="9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6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31715" y="5131600"/>
            <a:ext cx="6525322" cy="1381487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31715" y="1198289"/>
            <a:ext cx="6525322" cy="130535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6770" y="115747"/>
            <a:ext cx="414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1. </a:t>
            </a:r>
            <a:r>
              <a:rPr lang="ko-KR" altLang="en-US" b="1">
                <a:solidFill>
                  <a:schemeClr val="bg1"/>
                </a:solidFill>
              </a:rPr>
              <a:t>머신러닝 회귀분석에서의  </a:t>
            </a:r>
            <a:r>
              <a:rPr lang="en-US" altLang="ko-KR" b="1">
                <a:solidFill>
                  <a:schemeClr val="bg1"/>
                </a:solidFill>
              </a:rPr>
              <a:t>w,b,</a:t>
            </a:r>
            <a:r>
              <a:rPr lang="ko-KR" altLang="en-US" b="1">
                <a:solidFill>
                  <a:schemeClr val="bg1"/>
                </a:solidFill>
              </a:rPr>
              <a:t>오차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1216976"/>
            <a:ext cx="4415081" cy="38215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4017" y="3060335"/>
            <a:ext cx="1044524" cy="2735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2">
                    <a:lumMod val="50000"/>
                  </a:schemeClr>
                </a:solidFill>
              </a:rPr>
              <a:t>y=100</a:t>
            </a:r>
            <a:endParaRPr lang="ko-KR" altLang="en-US" sz="8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833" y="4244913"/>
            <a:ext cx="1044524" cy="2735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2">
                    <a:lumMod val="50000"/>
                  </a:schemeClr>
                </a:solidFill>
              </a:rPr>
              <a:t>yHat=46.666667</a:t>
            </a:r>
            <a:endParaRPr lang="ko-KR" altLang="en-US" sz="8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203570" y="3241040"/>
            <a:ext cx="296984" cy="27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1113303" y="4177478"/>
            <a:ext cx="182530" cy="204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354016" y="3611685"/>
            <a:ext cx="1333304" cy="2735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2">
                    <a:lumMod val="50000"/>
                  </a:schemeClr>
                </a:solidFill>
              </a:rPr>
              <a:t>err=(100-46.66667)**2</a:t>
            </a:r>
            <a:endParaRPr lang="ko-KR" altLang="en-US" sz="800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070610" y="3520485"/>
            <a:ext cx="154305" cy="256378"/>
            <a:chOff x="1070610" y="3611685"/>
            <a:chExt cx="154305" cy="157699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137285" y="3611685"/>
              <a:ext cx="0" cy="1576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1070610" y="3611685"/>
              <a:ext cx="15430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070610" y="3830955"/>
            <a:ext cx="154305" cy="346523"/>
            <a:chOff x="1070610" y="3885223"/>
            <a:chExt cx="154305" cy="15769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137285" y="3885223"/>
              <a:ext cx="0" cy="1576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070610" y="4041334"/>
              <a:ext cx="15430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/>
          <p:cNvCxnSpPr/>
          <p:nvPr/>
        </p:nvCxnSpPr>
        <p:spPr>
          <a:xfrm flipH="1">
            <a:off x="1166293" y="3776863"/>
            <a:ext cx="2455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4023360" y="3817620"/>
            <a:ext cx="1264920" cy="350520"/>
          </a:xfrm>
          <a:custGeom>
            <a:avLst/>
            <a:gdLst>
              <a:gd name="connsiteX0" fmla="*/ 0 w 2301240"/>
              <a:gd name="connsiteY0" fmla="*/ 0 h 350520"/>
              <a:gd name="connsiteX1" fmla="*/ 0 w 2301240"/>
              <a:gd name="connsiteY1" fmla="*/ 350520 h 350520"/>
              <a:gd name="connsiteX2" fmla="*/ 2301240 w 2301240"/>
              <a:gd name="connsiteY2" fmla="*/ 35052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1240" h="350520">
                <a:moveTo>
                  <a:pt x="0" y="0"/>
                </a:moveTo>
                <a:lnTo>
                  <a:pt x="0" y="350520"/>
                </a:lnTo>
                <a:lnTo>
                  <a:pt x="2301240" y="350520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15" y="3370554"/>
            <a:ext cx="1742270" cy="16138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5331715" y="2601113"/>
            <a:ext cx="1742270" cy="7694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 smtClean="0"/>
              <a:t>최소제곱법에 의한 오차의 합이 최소가 되는 선형선을 그릴수 있는 </a:t>
            </a:r>
            <a:r>
              <a:rPr lang="en-US" altLang="ko-KR" sz="1100" smtClean="0"/>
              <a:t>w,b</a:t>
            </a:r>
            <a:r>
              <a:rPr lang="ko-KR" altLang="en-US" sz="1100" smtClean="0"/>
              <a:t>값을 구함</a:t>
            </a:r>
            <a:endParaRPr lang="ko-KR" altLang="en-US" sz="11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715" y="5162706"/>
            <a:ext cx="4064783" cy="1350381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 flipV="1">
            <a:off x="3345180" y="3241040"/>
            <a:ext cx="0" cy="644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737926" y="2567357"/>
            <a:ext cx="1544513" cy="5552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2">
                    <a:lumMod val="50000"/>
                  </a:schemeClr>
                </a:solidFill>
              </a:rPr>
              <a:t>33.33333333*x</a:t>
            </a:r>
          </a:p>
          <a:p>
            <a:pPr algn="ctr"/>
            <a:r>
              <a:rPr lang="en-US" altLang="ko-KR" sz="800" b="1" smtClean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en-US" altLang="ko-KR" sz="800" b="1">
                <a:solidFill>
                  <a:schemeClr val="tx2">
                    <a:lumMod val="50000"/>
                  </a:schemeClr>
                </a:solidFill>
              </a:rPr>
              <a:t>13.3333333333333433</a:t>
            </a:r>
            <a:endParaRPr lang="ko-KR" altLang="en-US" sz="800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955" y="2619733"/>
            <a:ext cx="4605082" cy="2395774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331715" y="1198289"/>
            <a:ext cx="5048739" cy="1305351"/>
            <a:chOff x="6267937" y="3335208"/>
            <a:chExt cx="5048739" cy="130535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7937" y="3335208"/>
              <a:ext cx="5048739" cy="130535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6330462" y="4392232"/>
              <a:ext cx="2766646" cy="2380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001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65" y="3125952"/>
            <a:ext cx="6679171" cy="35345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770" y="115747"/>
            <a:ext cx="30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2. </a:t>
            </a:r>
            <a:r>
              <a:rPr lang="ko-KR" altLang="en-US" b="1" smtClean="0">
                <a:solidFill>
                  <a:schemeClr val="bg1"/>
                </a:solidFill>
              </a:rPr>
              <a:t>딥러닝에서 </a:t>
            </a:r>
            <a:r>
              <a:rPr lang="en-US" altLang="ko-KR" b="1" smtClean="0">
                <a:solidFill>
                  <a:schemeClr val="bg1"/>
                </a:solidFill>
              </a:rPr>
              <a:t>w,b</a:t>
            </a:r>
            <a:r>
              <a:rPr lang="ko-KR" altLang="en-US" b="1" smtClean="0">
                <a:solidFill>
                  <a:schemeClr val="bg1"/>
                </a:solidFill>
              </a:rPr>
              <a:t>값 계산법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00668"/>
            <a:ext cx="942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Random</a:t>
            </a:r>
            <a:r>
              <a:rPr lang="ko-KR" altLang="en-US" sz="1600" smtClean="0"/>
              <a:t>한 </a:t>
            </a:r>
            <a:r>
              <a:rPr lang="en-US" altLang="ko-KR" sz="1600" smtClean="0"/>
              <a:t>w,b</a:t>
            </a:r>
            <a:r>
              <a:rPr lang="ko-KR" altLang="en-US" sz="1600" smtClean="0"/>
              <a:t>값을 생성한다</a:t>
            </a:r>
            <a:r>
              <a:rPr lang="en-US" altLang="ko-KR" sz="1600" smtClean="0"/>
              <a:t>.  </a:t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ko-KR" altLang="en-US" sz="1600" smtClean="0"/>
              <a:t>이때 </a:t>
            </a:r>
            <a:r>
              <a:rPr lang="en-US" altLang="ko-KR" sz="1600" smtClean="0"/>
              <a:t>x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3</a:t>
            </a:r>
            <a:r>
              <a:rPr lang="ko-KR" altLang="en-US" sz="1600" smtClean="0"/>
              <a:t>개이면 </a:t>
            </a:r>
            <a:r>
              <a:rPr lang="en-US" altLang="ko-KR" sz="1600" smtClean="0"/>
              <a:t>w</a:t>
            </a:r>
            <a:r>
              <a:rPr lang="ko-KR" altLang="en-US" sz="1600" smtClean="0"/>
              <a:t>값</a:t>
            </a:r>
            <a:r>
              <a:rPr lang="en-US" altLang="ko-KR" sz="1600" smtClean="0"/>
              <a:t>3</a:t>
            </a:r>
            <a:r>
              <a:rPr lang="ko-KR" altLang="en-US" sz="1600" smtClean="0"/>
              <a:t>개</a:t>
            </a:r>
            <a:r>
              <a:rPr lang="en-US" altLang="ko-KR" sz="1600" smtClean="0"/>
              <a:t>, b</a:t>
            </a:r>
            <a:r>
              <a:rPr lang="ko-KR" altLang="en-US" sz="1600" smtClean="0"/>
              <a:t>값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개생성</a:t>
            </a:r>
            <a:r>
              <a:rPr lang="en-US" altLang="ko-KR" sz="1600"/>
              <a:t> </a:t>
            </a:r>
            <a:r>
              <a:rPr lang="en-US" altLang="ko-KR" sz="1600" smtClean="0"/>
              <a:t>/ x</a:t>
            </a:r>
            <a:r>
              <a:rPr lang="ko-KR" altLang="en-US" sz="1600" smtClean="0"/>
              <a:t>값 </a:t>
            </a:r>
            <a:r>
              <a:rPr lang="en-US" altLang="ko-KR" sz="1600" smtClean="0"/>
              <a:t>5</a:t>
            </a:r>
            <a:r>
              <a:rPr lang="ko-KR" altLang="en-US" sz="1600" smtClean="0"/>
              <a:t>개이면 </a:t>
            </a:r>
            <a:r>
              <a:rPr lang="en-US" altLang="ko-KR" sz="1600" smtClean="0"/>
              <a:t>w</a:t>
            </a:r>
            <a:r>
              <a:rPr lang="ko-KR" altLang="en-US" sz="1600" smtClean="0"/>
              <a:t>값</a:t>
            </a:r>
            <a:r>
              <a:rPr lang="en-US" altLang="ko-KR" sz="1600" smtClean="0"/>
              <a:t>5</a:t>
            </a:r>
            <a:r>
              <a:rPr lang="ko-KR" altLang="en-US" sz="1600" smtClean="0"/>
              <a:t>개</a:t>
            </a:r>
            <a:r>
              <a:rPr lang="en-US" altLang="ko-KR" sz="1600" smtClean="0"/>
              <a:t>, b</a:t>
            </a:r>
            <a:r>
              <a:rPr lang="ko-KR" altLang="en-US" sz="1600" smtClean="0"/>
              <a:t>값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 생성</a:t>
            </a:r>
            <a:r>
              <a:rPr lang="en-US" altLang="ko-KR" sz="1600" smtClean="0"/>
              <a:t>)-</a:t>
            </a:r>
            <a:r>
              <a:rPr lang="ko-KR" altLang="en-US" sz="1600" smtClean="0"/>
              <a:t>정규분포로 생성함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345440" y="863600"/>
            <a:ext cx="41656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08644"/>
            <a:ext cx="1056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Wx+b </a:t>
            </a:r>
            <a:r>
              <a:rPr lang="ko-KR" altLang="en-US" sz="1600" smtClean="0"/>
              <a:t>연산을 실행하고 오차를 계산하고 사용자가 지정한 오차함수에 의해 계산한다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en-US" altLang="ko-KR" sz="1600" b="1" smtClean="0">
                <a:solidFill>
                  <a:srgbClr val="FF0000"/>
                </a:solidFill>
              </a:rPr>
              <a:t>MAE</a:t>
            </a:r>
            <a:r>
              <a:rPr lang="en-US" altLang="ko-KR" sz="1600" smtClean="0"/>
              <a:t>: y</a:t>
            </a:r>
            <a:r>
              <a:rPr lang="ko-KR" altLang="en-US" sz="1600" smtClean="0"/>
              <a:t>값과 </a:t>
            </a:r>
            <a:r>
              <a:rPr lang="en-US" altLang="ko-KR" sz="1600" smtClean="0"/>
              <a:t>yHat</a:t>
            </a:r>
            <a:r>
              <a:rPr lang="ko-KR" altLang="en-US" sz="1600" smtClean="0"/>
              <a:t>값의 차이를 절대값으로 계산하고 평균</a:t>
            </a:r>
            <a:r>
              <a:rPr lang="en-US" altLang="ko-KR" sz="1600" smtClean="0"/>
              <a:t>,  </a:t>
            </a:r>
            <a:r>
              <a:rPr lang="en-US" altLang="ko-KR" sz="1600" b="1">
                <a:solidFill>
                  <a:srgbClr val="FF0000"/>
                </a:solidFill>
              </a:rPr>
              <a:t>MSE</a:t>
            </a:r>
            <a:r>
              <a:rPr lang="en-US" altLang="ko-KR" sz="1600" smtClean="0"/>
              <a:t>: y</a:t>
            </a:r>
            <a:r>
              <a:rPr lang="ko-KR" altLang="en-US" sz="1600" smtClean="0"/>
              <a:t>값과 </a:t>
            </a:r>
            <a:r>
              <a:rPr lang="en-US" altLang="ko-KR" sz="1600" smtClean="0"/>
              <a:t>yHat</a:t>
            </a:r>
            <a:r>
              <a:rPr lang="ko-KR" altLang="en-US" sz="1600" smtClean="0"/>
              <a:t>의 차이를 제곱값으로 계산하고 평균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345440" y="1571576"/>
            <a:ext cx="41656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367298"/>
            <a:ext cx="823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오차함수에 의해 계산된 오차값이 최소</a:t>
            </a:r>
            <a:r>
              <a:rPr lang="en-US" altLang="ko-KR" sz="1600" smtClean="0"/>
              <a:t>(</a:t>
            </a:r>
            <a:r>
              <a:rPr lang="ko-KR" altLang="en-US" sz="1600" smtClean="0"/>
              <a:t>숫자</a:t>
            </a:r>
            <a:r>
              <a:rPr lang="en-US" altLang="ko-KR" sz="1600" smtClean="0"/>
              <a:t>0) </a:t>
            </a:r>
            <a:r>
              <a:rPr lang="ko-KR" altLang="en-US" sz="1600" smtClean="0"/>
              <a:t>가 될수 될수 있도록 </a:t>
            </a:r>
            <a:r>
              <a:rPr lang="en-US" altLang="ko-KR" sz="1600" smtClean="0"/>
              <a:t>w,b</a:t>
            </a:r>
            <a:r>
              <a:rPr lang="ko-KR" altLang="en-US" sz="1600" smtClean="0"/>
              <a:t>값을 갱신한다</a:t>
            </a:r>
            <a:r>
              <a:rPr lang="en-US" altLang="ko-KR" sz="1600" smtClean="0"/>
              <a:t>. </a:t>
            </a:r>
            <a:br>
              <a:rPr lang="en-US" altLang="ko-KR" sz="1600" smtClean="0"/>
            </a:br>
            <a:r>
              <a:rPr lang="en-US" altLang="ko-KR" sz="1600" smtClean="0"/>
              <a:t>(</a:t>
            </a:r>
            <a:r>
              <a:rPr lang="ko-KR" altLang="en-US" sz="1600" smtClean="0"/>
              <a:t>이때 미분을 사용</a:t>
            </a:r>
            <a:r>
              <a:rPr lang="en-US" altLang="ko-KR" sz="1600" smtClean="0"/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경사하강</a:t>
            </a:r>
            <a:r>
              <a:rPr lang="en-US" altLang="ko-KR" sz="1600" smtClean="0"/>
              <a:t>) </a:t>
            </a:r>
            <a:r>
              <a:rPr lang="ko-KR" altLang="en-US" sz="1600" smtClean="0"/>
              <a:t>하여 </a:t>
            </a:r>
            <a:r>
              <a:rPr lang="en-US" altLang="ko-KR" sz="1600" smtClean="0"/>
              <a:t>w,b</a:t>
            </a:r>
            <a:r>
              <a:rPr lang="ko-KR" altLang="en-US" sz="1600" smtClean="0"/>
              <a:t>값을 갱신하고 다시 </a:t>
            </a:r>
            <a:r>
              <a:rPr lang="en-US" altLang="ko-KR" sz="1600" smtClean="0"/>
              <a:t>[2]</a:t>
            </a:r>
            <a:r>
              <a:rPr lang="ko-KR" altLang="en-US" sz="1600" smtClean="0"/>
              <a:t>번을 실행한다</a:t>
            </a:r>
            <a:r>
              <a:rPr lang="en-US" altLang="ko-KR" sz="1600" smtClean="0"/>
              <a:t>.(</a:t>
            </a:r>
            <a:r>
              <a:rPr lang="ko-KR" altLang="en-US" sz="1600" b="1" smtClean="0">
                <a:solidFill>
                  <a:srgbClr val="FF0000"/>
                </a:solidFill>
              </a:rPr>
              <a:t>오차역전파</a:t>
            </a:r>
            <a:r>
              <a:rPr lang="en-US" altLang="ko-KR" sz="1600" smtClean="0"/>
              <a:t>))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345440" y="2330230"/>
            <a:ext cx="41656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9" y="3125952"/>
            <a:ext cx="4756469" cy="353450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215554" y="4055691"/>
            <a:ext cx="480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215554" y="3757542"/>
            <a:ext cx="1767052" cy="213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값 </a:t>
            </a:r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변수 </a:t>
            </a:r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개임을 뜻함</a:t>
            </a:r>
            <a:endParaRPr lang="ko-KR" altLang="en-US" sz="9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40154" y="5374639"/>
            <a:ext cx="2527244" cy="2038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오차역전파</a:t>
            </a:r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경사하강이 다 포함됨</a:t>
            </a:r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9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943476" y="5578492"/>
            <a:ext cx="804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43476" y="4844685"/>
            <a:ext cx="480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503922" y="4724350"/>
            <a:ext cx="2826998" cy="1794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경사하강을 진행하기 위한 오차함수</a:t>
            </a:r>
            <a:endParaRPr lang="ko-KR" altLang="en-US" sz="900" b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348356" y="5822332"/>
            <a:ext cx="11497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98080" y="5752371"/>
            <a:ext cx="2527244" cy="2038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계산된 </a:t>
            </a:r>
            <a:r>
              <a:rPr lang="en-US" altLang="ko-KR" sz="900" b="1" smtClean="0">
                <a:solidFill>
                  <a:schemeClr val="tx2">
                    <a:lumMod val="50000"/>
                  </a:schemeClr>
                </a:solidFill>
              </a:rPr>
              <a:t>w,b</a:t>
            </a:r>
            <a:r>
              <a:rPr lang="ko-KR" altLang="en-US" sz="900" b="1" smtClean="0">
                <a:solidFill>
                  <a:schemeClr val="tx2">
                    <a:lumMod val="50000"/>
                  </a:schemeClr>
                </a:solidFill>
              </a:rPr>
              <a:t>값</a:t>
            </a:r>
            <a:endParaRPr lang="ko-KR" altLang="en-US" sz="900" b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70" y="115747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3. </a:t>
            </a:r>
            <a:r>
              <a:rPr lang="ko-KR" altLang="en-US" b="1" smtClean="0">
                <a:solidFill>
                  <a:schemeClr val="bg1"/>
                </a:solidFill>
              </a:rPr>
              <a:t>딥러닝 코드 구현해보기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548" y="1237278"/>
            <a:ext cx="1061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https://github.com/rickiepark/do-it-dl/blob/master/Ch03.ipynb</a:t>
            </a:r>
          </a:p>
        </p:txBody>
      </p:sp>
    </p:spTree>
    <p:extLst>
      <p:ext uri="{BB962C8B-B14F-4D97-AF65-F5344CB8AC3E}">
        <p14:creationId xmlns:p14="http://schemas.microsoft.com/office/powerpoint/2010/main" val="3591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206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2023-06-19T01:03:43Z</dcterms:created>
  <dcterms:modified xsi:type="dcterms:W3CDTF">2023-06-21T04:03:42Z</dcterms:modified>
</cp:coreProperties>
</file>