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Relationship Id="rId3" Type="http://schemas.openxmlformats.org/officeDocument/2006/relationships/image" Target="../media/image13.jpeg"  /><Relationship Id="rId4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63000" y="473116"/>
            <a:ext cx="10707266" cy="270034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삼성전자 SQCI(Supplier Quality Control Innovation) 고도화 방안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178791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수석 최 원호</a:t>
            </a:r>
            <a:endParaRPr lang="ko-KR" altLang="en-US"/>
          </a:p>
          <a:p>
            <a:pPr>
              <a:defRPr/>
            </a:pPr>
            <a:r>
              <a:rPr lang="ko-KR" altLang="en-US"/>
              <a:t>선임 임 재균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2022.1.16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11736" y="6227470"/>
            <a:ext cx="2671375" cy="39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기존에 수행했던 모형화 및 데이터 특성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- 자체 샘플링 모듈을 사용하여 입고 부품을 샘플링하여 품질 관리</a:t>
            </a:r>
            <a:endParaRPr lang="ko-KR" altLang="en-US"/>
          </a:p>
          <a:p>
            <a:pPr>
              <a:defRPr/>
            </a:pPr>
            <a:r>
              <a:rPr lang="ko-KR" altLang="en-US"/>
              <a:t>- 제조사(협력업체) 데이터를 feature로 생산(공정)불량을 예측</a:t>
            </a:r>
            <a:endParaRPr lang="ko-KR" altLang="en-US"/>
          </a:p>
          <a:p>
            <a:pPr>
              <a:defRPr/>
            </a:pPr>
            <a:r>
              <a:rPr lang="ko-KR" altLang="en-US"/>
              <a:t>- 부품별 검사항목 갯수가 다름, 즉 데이터의 컬럼수가 다를 수 있음</a:t>
            </a:r>
            <a:endParaRPr lang="ko-KR" altLang="en-US"/>
          </a:p>
          <a:p>
            <a:pPr>
              <a:defRPr/>
            </a:pPr>
            <a:r>
              <a:rPr lang="ko-KR" altLang="en-US"/>
              <a:t>- 제조사(협력업체) 데이터는 검사항목 1개당 6개 컬럼이 있고 샘플당  최대 </a:t>
            </a:r>
            <a:endParaRPr lang="ko-KR" altLang="en-US"/>
          </a:p>
          <a:p>
            <a:pPr>
              <a:defRPr/>
            </a:pPr>
            <a:r>
              <a:rPr lang="ko-KR" altLang="en-US"/>
              <a:t>  컬럼은 30개</a:t>
            </a:r>
            <a:endParaRPr lang="ko-KR" altLang="en-US"/>
          </a:p>
          <a:p>
            <a:pPr>
              <a:defRPr/>
            </a:pPr>
            <a:r>
              <a:rPr lang="ko-KR" altLang="en-US"/>
              <a:t>- 분석 대상이 되는 부품은 삼성전자 내부에서 선별하여 진행예정</a:t>
            </a:r>
            <a:endParaRPr lang="ko-KR" altLang="en-US"/>
          </a:p>
          <a:p>
            <a:pPr>
              <a:defRPr/>
            </a:pPr>
            <a:r>
              <a:rPr lang="ko-KR" altLang="en-US"/>
              <a:t>- 삼성SDS 측은 이상치 탐지로 접근하여 Tree계열(Random Forest / </a:t>
            </a:r>
            <a:endParaRPr lang="ko-KR" altLang="en-US"/>
          </a:p>
          <a:p>
            <a:pPr>
              <a:defRPr/>
            </a:pPr>
            <a:r>
              <a:rPr lang="ko-KR" altLang="en-US"/>
              <a:t>   Isolation Forest ) 적용 (공정데이터를 활용한 시장 불량 예측)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1736" y="6227470"/>
            <a:ext cx="2671375" cy="39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표본의 특징과 분포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26772" y="845423"/>
            <a:ext cx="6798861" cy="588240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11736" y="6227470"/>
            <a:ext cx="2671375" cy="3902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159750" y="1203260"/>
            <a:ext cx="3423362" cy="20345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VALUE</a:t>
            </a:r>
            <a:r>
              <a:rPr lang="ko-KR" altLang="en-US"/>
              <a:t>의 분포가 넓게 퍼져 있음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INSP_DTL_CODE,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PROD_SN</a:t>
            </a:r>
            <a:r>
              <a:rPr lang="ko-KR" altLang="en-US"/>
              <a:t> 변수가 </a:t>
            </a:r>
            <a:r>
              <a:rPr lang="en-US" altLang="ko-KR"/>
              <a:t>PASS_YN</a:t>
            </a:r>
            <a:r>
              <a:rPr lang="ko-KR" altLang="en-US"/>
              <a:t>에 대한 정보를 가짐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불량률 및 </a:t>
            </a:r>
            <a:r>
              <a:rPr lang="en-US" altLang="ko-KR"/>
              <a:t>sequence </a:t>
            </a:r>
            <a:r>
              <a:rPr lang="ko-KR" altLang="en-US"/>
              <a:t>불량비율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1740093" y="2396515"/>
            <a:ext cx="3123809" cy="2933333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096000" y="1989425"/>
            <a:ext cx="5384799" cy="312032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508325" y="1516379"/>
            <a:ext cx="3355578" cy="7296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전체 불량률: 8558/700385=0.01221899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6477137" y="5545065"/>
            <a:ext cx="4622525" cy="5981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제품의 시리얼 번호별로 불량 객체 검수 비율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6888" y="6143237"/>
            <a:ext cx="2671375" cy="39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AD01</a:t>
            </a:r>
            <a:r>
              <a:rPr lang="ko-KR" altLang="en-US"/>
              <a:t>과 </a:t>
            </a:r>
            <a:r>
              <a:rPr lang="en-US" altLang="ko-KR"/>
              <a:t>AD02</a:t>
            </a:r>
            <a:r>
              <a:rPr lang="ko-KR" altLang="en-US"/>
              <a:t>의 양호</a:t>
            </a:r>
            <a:r>
              <a:rPr lang="en-US" altLang="ko-KR"/>
              <a:t>/</a:t>
            </a:r>
            <a:r>
              <a:rPr lang="ko-KR" altLang="en-US"/>
              <a:t>불량 검체의 </a:t>
            </a:r>
            <a:r>
              <a:rPr lang="en-US" altLang="ko-KR"/>
              <a:t>value </a:t>
            </a:r>
            <a:r>
              <a:rPr lang="ko-KR" altLang="en-US"/>
              <a:t>분포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719349"/>
            <a:ext cx="5384799" cy="4092835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97598" y="1719350"/>
            <a:ext cx="5384799" cy="409283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1736" y="6227470"/>
            <a:ext cx="2671375" cy="3902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129393" y="5920403"/>
            <a:ext cx="6427755" cy="7710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검출방법 </a:t>
            </a:r>
            <a:r>
              <a:rPr lang="en-US" altLang="ko-KR"/>
              <a:t>AD01(</a:t>
            </a:r>
            <a:r>
              <a:rPr lang="ko-KR" altLang="en-US"/>
              <a:t>왼쪽</a:t>
            </a:r>
            <a:r>
              <a:rPr lang="en-US" altLang="ko-KR"/>
              <a:t>)</a:t>
            </a:r>
            <a:r>
              <a:rPr lang="ko-KR" altLang="en-US"/>
              <a:t>과 </a:t>
            </a:r>
            <a:r>
              <a:rPr lang="en-US" altLang="ko-KR"/>
              <a:t>AD02(</a:t>
            </a:r>
            <a:r>
              <a:rPr lang="ko-KR" altLang="en-US"/>
              <a:t>오른쪽</a:t>
            </a:r>
            <a:r>
              <a:rPr lang="en-US" altLang="ko-KR"/>
              <a:t>)</a:t>
            </a:r>
            <a:r>
              <a:rPr lang="ko-KR" altLang="en-US"/>
              <a:t>의 양호 검체와 불량 검체의 </a:t>
            </a:r>
            <a:r>
              <a:rPr lang="en-US" altLang="ko-KR"/>
              <a:t>VALUE</a:t>
            </a:r>
            <a:r>
              <a:rPr lang="ko-KR" altLang="en-US"/>
              <a:t>의 분포의 퍼짐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)</a:t>
            </a:r>
            <a:r>
              <a:rPr lang="ko-KR" altLang="en-US"/>
              <a:t>과 깊이</a:t>
            </a:r>
            <a:r>
              <a:rPr lang="en-US" altLang="ko-KR"/>
              <a:t>(</a:t>
            </a:r>
            <a:r>
              <a:rPr lang="ko-KR" altLang="en-US"/>
              <a:t>가로</a:t>
            </a:r>
            <a:r>
              <a:rPr lang="en-US" altLang="ko-KR"/>
              <a:t>)</a:t>
            </a:r>
            <a:r>
              <a:rPr lang="ko-KR" altLang="en-US"/>
              <a:t>가 다름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817132" y="1519982"/>
            <a:ext cx="1127449" cy="31522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</a:rPr>
              <a:t>AD01</a:t>
            </a: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8326273" y="1519982"/>
            <a:ext cx="1127449" cy="31522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</a:rPr>
              <a:t>AD02</a:t>
            </a:r>
            <a:endParaRPr lang="en-US" alt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두 검출 방법에 따른 양호</a:t>
            </a:r>
            <a:r>
              <a:rPr lang="en-US" altLang="ko-KR"/>
              <a:t>/</a:t>
            </a:r>
            <a:r>
              <a:rPr lang="ko-KR" altLang="en-US"/>
              <a:t>불량 차이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RuleSet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0666" y="6161621"/>
            <a:ext cx="2671375" cy="3902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7194292" y="1559638"/>
            <a:ext cx="4391476" cy="115984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AD01</a:t>
            </a:r>
            <a:r>
              <a:rPr lang="ko-KR" altLang="en-US"/>
              <a:t>과 </a:t>
            </a:r>
            <a:r>
              <a:rPr lang="en-US" altLang="ko-KR"/>
              <a:t>AD02</a:t>
            </a:r>
            <a:r>
              <a:rPr lang="ko-KR" altLang="en-US"/>
              <a:t> 검수방법에서 성공과 실패의 통계적 차이를 나타냄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(p_value</a:t>
            </a:r>
            <a:r>
              <a:rPr lang="ko-KR" altLang="en-US"/>
              <a:t>가 </a:t>
            </a:r>
            <a:r>
              <a:rPr lang="en-US" altLang="ko-KR"/>
              <a:t>0.0001</a:t>
            </a:r>
            <a:r>
              <a:rPr lang="ko-KR" altLang="en-US"/>
              <a:t>보다 작으므로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1%</a:t>
            </a:r>
            <a:r>
              <a:rPr lang="ko-KR" altLang="en-US"/>
              <a:t> 수준에서 유의함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91587" y="3591357"/>
            <a:ext cx="3058367" cy="21994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AD02</a:t>
            </a:r>
            <a:r>
              <a:rPr lang="ko-KR" altLang="en-US"/>
              <a:t>의 검수방법은 단순한 규칙으로 </a:t>
            </a:r>
            <a:r>
              <a:rPr lang="en-US" altLang="ko-KR"/>
              <a:t>98.78%</a:t>
            </a:r>
            <a:r>
              <a:rPr lang="ko-KR" altLang="en-US"/>
              <a:t>의 정확도를 보이나 </a:t>
            </a:r>
            <a:r>
              <a:rPr lang="en-US" altLang="ko-KR"/>
              <a:t>AD01</a:t>
            </a:r>
            <a:r>
              <a:rPr lang="ko-KR" altLang="en-US"/>
              <a:t>은 </a:t>
            </a:r>
            <a:r>
              <a:rPr lang="en-US" altLang="ko-KR"/>
              <a:t>60%</a:t>
            </a:r>
            <a:r>
              <a:rPr lang="ko-KR" altLang="en-US"/>
              <a:t>에서 </a:t>
            </a:r>
            <a:r>
              <a:rPr lang="en-US" altLang="ko-KR"/>
              <a:t>89%</a:t>
            </a:r>
            <a:r>
              <a:rPr lang="ko-KR" altLang="en-US"/>
              <a:t>의 정확도를 나타냄</a:t>
            </a:r>
            <a:r>
              <a:rPr lang="en-US" altLang="ko-KR"/>
              <a:t>=&gt;</a:t>
            </a:r>
            <a:r>
              <a:rPr lang="ko-KR" altLang="en-US"/>
              <a:t>새로운 이상치 탐색 모형의 발굴</a:t>
            </a:r>
            <a:r>
              <a:rPr lang="en-US" altLang="ko-KR"/>
              <a:t> </a:t>
            </a:r>
            <a:r>
              <a:rPr lang="ko-KR" altLang="en-US"/>
              <a:t>필요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2214" y="1559638"/>
            <a:ext cx="6315481" cy="131965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17312" y="3687515"/>
            <a:ext cx="7268455" cy="200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이상치 탐색 방법론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AutoEncoder</a:t>
            </a:r>
            <a:endParaRPr lang="en-US" altLang="ko-KR"/>
          </a:p>
        </p:txBody>
      </p:sp>
      <p:pic>
        <p:nvPicPr>
          <p:cNvPr id="5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2153949"/>
            <a:ext cx="4876799" cy="2999618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2153949"/>
            <a:ext cx="5232978" cy="385372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1736" y="6227470"/>
            <a:ext cx="2671375" cy="39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Hybrid model of classification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K-Nearest Neighbors (with Dynamic Time Warping) for Time Series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랜덤 포레스트를 시계열에 적용한 모형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5739" y="2939916"/>
            <a:ext cx="5080261" cy="2387722"/>
          </a:xfrm>
          <a:prstGeom prst="rect">
            <a:avLst/>
          </a:prstGeom>
        </p:spPr>
      </p:pic>
      <p:pic>
        <p:nvPicPr>
          <p:cNvPr id="7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40498" y="2733146"/>
            <a:ext cx="4926299" cy="303939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1736" y="6227470"/>
            <a:ext cx="2671375" cy="39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</ep:Words>
  <ep:PresentationFormat/>
  <ep:Paragraphs>35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삼성전자 SQCI(Supplier Quality Control Innovation) 고도화 방안</vt:lpstr>
      <vt:lpstr>기존에 수행했던 모형화 및 데이터 특성</vt:lpstr>
      <vt:lpstr>표본의 특징과 분포</vt:lpstr>
      <vt:lpstr>불량률 및 sequence 불량비율</vt:lpstr>
      <vt:lpstr>AD01과 AD02의 양호/불량 검체의 value 분포</vt:lpstr>
      <vt:lpstr>두 검출 방법에 따른 양호/불량 차이, RuleSet</vt:lpstr>
      <vt:lpstr>이상치 탐색 방법론</vt:lpstr>
      <vt:lpstr>Hybrid model of classification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wonnho</cp:lastModifiedBy>
  <dcterms:modified xsi:type="dcterms:W3CDTF">2022-02-16T07:51:14.375</dcterms:modified>
  <cp:revision>23</cp:revision>
  <dc:title>삼성전자 SQCI(Supplier Quality Control Innovation) 고도화 방안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