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60" r:id="rId5"/>
    <p:sldId id="261" r:id="rId6"/>
    <p:sldId id="263" r:id="rId7"/>
    <p:sldId id="266" r:id="rId8"/>
    <p:sldId id="268" r:id="rId9"/>
    <p:sldId id="273" r:id="rId10"/>
    <p:sldId id="269" r:id="rId11"/>
    <p:sldId id="275" r:id="rId12"/>
    <p:sldId id="270" r:id="rId13"/>
    <p:sldId id="280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76" r:id="rId28"/>
    <p:sldId id="271" r:id="rId29"/>
    <p:sldId id="293" r:id="rId30"/>
    <p:sldId id="296" r:id="rId31"/>
    <p:sldId id="295" r:id="rId32"/>
    <p:sldId id="277" r:id="rId33"/>
    <p:sldId id="272" r:id="rId34"/>
    <p:sldId id="297" r:id="rId35"/>
    <p:sldId id="298" r:id="rId36"/>
    <p:sldId id="27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390A0AF5-1174-417B-8222-AA23E2A0F212}">
          <p14:sldIdLst>
            <p14:sldId id="256"/>
            <p14:sldId id="258"/>
          </p14:sldIdLst>
        </p14:section>
        <p14:section name="Introducción" id="{4FD84849-5238-4D8C-B92C-3393F2AF0E8C}">
          <p14:sldIdLst>
            <p14:sldId id="274"/>
            <p14:sldId id="260"/>
            <p14:sldId id="261"/>
            <p14:sldId id="263"/>
            <p14:sldId id="266"/>
            <p14:sldId id="268"/>
          </p14:sldIdLst>
        </p14:section>
        <p14:section name="Objetivos" id="{16BE5BEA-3177-4DBA-B525-B5A9EF95DC44}">
          <p14:sldIdLst>
            <p14:sldId id="273"/>
            <p14:sldId id="269"/>
          </p14:sldIdLst>
        </p14:section>
        <p14:section name="Software" id="{33B1C7EE-E353-4225-A7FB-B7A0B0B1F707}">
          <p14:sldIdLst>
            <p14:sldId id="275"/>
            <p14:sldId id="270"/>
          </p14:sldIdLst>
        </p14:section>
        <p14:section name="- TDD / Inyección de Dependencias" id="{BF984C56-A6F6-4C4C-B65C-D59AE5F1A30A}">
          <p14:sldIdLst>
            <p14:sldId id="280"/>
            <p14:sldId id="279"/>
            <p14:sldId id="281"/>
            <p14:sldId id="282"/>
          </p14:sldIdLst>
        </p14:section>
        <p14:section name="- Diagramas de clase" id="{DA75EE4F-3F08-474D-A837-113320EA983D}">
          <p14:sldIdLst>
            <p14:sldId id="283"/>
            <p14:sldId id="284"/>
          </p14:sldIdLst>
        </p14:section>
        <p14:section name="- Movimiento" id="{47DB07F5-A4B6-44D5-995C-2982A7D28016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Multihilo / Simulador" id="{CF68D5EF-B612-438B-9E42-6DCBFA1D5B46}">
          <p14:sldIdLst>
            <p14:sldId id="291"/>
            <p14:sldId id="292"/>
          </p14:sldIdLst>
        </p14:section>
        <p14:section name="Hardware" id="{47D0A29F-7563-4EDC-BC6A-4E10A5DBDAE8}">
          <p14:sldIdLst>
            <p14:sldId id="276"/>
            <p14:sldId id="271"/>
            <p14:sldId id="293"/>
            <p14:sldId id="296"/>
            <p14:sldId id="295"/>
          </p14:sldIdLst>
        </p14:section>
        <p14:section name="Conclusiones" id="{1A1EC210-191B-411C-B511-6111C3DDC0C2}">
          <p14:sldIdLst>
            <p14:sldId id="277"/>
            <p14:sldId id="272"/>
          </p14:sldIdLst>
        </p14:section>
        <p14:section name="Líneas futuras" id="{F652C831-3535-49A9-9E2E-96C3B67B4619}">
          <p14:sldIdLst>
            <p14:sldId id="297"/>
            <p14:sldId id="298"/>
          </p14:sldIdLst>
        </p14:section>
        <p14:section name="Demo" id="{C77C4821-FB3C-45B7-9ABE-B49F4B1D039B}">
          <p14:sldIdLst>
            <p14:sldId id="27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José Llamas Pérez" initials="L.J." lastIdx="2" clrIdx="0">
    <p:extLst>
      <p:ext uri="{19B8F6BF-5375-455C-9EA6-DF929625EA0E}">
        <p15:presenceInfo xmlns:p15="http://schemas.microsoft.com/office/powerpoint/2012/main" userId="Luis José Llamas Pé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300" d="100"/>
          <a:sy n="300" d="100"/>
        </p:scale>
        <p:origin x="-3102" y="-27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A8D4C-92E2-2995-2E39-82F33BF04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Mini Swarm robots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01E6CF-5C95-6A3E-3454-6A86C5D0C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Grado en Ingeniería Informática</a:t>
            </a:r>
            <a:br>
              <a:rPr lang="es-ES" dirty="0"/>
            </a:br>
            <a:r>
              <a:rPr lang="es-ES" dirty="0"/>
              <a:t>Trabajo Fin de Grado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21C5037-EA9F-7971-3A2A-96C6D192580E}"/>
              </a:ext>
            </a:extLst>
          </p:cNvPr>
          <p:cNvSpPr txBox="1">
            <a:spLocks/>
          </p:cNvSpPr>
          <p:nvPr/>
        </p:nvSpPr>
        <p:spPr>
          <a:xfrm>
            <a:off x="1244184" y="5246557"/>
            <a:ext cx="6831673" cy="16114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Luis José Llamas Pérez</a:t>
            </a:r>
            <a:br>
              <a:rPr lang="es-ES" dirty="0"/>
            </a:br>
            <a:endParaRPr lang="es-ES" dirty="0"/>
          </a:p>
          <a:p>
            <a:pPr algn="l"/>
            <a:r>
              <a:rPr lang="es-ES" dirty="0"/>
              <a:t>Asier Ruperto Marzo Pérez</a:t>
            </a:r>
          </a:p>
          <a:p>
            <a:pPr algn="l"/>
            <a:r>
              <a:rPr lang="es-ES" dirty="0"/>
              <a:t>Josu Irisarri Erviti</a:t>
            </a:r>
          </a:p>
          <a:p>
            <a:pPr algn="l"/>
            <a:endParaRPr lang="es-ES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0785259-F44D-4873-EB65-7CE61F4E1D69}"/>
              </a:ext>
            </a:extLst>
          </p:cNvPr>
          <p:cNvSpPr txBox="1">
            <a:spLocks/>
          </p:cNvSpPr>
          <p:nvPr/>
        </p:nvSpPr>
        <p:spPr>
          <a:xfrm>
            <a:off x="5360328" y="5771763"/>
            <a:ext cx="6077168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algn="r"/>
            <a:r>
              <a:rPr lang="es-ES" dirty="0"/>
              <a:t>Pamplona, 19/01/2023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F697F8-0325-4F79-E9AD-1C68B16D38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236063"/>
            <a:ext cx="1489710" cy="791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905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dirty="0">
                <a:effectLst/>
                <a:latin typeface="Franklin Gothic Book (Cuerpo)"/>
                <a:ea typeface="Calibri" panose="020F0502020204030204" pitchFamily="34" charset="0"/>
                <a:cs typeface="Times New Roman" panose="02020603050405020304" pitchFamily="18" charset="0"/>
              </a:rPr>
              <a:t>Uso de material fácilmente adquirible por cualquier persona.</a:t>
            </a:r>
          </a:p>
          <a:p>
            <a:pPr>
              <a:lnSpc>
                <a:spcPct val="150000"/>
              </a:lnSpc>
            </a:pPr>
            <a:r>
              <a:rPr lang="es-ES" dirty="0">
                <a:effectLst/>
                <a:latin typeface="Franklin Gothic Book (Cuerpo)"/>
                <a:ea typeface="Calibri" panose="020F0502020204030204" pitchFamily="34" charset="0"/>
                <a:cs typeface="Times New Roman" panose="02020603050405020304" pitchFamily="18" charset="0"/>
              </a:rPr>
              <a:t>Dicho material ha de ser de bajo coste.</a:t>
            </a:r>
          </a:p>
          <a:p>
            <a:pPr>
              <a:lnSpc>
                <a:spcPct val="150000"/>
              </a:lnSpc>
            </a:pPr>
            <a:r>
              <a:rPr lang="es-ES" dirty="0">
                <a:effectLst/>
                <a:latin typeface="Franklin Gothic Book (Cuerpo)"/>
                <a:ea typeface="Calibri" panose="020F0502020204030204" pitchFamily="34" charset="0"/>
                <a:cs typeface="Times New Roman" panose="02020603050405020304" pitchFamily="18" charset="0"/>
              </a:rPr>
              <a:t>Software que sea fácilmente ampliable y modificable.</a:t>
            </a:r>
          </a:p>
          <a:p>
            <a:pPr>
              <a:lnSpc>
                <a:spcPct val="150000"/>
              </a:lnSpc>
            </a:pPr>
            <a:r>
              <a:rPr lang="es-ES" dirty="0">
                <a:effectLst/>
                <a:latin typeface="Franklin Gothic Book (Cuerpo)"/>
                <a:ea typeface="Calibri" panose="020F0502020204030204" pitchFamily="34" charset="0"/>
                <a:cs typeface="Times New Roman" panose="02020603050405020304" pitchFamily="18" charset="0"/>
              </a:rPr>
              <a:t>Los robots serán controlados por un sistema centralizado.</a:t>
            </a:r>
          </a:p>
          <a:p>
            <a:pPr>
              <a:lnSpc>
                <a:spcPct val="150000"/>
              </a:lnSpc>
            </a:pPr>
            <a:r>
              <a:rPr lang="es-ES" dirty="0">
                <a:effectLst/>
                <a:latin typeface="Franklin Gothic Book (Cuerpo)"/>
                <a:ea typeface="Calibri" panose="020F0502020204030204" pitchFamily="34" charset="0"/>
                <a:cs typeface="Times New Roman" panose="02020603050405020304" pitchFamily="18" charset="0"/>
              </a:rPr>
              <a:t>Solamente se usará un sistema comunicación entre los robots y el sistema centralizado.</a:t>
            </a:r>
          </a:p>
          <a:p>
            <a:pPr>
              <a:lnSpc>
                <a:spcPct val="150000"/>
              </a:lnSpc>
            </a:pPr>
            <a:r>
              <a:rPr lang="es-ES" dirty="0">
                <a:effectLst/>
                <a:latin typeface="Franklin Gothic Book (Cuerpo)"/>
                <a:ea typeface="Calibri" panose="020F0502020204030204" pitchFamily="34" charset="0"/>
                <a:cs typeface="Times New Roman" panose="02020603050405020304" pitchFamily="18" charset="0"/>
              </a:rPr>
              <a:t>Se crearán dos robots con distintos componentes para la flexibilidad del proyecto.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dirty="0">
                <a:effectLst/>
                <a:latin typeface="Franklin Gothic Book (Cuerpo)"/>
                <a:ea typeface="Calibri" panose="020F0502020204030204" pitchFamily="34" charset="0"/>
                <a:cs typeface="Times New Roman" panose="02020603050405020304" pitchFamily="18" charset="0"/>
              </a:rPr>
              <a:t>El control que ejerce el sistema centralizado será únicamente el movimiento de los robots de un punto a otro.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12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65FE9-BAD4-F521-3332-E58CDEA1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Software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2027D-5214-3DC7-8B5C-D1D0CF581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06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r>
              <a:rPr lang="es-ES" dirty="0"/>
              <a:t>TDD (Desarrollo guiado por pruebas)</a:t>
            </a:r>
          </a:p>
          <a:p>
            <a:r>
              <a:rPr lang="es-ES" dirty="0"/>
              <a:t>Inyección de dependencias</a:t>
            </a:r>
          </a:p>
          <a:p>
            <a:r>
              <a:rPr lang="es-ES" dirty="0"/>
              <a:t>Diagramas de clases</a:t>
            </a:r>
          </a:p>
          <a:p>
            <a:pPr lvl="1"/>
            <a:r>
              <a:rPr lang="es-ES" dirty="0"/>
              <a:t>Sistema centralizado</a:t>
            </a:r>
          </a:p>
          <a:p>
            <a:pPr lvl="1"/>
            <a:r>
              <a:rPr lang="es-ES" dirty="0"/>
              <a:t>Robots</a:t>
            </a:r>
          </a:p>
          <a:p>
            <a:r>
              <a:rPr lang="es-ES" dirty="0"/>
              <a:t>Movimiento</a:t>
            </a:r>
          </a:p>
          <a:p>
            <a:r>
              <a:rPr lang="es-ES" dirty="0"/>
              <a:t>Multihilo</a:t>
            </a:r>
          </a:p>
          <a:p>
            <a:r>
              <a:rPr lang="es-ES" dirty="0"/>
              <a:t>Simulador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105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TDD (Desarrollo guiado por pruebas)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903D43-CFED-E615-686C-14AD4DDC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1605659"/>
            <a:ext cx="51149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Inyección de 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58DED5B-65F8-1647-F0BF-1FB236CA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82152"/>
            <a:ext cx="10457143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9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Inyección de 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04F6B4-1C17-E9D7-74CB-F787FA9C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68" y="2145628"/>
            <a:ext cx="5279463" cy="29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Inyección de 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EC8ABE-4685-5F09-CC16-6C589A1A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60" y="2646615"/>
            <a:ext cx="8367080" cy="26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8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sz="3600" b="1" u="sng" dirty="0"/>
              <a:t>Diagrama de clases del Sistema Centralizado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253E34-DF7A-9574-022D-DD8C99A1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8" y="1528997"/>
            <a:ext cx="11180952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6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sz="3600" b="1" u="sng" dirty="0"/>
              <a:t>Diagrama de clases del Robot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1578A6-2FBF-E6F9-C2E8-614D5DF8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24" y="1591248"/>
            <a:ext cx="11123809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7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Movimiento</a:t>
            </a:r>
            <a:endParaRPr lang="es-ES" sz="3600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C1754B-9650-B157-9229-12926B3F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5" y="1528997"/>
            <a:ext cx="4984750" cy="49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4C683-F5B3-7A41-81D0-D7069A3F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75938"/>
            <a:ext cx="9601200" cy="918148"/>
          </a:xfrm>
        </p:spPr>
        <p:txBody>
          <a:bodyPr/>
          <a:lstStyle/>
          <a:p>
            <a:r>
              <a:rPr lang="es-ES" b="1" u="sng" dirty="0"/>
              <a:t>Contenido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D9ED6D-FBAC-A94A-B017-29B9E9D473E4}"/>
              </a:ext>
            </a:extLst>
          </p:cNvPr>
          <p:cNvSpPr txBox="1"/>
          <p:nvPr/>
        </p:nvSpPr>
        <p:spPr>
          <a:xfrm>
            <a:off x="1295400" y="1318022"/>
            <a:ext cx="978982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2400" b="1" dirty="0"/>
              <a:t>Introducción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2400" b="1" dirty="0"/>
              <a:t>Objetivos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2400" b="1" dirty="0"/>
              <a:t>Software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2400" b="1" dirty="0"/>
              <a:t>Hardware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2400" b="1" dirty="0"/>
              <a:t>Conclusiones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2400" b="1" dirty="0"/>
              <a:t>Líneas futuras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sz="2400" b="1" dirty="0"/>
              <a:t>Demo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517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Movimiento</a:t>
            </a:r>
            <a:endParaRPr lang="es-ES" sz="3600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9716C0-D10B-7FD4-8302-6B85D6C5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00" y="1528997"/>
            <a:ext cx="4986000" cy="49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6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sz="3600" b="1" u="sng" dirty="0"/>
              <a:t>Movimiento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E1F609-DDA0-5A68-931F-C66713A0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00" y="1528997"/>
            <a:ext cx="4986000" cy="49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7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Movimiento</a:t>
            </a:r>
            <a:endParaRPr lang="es-ES" sz="3600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BC67A-E054-E99F-DC5C-39C967BD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00" y="1528997"/>
            <a:ext cx="4986000" cy="49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0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Movimiento</a:t>
            </a:r>
            <a:endParaRPr lang="es-ES" sz="3600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5FB3FF-0194-A639-5AAA-9D7B77E9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00" y="1528997"/>
            <a:ext cx="4986000" cy="49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Movimiento</a:t>
            </a:r>
            <a:endParaRPr lang="es-ES" sz="3600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FF0E8B-8C3E-25E1-6887-980A993E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00" y="1528997"/>
            <a:ext cx="4986000" cy="49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20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F289F-14A6-B437-9905-F6A95AAC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Multihilo</a:t>
            </a:r>
            <a:endParaRPr lang="es-ES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613AD6-0E4D-7B85-1072-7C1E5558D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1955800"/>
            <a:ext cx="8096250" cy="3448050"/>
          </a:xfrm>
        </p:spPr>
      </p:pic>
    </p:spTree>
    <p:extLst>
      <p:ext uri="{BB962C8B-B14F-4D97-AF65-F5344CB8AC3E}">
        <p14:creationId xmlns:p14="http://schemas.microsoft.com/office/powerpoint/2010/main" val="375010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3903C-B2E4-76A5-9BD6-3914AA53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900"/>
          </a:xfrm>
        </p:spPr>
        <p:txBody>
          <a:bodyPr/>
          <a:lstStyle/>
          <a:p>
            <a:r>
              <a:rPr lang="es-ES" b="1" u="sng" dirty="0"/>
              <a:t>Simulador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F3D2B0-BDD1-A780-705D-1A0F4ACEA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809" y="1668323"/>
            <a:ext cx="4488381" cy="4656277"/>
          </a:xfrm>
        </p:spPr>
      </p:pic>
    </p:spTree>
    <p:extLst>
      <p:ext uri="{BB962C8B-B14F-4D97-AF65-F5344CB8AC3E}">
        <p14:creationId xmlns:p14="http://schemas.microsoft.com/office/powerpoint/2010/main" val="215676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65FE9-BAD4-F521-3332-E58CDEA1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Hardware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2027D-5214-3DC7-8B5C-D1D0CF581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978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Hardware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r>
              <a:rPr lang="es-ES" dirty="0"/>
              <a:t>Microcontrolador </a:t>
            </a:r>
          </a:p>
          <a:p>
            <a:pPr lvl="1"/>
            <a:r>
              <a:rPr lang="es-ES" dirty="0"/>
              <a:t>ESP32 WROOM</a:t>
            </a:r>
          </a:p>
          <a:p>
            <a:r>
              <a:rPr lang="es-ES" dirty="0"/>
              <a:t>Motores</a:t>
            </a:r>
          </a:p>
          <a:p>
            <a:pPr lvl="1"/>
            <a:r>
              <a:rPr lang="es-ES" dirty="0"/>
              <a:t>Corriente continua (CC / DC)</a:t>
            </a:r>
          </a:p>
          <a:p>
            <a:pPr lvl="1"/>
            <a:r>
              <a:rPr lang="es-ES" dirty="0"/>
              <a:t>Servos (modificados para permitir rotación completa)</a:t>
            </a:r>
          </a:p>
          <a:p>
            <a:r>
              <a:rPr lang="es-ES" dirty="0"/>
              <a:t>Circuitos integrados</a:t>
            </a:r>
          </a:p>
          <a:p>
            <a:pPr lvl="1"/>
            <a:r>
              <a:rPr lang="es-ES" dirty="0"/>
              <a:t>L293D para controlar los motores DC</a:t>
            </a:r>
          </a:p>
          <a:p>
            <a:r>
              <a:rPr lang="es-ES" dirty="0"/>
              <a:t>Impresión 3D</a:t>
            </a:r>
          </a:p>
          <a:p>
            <a:pPr lvl="1"/>
            <a:r>
              <a:rPr lang="es-ES" dirty="0"/>
              <a:t>Creación del chasis</a:t>
            </a:r>
          </a:p>
          <a:p>
            <a:pPr lvl="1"/>
            <a:r>
              <a:rPr lang="es-ES" dirty="0"/>
              <a:t>Creación de las ruedas</a:t>
            </a:r>
          </a:p>
          <a:p>
            <a:r>
              <a:rPr lang="es-ES" dirty="0"/>
              <a:t>Alimentación</a:t>
            </a:r>
          </a:p>
          <a:p>
            <a:pPr lvl="1"/>
            <a:r>
              <a:rPr lang="es-ES" dirty="0"/>
              <a:t>Batería </a:t>
            </a:r>
            <a:r>
              <a:rPr lang="es-ES" dirty="0" err="1"/>
              <a:t>powerbank</a:t>
            </a:r>
            <a:r>
              <a:rPr lang="es-ES" dirty="0"/>
              <a:t> 5V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9518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Microcontrolador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8EAD988-36D4-F92D-7E70-5B29873CB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800921"/>
            <a:ext cx="72199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65FE9-BAD4-F521-3332-E58CDEA1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2027D-5214-3DC7-8B5C-D1D0CF581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742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E79BA-D9B8-75E5-72D0-0B70D288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900"/>
          </a:xfrm>
        </p:spPr>
        <p:txBody>
          <a:bodyPr>
            <a:normAutofit fontScale="90000"/>
          </a:bodyPr>
          <a:lstStyle/>
          <a:p>
            <a:r>
              <a:rPr lang="es-ES" b="1" u="sng" dirty="0"/>
              <a:t>Motores / ICs</a:t>
            </a:r>
            <a:br>
              <a:rPr lang="es-ES" b="1" u="sng" dirty="0"/>
            </a:b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9407BCE-93B4-A323-665B-ADDC59AF5E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360206"/>
            <a:ext cx="4724400" cy="2002245"/>
          </a:xfr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21F47C8-90B3-3DFD-CEFC-DAC939609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1462" y="1771650"/>
            <a:ext cx="4254500" cy="4254500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3D5E1B6-F431-559F-93F8-03CB8149ECB9}"/>
              </a:ext>
            </a:extLst>
          </p:cNvPr>
          <p:cNvSpPr txBox="1">
            <a:spLocks/>
          </p:cNvSpPr>
          <p:nvPr/>
        </p:nvSpPr>
        <p:spPr>
          <a:xfrm>
            <a:off x="1371600" y="1771650"/>
            <a:ext cx="4447786" cy="723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u="sng" dirty="0"/>
              <a:t>Motor DC</a:t>
            </a:r>
            <a:br>
              <a:rPr lang="es-ES" b="1" u="sng" dirty="0"/>
            </a:b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319A7-0EA3-1688-6BD3-D484124D4C29}"/>
              </a:ext>
            </a:extLst>
          </p:cNvPr>
          <p:cNvSpPr txBox="1">
            <a:spLocks/>
          </p:cNvSpPr>
          <p:nvPr/>
        </p:nvSpPr>
        <p:spPr>
          <a:xfrm>
            <a:off x="6524819" y="1771650"/>
            <a:ext cx="4447786" cy="723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u="sng" dirty="0"/>
              <a:t>Motor Servo</a:t>
            </a:r>
            <a:br>
              <a:rPr lang="es-ES" b="1" u="sng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569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Impresión 3D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2FAF04-EFA8-B1FA-592D-F9A2E31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517" y="2061527"/>
            <a:ext cx="4925060" cy="2694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FAAF22-56E5-DA36-2825-A2CDA53F8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527"/>
            <a:ext cx="4925060" cy="269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4728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65FE9-BAD4-F521-3332-E58CDEA1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2027D-5214-3DC7-8B5C-D1D0CF581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97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r>
              <a:rPr lang="es-ES" dirty="0"/>
              <a:t>Proyecto muy versátil</a:t>
            </a:r>
          </a:p>
          <a:p>
            <a:r>
              <a:rPr lang="es-ES" dirty="0"/>
              <a:t>Muchas utilidades</a:t>
            </a:r>
          </a:p>
          <a:p>
            <a:pPr lvl="1"/>
            <a:r>
              <a:rPr lang="es-ES" dirty="0"/>
              <a:t>Equipos de rescate</a:t>
            </a:r>
          </a:p>
          <a:p>
            <a:pPr lvl="1"/>
            <a:r>
              <a:rPr lang="es-ES" dirty="0"/>
              <a:t>Trabajos en zonas donde el ser humano no puede llegar (mar)</a:t>
            </a:r>
          </a:p>
          <a:p>
            <a:r>
              <a:rPr lang="es-ES" dirty="0"/>
              <a:t>Objetivos cumplidos</a:t>
            </a:r>
          </a:p>
          <a:p>
            <a:r>
              <a:rPr lang="es-ES" dirty="0"/>
              <a:t>Mejorable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4105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65FE9-BAD4-F521-3332-E58CDEA1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Líneas futuras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2027D-5214-3DC7-8B5C-D1D0CF581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894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Líneas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Software</a:t>
            </a:r>
          </a:p>
          <a:p>
            <a:pPr lvl="1">
              <a:lnSpc>
                <a:spcPct val="150000"/>
              </a:lnSpc>
            </a:pPr>
            <a:r>
              <a:rPr lang="es-ES" i="1" dirty="0"/>
              <a:t>Espacio de configuraciones para hacer más preciso el movimiento del robot</a:t>
            </a:r>
          </a:p>
          <a:p>
            <a:pPr lvl="1">
              <a:lnSpc>
                <a:spcPct val="150000"/>
              </a:lnSpc>
            </a:pPr>
            <a:r>
              <a:rPr lang="es-ES" i="1" dirty="0"/>
              <a:t>Algoritmo de </a:t>
            </a:r>
            <a:r>
              <a:rPr lang="es-ES" i="1" dirty="0" err="1"/>
              <a:t>Path</a:t>
            </a:r>
            <a:r>
              <a:rPr lang="es-ES" i="1" dirty="0"/>
              <a:t> </a:t>
            </a:r>
            <a:r>
              <a:rPr lang="es-ES" i="1" dirty="0" err="1"/>
              <a:t>Finding</a:t>
            </a:r>
            <a:r>
              <a:rPr lang="es-ES" i="1" dirty="0"/>
              <a:t> que permita a los robots esquivar obstáculos</a:t>
            </a:r>
          </a:p>
          <a:p>
            <a:pPr lvl="1">
              <a:lnSpc>
                <a:spcPct val="150000"/>
              </a:lnSpc>
            </a:pPr>
            <a:r>
              <a:rPr lang="es-ES" i="1" dirty="0"/>
              <a:t>Mapeado dinámico de la zona de forma que los robots sean capaces de recordar que caminos han ido tomando</a:t>
            </a:r>
          </a:p>
          <a:p>
            <a:pPr lvl="1">
              <a:lnSpc>
                <a:spcPct val="150000"/>
              </a:lnSpc>
            </a:pPr>
            <a:r>
              <a:rPr lang="es-ES" i="1" dirty="0"/>
              <a:t>Simulador en Unity u otro motor para mejorar las capacidades de depuración e implementación del proyecto.</a:t>
            </a:r>
            <a:endParaRPr lang="es-ES" dirty="0"/>
          </a:p>
          <a:p>
            <a:r>
              <a:rPr lang="es-ES" dirty="0"/>
              <a:t>Hardware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Minimizar el tamaño del robot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Pasar de un robot que se mueve en 2D a uno que se mueva en 3D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Mejorar el consumo del robot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Explorar otras formas de alimentación (energía solar, por ejemplo)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Pasar a una arquitectura jerárquica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3520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65FE9-BAD4-F521-3332-E58CDEA1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2027D-5214-3DC7-8B5C-D1D0CF581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32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25378-3C57-38CD-BB85-F1EE5222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8325"/>
          </a:xfrm>
        </p:spPr>
        <p:txBody>
          <a:bodyPr>
            <a:normAutofit fontScale="90000"/>
          </a:bodyPr>
          <a:lstStyle/>
          <a:p>
            <a:r>
              <a:rPr lang="es-ES" dirty="0"/>
              <a:t>Setup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0C4B47B-5340-097A-8DB0-1E3312CF9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202" y="2809094"/>
            <a:ext cx="1239811" cy="123981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A076D92-BE73-4212-863E-E23E2412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13" y="4932389"/>
            <a:ext cx="1182974" cy="12398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71FD2F8-EB9D-711B-C372-263BBDD69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467" y="2189188"/>
            <a:ext cx="1239811" cy="12398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366EC0-C5F3-19C2-975A-1CEB49D69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409" y="1954030"/>
            <a:ext cx="1653082" cy="123981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67F66CD-AC51-B532-09B3-DCBCC449F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468" y="3891818"/>
            <a:ext cx="1653082" cy="1239811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480D9E1-4F08-ADD0-CC73-8B62F538A9E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3028013" y="2809094"/>
            <a:ext cx="1757454" cy="6199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E944830B-9745-B541-2EA3-F5AA00A1C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729696">
            <a:off x="2888257" y="3611650"/>
            <a:ext cx="899725" cy="8997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ECDC020-9098-C0A1-FA0E-3DD032707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028175">
            <a:off x="9132288" y="4336224"/>
            <a:ext cx="899725" cy="89972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6B9AF23-71FB-DC1D-4A6B-9099BD651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137972">
            <a:off x="7632546" y="2666959"/>
            <a:ext cx="899725" cy="89972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692AC01-43DF-C6C5-1CF5-4758789AF861}"/>
              </a:ext>
            </a:extLst>
          </p:cNvPr>
          <p:cNvSpPr/>
          <p:nvPr/>
        </p:nvSpPr>
        <p:spPr>
          <a:xfrm>
            <a:off x="7315200" y="1562955"/>
            <a:ext cx="438150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85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/>
          <a:lstStyle/>
          <a:p>
            <a:r>
              <a:rPr lang="es-ES" b="1" u="sng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4338403"/>
          </a:xfrm>
        </p:spPr>
        <p:txBody>
          <a:bodyPr/>
          <a:lstStyle/>
          <a:p>
            <a:r>
              <a:rPr lang="es-ES" sz="3200" b="1" dirty="0"/>
              <a:t>¿Qué es la inteligencia colectiva?</a:t>
            </a:r>
          </a:p>
          <a:p>
            <a:r>
              <a:rPr lang="es-ES" sz="3200" b="1" dirty="0"/>
              <a:t>¿Qué tipos de implementación hay?</a:t>
            </a:r>
          </a:p>
          <a:p>
            <a:r>
              <a:rPr lang="es-ES" sz="3200" b="1" dirty="0"/>
              <a:t>¿Qué ventajas ofrece?</a:t>
            </a:r>
          </a:p>
          <a:p>
            <a:r>
              <a:rPr lang="es-ES" sz="3200" b="1" dirty="0"/>
              <a:t>¿Qué problemas tiene?</a:t>
            </a:r>
          </a:p>
          <a:p>
            <a:r>
              <a:rPr lang="es-ES" sz="3200" b="1" dirty="0"/>
              <a:t>¿Qué soluciones podemos dar a esos problemas?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608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¿Qué es la inteligencia colectiva?</a:t>
            </a:r>
            <a:br>
              <a:rPr lang="es-ES" b="1" u="sng" dirty="0"/>
            </a:br>
            <a:br>
              <a:rPr lang="es-ES" b="1" u="sng" dirty="0"/>
            </a:br>
            <a:br>
              <a:rPr lang="es-ES" b="1" u="sng" dirty="0"/>
            </a:br>
            <a:endParaRPr lang="es-E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433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“</a:t>
            </a:r>
            <a:r>
              <a:rPr lang="en-US" sz="2400" dirty="0"/>
              <a:t>Collective intelligence is a form of universally distributed intelligence, constantly enhanced, coordinated in real time, and resulting in the effective mobilization of skills</a:t>
            </a:r>
            <a:r>
              <a:rPr lang="es-ES" sz="2400" dirty="0"/>
              <a:t>”</a:t>
            </a:r>
            <a:br>
              <a:rPr lang="es-ES" sz="2400" dirty="0"/>
            </a:br>
            <a:endParaRPr lang="es-ES" sz="2400" dirty="0"/>
          </a:p>
          <a:p>
            <a:pPr marL="0" indent="0">
              <a:buNone/>
            </a:pPr>
            <a:r>
              <a:rPr lang="es-ES" sz="2400" dirty="0"/>
              <a:t>“</a:t>
            </a:r>
            <a:r>
              <a:rPr lang="es-E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inteligencia colectiva es una forma de inteligencia distribuida universalmente, constantemente mejorada, coordinada en tiempo real, y que resulta en la movilización efectiva de habilidades.</a:t>
            </a:r>
            <a:r>
              <a:rPr lang="es-E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”</a:t>
            </a:r>
            <a:endParaRPr lang="es-ES" sz="2400" dirty="0"/>
          </a:p>
          <a:p>
            <a:pPr marL="0" indent="0">
              <a:buNone/>
            </a:pPr>
            <a:br>
              <a:rPr lang="es-ES" sz="2400" dirty="0"/>
            </a:br>
            <a:r>
              <a:rPr lang="en-US" b="0" i="0" dirty="0">
                <a:solidFill>
                  <a:srgbClr val="4B4B4B"/>
                </a:solidFill>
                <a:effectLst/>
                <a:latin typeface="proxima-nova-soft"/>
              </a:rPr>
              <a:t>Pierre Lévy “Collective Intelligence: Mankind’s Emerging World in Cyberspace” (1994)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14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>
            <a:noAutofit/>
          </a:bodyPr>
          <a:lstStyle/>
          <a:p>
            <a:r>
              <a:rPr lang="es-ES" b="1" u="sng" dirty="0"/>
              <a:t>¿Qué tipos de implementación hay?</a:t>
            </a:r>
            <a:br>
              <a:rPr lang="es-ES" b="1" u="sng" dirty="0"/>
            </a:br>
            <a:br>
              <a:rPr lang="es-ES" b="1" u="sng" dirty="0"/>
            </a:br>
            <a:br>
              <a:rPr lang="es-ES" b="1" u="sng" dirty="0"/>
            </a:br>
            <a:endParaRPr lang="es-E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5001549"/>
          </a:xfrm>
        </p:spPr>
        <p:txBody>
          <a:bodyPr>
            <a:normAutofit/>
          </a:bodyPr>
          <a:lstStyle/>
          <a:p>
            <a:r>
              <a:rPr lang="es-ES" dirty="0"/>
              <a:t>Arquitectura centralizada</a:t>
            </a:r>
          </a:p>
          <a:p>
            <a:pPr lvl="1"/>
            <a:r>
              <a:rPr lang="es-ES" sz="1800" dirty="0"/>
              <a:t>Un único sistema de control que toma las decisiones y da las ordenes.</a:t>
            </a:r>
          </a:p>
          <a:p>
            <a:pPr lvl="1"/>
            <a:r>
              <a:rPr lang="es-ES" sz="1800" dirty="0"/>
              <a:t>Robots simplemente acatan las ordenes.</a:t>
            </a:r>
          </a:p>
          <a:p>
            <a:r>
              <a:rPr lang="es-ES" dirty="0"/>
              <a:t>Arquitectura jerárquica</a:t>
            </a:r>
          </a:p>
          <a:p>
            <a:pPr lvl="1"/>
            <a:r>
              <a:rPr lang="es-ES" sz="1800" dirty="0"/>
              <a:t>Varios sistemas de control con distintos niveles de jerarquía.</a:t>
            </a:r>
          </a:p>
          <a:p>
            <a:pPr lvl="1"/>
            <a:r>
              <a:rPr lang="es-ES" sz="1800" dirty="0"/>
              <a:t>Distintas decisiones y ordenes según el nivel de jerarquía.</a:t>
            </a:r>
          </a:p>
          <a:p>
            <a:r>
              <a:rPr lang="es-ES" dirty="0"/>
              <a:t>Arquitectura descentralizada</a:t>
            </a:r>
          </a:p>
          <a:p>
            <a:pPr lvl="1"/>
            <a:r>
              <a:rPr lang="es-ES" sz="1800" dirty="0"/>
              <a:t>No existe el concepto de sistema de control.</a:t>
            </a:r>
          </a:p>
          <a:p>
            <a:pPr lvl="1"/>
            <a:r>
              <a:rPr lang="es-ES" sz="1800" dirty="0"/>
              <a:t>Los robots toman decisiones basándose en su entorno y la información transmitida entre ellos.</a:t>
            </a:r>
          </a:p>
          <a:p>
            <a:r>
              <a:rPr lang="es-ES" dirty="0"/>
              <a:t>Arquitectura hibrida</a:t>
            </a:r>
          </a:p>
          <a:p>
            <a:pPr lvl="1"/>
            <a:r>
              <a:rPr lang="es-ES" dirty="0"/>
              <a:t>Existe un sistema de control que supervisa los robots y da ordenes puntuales.</a:t>
            </a:r>
          </a:p>
          <a:p>
            <a:pPr lvl="1"/>
            <a:r>
              <a:rPr lang="es-ES" dirty="0"/>
              <a:t>Los robots se comportan como en la arquitectura descentralizada.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755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09814F-01C6-0E2C-B150-467ED08E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722834"/>
            <a:ext cx="4443984" cy="823912"/>
          </a:xfrm>
        </p:spPr>
        <p:txBody>
          <a:bodyPr/>
          <a:lstStyle/>
          <a:p>
            <a:r>
              <a:rPr lang="es-ES" b="1" u="sng" dirty="0"/>
              <a:t>¿Qué ventajas ofrece?</a:t>
            </a:r>
            <a:r>
              <a:rPr lang="es-ES" dirty="0"/>
              <a:t>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7F2F5C-622E-C799-FCFD-C17D4B579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828801"/>
            <a:ext cx="4443984" cy="4038600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/>
              <a:t>Diseño escalable</a:t>
            </a:r>
          </a:p>
          <a:p>
            <a:endParaRPr lang="es-ES" sz="2800" dirty="0"/>
          </a:p>
          <a:p>
            <a:r>
              <a:rPr lang="es-ES" sz="2800" dirty="0"/>
              <a:t>Flexibilidad a la hora de resolver problemas</a:t>
            </a:r>
          </a:p>
          <a:p>
            <a:endParaRPr lang="es-ES" sz="2800" dirty="0"/>
          </a:p>
          <a:p>
            <a:r>
              <a:rPr lang="es-ES" sz="2800" dirty="0"/>
              <a:t>Redundancia</a:t>
            </a:r>
          </a:p>
          <a:p>
            <a:endParaRPr lang="es-ES" sz="2800" dirty="0"/>
          </a:p>
          <a:p>
            <a:r>
              <a:rPr lang="es-ES" sz="2800" dirty="0"/>
              <a:t>Posibilidad de cubrir grandes áreas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2966FB-C02A-0363-31A5-B11519C8E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722834"/>
            <a:ext cx="4443984" cy="823912"/>
          </a:xfrm>
        </p:spPr>
        <p:txBody>
          <a:bodyPr/>
          <a:lstStyle/>
          <a:p>
            <a:r>
              <a:rPr lang="es-ES" b="1" u="sng" dirty="0"/>
              <a:t>¿Qué problemas tiene? 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C910F7-1D40-0848-9A4F-02AE251B8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1828801"/>
            <a:ext cx="4443984" cy="4038599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/>
              <a:t>Difícil de implementar</a:t>
            </a:r>
          </a:p>
          <a:p>
            <a:endParaRPr lang="es-ES" sz="2800" dirty="0"/>
          </a:p>
          <a:p>
            <a:r>
              <a:rPr lang="es-ES" sz="2800" dirty="0"/>
              <a:t>Muchas variables a tener en cuenta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Coste</a:t>
            </a:r>
          </a:p>
          <a:p>
            <a:endParaRPr lang="es-ES" sz="2800" dirty="0"/>
          </a:p>
          <a:p>
            <a:r>
              <a:rPr lang="es-ES" sz="2800" dirty="0"/>
              <a:t>Difícil de replicar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6288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763E9-18A1-5981-A12D-6ED6A85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2618"/>
            <a:ext cx="9601200" cy="1364673"/>
          </a:xfrm>
        </p:spPr>
        <p:txBody>
          <a:bodyPr>
            <a:noAutofit/>
          </a:bodyPr>
          <a:lstStyle/>
          <a:p>
            <a:r>
              <a:rPr lang="es-ES" b="1" u="sng" dirty="0"/>
              <a:t>¿Qué soluciones podemos dar a esos problemas</a:t>
            </a:r>
            <a:br>
              <a:rPr lang="es-ES" b="1" u="sng" dirty="0"/>
            </a:br>
            <a:br>
              <a:rPr lang="es-ES" b="1" u="sng" dirty="0"/>
            </a:br>
            <a:br>
              <a:rPr lang="es-ES" b="1" u="sng" dirty="0"/>
            </a:br>
            <a:endParaRPr lang="es-E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FF86-7FA9-CE9D-3414-8FFDBB86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7291"/>
            <a:ext cx="9601200" cy="4480073"/>
          </a:xfrm>
        </p:spPr>
        <p:txBody>
          <a:bodyPr>
            <a:normAutofit/>
          </a:bodyPr>
          <a:lstStyle/>
          <a:p>
            <a:r>
              <a:rPr lang="es-ES" dirty="0"/>
              <a:t>Implementación</a:t>
            </a:r>
          </a:p>
          <a:p>
            <a:pPr lvl="1"/>
            <a:r>
              <a:rPr lang="es-ES" dirty="0"/>
              <a:t>Diseño de software con la ampliación siempre presente</a:t>
            </a:r>
          </a:p>
          <a:p>
            <a:pPr marL="530352" lvl="1" indent="0">
              <a:buNone/>
            </a:pPr>
            <a:endParaRPr lang="es-ES" dirty="0"/>
          </a:p>
          <a:p>
            <a:r>
              <a:rPr lang="es-ES" dirty="0"/>
              <a:t>Muchas variables a tener en cuenta</a:t>
            </a:r>
          </a:p>
          <a:p>
            <a:pPr lvl="1"/>
            <a:r>
              <a:rPr lang="es-ES" dirty="0"/>
              <a:t>Enfocarse en un problema para generar una única solución</a:t>
            </a:r>
          </a:p>
          <a:p>
            <a:pPr lvl="1"/>
            <a:endParaRPr lang="es-ES" dirty="0"/>
          </a:p>
          <a:p>
            <a:r>
              <a:rPr lang="es-ES" dirty="0"/>
              <a:t>Coste</a:t>
            </a:r>
          </a:p>
          <a:p>
            <a:pPr lvl="1"/>
            <a:r>
              <a:rPr lang="es-ES" dirty="0"/>
              <a:t>Utilización de componentes baratos y fáciles de obtener</a:t>
            </a:r>
          </a:p>
          <a:p>
            <a:pPr lvl="1"/>
            <a:endParaRPr lang="es-ES" dirty="0"/>
          </a:p>
          <a:p>
            <a:r>
              <a:rPr lang="es-ES" dirty="0"/>
              <a:t>Difícil de replicar</a:t>
            </a:r>
          </a:p>
          <a:p>
            <a:pPr lvl="1"/>
            <a:r>
              <a:rPr lang="es-ES" dirty="0"/>
              <a:t>Crear un framework que utilice tecnologías abiertas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46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65FE9-BAD4-F521-3332-E58CDEA1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2027D-5214-3DC7-8B5C-D1D0CF581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1307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735</TotalTime>
  <Words>684</Words>
  <Application>Microsoft Office PowerPoint</Application>
  <PresentationFormat>Panorámica</PresentationFormat>
  <Paragraphs>248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Franklin Gothic Book</vt:lpstr>
      <vt:lpstr>Franklin Gothic Book (Cuerpo)</vt:lpstr>
      <vt:lpstr>proxima-nova-soft</vt:lpstr>
      <vt:lpstr>Recorte</vt:lpstr>
      <vt:lpstr>Mini Swarm robots</vt:lpstr>
      <vt:lpstr>Contenido</vt:lpstr>
      <vt:lpstr>Introducción</vt:lpstr>
      <vt:lpstr>Introducción</vt:lpstr>
      <vt:lpstr>¿Qué es la inteligencia colectiva?   </vt:lpstr>
      <vt:lpstr>¿Qué tipos de implementación hay?   </vt:lpstr>
      <vt:lpstr>Presentación de PowerPoint</vt:lpstr>
      <vt:lpstr>¿Qué soluciones podemos dar a esos problemas   </vt:lpstr>
      <vt:lpstr>Objetivos</vt:lpstr>
      <vt:lpstr>Objetivos</vt:lpstr>
      <vt:lpstr>Software</vt:lpstr>
      <vt:lpstr>Software</vt:lpstr>
      <vt:lpstr>TDD (Desarrollo guiado por pruebas)</vt:lpstr>
      <vt:lpstr>Inyección de Dependencias</vt:lpstr>
      <vt:lpstr>Inyección de Dependencias</vt:lpstr>
      <vt:lpstr>Inyección de Dependencias</vt:lpstr>
      <vt:lpstr>Diagrama de clases del Sistema Centralizado</vt:lpstr>
      <vt:lpstr>Diagrama de clases del Robot</vt:lpstr>
      <vt:lpstr>Movimiento</vt:lpstr>
      <vt:lpstr>Movimiento</vt:lpstr>
      <vt:lpstr>Movimiento</vt:lpstr>
      <vt:lpstr>Movimiento</vt:lpstr>
      <vt:lpstr>Movimiento</vt:lpstr>
      <vt:lpstr>Movimiento</vt:lpstr>
      <vt:lpstr>Multihilo</vt:lpstr>
      <vt:lpstr>Simulador</vt:lpstr>
      <vt:lpstr>Hardware</vt:lpstr>
      <vt:lpstr>Hardware</vt:lpstr>
      <vt:lpstr>Microcontrolador</vt:lpstr>
      <vt:lpstr>Motores / ICs </vt:lpstr>
      <vt:lpstr>Impresión 3D</vt:lpstr>
      <vt:lpstr>Conclusiones</vt:lpstr>
      <vt:lpstr>Conclusiones</vt:lpstr>
      <vt:lpstr>Líneas futuras</vt:lpstr>
      <vt:lpstr>Líneas futuras</vt:lpstr>
      <vt:lpstr>Demo</vt:lpstr>
      <vt:lpstr>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Swarm robots</dc:title>
  <dc:creator>Luis José Llamas Pérez</dc:creator>
  <cp:lastModifiedBy>Luis José Llamas Pérez</cp:lastModifiedBy>
  <cp:revision>28</cp:revision>
  <dcterms:created xsi:type="dcterms:W3CDTF">2023-01-16T14:36:05Z</dcterms:created>
  <dcterms:modified xsi:type="dcterms:W3CDTF">2023-01-18T06:16:29Z</dcterms:modified>
</cp:coreProperties>
</file>