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0" r:id="rId2"/>
    <p:sldId id="281" r:id="rId3"/>
    <p:sldId id="282" r:id="rId4"/>
    <p:sldId id="303" r:id="rId5"/>
    <p:sldId id="304" r:id="rId6"/>
    <p:sldId id="305" r:id="rId7"/>
    <p:sldId id="286" r:id="rId8"/>
    <p:sldId id="293" r:id="rId9"/>
    <p:sldId id="300" r:id="rId10"/>
    <p:sldId id="301" r:id="rId11"/>
    <p:sldId id="290" r:id="rId12"/>
    <p:sldId id="302" r:id="rId13"/>
    <p:sldId id="294" r:id="rId14"/>
    <p:sldId id="29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6672"/>
    <a:srgbClr val="E73A1C"/>
    <a:srgbClr val="D28C79"/>
    <a:srgbClr val="FFFFFF"/>
    <a:srgbClr val="534544"/>
    <a:srgbClr val="FDDAB8"/>
    <a:srgbClr val="121212"/>
    <a:srgbClr val="141D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 autoAdjust="0"/>
    <p:restoredTop sz="94660"/>
  </p:normalViewPr>
  <p:slideViewPr>
    <p:cSldViewPr snapToGrid="0">
      <p:cViewPr varScale="1">
        <p:scale>
          <a:sx n="57" d="100"/>
          <a:sy n="57" d="100"/>
        </p:scale>
        <p:origin x="13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4FB0E-870C-4FD2-AC06-BAE3FADE0117}" type="datetimeFigureOut">
              <a:rPr lang="zh-CN" altLang="en-US" smtClean="0"/>
              <a:t>2016-11-23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E9B69-E735-4E40-AD3D-F60334076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93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E9B69-E735-4E40-AD3D-F603340763A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6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788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762250"/>
            <a:ext cx="12192000" cy="2990849"/>
          </a:xfrm>
          <a:prstGeom prst="rect">
            <a:avLst/>
          </a:prstGeom>
          <a:gradFill>
            <a:gsLst>
              <a:gs pos="0">
                <a:srgbClr val="FDDAB8">
                  <a:alpha val="80000"/>
                </a:srgbClr>
              </a:gs>
              <a:gs pos="45000">
                <a:srgbClr val="D28C79">
                  <a:alpha val="80000"/>
                </a:srgbClr>
              </a:gs>
              <a:gs pos="80000">
                <a:srgbClr val="AC6672">
                  <a:alpha val="80000"/>
                </a:srgbClr>
              </a:gs>
              <a:gs pos="100000">
                <a:srgbClr val="AC6672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 smtClean="0"/>
              <a:t>点击此处添加标题 </a:t>
            </a:r>
            <a:r>
              <a:rPr lang="en-US" altLang="zh-CN" dirty="0" smtClean="0"/>
              <a:t>TITLE HERE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517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943350"/>
            <a:ext cx="12192000" cy="2914650"/>
          </a:xfrm>
          <a:prstGeom prst="rect">
            <a:avLst/>
          </a:prstGeom>
          <a:gradFill>
            <a:gsLst>
              <a:gs pos="0">
                <a:srgbClr val="FDDAB8">
                  <a:alpha val="80000"/>
                </a:srgbClr>
              </a:gs>
              <a:gs pos="45000">
                <a:srgbClr val="D28C79">
                  <a:alpha val="80000"/>
                </a:srgbClr>
              </a:gs>
              <a:gs pos="80000">
                <a:srgbClr val="AC6672">
                  <a:alpha val="80000"/>
                </a:srgbClr>
              </a:gs>
              <a:gs pos="100000">
                <a:srgbClr val="AC6672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 smtClean="0"/>
              <a:t>点击此处添加标题 </a:t>
            </a:r>
            <a:r>
              <a:rPr lang="en-US" altLang="zh-CN" dirty="0" smtClean="0"/>
              <a:t>TITLE HERE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933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点击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Logo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获取更多优质模板（放映模式）</a:t>
            </a:r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441" y="2657355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13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8449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38"/>
          <a:stretch/>
        </p:blipFill>
        <p:spPr>
          <a:xfrm>
            <a:off x="0" y="-1"/>
            <a:ext cx="12223464" cy="687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07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038"/>
          <a:stretch/>
        </p:blipFill>
        <p:spPr>
          <a:xfrm>
            <a:off x="0" y="-1"/>
            <a:ext cx="12223464" cy="687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87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38"/>
          <a:stretch/>
        </p:blipFill>
        <p:spPr>
          <a:xfrm>
            <a:off x="0" y="-1"/>
            <a:ext cx="12223464" cy="6872749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2435082" y="-1"/>
            <a:ext cx="2806446" cy="2419351"/>
            <a:chOff x="4038600" y="-1"/>
            <a:chExt cx="3292602" cy="2838451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4038600" y="0"/>
              <a:ext cx="3292602" cy="2838450"/>
            </a:xfrm>
            <a:prstGeom prst="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4237481" y="-1"/>
              <a:ext cx="2894839" cy="2495551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6534105" y="-1"/>
            <a:ext cx="2806446" cy="2419351"/>
            <a:chOff x="4038600" y="-1"/>
            <a:chExt cx="3292602" cy="2838451"/>
          </a:xfrm>
        </p:grpSpPr>
        <p:sp>
          <p:nvSpPr>
            <p:cNvPr id="13" name="等腰三角形 12"/>
            <p:cNvSpPr/>
            <p:nvPr/>
          </p:nvSpPr>
          <p:spPr>
            <a:xfrm rot="10800000">
              <a:off x="4038600" y="0"/>
              <a:ext cx="3292602" cy="2838450"/>
            </a:xfrm>
            <a:prstGeom prst="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4237481" y="-1"/>
              <a:ext cx="2894839" cy="2495551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4038600" y="-1"/>
            <a:ext cx="3676650" cy="3169527"/>
            <a:chOff x="4038600" y="-1"/>
            <a:chExt cx="3292602" cy="2838451"/>
          </a:xfrm>
        </p:grpSpPr>
        <p:sp>
          <p:nvSpPr>
            <p:cNvPr id="17" name="等腰三角形 16"/>
            <p:cNvSpPr/>
            <p:nvPr/>
          </p:nvSpPr>
          <p:spPr>
            <a:xfrm rot="10800000">
              <a:off x="4038600" y="0"/>
              <a:ext cx="3292602" cy="2838450"/>
            </a:xfrm>
            <a:prstGeom prst="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4237481" y="-1"/>
              <a:ext cx="2894839" cy="2495551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6421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619" y="2006600"/>
            <a:ext cx="7305640" cy="48514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手动输入 13"/>
          <p:cNvSpPr/>
          <p:nvPr userDrawn="1"/>
        </p:nvSpPr>
        <p:spPr>
          <a:xfrm rot="5400000">
            <a:off x="952500" y="1047750"/>
            <a:ext cx="4857750" cy="6762750"/>
          </a:xfrm>
          <a:prstGeom prst="flowChartManualInp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5181600" y="2000249"/>
            <a:ext cx="1384300" cy="4927601"/>
          </a:xfrm>
          <a:prstGeom prst="line">
            <a:avLst/>
          </a:prstGeom>
          <a:ln w="1016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 smtClean="0"/>
              <a:t>点击此处添加标题 </a:t>
            </a:r>
            <a:r>
              <a:rPr lang="en-US" altLang="zh-CN" dirty="0" smtClean="0"/>
              <a:t>TITLE HERE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177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 smtClean="0"/>
              <a:t>点击此处添加标题 </a:t>
            </a:r>
            <a:r>
              <a:rPr lang="en-US" altLang="zh-CN" dirty="0" smtClean="0"/>
              <a:t>TITLE HERE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490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90"/>
          <a:stretch/>
        </p:blipFill>
        <p:spPr>
          <a:xfrm>
            <a:off x="0" y="-1"/>
            <a:ext cx="12192000" cy="6896101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-1"/>
            <a:ext cx="12192000" cy="6877051"/>
          </a:xfrm>
          <a:prstGeom prst="rect">
            <a:avLst/>
          </a:prstGeom>
          <a:gradFill>
            <a:gsLst>
              <a:gs pos="0">
                <a:srgbClr val="FDDAB8">
                  <a:alpha val="50000"/>
                </a:srgbClr>
              </a:gs>
              <a:gs pos="45000">
                <a:srgbClr val="D28C79">
                  <a:alpha val="50000"/>
                </a:srgbClr>
              </a:gs>
              <a:gs pos="80000">
                <a:srgbClr val="AC6672">
                  <a:alpha val="50000"/>
                </a:srgbClr>
              </a:gs>
              <a:gs pos="100000">
                <a:srgbClr val="AC667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 smtClean="0"/>
              <a:t>点击此处添加标题 </a:t>
            </a:r>
            <a:r>
              <a:rPr lang="en-US" altLang="zh-CN" dirty="0" smtClean="0"/>
              <a:t>TITLE HERE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903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-1"/>
            <a:ext cx="12192000" cy="6877051"/>
          </a:xfrm>
          <a:prstGeom prst="rect">
            <a:avLst/>
          </a:prstGeom>
          <a:gradFill>
            <a:gsLst>
              <a:gs pos="0">
                <a:srgbClr val="FDDAB8">
                  <a:alpha val="50000"/>
                </a:srgbClr>
              </a:gs>
              <a:gs pos="45000">
                <a:srgbClr val="D28C79">
                  <a:alpha val="50000"/>
                </a:srgbClr>
              </a:gs>
              <a:gs pos="80000">
                <a:srgbClr val="AC6672">
                  <a:alpha val="50000"/>
                </a:srgbClr>
              </a:gs>
              <a:gs pos="100000">
                <a:srgbClr val="AC667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 smtClean="0"/>
              <a:t>点击此处添加标题 </a:t>
            </a:r>
            <a:r>
              <a:rPr lang="en-US" altLang="zh-CN" dirty="0" smtClean="0"/>
              <a:t>TITLE HERE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73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62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2" r:id="rId5"/>
    <p:sldLayoutId id="2147483653" r:id="rId6"/>
    <p:sldLayoutId id="2147483654" r:id="rId7"/>
    <p:sldLayoutId id="2147483666" r:id="rId8"/>
    <p:sldLayoutId id="2147483667" r:id="rId9"/>
    <p:sldLayoutId id="2147483655" r:id="rId10"/>
    <p:sldLayoutId id="2147483668" r:id="rId11"/>
    <p:sldLayoutId id="2147483663" r:id="rId12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694152">
            <a:off x="4143505" y="1440335"/>
            <a:ext cx="3992076" cy="399207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2694152">
            <a:off x="4370140" y="1694780"/>
            <a:ext cx="3483185" cy="348318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88912" y="2882376"/>
            <a:ext cx="5645639" cy="11079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kumimoji="1" lang="en-US" altLang="zh-CN" sz="6600" b="1" dirty="0" smtClean="0">
                <a:solidFill>
                  <a:schemeClr val="bg1"/>
                </a:solidFill>
              </a:rPr>
              <a:t>Design Patterns</a:t>
            </a:r>
            <a:endParaRPr kumimoji="1"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77773" y="4559176"/>
            <a:ext cx="1723541" cy="33855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kumimoji="1" lang="en-US" altLang="zh-CN" sz="1600" dirty="0" smtClean="0">
                <a:solidFill>
                  <a:schemeClr val="bg1"/>
                </a:solidFill>
              </a:rPr>
              <a:t>1452783	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李永勋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11335" y="1866900"/>
            <a:ext cx="6056416" cy="31813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880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32426" y="379639"/>
            <a:ext cx="5420255" cy="480169"/>
          </a:xfrm>
        </p:spPr>
        <p:txBody>
          <a:bodyPr/>
          <a:lstStyle/>
          <a:p>
            <a:pPr algn="ctr"/>
            <a:r>
              <a:rPr kumimoji="1" lang="en-US" altLang="zh-CN" sz="3200" dirty="0" smtClean="0">
                <a:solidFill>
                  <a:schemeClr val="bg1"/>
                </a:solidFill>
                <a:latin typeface="Century Gothic"/>
              </a:rPr>
              <a:t>Observer—Demo</a:t>
            </a:r>
            <a:endParaRPr kumimoji="1" lang="en-US" altLang="zh-CN" sz="3200" dirty="0">
              <a:solidFill>
                <a:schemeClr val="bg1"/>
              </a:solidFill>
              <a:latin typeface="Century Gothic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544" y="1239447"/>
            <a:ext cx="5412912" cy="554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96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29200" y="1543050"/>
            <a:ext cx="6648450" cy="3810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22356" y="-609401"/>
            <a:ext cx="461010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0" dirty="0" smtClean="0">
                <a:solidFill>
                  <a:schemeClr val="bg1"/>
                </a:solidFill>
              </a:rPr>
              <a:t>3</a:t>
            </a:r>
            <a:endParaRPr lang="zh-CN" altLang="en-US" sz="500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39232" y="1843510"/>
            <a:ext cx="3017169" cy="1604540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4000" b="1" dirty="0" smtClean="0">
                <a:solidFill>
                  <a:srgbClr val="FFFFFF"/>
                </a:solidFill>
                <a:latin typeface="Century Gothic"/>
                <a:ea typeface="微软雅黑"/>
              </a:rPr>
              <a:t>Undo/Redo</a:t>
            </a:r>
          </a:p>
          <a:p>
            <a:pPr>
              <a:lnSpc>
                <a:spcPct val="130000"/>
              </a:lnSpc>
            </a:pPr>
            <a:endParaRPr kumimoji="1" lang="en-US" altLang="zh-CN" sz="40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22756" y="3448050"/>
            <a:ext cx="4859544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撤销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重做模式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5997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32426" y="379639"/>
            <a:ext cx="5420255" cy="480169"/>
          </a:xfrm>
        </p:spPr>
        <p:txBody>
          <a:bodyPr/>
          <a:lstStyle/>
          <a:p>
            <a:pPr algn="ctr"/>
            <a:r>
              <a:rPr kumimoji="1" lang="en-US" altLang="zh-CN" sz="3200" dirty="0" smtClean="0">
                <a:solidFill>
                  <a:schemeClr val="bg1"/>
                </a:solidFill>
                <a:latin typeface="Century Gothic"/>
              </a:rPr>
              <a:t>Undo/Redo</a:t>
            </a:r>
            <a:endParaRPr kumimoji="1" lang="en-US" altLang="zh-CN" sz="3200" dirty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6866" y="2704742"/>
            <a:ext cx="67458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solidFill>
                  <a:schemeClr val="bg1"/>
                </a:solidFill>
              </a:rPr>
              <a:t>把用户的行为封装成对象，允许用户撤销或者重做这些行为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solidFill>
                  <a:schemeClr val="bg1"/>
                </a:solidFill>
              </a:rPr>
              <a:t>动作有可撤销，可重做，不可更改的状态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34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29200" y="1543050"/>
            <a:ext cx="6648450" cy="3810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22356" y="-609401"/>
            <a:ext cx="461010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0" dirty="0" smtClean="0">
                <a:solidFill>
                  <a:schemeClr val="bg1"/>
                </a:solidFill>
              </a:rPr>
              <a:t>4</a:t>
            </a:r>
            <a:endParaRPr lang="zh-CN" altLang="en-US" sz="500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39232" y="1843510"/>
            <a:ext cx="1633777" cy="8043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4000" b="1" dirty="0" smtClean="0">
                <a:solidFill>
                  <a:srgbClr val="FFFFFF"/>
                </a:solidFill>
                <a:latin typeface="Century Gothic"/>
                <a:ea typeface="微软雅黑"/>
              </a:rPr>
              <a:t>Q &amp; A</a:t>
            </a:r>
            <a:endParaRPr kumimoji="1" lang="en-US" altLang="zh-CN" sz="40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22756" y="3448050"/>
            <a:ext cx="4859544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3023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694152">
            <a:off x="4115694" y="1440335"/>
            <a:ext cx="3992076" cy="399207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2694152">
            <a:off x="4370140" y="1694780"/>
            <a:ext cx="3483185" cy="348318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468831" y="2374545"/>
            <a:ext cx="5285801" cy="2123654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kumimoji="1" lang="en-US" altLang="zh-CN" sz="6600" b="1" dirty="0" smtClean="0">
                <a:solidFill>
                  <a:schemeClr val="bg1"/>
                </a:solidFill>
              </a:rPr>
              <a:t>That’s All</a:t>
            </a:r>
          </a:p>
          <a:p>
            <a:pPr algn="ctr"/>
            <a:r>
              <a:rPr kumimoji="1" lang="en-US" altLang="zh-CN" sz="6600" b="1" dirty="0" smtClean="0">
                <a:solidFill>
                  <a:schemeClr val="bg1"/>
                </a:solidFill>
              </a:rPr>
              <a:t>Thanks</a:t>
            </a:r>
            <a:endParaRPr kumimoji="1"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88912" y="1866900"/>
            <a:ext cx="5645640" cy="31813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13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56715" y="791521"/>
            <a:ext cx="3358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CONTENTS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232714" y="2419350"/>
            <a:ext cx="876300" cy="876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01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331092" y="2630022"/>
            <a:ext cx="294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Composite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272764" y="2419350"/>
            <a:ext cx="876300" cy="876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02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7371142" y="2630022"/>
            <a:ext cx="294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272764" y="4210719"/>
            <a:ext cx="876300" cy="876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04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7371142" y="4421391"/>
            <a:ext cx="294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232714" y="4221855"/>
            <a:ext cx="876300" cy="876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03</a:t>
            </a:r>
            <a:endParaRPr lang="zh-CN" altLang="en-US" sz="2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3331092" y="4432527"/>
            <a:ext cx="294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Undo/Redo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835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29200" y="1543050"/>
            <a:ext cx="6648450" cy="3810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00400" y="-609401"/>
            <a:ext cx="461010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0" dirty="0">
                <a:solidFill>
                  <a:schemeClr val="bg1"/>
                </a:solidFill>
              </a:rPr>
              <a:t>1</a:t>
            </a:r>
            <a:endParaRPr lang="zh-CN" altLang="en-US" sz="500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39232" y="1843510"/>
            <a:ext cx="2895340" cy="8043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4000" b="1" dirty="0" smtClean="0">
                <a:solidFill>
                  <a:srgbClr val="FFFFFF"/>
                </a:solidFill>
                <a:latin typeface="Century Gothic"/>
                <a:ea typeface="微软雅黑"/>
              </a:rPr>
              <a:t>Composite</a:t>
            </a:r>
            <a:endParaRPr kumimoji="1" lang="en-US" altLang="zh-CN" sz="40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22756" y="3448050"/>
            <a:ext cx="4859544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合成模式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3766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32426" y="379639"/>
            <a:ext cx="5420255" cy="480169"/>
          </a:xfrm>
        </p:spPr>
        <p:txBody>
          <a:bodyPr/>
          <a:lstStyle/>
          <a:p>
            <a:pPr algn="ctr"/>
            <a:r>
              <a:rPr kumimoji="1" lang="en-US" altLang="zh-CN" sz="3200" dirty="0" smtClean="0">
                <a:solidFill>
                  <a:schemeClr val="bg1"/>
                </a:solidFill>
                <a:latin typeface="Century Gothic"/>
              </a:rPr>
              <a:t>Composite</a:t>
            </a:r>
            <a:endParaRPr kumimoji="1" lang="en-US" altLang="zh-CN" sz="3200" dirty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873431" y="1311050"/>
            <a:ext cx="1698569" cy="1698569"/>
          </a:xfrm>
          <a:prstGeom prst="ellipse">
            <a:avLst/>
          </a:prstGeom>
          <a:gradFill>
            <a:gsLst>
              <a:gs pos="0">
                <a:srgbClr val="FDDAB8">
                  <a:alpha val="80000"/>
                </a:srgbClr>
              </a:gs>
              <a:gs pos="45000">
                <a:srgbClr val="D28C79">
                  <a:alpha val="80000"/>
                </a:srgbClr>
              </a:gs>
              <a:gs pos="80000">
                <a:srgbClr val="AC6672">
                  <a:alpha val="80000"/>
                </a:srgbClr>
              </a:gs>
              <a:gs pos="100000">
                <a:srgbClr val="AC6672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2765175" y="1909248"/>
            <a:ext cx="1915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Composite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1533857" y="3877787"/>
            <a:ext cx="1698569" cy="1698569"/>
          </a:xfrm>
          <a:prstGeom prst="ellipse">
            <a:avLst/>
          </a:prstGeom>
          <a:gradFill>
            <a:gsLst>
              <a:gs pos="0">
                <a:srgbClr val="FDDAB8">
                  <a:alpha val="80000"/>
                </a:srgbClr>
              </a:gs>
              <a:gs pos="45000">
                <a:srgbClr val="D28C79">
                  <a:alpha val="80000"/>
                </a:srgbClr>
              </a:gs>
              <a:gs pos="80000">
                <a:srgbClr val="AC6672">
                  <a:alpha val="80000"/>
                </a:srgbClr>
              </a:gs>
              <a:gs pos="100000">
                <a:srgbClr val="AC6672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533857" y="4434683"/>
            <a:ext cx="1698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Object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293099" y="3908150"/>
            <a:ext cx="1698569" cy="1698569"/>
          </a:xfrm>
          <a:prstGeom prst="ellipse">
            <a:avLst/>
          </a:prstGeom>
          <a:gradFill>
            <a:gsLst>
              <a:gs pos="0">
                <a:srgbClr val="FDDAB8">
                  <a:alpha val="80000"/>
                </a:srgbClr>
              </a:gs>
              <a:gs pos="45000">
                <a:srgbClr val="D28C79">
                  <a:alpha val="80000"/>
                </a:srgbClr>
              </a:gs>
              <a:gs pos="80000">
                <a:srgbClr val="AC6672">
                  <a:alpha val="80000"/>
                </a:srgbClr>
              </a:gs>
              <a:gs pos="100000">
                <a:srgbClr val="AC6672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4277057" y="4465046"/>
            <a:ext cx="1818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Container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5" name="直接箭头连接符 4"/>
          <p:cNvCxnSpPr>
            <a:stCxn id="6" idx="0"/>
            <a:endCxn id="4" idx="4"/>
          </p:cNvCxnSpPr>
          <p:nvPr/>
        </p:nvCxnSpPr>
        <p:spPr>
          <a:xfrm flipV="1">
            <a:off x="2383142" y="3009619"/>
            <a:ext cx="1339574" cy="86816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0"/>
          </p:cNvCxnSpPr>
          <p:nvPr/>
        </p:nvCxnSpPr>
        <p:spPr>
          <a:xfrm flipH="1" flipV="1">
            <a:off x="3722715" y="3024800"/>
            <a:ext cx="1419669" cy="8833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991668" y="2466201"/>
            <a:ext cx="499717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solidFill>
                  <a:schemeClr val="bg1"/>
                </a:solidFill>
              </a:rPr>
              <a:t>将物体和容器一视同仁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solidFill>
                  <a:schemeClr val="bg1"/>
                </a:solidFill>
              </a:rPr>
              <a:t>例如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linux</a:t>
            </a:r>
            <a:r>
              <a:rPr lang="zh-CN" altLang="en-US" sz="3200" dirty="0" smtClean="0">
                <a:solidFill>
                  <a:schemeClr val="bg1"/>
                </a:solidFill>
              </a:rPr>
              <a:t>的文件管理系统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573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951748" y="379639"/>
            <a:ext cx="6096000" cy="480169"/>
          </a:xfrm>
        </p:spPr>
        <p:txBody>
          <a:bodyPr/>
          <a:lstStyle/>
          <a:p>
            <a:pPr algn="ctr"/>
            <a:r>
              <a:rPr kumimoji="1" lang="en-US" altLang="zh-CN" sz="3200" dirty="0" smtClean="0">
                <a:solidFill>
                  <a:schemeClr val="bg1"/>
                </a:solidFill>
                <a:latin typeface="Century Gothic"/>
              </a:rPr>
              <a:t>Composite—Design Details</a:t>
            </a:r>
            <a:endParaRPr kumimoji="1" lang="en-US" altLang="zh-CN" sz="3200" dirty="0">
              <a:solidFill>
                <a:schemeClr val="bg1"/>
              </a:solidFill>
              <a:latin typeface="Century Gothic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21" y="2975002"/>
            <a:ext cx="2852654" cy="26002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119" y="2975002"/>
            <a:ext cx="2669672" cy="303253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835" y="2975002"/>
            <a:ext cx="2325622" cy="260218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525421" y="1883390"/>
            <a:ext cx="2852654" cy="791571"/>
          </a:xfrm>
          <a:prstGeom prst="rect">
            <a:avLst/>
          </a:prstGeom>
          <a:solidFill>
            <a:srgbClr val="AC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/>
              <a:t>Composite</a:t>
            </a:r>
            <a:endParaRPr lang="zh-CN" altLang="en-US" sz="4800" dirty="0"/>
          </a:p>
        </p:txBody>
      </p:sp>
      <p:sp>
        <p:nvSpPr>
          <p:cNvPr id="8" name="矩形 7"/>
          <p:cNvSpPr/>
          <p:nvPr/>
        </p:nvSpPr>
        <p:spPr>
          <a:xfrm>
            <a:off x="4700119" y="1883390"/>
            <a:ext cx="2669672" cy="791571"/>
          </a:xfrm>
          <a:prstGeom prst="rect">
            <a:avLst/>
          </a:prstGeom>
          <a:solidFill>
            <a:srgbClr val="AC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/>
              <a:t>Container</a:t>
            </a:r>
            <a:endParaRPr lang="zh-CN" altLang="en-US" sz="4800" dirty="0"/>
          </a:p>
        </p:txBody>
      </p:sp>
      <p:sp>
        <p:nvSpPr>
          <p:cNvPr id="9" name="矩形 8"/>
          <p:cNvSpPr/>
          <p:nvPr/>
        </p:nvSpPr>
        <p:spPr>
          <a:xfrm>
            <a:off x="7691835" y="1869637"/>
            <a:ext cx="2325622" cy="791571"/>
          </a:xfrm>
          <a:prstGeom prst="rect">
            <a:avLst/>
          </a:prstGeom>
          <a:solidFill>
            <a:srgbClr val="AC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/>
              <a:t>Object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204382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184299" y="379639"/>
            <a:ext cx="5420255" cy="480169"/>
          </a:xfrm>
        </p:spPr>
        <p:txBody>
          <a:bodyPr/>
          <a:lstStyle/>
          <a:p>
            <a:pPr algn="ctr"/>
            <a:r>
              <a:rPr kumimoji="1" lang="en-US" altLang="zh-CN" sz="3200" dirty="0" smtClean="0">
                <a:solidFill>
                  <a:schemeClr val="bg1"/>
                </a:solidFill>
                <a:latin typeface="Century Gothic"/>
              </a:rPr>
              <a:t>Composite—Demo</a:t>
            </a:r>
            <a:endParaRPr kumimoji="1" lang="en-US" altLang="zh-CN" sz="3200" dirty="0">
              <a:solidFill>
                <a:schemeClr val="bg1"/>
              </a:solidFill>
              <a:latin typeface="Century Gothic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975" y="1200423"/>
            <a:ext cx="3798901" cy="565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15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29200" y="1543050"/>
            <a:ext cx="6648450" cy="3810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22356" y="-609401"/>
            <a:ext cx="8059944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0" dirty="0" smtClean="0">
                <a:solidFill>
                  <a:schemeClr val="bg1"/>
                </a:solidFill>
              </a:rPr>
              <a:t>2</a:t>
            </a:r>
            <a:endParaRPr lang="zh-CN" altLang="en-US" sz="500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39232" y="1843510"/>
            <a:ext cx="2451308" cy="1533366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4000" b="1" dirty="0" smtClean="0">
                <a:solidFill>
                  <a:srgbClr val="FFFFFF"/>
                </a:solidFill>
                <a:latin typeface="Century Gothic"/>
                <a:ea typeface="微软雅黑"/>
              </a:rPr>
              <a:t>Observer</a:t>
            </a:r>
          </a:p>
          <a:p>
            <a:pPr>
              <a:lnSpc>
                <a:spcPct val="130000"/>
              </a:lnSpc>
            </a:pPr>
            <a:endParaRPr kumimoji="1" lang="en-US" altLang="zh-CN" sz="36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39232" y="3456257"/>
            <a:ext cx="5565831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者模式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35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占位符 1"/>
          <p:cNvSpPr txBox="1">
            <a:spLocks/>
          </p:cNvSpPr>
          <p:nvPr/>
        </p:nvSpPr>
        <p:spPr>
          <a:xfrm>
            <a:off x="3805632" y="379639"/>
            <a:ext cx="4464911" cy="5893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3600" dirty="0" smtClean="0">
                <a:solidFill>
                  <a:schemeClr val="bg1"/>
                </a:solidFill>
                <a:latin typeface="Century Gothic"/>
              </a:rPr>
              <a:t>Observer</a:t>
            </a:r>
            <a:endParaRPr kumimoji="1" lang="en-US" altLang="zh-CN" sz="3600" dirty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775206" y="1200291"/>
            <a:ext cx="1583851" cy="158385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79410" y="2627259"/>
            <a:ext cx="2427453" cy="2427453"/>
          </a:xfrm>
          <a:prstGeom prst="ellipse">
            <a:avLst/>
          </a:prstGeom>
          <a:gradFill>
            <a:gsLst>
              <a:gs pos="0">
                <a:srgbClr val="FDDAB8">
                  <a:alpha val="80000"/>
                </a:srgbClr>
              </a:gs>
              <a:gs pos="45000">
                <a:srgbClr val="D28C79">
                  <a:alpha val="80000"/>
                </a:srgbClr>
              </a:gs>
              <a:gs pos="80000">
                <a:srgbClr val="AC6672">
                  <a:alpha val="80000"/>
                </a:srgbClr>
              </a:gs>
              <a:gs pos="100000">
                <a:srgbClr val="AC6672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3" name="椭圆 22"/>
          <p:cNvSpPr/>
          <p:nvPr/>
        </p:nvSpPr>
        <p:spPr>
          <a:xfrm>
            <a:off x="4564129" y="2257134"/>
            <a:ext cx="1583851" cy="158385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564128" y="4122687"/>
            <a:ext cx="1583851" cy="158385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775206" y="5054712"/>
            <a:ext cx="1583851" cy="158385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>
            <a:stCxn id="21" idx="3"/>
            <a:endCxn id="22" idx="7"/>
          </p:cNvCxnSpPr>
          <p:nvPr/>
        </p:nvCxnSpPr>
        <p:spPr>
          <a:xfrm flipH="1">
            <a:off x="2651371" y="2552192"/>
            <a:ext cx="355785" cy="4305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2"/>
            <a:endCxn id="22" idx="6"/>
          </p:cNvCxnSpPr>
          <p:nvPr/>
        </p:nvCxnSpPr>
        <p:spPr>
          <a:xfrm flipH="1">
            <a:off x="3006863" y="3049060"/>
            <a:ext cx="1557266" cy="7919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4" idx="2"/>
            <a:endCxn id="22" idx="6"/>
          </p:cNvCxnSpPr>
          <p:nvPr/>
        </p:nvCxnSpPr>
        <p:spPr>
          <a:xfrm flipH="1" flipV="1">
            <a:off x="3006863" y="3840986"/>
            <a:ext cx="1557265" cy="10736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5" idx="1"/>
            <a:endCxn id="22" idx="5"/>
          </p:cNvCxnSpPr>
          <p:nvPr/>
        </p:nvCxnSpPr>
        <p:spPr>
          <a:xfrm flipH="1" flipV="1">
            <a:off x="2651371" y="4699220"/>
            <a:ext cx="355785" cy="5874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82388" y="3579375"/>
            <a:ext cx="2146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+mj-ea"/>
                <a:ea typeface="+mj-ea"/>
                <a:cs typeface="Microsoft Himalaya" panose="01010100010101010101" pitchFamily="2" charset="0"/>
              </a:rPr>
              <a:t>Observable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  <a:cs typeface="Microsoft Himalaya" panose="01010100010101010101" pitchFamily="2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652731" y="1705889"/>
            <a:ext cx="182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+mj-ea"/>
                <a:ea typeface="+mj-ea"/>
                <a:cs typeface="Microsoft Himalaya" panose="01010100010101010101" pitchFamily="2" charset="0"/>
              </a:rPr>
              <a:t>Observer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  <a:cs typeface="Microsoft Himalaya" panose="01010100010101010101" pitchFamily="2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411198" y="2787449"/>
            <a:ext cx="182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+mj-ea"/>
                <a:ea typeface="+mj-ea"/>
                <a:cs typeface="Microsoft Himalaya" panose="01010100010101010101" pitchFamily="2" charset="0"/>
              </a:rPr>
              <a:t>Observer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  <a:cs typeface="Microsoft Himalaya" panose="01010100010101010101" pitchFamily="2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411197" y="4699219"/>
            <a:ext cx="182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+mj-ea"/>
                <a:ea typeface="+mj-ea"/>
                <a:cs typeface="Microsoft Himalaya" panose="01010100010101010101" pitchFamily="2" charset="0"/>
              </a:rPr>
              <a:t>Observer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  <a:cs typeface="Microsoft Himalaya" panose="01010100010101010101" pitchFamily="2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632793" y="5577931"/>
            <a:ext cx="182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+mj-ea"/>
                <a:ea typeface="+mj-ea"/>
                <a:cs typeface="Microsoft Himalaya" panose="01010100010101010101" pitchFamily="2" charset="0"/>
              </a:rPr>
              <a:t>Observer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  <a:cs typeface="Microsoft Himalaya" panose="01010100010101010101" pitchFamily="2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445067" y="2746172"/>
            <a:ext cx="48995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</a:rPr>
              <a:t>被观察</a:t>
            </a:r>
            <a:r>
              <a:rPr lang="zh-CN" altLang="en-US" sz="2800" dirty="0" smtClean="0">
                <a:solidFill>
                  <a:schemeClr val="bg1"/>
                </a:solidFill>
              </a:rPr>
              <a:t>者用一个</a:t>
            </a:r>
            <a:r>
              <a:rPr lang="en-US" altLang="zh-CN" sz="2800" dirty="0" smtClean="0">
                <a:solidFill>
                  <a:schemeClr val="bg1"/>
                </a:solidFill>
              </a:rPr>
              <a:t>vector</a:t>
            </a:r>
            <a:r>
              <a:rPr lang="zh-CN" altLang="en-US" sz="2800" dirty="0" smtClean="0">
                <a:solidFill>
                  <a:schemeClr val="bg1"/>
                </a:solidFill>
              </a:rPr>
              <a:t>储存所有的观察者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</a:rPr>
              <a:t>当被</a:t>
            </a:r>
            <a:r>
              <a:rPr lang="zh-CN" altLang="en-US" sz="2800" dirty="0">
                <a:solidFill>
                  <a:schemeClr val="bg1"/>
                </a:solidFill>
              </a:rPr>
              <a:t>观察</a:t>
            </a:r>
            <a:r>
              <a:rPr lang="zh-CN" altLang="en-US" sz="2800" dirty="0" smtClean="0">
                <a:solidFill>
                  <a:schemeClr val="bg1"/>
                </a:solidFill>
              </a:rPr>
              <a:t>者发生变化时，遍历</a:t>
            </a:r>
            <a:r>
              <a:rPr lang="en-US" altLang="zh-CN" sz="2800" dirty="0" smtClean="0">
                <a:solidFill>
                  <a:schemeClr val="bg1"/>
                </a:solidFill>
              </a:rPr>
              <a:t>vector</a:t>
            </a:r>
            <a:r>
              <a:rPr lang="zh-CN" altLang="en-US" sz="2800" dirty="0">
                <a:solidFill>
                  <a:schemeClr val="bg1"/>
                </a:solidFill>
              </a:rPr>
              <a:t>中</a:t>
            </a:r>
            <a:r>
              <a:rPr lang="zh-CN" altLang="en-US" sz="2800" dirty="0" smtClean="0">
                <a:solidFill>
                  <a:schemeClr val="bg1"/>
                </a:solidFill>
              </a:rPr>
              <a:t>的观察者，更新每一个观察者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186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32426" y="379639"/>
            <a:ext cx="5420255" cy="480169"/>
          </a:xfrm>
        </p:spPr>
        <p:txBody>
          <a:bodyPr/>
          <a:lstStyle/>
          <a:p>
            <a:r>
              <a:rPr kumimoji="1" lang="en-US" altLang="zh-CN" sz="3200" dirty="0" smtClean="0">
                <a:solidFill>
                  <a:schemeClr val="bg1"/>
                </a:solidFill>
                <a:latin typeface="Century Gothic"/>
              </a:rPr>
              <a:t>Observer—Design Details</a:t>
            </a:r>
            <a:endParaRPr kumimoji="1" lang="en-US" altLang="zh-CN" sz="3200" dirty="0">
              <a:solidFill>
                <a:schemeClr val="bg1"/>
              </a:solidFill>
              <a:latin typeface="Century Gothic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46" y="2402397"/>
            <a:ext cx="3723348" cy="4118479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045" y="2402397"/>
            <a:ext cx="3625596" cy="319318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711946" y="1351128"/>
            <a:ext cx="3723348" cy="791571"/>
          </a:xfrm>
          <a:prstGeom prst="rect">
            <a:avLst/>
          </a:prstGeom>
          <a:solidFill>
            <a:srgbClr val="AC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/>
              <a:t>Observable</a:t>
            </a:r>
            <a:endParaRPr lang="zh-CN" altLang="en-US" sz="4800" dirty="0"/>
          </a:p>
        </p:txBody>
      </p:sp>
      <p:sp>
        <p:nvSpPr>
          <p:cNvPr id="38" name="矩形 37"/>
          <p:cNvSpPr/>
          <p:nvPr/>
        </p:nvSpPr>
        <p:spPr>
          <a:xfrm>
            <a:off x="6641045" y="1351127"/>
            <a:ext cx="3625596" cy="791571"/>
          </a:xfrm>
          <a:prstGeom prst="rect">
            <a:avLst/>
          </a:prstGeom>
          <a:solidFill>
            <a:srgbClr val="AC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/>
              <a:t>Observer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259123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3607"/>
      </a:accent1>
      <a:accent2>
        <a:srgbClr val="5C003D"/>
      </a:accent2>
      <a:accent3>
        <a:srgbClr val="FFE7AB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2942</TotalTime>
  <Words>130</Words>
  <Application>Microsoft Office PowerPoint</Application>
  <PresentationFormat>宽屏</PresentationFormat>
  <Paragraphs>52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Century Gothic</vt:lpstr>
      <vt:lpstr>Microsoft Himalaya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李永勋</cp:lastModifiedBy>
  <cp:revision>52</cp:revision>
  <dcterms:created xsi:type="dcterms:W3CDTF">2015-08-18T05:03:53Z</dcterms:created>
  <dcterms:modified xsi:type="dcterms:W3CDTF">2016-11-23T09:58:18Z</dcterms:modified>
</cp:coreProperties>
</file>