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82" r:id="rId4"/>
    <p:sldId id="303" r:id="rId5"/>
    <p:sldId id="304" r:id="rId6"/>
    <p:sldId id="305" r:id="rId7"/>
    <p:sldId id="286" r:id="rId8"/>
    <p:sldId id="293" r:id="rId9"/>
    <p:sldId id="300" r:id="rId10"/>
    <p:sldId id="301" r:id="rId11"/>
    <p:sldId id="290" r:id="rId12"/>
    <p:sldId id="302" r:id="rId13"/>
    <p:sldId id="306" r:id="rId14"/>
    <p:sldId id="309" r:id="rId15"/>
    <p:sldId id="308" r:id="rId16"/>
    <p:sldId id="307" r:id="rId17"/>
    <p:sldId id="294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6672"/>
    <a:srgbClr val="E73A1C"/>
    <a:srgbClr val="D28C79"/>
    <a:srgbClr val="FFFFFF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FB0E-870C-4FD2-AC06-BAE3FADE0117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E9B69-E735-4E40-AD3D-F6033407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E9B69-E735-4E40-AD3D-F603340763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E9B69-E735-4E40-AD3D-F603340763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4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43505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8912" y="2882376"/>
            <a:ext cx="5645639" cy="11079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Design Patterns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7773" y="4559176"/>
            <a:ext cx="1723541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1452783	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李永勋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335" y="1866900"/>
            <a:ext cx="6056416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Observer—Demo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4" y="1239447"/>
            <a:ext cx="5388595" cy="184494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93924" y="3200907"/>
            <a:ext cx="5355196" cy="1655593"/>
            <a:chOff x="293924" y="3200907"/>
            <a:chExt cx="5355196" cy="16555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057" y="3532396"/>
              <a:ext cx="5344063" cy="3674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924" y="3200907"/>
              <a:ext cx="5355195" cy="34513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r="432" b="5259"/>
            <a:stretch/>
          </p:blipFill>
          <p:spPr>
            <a:xfrm>
              <a:off x="305056" y="4193522"/>
              <a:ext cx="5344063" cy="3234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24" y="3894037"/>
              <a:ext cx="5355195" cy="3228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924" y="4522496"/>
              <a:ext cx="5355195" cy="334004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057" y="5036224"/>
            <a:ext cx="5377462" cy="1327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2553" y="1239446"/>
            <a:ext cx="5973266" cy="10533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2553" y="2411450"/>
            <a:ext cx="5973265" cy="4337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4172" y="4574032"/>
            <a:ext cx="5964298" cy="1130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172" y="3084393"/>
            <a:ext cx="5964298" cy="12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3017169" cy="160454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Undo/Redo</a:t>
            </a:r>
          </a:p>
          <a:p>
            <a:pPr>
              <a:lnSpc>
                <a:spcPct val="130000"/>
              </a:lnSpc>
            </a:pP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重做模式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9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447" y="2704742"/>
            <a:ext cx="4897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把用户的行为封装成对象，允许用户撤销或者重做这些行为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动作有可撤销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canUndo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，可重做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canRedo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，不可更改</a:t>
            </a:r>
            <a:r>
              <a:rPr lang="en-US" altLang="zh-CN" sz="2400" dirty="0" smtClean="0">
                <a:solidFill>
                  <a:schemeClr val="bg1"/>
                </a:solidFill>
              </a:rPr>
              <a:t>(die)</a:t>
            </a:r>
            <a:r>
              <a:rPr lang="zh-CN" altLang="en-US" sz="2400" dirty="0" smtClean="0">
                <a:solidFill>
                  <a:schemeClr val="bg1"/>
                </a:solidFill>
              </a:rPr>
              <a:t>的状态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用一个管理器来管理所有动作</a:t>
            </a:r>
            <a:r>
              <a:rPr lang="en-US" altLang="zh-CN" sz="2400" dirty="0" smtClean="0">
                <a:solidFill>
                  <a:schemeClr val="bg1"/>
                </a:solidFill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</a:rPr>
              <a:t>管理器决定当前可重做的动作和当前课撤销的动作，以及添加新的动作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0877" y="1359726"/>
            <a:ext cx="2383608" cy="845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/>
              <a:t>UndoableEdit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62588" y="3447141"/>
            <a:ext cx="2383608" cy="845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MyUndoableEdit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9511071" y="3448203"/>
            <a:ext cx="2383608" cy="8450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/>
              <a:t>CompoundEdit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7460877" y="5487920"/>
            <a:ext cx="2383608" cy="8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/>
              <a:t>UndoManager</a:t>
            </a:r>
            <a:endParaRPr lang="zh-CN" altLang="en-US" sz="28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52681" y="2251459"/>
            <a:ext cx="0" cy="323646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</p:cNvCxnSpPr>
          <p:nvPr/>
        </p:nvCxnSpPr>
        <p:spPr>
          <a:xfrm flipH="1" flipV="1">
            <a:off x="8957262" y="2228141"/>
            <a:ext cx="1745613" cy="1220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</p:cNvCxnSpPr>
          <p:nvPr/>
        </p:nvCxnSpPr>
        <p:spPr>
          <a:xfrm flipV="1">
            <a:off x="6554392" y="2228141"/>
            <a:ext cx="1800968" cy="1219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</p:cNvCxnSpPr>
          <p:nvPr/>
        </p:nvCxnSpPr>
        <p:spPr>
          <a:xfrm flipV="1">
            <a:off x="7746196" y="3869689"/>
            <a:ext cx="1764875" cy="1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</p:cNvCxnSpPr>
          <p:nvPr/>
        </p:nvCxnSpPr>
        <p:spPr>
          <a:xfrm flipH="1">
            <a:off x="8957262" y="4293300"/>
            <a:ext cx="1745613" cy="11946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373504" y="245659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继承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42805" y="28391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继承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779611" y="24080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继承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直接箭头连接符 38"/>
          <p:cNvCxnSpPr>
            <a:stCxn id="6" idx="2"/>
          </p:cNvCxnSpPr>
          <p:nvPr/>
        </p:nvCxnSpPr>
        <p:spPr>
          <a:xfrm>
            <a:off x="6554392" y="4292238"/>
            <a:ext cx="1745613" cy="11946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512798" y="47469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包含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577409" y="39588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包含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683952" y="48425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包含</a:t>
            </a:r>
          </a:p>
        </p:txBody>
      </p:sp>
    </p:spTree>
    <p:extLst>
      <p:ext uri="{BB962C8B-B14F-4D97-AF65-F5344CB8AC3E}">
        <p14:creationId xmlns:p14="http://schemas.microsoft.com/office/powerpoint/2010/main" val="3862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25087" y="379639"/>
            <a:ext cx="6045957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18741" y="1351127"/>
            <a:ext cx="3723348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UndoableEdit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1" y="2142698"/>
            <a:ext cx="3287239" cy="4715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68197" y="2047418"/>
            <a:ext cx="489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所有类的父类，定义了一些通用的接口，允许子类去实现它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25087" y="379639"/>
            <a:ext cx="6045957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03413" y="1351126"/>
            <a:ext cx="4496816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MyUndoableEdit</a:t>
            </a:r>
            <a:endParaRPr lang="zh-CN" altLang="en-US" sz="4800" dirty="0"/>
          </a:p>
        </p:txBody>
      </p:sp>
      <p:sp>
        <p:nvSpPr>
          <p:cNvPr id="38" name="矩形 37"/>
          <p:cNvSpPr/>
          <p:nvPr/>
        </p:nvSpPr>
        <p:spPr>
          <a:xfrm>
            <a:off x="6096000" y="1351126"/>
            <a:ext cx="4495528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CompoundEdit</a:t>
            </a:r>
            <a:endParaRPr lang="zh-CN" altLang="en-US" sz="4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2697"/>
            <a:ext cx="3722060" cy="35656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4" y="2142699"/>
            <a:ext cx="3287239" cy="47153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" r="11416" b="5668"/>
          <a:stretch/>
        </p:blipFill>
        <p:spPr>
          <a:xfrm>
            <a:off x="1203414" y="2142698"/>
            <a:ext cx="3273583" cy="7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718" y="42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25087" y="379639"/>
            <a:ext cx="6045957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134" y="1334067"/>
            <a:ext cx="3978323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UndoManager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34" y="2097734"/>
            <a:ext cx="2873905" cy="47606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48065" y="2268013"/>
            <a:ext cx="4897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管理器维护一个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Vector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</a:rPr>
              <a:t>Vector</a:t>
            </a:r>
            <a:r>
              <a:rPr lang="zh-CN" altLang="en-US" sz="2400" dirty="0" smtClean="0">
                <a:solidFill>
                  <a:schemeClr val="bg1"/>
                </a:solidFill>
              </a:rPr>
              <a:t>内有动作和动作的集合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把动作的动作的集合统一视为动作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</a:rPr>
              <a:t>管理器决定当用户执行撤销或者重做行为时，哪一个动作应该去撤销或者重做，以及是否应当合并动作允许用户一次性撤销多个子动作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Undo/Redo—Demo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1" y="1420421"/>
            <a:ext cx="5611080" cy="1643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8" y="3675259"/>
            <a:ext cx="5611083" cy="326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58" y="4001892"/>
            <a:ext cx="5611083" cy="398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60" y="3360712"/>
            <a:ext cx="5611081" cy="338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/>
          <a:srcRect r="668"/>
          <a:stretch/>
        </p:blipFill>
        <p:spPr>
          <a:xfrm>
            <a:off x="233457" y="4726807"/>
            <a:ext cx="5611084" cy="1196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/>
          <a:srcRect l="1" r="629"/>
          <a:stretch/>
        </p:blipFill>
        <p:spPr>
          <a:xfrm>
            <a:off x="5942553" y="1420421"/>
            <a:ext cx="5635890" cy="5033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/>
          <a:srcRect r="325"/>
          <a:stretch/>
        </p:blipFill>
        <p:spPr>
          <a:xfrm>
            <a:off x="5942551" y="2041559"/>
            <a:ext cx="5635891" cy="10909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2550" y="3294306"/>
            <a:ext cx="5654265" cy="4702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2549" y="3909949"/>
            <a:ext cx="5654265" cy="11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1633777" cy="8043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Q &amp; A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8831" y="2374545"/>
            <a:ext cx="5285801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That’s All</a:t>
            </a:r>
          </a:p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Thanks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2714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31092" y="2630022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272764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71142" y="2630022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272764" y="4210719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71142" y="4421391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2714" y="4221855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03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31092" y="4432527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Undo/Redo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2895340" cy="8043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Composite</a:t>
            </a:r>
            <a:endParaRPr kumimoji="1" lang="en-US" altLang="zh-CN" sz="4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2756" y="3448050"/>
            <a:ext cx="485954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合成模式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73431" y="1311050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5175" y="1909248"/>
            <a:ext cx="191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Composite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33857" y="3877787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3857" y="4434683"/>
            <a:ext cx="1698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Object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3099" y="3908150"/>
            <a:ext cx="1698569" cy="1698569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277057" y="4465046"/>
            <a:ext cx="181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Container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1668" y="2466201"/>
            <a:ext cx="499717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</a:rPr>
              <a:t>将物体和容器一视同仁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/>
                </a:solidFill>
              </a:rPr>
              <a:t>容器</a:t>
            </a:r>
            <a:r>
              <a:rPr lang="zh-CN" altLang="en-US" sz="3200" dirty="0" smtClean="0">
                <a:solidFill>
                  <a:schemeClr val="bg1"/>
                </a:solidFill>
              </a:rPr>
              <a:t>中可以不分区别的加入容器和物体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1"/>
                </a:solidFill>
              </a:rPr>
              <a:t>例如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3200" dirty="0" smtClean="0">
                <a:solidFill>
                  <a:schemeClr val="bg1"/>
                </a:solidFill>
              </a:rPr>
              <a:t>的文件管理系统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6" idx="0"/>
            <a:endCxn id="4" idx="3"/>
          </p:cNvCxnSpPr>
          <p:nvPr/>
        </p:nvCxnSpPr>
        <p:spPr>
          <a:xfrm flipV="1">
            <a:off x="2383142" y="2760869"/>
            <a:ext cx="739039" cy="111691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4" idx="5"/>
          </p:cNvCxnSpPr>
          <p:nvPr/>
        </p:nvCxnSpPr>
        <p:spPr>
          <a:xfrm flipH="1" flipV="1">
            <a:off x="4323250" y="2760869"/>
            <a:ext cx="819134" cy="11472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25941" y="30202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继承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19857" y="310485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58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51748" y="379639"/>
            <a:ext cx="6096000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5421" y="1883390"/>
            <a:ext cx="2852654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Composite</a:t>
            </a:r>
            <a:endParaRPr lang="zh-CN" altLang="en-US" sz="4800" dirty="0"/>
          </a:p>
        </p:txBody>
      </p:sp>
      <p:sp>
        <p:nvSpPr>
          <p:cNvPr id="8" name="矩形 7"/>
          <p:cNvSpPr/>
          <p:nvPr/>
        </p:nvSpPr>
        <p:spPr>
          <a:xfrm>
            <a:off x="4700119" y="1883390"/>
            <a:ext cx="2669672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Container</a:t>
            </a:r>
            <a:endParaRPr lang="zh-CN" altLang="en-US" sz="4800" dirty="0"/>
          </a:p>
        </p:txBody>
      </p:sp>
      <p:sp>
        <p:nvSpPr>
          <p:cNvPr id="9" name="矩形 8"/>
          <p:cNvSpPr/>
          <p:nvPr/>
        </p:nvSpPr>
        <p:spPr>
          <a:xfrm>
            <a:off x="7691835" y="1869637"/>
            <a:ext cx="2325622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Object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18" y="2975001"/>
            <a:ext cx="2757511" cy="277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34" y="2975001"/>
            <a:ext cx="2801319" cy="2443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21" y="2975001"/>
            <a:ext cx="3025825" cy="26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84299" y="379639"/>
            <a:ext cx="5420255" cy="480169"/>
          </a:xfrm>
        </p:spPr>
        <p:txBody>
          <a:bodyPr/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Composite—Demo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1" y="1239447"/>
            <a:ext cx="5202520" cy="15174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0" y="2898392"/>
            <a:ext cx="5256932" cy="274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5" y="3172880"/>
            <a:ext cx="5234937" cy="272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35" y="3439324"/>
            <a:ext cx="5240437" cy="305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35" y="3734144"/>
            <a:ext cx="5240437" cy="271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33" y="3989608"/>
            <a:ext cx="5234939" cy="2945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34" y="4455678"/>
            <a:ext cx="5152141" cy="1467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801" y="1239447"/>
            <a:ext cx="5709963" cy="439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3800" y="1863589"/>
            <a:ext cx="5709963" cy="3205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3800" y="2184107"/>
            <a:ext cx="5709962" cy="2973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800" y="2481248"/>
            <a:ext cx="5709962" cy="3205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743" y="2776889"/>
            <a:ext cx="5702017" cy="2963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3799" y="3331217"/>
            <a:ext cx="5709961" cy="5816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1743" y="4169955"/>
            <a:ext cx="5702017" cy="23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805994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 smtClean="0">
                <a:solidFill>
                  <a:schemeClr val="bg1"/>
                </a:solidFill>
              </a:rPr>
              <a:t>2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2451308" cy="1533366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Observer</a:t>
            </a:r>
          </a:p>
          <a:p>
            <a:pPr>
              <a:lnSpc>
                <a:spcPct val="130000"/>
              </a:lnSpc>
            </a:pPr>
            <a:endParaRPr kumimoji="1" lang="en-US" altLang="zh-CN" sz="3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9232" y="3456257"/>
            <a:ext cx="5565831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者模式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3805632" y="379639"/>
            <a:ext cx="4464911" cy="5893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Century Gothic"/>
              </a:rPr>
              <a:t>Observer</a:t>
            </a:r>
            <a:endParaRPr kumimoji="1" lang="en-US" altLang="zh-CN" sz="36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5206" y="1200291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9410" y="2627259"/>
            <a:ext cx="2427453" cy="2427453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4564129" y="2257134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64128" y="4122687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75206" y="5054712"/>
            <a:ext cx="1583851" cy="15838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82388" y="3579375"/>
            <a:ext cx="214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Observable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52731" y="170588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11198" y="278744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11197" y="4699219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2793" y="557793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Microsoft Himalaya" panose="01010100010101010101" pitchFamily="2" charset="0"/>
              </a:rPr>
              <a:t>Observer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Microsoft Himalaya" panose="01010100010101010101" pitchFamily="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5067" y="2746172"/>
            <a:ext cx="4899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</a:rPr>
              <a:t>被观察</a:t>
            </a:r>
            <a:r>
              <a:rPr lang="zh-CN" altLang="en-US" sz="2800" dirty="0" smtClean="0">
                <a:solidFill>
                  <a:schemeClr val="bg1"/>
                </a:solidFill>
              </a:rPr>
              <a:t>者用一个</a:t>
            </a:r>
            <a:r>
              <a:rPr lang="en-US" altLang="zh-CN" sz="2800" dirty="0" smtClean="0">
                <a:solidFill>
                  <a:schemeClr val="bg1"/>
                </a:solidFill>
              </a:rPr>
              <a:t>vector</a:t>
            </a:r>
            <a:r>
              <a:rPr lang="zh-CN" altLang="en-US" sz="2800" dirty="0" smtClean="0">
                <a:solidFill>
                  <a:schemeClr val="bg1"/>
                </a:solidFill>
              </a:rPr>
              <a:t>储存所有的观察者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</a:rPr>
              <a:t>当被</a:t>
            </a:r>
            <a:r>
              <a:rPr lang="zh-CN" altLang="en-US" sz="2800" dirty="0">
                <a:solidFill>
                  <a:schemeClr val="bg1"/>
                </a:solidFill>
              </a:rPr>
              <a:t>观察</a:t>
            </a:r>
            <a:r>
              <a:rPr lang="zh-CN" altLang="en-US" sz="2800" dirty="0" smtClean="0">
                <a:solidFill>
                  <a:schemeClr val="bg1"/>
                </a:solidFill>
              </a:rPr>
              <a:t>者发生变化时，遍历</a:t>
            </a:r>
            <a:r>
              <a:rPr lang="en-US" altLang="zh-CN" sz="2800" dirty="0" smtClean="0">
                <a:solidFill>
                  <a:schemeClr val="bg1"/>
                </a:solidFill>
              </a:rPr>
              <a:t>vector</a:t>
            </a:r>
            <a:r>
              <a:rPr lang="zh-CN" altLang="en-US" sz="2800" dirty="0">
                <a:solidFill>
                  <a:schemeClr val="bg1"/>
                </a:solidFill>
              </a:rPr>
              <a:t>中</a:t>
            </a:r>
            <a:r>
              <a:rPr lang="zh-CN" altLang="en-US" sz="2800" dirty="0" smtClean="0">
                <a:solidFill>
                  <a:schemeClr val="bg1"/>
                </a:solidFill>
              </a:rPr>
              <a:t>的观察者，更新每一个观察者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21" idx="3"/>
            <a:endCxn id="22" idx="7"/>
          </p:cNvCxnSpPr>
          <p:nvPr/>
        </p:nvCxnSpPr>
        <p:spPr>
          <a:xfrm flipH="1">
            <a:off x="2651371" y="2552192"/>
            <a:ext cx="355785" cy="4305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2" idx="6"/>
          </p:cNvCxnSpPr>
          <p:nvPr/>
        </p:nvCxnSpPr>
        <p:spPr>
          <a:xfrm flipH="1">
            <a:off x="3006863" y="3609035"/>
            <a:ext cx="1789216" cy="2319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1"/>
            <a:endCxn id="22" idx="6"/>
          </p:cNvCxnSpPr>
          <p:nvPr/>
        </p:nvCxnSpPr>
        <p:spPr>
          <a:xfrm flipH="1" flipV="1">
            <a:off x="3006863" y="3840986"/>
            <a:ext cx="1789215" cy="5136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1"/>
            <a:endCxn id="22" idx="5"/>
          </p:cNvCxnSpPr>
          <p:nvPr/>
        </p:nvCxnSpPr>
        <p:spPr>
          <a:xfrm flipH="1" flipV="1">
            <a:off x="2651371" y="4699220"/>
            <a:ext cx="355785" cy="58744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45627" y="23428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观察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491113" y="297252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观察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444270" y="416167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观察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20918" y="49916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9931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32426" y="379639"/>
            <a:ext cx="5420255" cy="480169"/>
          </a:xfrm>
        </p:spPr>
        <p:txBody>
          <a:bodyPr/>
          <a:lstStyle/>
          <a:p>
            <a:r>
              <a:rPr kumimoji="1" lang="en-US" altLang="zh-CN" sz="3200" dirty="0" smtClean="0">
                <a:solidFill>
                  <a:schemeClr val="bg1"/>
                </a:solidFill>
                <a:latin typeface="Century Gothic"/>
              </a:rPr>
              <a:t>Observer—Design Details</a:t>
            </a:r>
            <a:endParaRPr kumimoji="1" lang="en-US" altLang="zh-CN" sz="3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46" y="2402397"/>
            <a:ext cx="3723348" cy="4118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45" y="2402397"/>
            <a:ext cx="3625596" cy="319318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11946" y="1351128"/>
            <a:ext cx="3723348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Observable</a:t>
            </a:r>
            <a:endParaRPr lang="zh-CN" altLang="en-US" sz="4800" dirty="0"/>
          </a:p>
        </p:txBody>
      </p:sp>
      <p:sp>
        <p:nvSpPr>
          <p:cNvPr id="38" name="矩形 37"/>
          <p:cNvSpPr/>
          <p:nvPr/>
        </p:nvSpPr>
        <p:spPr>
          <a:xfrm>
            <a:off x="6641045" y="1351127"/>
            <a:ext cx="3625596" cy="791571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Observer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91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279</Words>
  <Application>Microsoft Office PowerPoint</Application>
  <PresentationFormat>宽屏</PresentationFormat>
  <Paragraphs>84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Century Gothic</vt:lpstr>
      <vt:lpstr>Microsoft Himalaya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李永勋</cp:lastModifiedBy>
  <cp:revision>69</cp:revision>
  <dcterms:created xsi:type="dcterms:W3CDTF">2015-08-18T05:03:53Z</dcterms:created>
  <dcterms:modified xsi:type="dcterms:W3CDTF">2016-12-21T13:41:04Z</dcterms:modified>
</cp:coreProperties>
</file>