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Fraunces Extra Bold"/>
      <p:regular r:id="rId15"/>
    </p:embeddedFont>
    <p:embeddedFont>
      <p:font typeface="Fraunces Extra Bold"/>
      <p:regular r:id="rId16"/>
    </p:embeddedFont>
    <p:embeddedFont>
      <p:font typeface="Nobile"/>
      <p:regular r:id="rId17"/>
    </p:embeddedFont>
    <p:embeddedFont>
      <p:font typeface="Nobile"/>
      <p:regular r:id="rId18"/>
    </p:embeddedFont>
    <p:embeddedFont>
      <p:font typeface="Nobile"/>
      <p:regular r:id="rId19"/>
    </p:embeddedFont>
    <p:embeddedFont>
      <p:font typeface="Nobile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85204"/>
            <a:ext cx="7556421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Node.js 소개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280190" y="390358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Node.js는 Google Chrome의 JavaScript 런타임 환경을 기반으로 구축된 오픈 소스, 크로스 플랫폼 런타임 환경입니다. 서버 측 웹 애플리케이션을 개발하는 데 사용됩니다.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26434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5271968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247442"/>
            <a:ext cx="155507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Nobile Bold" pitchFamily="34" charset="0"/>
                <a:ea typeface="Nobile Bold" pitchFamily="34" charset="-122"/>
                <a:cs typeface="Nobile Bold" pitchFamily="34" charset="-120"/>
              </a:rPr>
              <a:t>작성자: 킹 유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6113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Node.js의 특징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765227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964049" y="2850237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2765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비동기 이벤트 기반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255645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비동기 이벤트 기반 아키텍처를 사용하여 동시에 여러 요청을 효율적으로 처리할 수 있습니다.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2765227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9" name="Text 6"/>
          <p:cNvSpPr/>
          <p:nvPr/>
        </p:nvSpPr>
        <p:spPr>
          <a:xfrm>
            <a:off x="4829413" y="2850237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2765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단일 스레드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255645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단일 스레드 모델을 사용하지만 이벤트 루프를 통해 비동기 방식으로 여러 작업을 처리합니다.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189220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3" name="Text 10"/>
          <p:cNvSpPr/>
          <p:nvPr/>
        </p:nvSpPr>
        <p:spPr>
          <a:xfrm>
            <a:off x="946190" y="5274231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189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고성능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5679638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Node.js는 JavaScript의 빠른 실행 속도와 비동기 처리를 통해 높은 성능을 제공합니다.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4685467" y="5189220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7" name="Text 14"/>
          <p:cNvSpPr/>
          <p:nvPr/>
        </p:nvSpPr>
        <p:spPr>
          <a:xfrm>
            <a:off x="4825008" y="5274231"/>
            <a:ext cx="23121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5422583" y="5189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모듈 시스템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5422583" y="5679638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다양한 기능을 제공하는 모듈을 통해 애플리케이션 개발을 간소화합니다.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6617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4502" y="3375065"/>
            <a:ext cx="5532358" cy="691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Node.js 설치 및 구성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774502" y="4730234"/>
            <a:ext cx="13081397" cy="30480"/>
          </a:xfrm>
          <a:prstGeom prst="roundRect">
            <a:avLst>
              <a:gd name="adj" fmla="val 653433"/>
            </a:avLst>
          </a:prstGeom>
          <a:solidFill>
            <a:srgbClr val="CED9CE"/>
          </a:solidFill>
          <a:ln/>
        </p:spPr>
      </p:sp>
      <p:sp>
        <p:nvSpPr>
          <p:cNvPr id="5" name="Shape 2"/>
          <p:cNvSpPr/>
          <p:nvPr/>
        </p:nvSpPr>
        <p:spPr>
          <a:xfrm>
            <a:off x="2311360" y="4730175"/>
            <a:ext cx="30480" cy="774502"/>
          </a:xfrm>
          <a:prstGeom prst="roundRect">
            <a:avLst>
              <a:gd name="adj" fmla="val 653433"/>
            </a:avLst>
          </a:prstGeom>
          <a:solidFill>
            <a:srgbClr val="CED9CE"/>
          </a:solidFill>
          <a:ln/>
        </p:spPr>
      </p:sp>
      <p:sp>
        <p:nvSpPr>
          <p:cNvPr id="6" name="Shape 3"/>
          <p:cNvSpPr/>
          <p:nvPr/>
        </p:nvSpPr>
        <p:spPr>
          <a:xfrm>
            <a:off x="2077760" y="4481334"/>
            <a:ext cx="497800" cy="497800"/>
          </a:xfrm>
          <a:prstGeom prst="roundRect">
            <a:avLst>
              <a:gd name="adj" fmla="val 40009"/>
            </a:avLst>
          </a:prstGeom>
          <a:solidFill>
            <a:srgbClr val="E8F3E8"/>
          </a:solidFill>
          <a:ln/>
        </p:spPr>
      </p:sp>
      <p:sp>
        <p:nvSpPr>
          <p:cNvPr id="7" name="Text 4"/>
          <p:cNvSpPr/>
          <p:nvPr/>
        </p:nvSpPr>
        <p:spPr>
          <a:xfrm>
            <a:off x="2243852" y="4564201"/>
            <a:ext cx="165616" cy="331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00" dirty="0"/>
          </a:p>
        </p:txBody>
      </p:sp>
      <p:sp>
        <p:nvSpPr>
          <p:cNvPr id="8" name="Text 5"/>
          <p:cNvSpPr/>
          <p:nvPr/>
        </p:nvSpPr>
        <p:spPr>
          <a:xfrm>
            <a:off x="995720" y="5725954"/>
            <a:ext cx="266199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다운로드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995720" y="6204347"/>
            <a:ext cx="2661999" cy="708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Node.js 공식 웹사이트에서 최신 버전을 다운로드합니다.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5637014" y="4730175"/>
            <a:ext cx="30480" cy="774502"/>
          </a:xfrm>
          <a:prstGeom prst="roundRect">
            <a:avLst>
              <a:gd name="adj" fmla="val 653433"/>
            </a:avLst>
          </a:prstGeom>
          <a:solidFill>
            <a:srgbClr val="CED9CE"/>
          </a:solidFill>
          <a:ln/>
        </p:spPr>
      </p:sp>
      <p:sp>
        <p:nvSpPr>
          <p:cNvPr id="11" name="Shape 8"/>
          <p:cNvSpPr/>
          <p:nvPr/>
        </p:nvSpPr>
        <p:spPr>
          <a:xfrm>
            <a:off x="5403413" y="4481334"/>
            <a:ext cx="497800" cy="497800"/>
          </a:xfrm>
          <a:prstGeom prst="roundRect">
            <a:avLst>
              <a:gd name="adj" fmla="val 40009"/>
            </a:avLst>
          </a:prstGeom>
          <a:solidFill>
            <a:srgbClr val="E8F3E8"/>
          </a:solidFill>
          <a:ln/>
        </p:spPr>
      </p:sp>
      <p:sp>
        <p:nvSpPr>
          <p:cNvPr id="12" name="Text 9"/>
          <p:cNvSpPr/>
          <p:nvPr/>
        </p:nvSpPr>
        <p:spPr>
          <a:xfrm>
            <a:off x="5543788" y="4564201"/>
            <a:ext cx="216932" cy="331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00" dirty="0"/>
          </a:p>
        </p:txBody>
      </p:sp>
      <p:sp>
        <p:nvSpPr>
          <p:cNvPr id="13" name="Text 10"/>
          <p:cNvSpPr/>
          <p:nvPr/>
        </p:nvSpPr>
        <p:spPr>
          <a:xfrm>
            <a:off x="4321373" y="5725954"/>
            <a:ext cx="266199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설치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4321373" y="6204347"/>
            <a:ext cx="2661999" cy="1062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다운로드한 설치 파일을 실행하여 시스템에 Node.js를 설치합니다.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8962668" y="4730175"/>
            <a:ext cx="30480" cy="774502"/>
          </a:xfrm>
          <a:prstGeom prst="roundRect">
            <a:avLst>
              <a:gd name="adj" fmla="val 653433"/>
            </a:avLst>
          </a:prstGeom>
          <a:solidFill>
            <a:srgbClr val="CED9CE"/>
          </a:solidFill>
          <a:ln/>
        </p:spPr>
      </p:sp>
      <p:sp>
        <p:nvSpPr>
          <p:cNvPr id="16" name="Shape 13"/>
          <p:cNvSpPr/>
          <p:nvPr/>
        </p:nvSpPr>
        <p:spPr>
          <a:xfrm>
            <a:off x="8729067" y="4481334"/>
            <a:ext cx="497800" cy="497800"/>
          </a:xfrm>
          <a:prstGeom prst="roundRect">
            <a:avLst>
              <a:gd name="adj" fmla="val 40009"/>
            </a:avLst>
          </a:prstGeom>
          <a:solidFill>
            <a:srgbClr val="E8F3E8"/>
          </a:solidFill>
          <a:ln/>
        </p:spPr>
      </p:sp>
      <p:sp>
        <p:nvSpPr>
          <p:cNvPr id="17" name="Text 14"/>
          <p:cNvSpPr/>
          <p:nvPr/>
        </p:nvSpPr>
        <p:spPr>
          <a:xfrm>
            <a:off x="8877657" y="4564201"/>
            <a:ext cx="200501" cy="331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00" dirty="0"/>
          </a:p>
        </p:txBody>
      </p:sp>
      <p:sp>
        <p:nvSpPr>
          <p:cNvPr id="18" name="Text 15"/>
          <p:cNvSpPr/>
          <p:nvPr/>
        </p:nvSpPr>
        <p:spPr>
          <a:xfrm>
            <a:off x="7647027" y="5725954"/>
            <a:ext cx="266199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확인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7647027" y="6204347"/>
            <a:ext cx="2661999" cy="1062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터미널에서 `node -v` 명령어를 실행하여 설치된 Node.js 버전을 확인합니다.</a:t>
            </a:r>
            <a:endParaRPr lang="en-US" sz="1700" dirty="0"/>
          </a:p>
        </p:txBody>
      </p:sp>
      <p:sp>
        <p:nvSpPr>
          <p:cNvPr id="20" name="Shape 17"/>
          <p:cNvSpPr/>
          <p:nvPr/>
        </p:nvSpPr>
        <p:spPr>
          <a:xfrm>
            <a:off x="12288322" y="4730175"/>
            <a:ext cx="30480" cy="774502"/>
          </a:xfrm>
          <a:prstGeom prst="roundRect">
            <a:avLst>
              <a:gd name="adj" fmla="val 653433"/>
            </a:avLst>
          </a:prstGeom>
          <a:solidFill>
            <a:srgbClr val="CED9CE"/>
          </a:solidFill>
          <a:ln/>
        </p:spPr>
      </p:sp>
      <p:sp>
        <p:nvSpPr>
          <p:cNvPr id="21" name="Shape 18"/>
          <p:cNvSpPr/>
          <p:nvPr/>
        </p:nvSpPr>
        <p:spPr>
          <a:xfrm>
            <a:off x="12054721" y="4481334"/>
            <a:ext cx="497800" cy="497800"/>
          </a:xfrm>
          <a:prstGeom prst="roundRect">
            <a:avLst>
              <a:gd name="adj" fmla="val 40009"/>
            </a:avLst>
          </a:prstGeom>
          <a:solidFill>
            <a:srgbClr val="E8F3E8"/>
          </a:solidFill>
          <a:ln/>
        </p:spPr>
      </p:sp>
      <p:sp>
        <p:nvSpPr>
          <p:cNvPr id="22" name="Text 19"/>
          <p:cNvSpPr/>
          <p:nvPr/>
        </p:nvSpPr>
        <p:spPr>
          <a:xfrm>
            <a:off x="12190809" y="4564201"/>
            <a:ext cx="225504" cy="331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4</a:t>
            </a:r>
            <a:endParaRPr lang="en-US" sz="2600" dirty="0"/>
          </a:p>
        </p:txBody>
      </p:sp>
      <p:sp>
        <p:nvSpPr>
          <p:cNvPr id="23" name="Text 20"/>
          <p:cNvSpPr/>
          <p:nvPr/>
        </p:nvSpPr>
        <p:spPr>
          <a:xfrm>
            <a:off x="10972681" y="5725954"/>
            <a:ext cx="266199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패키지 매니저</a:t>
            </a:r>
            <a:endParaRPr lang="en-US" sz="2150" dirty="0"/>
          </a:p>
        </p:txBody>
      </p:sp>
      <p:sp>
        <p:nvSpPr>
          <p:cNvPr id="24" name="Text 21"/>
          <p:cNvSpPr/>
          <p:nvPr/>
        </p:nvSpPr>
        <p:spPr>
          <a:xfrm>
            <a:off x="10972681" y="6204347"/>
            <a:ext cx="2661999" cy="14163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npm(Node Package Manager)을 사용하여 필요한 패키지를 설치하고 관리합니다.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9904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279904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79904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83669" y="3415427"/>
            <a:ext cx="5598081" cy="699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Node.js 기본 문법</a:t>
            </a:r>
            <a:endParaRPr lang="en-US" sz="4400" dirty="0"/>
          </a:p>
        </p:txBody>
      </p:sp>
      <p:sp>
        <p:nvSpPr>
          <p:cNvPr id="6" name="Shape 2"/>
          <p:cNvSpPr/>
          <p:nvPr/>
        </p:nvSpPr>
        <p:spPr>
          <a:xfrm>
            <a:off x="783669" y="4451033"/>
            <a:ext cx="6419612" cy="1648301"/>
          </a:xfrm>
          <a:prstGeom prst="roundRect">
            <a:avLst>
              <a:gd name="adj" fmla="val 12227"/>
            </a:avLst>
          </a:prstGeom>
          <a:solidFill>
            <a:srgbClr val="E8F3E8"/>
          </a:solidFill>
          <a:ln/>
        </p:spPr>
      </p:sp>
      <p:sp>
        <p:nvSpPr>
          <p:cNvPr id="7" name="Text 3"/>
          <p:cNvSpPr/>
          <p:nvPr/>
        </p:nvSpPr>
        <p:spPr>
          <a:xfrm>
            <a:off x="1007507" y="4674870"/>
            <a:ext cx="2799040" cy="3498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변수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1007507" y="5158978"/>
            <a:ext cx="5971937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JavaScript의 변수 선언 및 할당 규칙을 따릅니다.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7427119" y="4451033"/>
            <a:ext cx="6419612" cy="1648301"/>
          </a:xfrm>
          <a:prstGeom prst="roundRect">
            <a:avLst>
              <a:gd name="adj" fmla="val 12227"/>
            </a:avLst>
          </a:prstGeom>
          <a:solidFill>
            <a:srgbClr val="E8F3E8"/>
          </a:solidFill>
          <a:ln/>
        </p:spPr>
      </p:sp>
      <p:sp>
        <p:nvSpPr>
          <p:cNvPr id="10" name="Text 6"/>
          <p:cNvSpPr/>
          <p:nvPr/>
        </p:nvSpPr>
        <p:spPr>
          <a:xfrm>
            <a:off x="7650956" y="4674870"/>
            <a:ext cx="2799040" cy="3498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데이터 타입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7650956" y="5158978"/>
            <a:ext cx="5971937" cy="7165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숫자, 문자열, 배열, 객체 등 JavaScript의 기본 데이터 타입을 지원합니다.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783669" y="6323171"/>
            <a:ext cx="6419612" cy="1290042"/>
          </a:xfrm>
          <a:prstGeom prst="roundRect">
            <a:avLst>
              <a:gd name="adj" fmla="val 15622"/>
            </a:avLst>
          </a:prstGeom>
          <a:solidFill>
            <a:srgbClr val="E8F3E8"/>
          </a:solidFill>
          <a:ln/>
        </p:spPr>
      </p:sp>
      <p:sp>
        <p:nvSpPr>
          <p:cNvPr id="13" name="Text 9"/>
          <p:cNvSpPr/>
          <p:nvPr/>
        </p:nvSpPr>
        <p:spPr>
          <a:xfrm>
            <a:off x="1007507" y="6547009"/>
            <a:ext cx="2799040" cy="3498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연산자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1007507" y="7031117"/>
            <a:ext cx="5971937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산술, 비교, 논리 연산자 등 JavaScript의 연산자를 사용합니다.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7427119" y="6323171"/>
            <a:ext cx="6419612" cy="1290042"/>
          </a:xfrm>
          <a:prstGeom prst="roundRect">
            <a:avLst>
              <a:gd name="adj" fmla="val 15622"/>
            </a:avLst>
          </a:prstGeom>
          <a:solidFill>
            <a:srgbClr val="E8F3E8"/>
          </a:solidFill>
          <a:ln/>
        </p:spPr>
      </p:sp>
      <p:sp>
        <p:nvSpPr>
          <p:cNvPr id="16" name="Text 12"/>
          <p:cNvSpPr/>
          <p:nvPr/>
        </p:nvSpPr>
        <p:spPr>
          <a:xfrm>
            <a:off x="7650956" y="6547009"/>
            <a:ext cx="2799040" cy="3498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제어 흐름</a:t>
            </a:r>
            <a:endParaRPr lang="en-US" sz="2200" dirty="0"/>
          </a:p>
        </p:txBody>
      </p:sp>
      <p:sp>
        <p:nvSpPr>
          <p:cNvPr id="17" name="Text 13"/>
          <p:cNvSpPr/>
          <p:nvPr/>
        </p:nvSpPr>
        <p:spPr>
          <a:xfrm>
            <a:off x="7650956" y="7031117"/>
            <a:ext cx="5971937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조건문, 반복문 등 JavaScript의 제어 흐름 구문을 사용합니다.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8602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Node.js와 JavaScript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Node.js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JavaScript 런타임 환경으로 서버 측 웹 애플리케이션 개발을 지원합니다.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JavaScript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Node.js에서 사용되는 스크립팅 언어로 서버 측 로직을 구현합니다.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공통점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둘 다 JavaScript를 기반으로 하며 동일한 문법과 API를 사용합니다.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Node.js 모듈 및 패키지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1917502"/>
            <a:ext cx="1134070" cy="1814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모듈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2634734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재사용 가능한 코드 단위로 애플리케이션의 기능을 분리하고 관리합니다.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3732014"/>
            <a:ext cx="1134070" cy="18145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39588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패키지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44924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관련 모듈의 모음으로 npm(Node Package Manager)을 통해 설치하고 관리합니다.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5546527"/>
            <a:ext cx="1134070" cy="18145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5773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npm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6263759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Node.js 패키지 관리 도구로 모듈과 패키지를 설치, 업데이트, 제거합니다.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331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6495" y="597218"/>
            <a:ext cx="6261378" cy="678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Node.js 비동기 프로그래밍</a:t>
            </a:r>
            <a:endParaRPr lang="en-US" sz="42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495" y="1601629"/>
            <a:ext cx="542925" cy="5429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46495" y="2361724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콜백 함수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6246495" y="2831306"/>
            <a:ext cx="76238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비동기 작업이 완료된 후 실행될 함수를 지정합니다.</a:t>
            </a:r>
            <a:endParaRPr lang="en-US" sz="17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95" y="3830241"/>
            <a:ext cx="542925" cy="54292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246495" y="4590336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프로미스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6246495" y="5059918"/>
            <a:ext cx="76238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비동기 작업의 결과를 나타내는 객체로 성공 또는 실패 여부를 처리합니다.</a:t>
            </a:r>
            <a:endParaRPr lang="en-US" sz="17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495" y="6058853"/>
            <a:ext cx="542925" cy="54292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46495" y="6818947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async/await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6246495" y="7288530"/>
            <a:ext cx="76238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프로미스 기반 비동기 작업을 동기 코드처럼 작성할 수 있도록 지원합니다.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2762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Node.js 프레임워크 및 사용 사례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685342"/>
            <a:ext cx="7556421" cy="2616518"/>
          </a:xfrm>
          <a:prstGeom prst="roundRect">
            <a:avLst>
              <a:gd name="adj" fmla="val 780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87810" y="3692962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514624" y="383667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프레임워크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89024" y="383667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사용 사례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7810" y="4343281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6514624" y="448698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Express.js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289024" y="448698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웹 애플리케이션 개발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810" y="4993600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6514624" y="513730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NestJS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289024" y="513730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엔터프라이즈급 애플리케이션 개발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6287810" y="5643920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6514624" y="578762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Koa.js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0289024" y="578762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경량 웹 프레임워크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2024-11-11T12:38:47Z</dcterms:created>
  <dcterms:modified xsi:type="dcterms:W3CDTF">2024-11-11T12:38:47Z</dcterms:modified>
</cp:coreProperties>
</file>