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9" r:id="rId7"/>
    <p:sldId id="270" r:id="rId8"/>
    <p:sldId id="271" r:id="rId9"/>
    <p:sldId id="272" r:id="rId10"/>
    <p:sldId id="267" r:id="rId11"/>
    <p:sldId id="268" r:id="rId12"/>
    <p:sldId id="261" r:id="rId13"/>
    <p:sldId id="273" r:id="rId14"/>
    <p:sldId id="274" r:id="rId15"/>
    <p:sldId id="27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inWon" initials="KJ" lastIdx="1" clrIdx="0">
    <p:extLst>
      <p:ext uri="{19B8F6BF-5375-455C-9EA6-DF929625EA0E}">
        <p15:presenceInfo xmlns:p15="http://schemas.microsoft.com/office/powerpoint/2012/main" userId="957559412419e9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31"/>
    <p:restoredTop sz="96327"/>
  </p:normalViewPr>
  <p:slideViewPr>
    <p:cSldViewPr snapToGrid="0" snapToObjects="1">
      <p:cViewPr varScale="1">
        <p:scale>
          <a:sx n="220" d="100"/>
          <a:sy n="220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koreascience.or.kr/article/JAKO202013261020958.page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ex.go.kr/potal/main/EachDtlPageDetail.do?idx_cd=1058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A8BFE-0EB0-E44A-8D5E-89E18F6B3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TEAM: </a:t>
            </a:r>
            <a:r>
              <a:rPr kumimoji="1" lang="ko-KR" altLang="en-US" dirty="0"/>
              <a:t>제왕의홈쇼핑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5A2ED9-56A5-B042-A13A-90FE33A0A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NS SHOP+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(</a:t>
            </a:r>
            <a:r>
              <a:rPr kumimoji="1" lang="ko-KR" altLang="en-US" dirty="0" err="1"/>
              <a:t>챔피언리그</a:t>
            </a:r>
            <a:r>
              <a:rPr kumimoji="1" lang="en-US" altLang="ko-KR" dirty="0"/>
              <a:t>)</a:t>
            </a:r>
          </a:p>
          <a:p>
            <a:pPr algn="r"/>
            <a:r>
              <a:rPr kumimoji="1" lang="ko-KR" altLang="en-US" dirty="0"/>
              <a:t>참가자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박희원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팀장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이찬주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김진원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조원우</a:t>
            </a:r>
            <a:endParaRPr kumimoji="1" lang="en-US" altLang="ko-Kore-KR" dirty="0"/>
          </a:p>
        </p:txBody>
      </p:sp>
      <p:pic>
        <p:nvPicPr>
          <p:cNvPr id="1026" name="Picture 2" descr="NS홈쇼핑">
            <a:extLst>
              <a:ext uri="{FF2B5EF4-FFF2-40B4-BE49-F238E27FC236}">
                <a16:creationId xmlns:a16="http://schemas.microsoft.com/office/drawing/2014/main" id="{0F0A1553-29DA-8248-8564-6922AE88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50" y="5724846"/>
            <a:ext cx="165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7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E286-0BD7-3C40-B98F-86AFBD1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피처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(feature)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선정</a:t>
            </a:r>
            <a:endParaRPr lang="ko-Kore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2835DE-C529-48E8-8BB9-3A4BCCA5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41" y="1313283"/>
            <a:ext cx="3287518" cy="3412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D95664-70A7-48CB-B35F-93872B3B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495" y="1294235"/>
            <a:ext cx="3438991" cy="34316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59DCAB-8775-4025-8821-1FCD3EF68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6010" y="1064507"/>
            <a:ext cx="405989" cy="3741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524738-2065-489A-8F12-7B1400FD054F}"/>
              </a:ext>
            </a:extLst>
          </p:cNvPr>
          <p:cNvSpPr txBox="1"/>
          <p:nvPr/>
        </p:nvSpPr>
        <p:spPr>
          <a:xfrm>
            <a:off x="5010701" y="689956"/>
            <a:ext cx="62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피처는 </a:t>
            </a: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취급액과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상관계수의 값이 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0.01 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이상인 값들만 활용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F3DAB-9969-43CE-8A4B-C7580DD1AFE9}"/>
              </a:ext>
            </a:extLst>
          </p:cNvPr>
          <p:cNvSpPr/>
          <p:nvPr/>
        </p:nvSpPr>
        <p:spPr>
          <a:xfrm>
            <a:off x="4734962" y="1368370"/>
            <a:ext cx="3081431" cy="43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697C86-C88D-4417-BB91-106644971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2" t="1095" r="1123" b="85791"/>
          <a:stretch/>
        </p:blipFill>
        <p:spPr>
          <a:xfrm>
            <a:off x="2905642" y="4974740"/>
            <a:ext cx="4549213" cy="65410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533324C-7EFE-46E8-87C1-CBEAEEFBED26}"/>
              </a:ext>
            </a:extLst>
          </p:cNvPr>
          <p:cNvCxnSpPr>
            <a:cxnSpLocks/>
          </p:cNvCxnSpPr>
          <p:nvPr/>
        </p:nvCxnSpPr>
        <p:spPr>
          <a:xfrm>
            <a:off x="6690687" y="1801639"/>
            <a:ext cx="20941" cy="3151361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36FC7D-070B-4D34-B3BE-68B85EA0A6BF}"/>
              </a:ext>
            </a:extLst>
          </p:cNvPr>
          <p:cNvSpPr/>
          <p:nvPr/>
        </p:nvSpPr>
        <p:spPr>
          <a:xfrm>
            <a:off x="8159730" y="1313285"/>
            <a:ext cx="3365756" cy="406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7BE183E-6FB4-4DF6-AC45-4D77455D129A}"/>
              </a:ext>
            </a:extLst>
          </p:cNvPr>
          <p:cNvCxnSpPr>
            <a:cxnSpLocks/>
          </p:cNvCxnSpPr>
          <p:nvPr/>
        </p:nvCxnSpPr>
        <p:spPr>
          <a:xfrm>
            <a:off x="9285436" y="1720158"/>
            <a:ext cx="20941" cy="3157569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CD18A9D-C205-43A0-82C3-3D416CCAD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0" t="1078" r="935" b="88145"/>
          <a:stretch/>
        </p:blipFill>
        <p:spPr>
          <a:xfrm>
            <a:off x="7612643" y="4974740"/>
            <a:ext cx="4549212" cy="5148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4E18BB-041C-43C5-96BC-4927B0679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t="92151" b="2685"/>
          <a:stretch/>
        </p:blipFill>
        <p:spPr>
          <a:xfrm>
            <a:off x="2905641" y="5633567"/>
            <a:ext cx="4549213" cy="2547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78F00F-C6A7-48DA-9097-97A50E13E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5" t="96758" b="-8"/>
          <a:stretch/>
        </p:blipFill>
        <p:spPr>
          <a:xfrm>
            <a:off x="7612643" y="5489629"/>
            <a:ext cx="4549212" cy="1535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D708E1-54EA-4A55-A76B-5CFF6CA52455}"/>
              </a:ext>
            </a:extLst>
          </p:cNvPr>
          <p:cNvSpPr txBox="1"/>
          <p:nvPr/>
        </p:nvSpPr>
        <p:spPr>
          <a:xfrm>
            <a:off x="7612643" y="5888351"/>
            <a:ext cx="3685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요일마다 취급액의 영향도를 고려하기 위해</a:t>
            </a:r>
            <a:endParaRPr kumimoji="1"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요일＇ 피처를 월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일까지 나눔</a:t>
            </a:r>
            <a:endParaRPr kumimoji="1"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92A89-85EA-4B6B-848C-187ED7B35D03}"/>
              </a:ext>
            </a:extLst>
          </p:cNvPr>
          <p:cNvSpPr/>
          <p:nvPr/>
        </p:nvSpPr>
        <p:spPr>
          <a:xfrm>
            <a:off x="8123112" y="5428895"/>
            <a:ext cx="3874619" cy="275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2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E286-0BD7-3C40-B98F-86AFBD1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피처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(feature)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선정</a:t>
            </a:r>
            <a:endParaRPr lang="ko-Kore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361E6E-B045-4C37-B38A-ABC5E2C3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010" y="1064507"/>
            <a:ext cx="405989" cy="3741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C6159B-4197-4BB5-BC4E-3EDB945F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98" y="1313286"/>
            <a:ext cx="3363752" cy="31627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CFCC78-0D31-4BB0-A752-125FFCA3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461" y="1307696"/>
            <a:ext cx="3459311" cy="34853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7BB8DA-C1C6-477E-8753-08A575D92521}"/>
              </a:ext>
            </a:extLst>
          </p:cNvPr>
          <p:cNvSpPr/>
          <p:nvPr/>
        </p:nvSpPr>
        <p:spPr>
          <a:xfrm>
            <a:off x="5096290" y="1340473"/>
            <a:ext cx="2897915" cy="2273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06A347-7C33-44F7-8950-B388061EDDE8}"/>
              </a:ext>
            </a:extLst>
          </p:cNvPr>
          <p:cNvCxnSpPr>
            <a:cxnSpLocks/>
          </p:cNvCxnSpPr>
          <p:nvPr/>
        </p:nvCxnSpPr>
        <p:spPr>
          <a:xfrm>
            <a:off x="6689688" y="1561393"/>
            <a:ext cx="20941" cy="3295650"/>
          </a:xfrm>
          <a:prstGeom prst="straightConnector1">
            <a:avLst/>
          </a:prstGeom>
          <a:ln w="381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B6D118-B821-4178-93F6-39B49F8ED4D4}"/>
              </a:ext>
            </a:extLst>
          </p:cNvPr>
          <p:cNvSpPr/>
          <p:nvPr/>
        </p:nvSpPr>
        <p:spPr>
          <a:xfrm>
            <a:off x="8576185" y="1367604"/>
            <a:ext cx="3036265" cy="227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DD5B53-757D-4B48-AE84-449E675DE7A2}"/>
              </a:ext>
            </a:extLst>
          </p:cNvPr>
          <p:cNvCxnSpPr>
            <a:cxnSpLocks/>
          </p:cNvCxnSpPr>
          <p:nvPr/>
        </p:nvCxnSpPr>
        <p:spPr>
          <a:xfrm>
            <a:off x="9285436" y="1590303"/>
            <a:ext cx="20941" cy="327038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4F8A00D0-54CF-4644-B1C5-0A914F66A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8" t="1400" r="940" b="92281"/>
          <a:stretch/>
        </p:blipFill>
        <p:spPr>
          <a:xfrm>
            <a:off x="2905642" y="4997001"/>
            <a:ext cx="4549214" cy="34545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777D084-6FA7-429C-95B6-5264A459A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62" t="845" r="996" b="90916"/>
          <a:stretch/>
        </p:blipFill>
        <p:spPr>
          <a:xfrm>
            <a:off x="7612640" y="4971999"/>
            <a:ext cx="4549215" cy="3962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D35DDBF-CD7A-46F8-A2EA-24EEB126D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85" t="84954"/>
          <a:stretch/>
        </p:blipFill>
        <p:spPr>
          <a:xfrm>
            <a:off x="2905642" y="5342451"/>
            <a:ext cx="4549215" cy="8092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714E09A-81EC-4E43-B861-02DA4A6DC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1" t="95698" r="997"/>
          <a:stretch/>
        </p:blipFill>
        <p:spPr>
          <a:xfrm>
            <a:off x="7612640" y="5361916"/>
            <a:ext cx="4549215" cy="2062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E771AF-90A5-419C-969D-356B6ACAD5DA}"/>
              </a:ext>
            </a:extLst>
          </p:cNvPr>
          <p:cNvSpPr txBox="1"/>
          <p:nvPr/>
        </p:nvSpPr>
        <p:spPr>
          <a:xfrm>
            <a:off x="2464114" y="6119336"/>
            <a:ext cx="6018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방송일시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피처의 시간 흐름에 따라 취급액에 영향이 있을 것으로 예상</a:t>
            </a:r>
            <a:b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kumimoji="1"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활용하여  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방송일시＇ 피처를 월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시간 </a:t>
            </a:r>
            <a:b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휴일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평일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계절별로 나눔</a:t>
            </a:r>
            <a:endParaRPr kumimoji="1"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2F9BFA-9FDC-45ED-B767-DBF500E9D7C3}"/>
              </a:ext>
            </a:extLst>
          </p:cNvPr>
          <p:cNvSpPr/>
          <p:nvPr/>
        </p:nvSpPr>
        <p:spPr>
          <a:xfrm>
            <a:off x="4389828" y="4978444"/>
            <a:ext cx="1553772" cy="383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32F2D-BF1B-459B-80D1-9B1C8157B76C}"/>
              </a:ext>
            </a:extLst>
          </p:cNvPr>
          <p:cNvSpPr txBox="1"/>
          <p:nvPr/>
        </p:nvSpPr>
        <p:spPr>
          <a:xfrm>
            <a:off x="4396051" y="4663752"/>
            <a:ext cx="1861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값이 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0.01 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이하</a:t>
            </a:r>
            <a:endParaRPr kumimoji="1"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FD6461-7E4D-42FC-8E25-A386DC93C5AE}"/>
              </a:ext>
            </a:extLst>
          </p:cNvPr>
          <p:cNvSpPr txBox="1"/>
          <p:nvPr/>
        </p:nvSpPr>
        <p:spPr>
          <a:xfrm>
            <a:off x="7387300" y="5620839"/>
            <a:ext cx="489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상품군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종류에 따라 취급액에 영향이 있을 것으로 예상</a:t>
            </a:r>
            <a:endParaRPr kumimoji="1"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kumimoji="1"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활용하여 </a:t>
            </a:r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개의 피처를 나눔</a:t>
            </a:r>
            <a:endParaRPr kumimoji="1"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E3AF93-4527-CE46-8C49-29D80575D296}"/>
              </a:ext>
            </a:extLst>
          </p:cNvPr>
          <p:cNvSpPr/>
          <p:nvPr/>
        </p:nvSpPr>
        <p:spPr>
          <a:xfrm>
            <a:off x="2562935" y="6151736"/>
            <a:ext cx="5920162" cy="6381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721D3E-B9AA-2345-81AC-92F3B3506A80}"/>
              </a:ext>
            </a:extLst>
          </p:cNvPr>
          <p:cNvSpPr/>
          <p:nvPr/>
        </p:nvSpPr>
        <p:spPr>
          <a:xfrm>
            <a:off x="7454856" y="5646653"/>
            <a:ext cx="4706999" cy="45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2F1E98-13B0-5249-8EC4-ECBEBED16995}"/>
              </a:ext>
            </a:extLst>
          </p:cNvPr>
          <p:cNvSpPr txBox="1"/>
          <p:nvPr/>
        </p:nvSpPr>
        <p:spPr>
          <a:xfrm>
            <a:off x="5010701" y="689956"/>
            <a:ext cx="62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피처는 </a:t>
            </a: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취급액과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상관계수의 값이 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0.01 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이상인 값들만 활용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95E44-C2BA-9B42-A7D3-D8161C3E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예측모델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0A12C-D16A-0B4C-AD51-14FF1C56BDBF}"/>
              </a:ext>
            </a:extLst>
          </p:cNvPr>
          <p:cNvSpPr txBox="1"/>
          <p:nvPr/>
        </p:nvSpPr>
        <p:spPr>
          <a:xfrm>
            <a:off x="3023858" y="6250696"/>
            <a:ext cx="779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참고논문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ore-KR" dirty="0">
                <a:hlinkClick r:id="rId2"/>
              </a:rPr>
              <a:t>http://</a:t>
            </a:r>
            <a:r>
              <a:rPr kumimoji="1" lang="en" altLang="ko-Kore-KR" dirty="0" err="1">
                <a:hlinkClick r:id="rId2"/>
              </a:rPr>
              <a:t>koreascience.or.kr</a:t>
            </a:r>
            <a:r>
              <a:rPr kumimoji="1" lang="en" altLang="ko-Kore-KR" dirty="0">
                <a:hlinkClick r:id="rId2"/>
              </a:rPr>
              <a:t>/article/JAKO202013261020958.page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F6BD6-2984-4D49-A678-B382AABD99FA}"/>
              </a:ext>
            </a:extLst>
          </p:cNvPr>
          <p:cNvSpPr txBox="1"/>
          <p:nvPr/>
        </p:nvSpPr>
        <p:spPr>
          <a:xfrm>
            <a:off x="1238846" y="1719078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FFFF00"/>
                </a:solidFill>
              </a:rPr>
              <a:t>예측 알고리즘 선정</a:t>
            </a:r>
            <a:endParaRPr kumimoji="1" lang="ko-Kore-KR" altLang="en-US" sz="24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7648A-6CA0-604E-9875-04939F61F898}"/>
              </a:ext>
            </a:extLst>
          </p:cNvPr>
          <p:cNvSpPr txBox="1"/>
          <p:nvPr/>
        </p:nvSpPr>
        <p:spPr>
          <a:xfrm>
            <a:off x="4612943" y="1000709"/>
            <a:ext cx="757905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600"/>
              </a:spcAft>
              <a:buFont typeface="+mj-lt"/>
              <a:buAutoNum type="arabicPeriod"/>
            </a:pPr>
            <a:r>
              <a:rPr kumimoji="1" lang="ko-Kore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기존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예측과같은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경우 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같은 </a:t>
            </a:r>
            <a:r>
              <a:rPr kumimoji="1"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모델이 많이 사용되었음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하지만 변화만을 계산하기 때문에 급격한 비선형적 변화에 취약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Aft>
                <a:spcPts val="600"/>
              </a:spcAft>
              <a:buFont typeface="+mj-lt"/>
              <a:buAutoNum type="arabicPeriod"/>
            </a:pP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시간 단위 예측이라고 하더라도 </a:t>
            </a:r>
            <a:r>
              <a:rPr kumimoji="1"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딥러닝이나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하이브리드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방식의 모델을 제안하였음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의 경우 입력 데이터의 시퀀스 또는 </a:t>
            </a:r>
            <a:r>
              <a:rPr kumimoji="1"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시계열이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길어질수록 앞의 입력정보가 소실되고 결과 설명력이 부족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Aft>
                <a:spcPts val="600"/>
              </a:spcAft>
              <a:buFont typeface="+mj-lt"/>
              <a:buAutoNum type="arabicPeriod"/>
            </a:pP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랜덤 </a:t>
            </a:r>
            <a:r>
              <a:rPr kumimoji="1"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포레스트는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분류 또는 회기 모두에 사용될 수 있는 방법으로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편향이 적은 여러 의사결정트리의 </a:t>
            </a:r>
            <a:r>
              <a:rPr kumimoji="1"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예측결과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중 다수의 결과를 선택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Aft>
                <a:spcPts val="600"/>
              </a:spcAft>
              <a:buFont typeface="+mj-lt"/>
              <a:buAutoNum type="arabicPeriod"/>
            </a:pPr>
            <a:r>
              <a:rPr kumimoji="1"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참고논문에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의하면 랜덤 </a:t>
            </a:r>
            <a:r>
              <a:rPr kumimoji="1"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포레스트가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Regressin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및 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보다 타임스텝에서 가장 뛰어난 성능을 보임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Aft>
                <a:spcPts val="600"/>
              </a:spcAft>
              <a:buFont typeface="+mj-lt"/>
              <a:buAutoNum type="arabicPeriod"/>
            </a:pP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의사 결정 트리를 이용한 방법은 높은 정확성과 일반화 성능을 지니고 있기 때문에 적합하다고 판단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6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C1C25-A92F-3649-912E-E1A0CCB1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랜덤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포레스트</a:t>
            </a:r>
            <a:endParaRPr kumimoji="1" lang="ko-Kore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BC41E84-413B-3A42-B741-01130A49536F}"/>
              </a:ext>
            </a:extLst>
          </p:cNvPr>
          <p:cNvGrpSpPr/>
          <p:nvPr/>
        </p:nvGrpSpPr>
        <p:grpSpPr>
          <a:xfrm>
            <a:off x="5459237" y="331002"/>
            <a:ext cx="5642007" cy="6237435"/>
            <a:chOff x="5459237" y="331002"/>
            <a:chExt cx="5642007" cy="623743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220B1B7-C933-D142-808E-85010ACEE2F6}"/>
                </a:ext>
              </a:extLst>
            </p:cNvPr>
            <p:cNvGrpSpPr/>
            <p:nvPr/>
          </p:nvGrpSpPr>
          <p:grpSpPr>
            <a:xfrm>
              <a:off x="5459237" y="331002"/>
              <a:ext cx="5481873" cy="2476123"/>
              <a:chOff x="5459237" y="331002"/>
              <a:chExt cx="5481873" cy="247612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FF6CE1-296B-BF41-9084-36900970EE10}"/>
                  </a:ext>
                </a:extLst>
              </p:cNvPr>
              <p:cNvSpPr/>
              <p:nvPr/>
            </p:nvSpPr>
            <p:spPr>
              <a:xfrm>
                <a:off x="5459237" y="331002"/>
                <a:ext cx="5024673" cy="201892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6D3E1F0-7BAA-0A45-B85D-33F34D9630E3}"/>
                  </a:ext>
                </a:extLst>
              </p:cNvPr>
              <p:cNvSpPr/>
              <p:nvPr/>
            </p:nvSpPr>
            <p:spPr>
              <a:xfrm>
                <a:off x="5611637" y="483402"/>
                <a:ext cx="5024673" cy="201892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14B15DD-3404-4649-9217-111BEEA38A6F}"/>
                  </a:ext>
                </a:extLst>
              </p:cNvPr>
              <p:cNvSpPr/>
              <p:nvPr/>
            </p:nvSpPr>
            <p:spPr>
              <a:xfrm>
                <a:off x="5764037" y="635802"/>
                <a:ext cx="5024673" cy="201892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CBA9E65-7298-904E-A5D5-8AF6DFD5837A}"/>
                  </a:ext>
                </a:extLst>
              </p:cNvPr>
              <p:cNvSpPr/>
              <p:nvPr/>
            </p:nvSpPr>
            <p:spPr>
              <a:xfrm>
                <a:off x="5916437" y="788202"/>
                <a:ext cx="5024673" cy="201892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DCD23A-E6F5-1E42-9FD1-5111A6031709}"/>
                </a:ext>
              </a:extLst>
            </p:cNvPr>
            <p:cNvSpPr txBox="1"/>
            <p:nvPr/>
          </p:nvSpPr>
          <p:spPr>
            <a:xfrm>
              <a:off x="6265401" y="1618250"/>
              <a:ext cx="133086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판매실적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7EC314-0020-BF49-BEF0-FC47F8BADAE5}"/>
                </a:ext>
              </a:extLst>
            </p:cNvPr>
            <p:cNvSpPr txBox="1"/>
            <p:nvPr/>
          </p:nvSpPr>
          <p:spPr>
            <a:xfrm>
              <a:off x="8000240" y="1618250"/>
              <a:ext cx="133086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계절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3A78E6-ACBF-A542-BFE5-0F6566F28172}"/>
                </a:ext>
              </a:extLst>
            </p:cNvPr>
            <p:cNvSpPr txBox="1"/>
            <p:nvPr/>
          </p:nvSpPr>
          <p:spPr>
            <a:xfrm>
              <a:off x="9502014" y="1618250"/>
              <a:ext cx="133086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소비자</a:t>
              </a:r>
              <a:r>
                <a: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ko-KR" alt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심리지수</a:t>
              </a:r>
              <a:endParaRPr kumimoji="1" lang="ko-Kore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8BD66-CAB5-EA4B-ADAD-19B25F8A9AF8}"/>
                </a:ext>
              </a:extLst>
            </p:cNvPr>
            <p:cNvSpPr txBox="1"/>
            <p:nvPr/>
          </p:nvSpPr>
          <p:spPr>
            <a:xfrm>
              <a:off x="8000240" y="2129499"/>
              <a:ext cx="1330860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시청률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BF567D-9D2A-0049-9E5B-534D30A946A3}"/>
                </a:ext>
              </a:extLst>
            </p:cNvPr>
            <p:cNvSpPr txBox="1"/>
            <p:nvPr/>
          </p:nvSpPr>
          <p:spPr>
            <a:xfrm>
              <a:off x="6331037" y="1034807"/>
              <a:ext cx="1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내부</a:t>
              </a:r>
              <a:r>
                <a: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요인</a:t>
              </a:r>
              <a:endParaRPr kumimoji="1" lang="ko-Kore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A8BBCC-087B-7E48-A212-7E0681C569EB}"/>
                </a:ext>
              </a:extLst>
            </p:cNvPr>
            <p:cNvSpPr txBox="1"/>
            <p:nvPr/>
          </p:nvSpPr>
          <p:spPr>
            <a:xfrm>
              <a:off x="8731306" y="1032095"/>
              <a:ext cx="1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외부</a:t>
              </a:r>
              <a:r>
                <a: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요인</a:t>
              </a:r>
              <a:endParaRPr kumimoji="1" lang="ko-Kore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E101E322-D90E-FB4E-8FE1-2492C4FE30F0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 flipV="1">
              <a:off x="8045334" y="1216761"/>
              <a:ext cx="685972" cy="326582"/>
            </a:xfrm>
            <a:prstGeom prst="bentConnector3">
              <a:avLst>
                <a:gd name="adj1" fmla="val 99560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[E] 22">
              <a:extLst>
                <a:ext uri="{FF2B5EF4-FFF2-40B4-BE49-F238E27FC236}">
                  <a16:creationId xmlns:a16="http://schemas.microsoft.com/office/drawing/2014/main" id="{4CF0BDEC-F2E2-F246-A134-80B9664986DA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10800000">
              <a:off x="9930894" y="1216761"/>
              <a:ext cx="819663" cy="337068"/>
            </a:xfrm>
            <a:prstGeom prst="bentConnector3">
              <a:avLst>
                <a:gd name="adj1" fmla="val -58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[E] 28">
              <a:extLst>
                <a:ext uri="{FF2B5EF4-FFF2-40B4-BE49-F238E27FC236}">
                  <a16:creationId xmlns:a16="http://schemas.microsoft.com/office/drawing/2014/main" id="{FFE25796-5DAD-7C47-B915-7D6254DB4754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rot="10800000" flipV="1">
              <a:off x="6216795" y="1219472"/>
              <a:ext cx="114243" cy="29703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[E] 29">
              <a:extLst>
                <a:ext uri="{FF2B5EF4-FFF2-40B4-BE49-F238E27FC236}">
                  <a16:creationId xmlns:a16="http://schemas.microsoft.com/office/drawing/2014/main" id="{86187A57-5700-1746-B221-D8940A5C4A0D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16200000" flipV="1">
              <a:off x="7440899" y="1309199"/>
              <a:ext cx="286413" cy="10696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9EF8105-4F64-2D40-AEB8-4D5B782318FC}"/>
                </a:ext>
              </a:extLst>
            </p:cNvPr>
            <p:cNvGrpSpPr/>
            <p:nvPr/>
          </p:nvGrpSpPr>
          <p:grpSpPr>
            <a:xfrm>
              <a:off x="5916437" y="3679816"/>
              <a:ext cx="4063922" cy="1411188"/>
              <a:chOff x="5962580" y="3395179"/>
              <a:chExt cx="4787977" cy="1755877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FDED6E2-9C70-A24C-A0CA-1F2E8A69D313}"/>
                  </a:ext>
                </a:extLst>
              </p:cNvPr>
              <p:cNvSpPr/>
              <p:nvPr/>
            </p:nvSpPr>
            <p:spPr>
              <a:xfrm>
                <a:off x="6562373" y="3395179"/>
                <a:ext cx="583113" cy="3291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E86DB9C-2508-9D4D-A7BA-0DD217C5F228}"/>
                  </a:ext>
                </a:extLst>
              </p:cNvPr>
              <p:cNvSpPr/>
              <p:nvPr/>
            </p:nvSpPr>
            <p:spPr>
              <a:xfrm>
                <a:off x="7162167" y="3867909"/>
                <a:ext cx="583113" cy="3291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C40D5B0-9BD1-8142-BB6E-E571DBF41E4D}"/>
                  </a:ext>
                </a:extLst>
              </p:cNvPr>
              <p:cNvSpPr/>
              <p:nvPr/>
            </p:nvSpPr>
            <p:spPr>
              <a:xfrm>
                <a:off x="5962580" y="3867909"/>
                <a:ext cx="583113" cy="3291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8B937A28-87F5-6947-A023-70BE6F4C9D59}"/>
                  </a:ext>
                </a:extLst>
              </p:cNvPr>
              <p:cNvCxnSpPr>
                <a:stCxn id="41" idx="5"/>
                <a:endCxn id="42" idx="0"/>
              </p:cNvCxnSpPr>
              <p:nvPr/>
            </p:nvCxnSpPr>
            <p:spPr>
              <a:xfrm>
                <a:off x="7060091" y="3676134"/>
                <a:ext cx="393633" cy="191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308CA3FD-52E6-0441-A444-3CF06FE39EAA}"/>
                  </a:ext>
                </a:extLst>
              </p:cNvPr>
              <p:cNvCxnSpPr>
                <a:cxnSpLocks/>
                <a:stCxn id="41" idx="3"/>
                <a:endCxn id="43" idx="0"/>
              </p:cNvCxnSpPr>
              <p:nvPr/>
            </p:nvCxnSpPr>
            <p:spPr>
              <a:xfrm flipH="1">
                <a:off x="6254137" y="3676134"/>
                <a:ext cx="393631" cy="191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5FDD8D6A-D543-B647-B6F8-F301BCBD90A4}"/>
                  </a:ext>
                </a:extLst>
              </p:cNvPr>
              <p:cNvSpPr/>
              <p:nvPr/>
            </p:nvSpPr>
            <p:spPr>
              <a:xfrm>
                <a:off x="6583269" y="4349167"/>
                <a:ext cx="583113" cy="3291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85A79F13-CCDB-E34E-A188-7B8B0D905D3D}"/>
                  </a:ext>
                </a:extLst>
              </p:cNvPr>
              <p:cNvSpPr/>
              <p:nvPr/>
            </p:nvSpPr>
            <p:spPr>
              <a:xfrm>
                <a:off x="7183063" y="4821897"/>
                <a:ext cx="583113" cy="3291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715CE24C-A25D-D444-9F23-5B6950A06D59}"/>
                  </a:ext>
                </a:extLst>
              </p:cNvPr>
              <p:cNvSpPr/>
              <p:nvPr/>
            </p:nvSpPr>
            <p:spPr>
              <a:xfrm>
                <a:off x="5983476" y="4821897"/>
                <a:ext cx="583113" cy="3291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FE0DF9F5-1791-9346-8720-40CC2593E96F}"/>
                  </a:ext>
                </a:extLst>
              </p:cNvPr>
              <p:cNvCxnSpPr>
                <a:stCxn id="53" idx="5"/>
                <a:endCxn id="54" idx="0"/>
              </p:cNvCxnSpPr>
              <p:nvPr/>
            </p:nvCxnSpPr>
            <p:spPr>
              <a:xfrm>
                <a:off x="7080987" y="4630122"/>
                <a:ext cx="393633" cy="191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[R] 56">
                <a:extLst>
                  <a:ext uri="{FF2B5EF4-FFF2-40B4-BE49-F238E27FC236}">
                    <a16:creationId xmlns:a16="http://schemas.microsoft.com/office/drawing/2014/main" id="{44D6F3EB-A14E-7344-9908-8D2A4DEA42A5}"/>
                  </a:ext>
                </a:extLst>
              </p:cNvPr>
              <p:cNvCxnSpPr>
                <a:cxnSpLocks/>
                <a:stCxn id="53" idx="3"/>
                <a:endCxn id="55" idx="0"/>
              </p:cNvCxnSpPr>
              <p:nvPr/>
            </p:nvCxnSpPr>
            <p:spPr>
              <a:xfrm flipH="1">
                <a:off x="6275033" y="4630122"/>
                <a:ext cx="393631" cy="191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[R] 57">
                <a:extLst>
                  <a:ext uri="{FF2B5EF4-FFF2-40B4-BE49-F238E27FC236}">
                    <a16:creationId xmlns:a16="http://schemas.microsoft.com/office/drawing/2014/main" id="{90D2A622-4EE6-1648-A8D5-09D0449AAD8E}"/>
                  </a:ext>
                </a:extLst>
              </p:cNvPr>
              <p:cNvCxnSpPr>
                <a:cxnSpLocks/>
                <a:stCxn id="42" idx="3"/>
                <a:endCxn id="53" idx="0"/>
              </p:cNvCxnSpPr>
              <p:nvPr/>
            </p:nvCxnSpPr>
            <p:spPr>
              <a:xfrm flipH="1">
                <a:off x="6874826" y="4148864"/>
                <a:ext cx="372736" cy="200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8309511-D473-AB4C-A8EA-240E6C288F9D}"/>
                  </a:ext>
                </a:extLst>
              </p:cNvPr>
              <p:cNvSpPr/>
              <p:nvPr/>
            </p:nvSpPr>
            <p:spPr>
              <a:xfrm>
                <a:off x="8980537" y="3395179"/>
                <a:ext cx="583113" cy="3291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0B9131F-CC25-7E45-9FC4-DF5BF4F85533}"/>
                  </a:ext>
                </a:extLst>
              </p:cNvPr>
              <p:cNvSpPr/>
              <p:nvPr/>
            </p:nvSpPr>
            <p:spPr>
              <a:xfrm>
                <a:off x="9580331" y="3867909"/>
                <a:ext cx="583113" cy="3291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B1DF22C-1AD7-6044-8707-64C91ABC1017}"/>
                  </a:ext>
                </a:extLst>
              </p:cNvPr>
              <p:cNvSpPr/>
              <p:nvPr/>
            </p:nvSpPr>
            <p:spPr>
              <a:xfrm>
                <a:off x="8380744" y="3867909"/>
                <a:ext cx="583113" cy="3291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4" name="직선 연결선[R] 63">
                <a:extLst>
                  <a:ext uri="{FF2B5EF4-FFF2-40B4-BE49-F238E27FC236}">
                    <a16:creationId xmlns:a16="http://schemas.microsoft.com/office/drawing/2014/main" id="{39A4A3E1-412B-164F-AC26-3011F8A10AE1}"/>
                  </a:ext>
                </a:extLst>
              </p:cNvPr>
              <p:cNvCxnSpPr>
                <a:stCxn id="61" idx="5"/>
                <a:endCxn id="62" idx="0"/>
              </p:cNvCxnSpPr>
              <p:nvPr/>
            </p:nvCxnSpPr>
            <p:spPr>
              <a:xfrm>
                <a:off x="9478255" y="3676134"/>
                <a:ext cx="393633" cy="191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[R] 64">
                <a:extLst>
                  <a:ext uri="{FF2B5EF4-FFF2-40B4-BE49-F238E27FC236}">
                    <a16:creationId xmlns:a16="http://schemas.microsoft.com/office/drawing/2014/main" id="{824D1BA0-9708-4C46-8A8B-8E333063256B}"/>
                  </a:ext>
                </a:extLst>
              </p:cNvPr>
              <p:cNvCxnSpPr>
                <a:cxnSpLocks/>
                <a:stCxn id="61" idx="3"/>
                <a:endCxn id="63" idx="0"/>
              </p:cNvCxnSpPr>
              <p:nvPr/>
            </p:nvCxnSpPr>
            <p:spPr>
              <a:xfrm flipH="1">
                <a:off x="8672301" y="3676134"/>
                <a:ext cx="393631" cy="191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469CB043-2D56-414C-89D4-8A35ADA40A6D}"/>
                  </a:ext>
                </a:extLst>
              </p:cNvPr>
              <p:cNvSpPr/>
              <p:nvPr/>
            </p:nvSpPr>
            <p:spPr>
              <a:xfrm>
                <a:off x="9001433" y="4349167"/>
                <a:ext cx="583113" cy="3291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8DDCEA1-5423-1641-A8CE-6CCB9AB3C79D}"/>
                  </a:ext>
                </a:extLst>
              </p:cNvPr>
              <p:cNvSpPr/>
              <p:nvPr/>
            </p:nvSpPr>
            <p:spPr>
              <a:xfrm>
                <a:off x="10167444" y="4349167"/>
                <a:ext cx="583113" cy="3291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9" name="직선 연결선[R] 68">
                <a:extLst>
                  <a:ext uri="{FF2B5EF4-FFF2-40B4-BE49-F238E27FC236}">
                    <a16:creationId xmlns:a16="http://schemas.microsoft.com/office/drawing/2014/main" id="{47AF5AE5-DE68-3B46-A398-99E9F2909B7C}"/>
                  </a:ext>
                </a:extLst>
              </p:cNvPr>
              <p:cNvCxnSpPr>
                <a:cxnSpLocks/>
                <a:stCxn id="62" idx="5"/>
                <a:endCxn id="67" idx="0"/>
              </p:cNvCxnSpPr>
              <p:nvPr/>
            </p:nvCxnSpPr>
            <p:spPr>
              <a:xfrm>
                <a:off x="10078049" y="4148864"/>
                <a:ext cx="380952" cy="200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[R] 70">
                <a:extLst>
                  <a:ext uri="{FF2B5EF4-FFF2-40B4-BE49-F238E27FC236}">
                    <a16:creationId xmlns:a16="http://schemas.microsoft.com/office/drawing/2014/main" id="{B1E40038-14DD-4840-BB0A-A8766BB7E2B7}"/>
                  </a:ext>
                </a:extLst>
              </p:cNvPr>
              <p:cNvCxnSpPr>
                <a:cxnSpLocks/>
                <a:stCxn id="62" idx="3"/>
                <a:endCxn id="66" idx="0"/>
              </p:cNvCxnSpPr>
              <p:nvPr/>
            </p:nvCxnSpPr>
            <p:spPr>
              <a:xfrm flipH="1">
                <a:off x="9292990" y="4148864"/>
                <a:ext cx="372736" cy="200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14D54A-D2FB-CF45-B5BF-C6A1643038F5}"/>
                </a:ext>
              </a:extLst>
            </p:cNvPr>
            <p:cNvSpPr txBox="1"/>
            <p:nvPr/>
          </p:nvSpPr>
          <p:spPr>
            <a:xfrm>
              <a:off x="8000327" y="2781557"/>
              <a:ext cx="129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Bootstrap</a:t>
              </a:r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5A7A6B4-8882-C740-B4BB-AB9FA8E1A08D}"/>
                </a:ext>
              </a:extLst>
            </p:cNvPr>
            <p:cNvSpPr txBox="1"/>
            <p:nvPr/>
          </p:nvSpPr>
          <p:spPr>
            <a:xfrm>
              <a:off x="6415613" y="3248769"/>
              <a:ext cx="536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b</a:t>
              </a:r>
              <a:r>
                <a:rPr kumimoji="1" lang="en-US" altLang="ko-Kore-KR" baseline="-25000" dirty="0"/>
                <a:t>1</a:t>
              </a:r>
              <a:endParaRPr kumimoji="1" lang="ko-Kore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4A34AB-D4E4-CF41-A167-181C58839AD4}"/>
                </a:ext>
              </a:extLst>
            </p:cNvPr>
            <p:cNvSpPr txBox="1"/>
            <p:nvPr/>
          </p:nvSpPr>
          <p:spPr>
            <a:xfrm>
              <a:off x="8495744" y="3262795"/>
              <a:ext cx="536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b</a:t>
              </a:r>
              <a:r>
                <a:rPr kumimoji="1" lang="en-US" altLang="ko-Kore-KR" baseline="-25000" dirty="0"/>
                <a:t>2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0EF5315-CC43-6647-A577-1DA2D3F344E6}"/>
                </a:ext>
              </a:extLst>
            </p:cNvPr>
            <p:cNvSpPr txBox="1"/>
            <p:nvPr/>
          </p:nvSpPr>
          <p:spPr>
            <a:xfrm>
              <a:off x="10520339" y="3244334"/>
              <a:ext cx="536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b</a:t>
              </a:r>
              <a:r>
                <a:rPr kumimoji="1" lang="en-US" altLang="ko-Kore-KR" baseline="-25000" dirty="0"/>
                <a:t>n</a:t>
              </a:r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2B919F-AC79-D14B-B779-0052FC24E3F8}"/>
                </a:ext>
              </a:extLst>
            </p:cNvPr>
            <p:cNvSpPr txBox="1"/>
            <p:nvPr/>
          </p:nvSpPr>
          <p:spPr>
            <a:xfrm>
              <a:off x="9428368" y="3244334"/>
              <a:ext cx="536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848D0AA-347D-414D-8AD7-BE3F3722D853}"/>
                </a:ext>
              </a:extLst>
            </p:cNvPr>
            <p:cNvSpPr txBox="1"/>
            <p:nvPr/>
          </p:nvSpPr>
          <p:spPr>
            <a:xfrm>
              <a:off x="10564503" y="3916216"/>
              <a:ext cx="536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81" name="아래쪽 화살표[D] 80">
              <a:extLst>
                <a:ext uri="{FF2B5EF4-FFF2-40B4-BE49-F238E27FC236}">
                  <a16:creationId xmlns:a16="http://schemas.microsoft.com/office/drawing/2014/main" id="{028EF82B-D999-E543-A6CC-2794FFE3634A}"/>
                </a:ext>
              </a:extLst>
            </p:cNvPr>
            <p:cNvSpPr/>
            <p:nvPr/>
          </p:nvSpPr>
          <p:spPr>
            <a:xfrm>
              <a:off x="8386942" y="3136130"/>
              <a:ext cx="499286" cy="1687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아래쪽 화살표[D] 81">
              <a:extLst>
                <a:ext uri="{FF2B5EF4-FFF2-40B4-BE49-F238E27FC236}">
                  <a16:creationId xmlns:a16="http://schemas.microsoft.com/office/drawing/2014/main" id="{50595DCE-B4F6-4144-B500-E0023C2A33D0}"/>
                </a:ext>
              </a:extLst>
            </p:cNvPr>
            <p:cNvSpPr/>
            <p:nvPr/>
          </p:nvSpPr>
          <p:spPr>
            <a:xfrm>
              <a:off x="6298105" y="3139475"/>
              <a:ext cx="499286" cy="1687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아래쪽 화살표[D] 82">
              <a:extLst>
                <a:ext uri="{FF2B5EF4-FFF2-40B4-BE49-F238E27FC236}">
                  <a16:creationId xmlns:a16="http://schemas.microsoft.com/office/drawing/2014/main" id="{26F8C784-375D-2940-8738-D687F68BCD08}"/>
                </a:ext>
              </a:extLst>
            </p:cNvPr>
            <p:cNvSpPr/>
            <p:nvPr/>
          </p:nvSpPr>
          <p:spPr>
            <a:xfrm>
              <a:off x="10429618" y="3131977"/>
              <a:ext cx="499286" cy="1687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0149633D-886D-014E-85EA-020EA3ACF3BE}"/>
                </a:ext>
              </a:extLst>
            </p:cNvPr>
            <p:cNvCxnSpPr/>
            <p:nvPr/>
          </p:nvCxnSpPr>
          <p:spPr>
            <a:xfrm>
              <a:off x="6690729" y="5422605"/>
              <a:ext cx="4142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9E6BEBE1-3348-A845-B6D9-B3940826B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7123" y="5167423"/>
              <a:ext cx="0" cy="255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C5DF0A2C-6BB1-A948-B4D1-1DB2B7566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0479" y="5167422"/>
              <a:ext cx="0" cy="255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7D1C03C4-A00D-D34B-A485-5066EFC19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7632" y="5167421"/>
              <a:ext cx="0" cy="255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67A2A2D-6194-1C4A-B29C-6AABCB8EA655}"/>
                </a:ext>
              </a:extLst>
            </p:cNvPr>
            <p:cNvSpPr txBox="1"/>
            <p:nvPr/>
          </p:nvSpPr>
          <p:spPr>
            <a:xfrm>
              <a:off x="8042801" y="5493121"/>
              <a:ext cx="1317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Major Vote</a:t>
              </a:r>
              <a:endParaRPr kumimoji="1" lang="ko-Kore-KR" altLang="en-US" dirty="0"/>
            </a:p>
          </p:txBody>
        </p:sp>
        <p:sp>
          <p:nvSpPr>
            <p:cNvPr id="92" name="아래쪽 화살표[D] 91">
              <a:extLst>
                <a:ext uri="{FF2B5EF4-FFF2-40B4-BE49-F238E27FC236}">
                  <a16:creationId xmlns:a16="http://schemas.microsoft.com/office/drawing/2014/main" id="{0139A3E1-5C80-7748-A8A5-E58B25C12D80}"/>
                </a:ext>
              </a:extLst>
            </p:cNvPr>
            <p:cNvSpPr/>
            <p:nvPr/>
          </p:nvSpPr>
          <p:spPr>
            <a:xfrm>
              <a:off x="8447026" y="5877677"/>
              <a:ext cx="499286" cy="1687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D866AF7-F0CC-124D-B5E9-93261094CD81}"/>
                </a:ext>
              </a:extLst>
            </p:cNvPr>
            <p:cNvSpPr txBox="1"/>
            <p:nvPr/>
          </p:nvSpPr>
          <p:spPr>
            <a:xfrm>
              <a:off x="8286892" y="6199105"/>
              <a:ext cx="87716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/>
                <a:t>취급액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490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95E44-C2BA-9B42-A7D3-D8161C3E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예측모델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19423-2403-6C4E-AB71-7EBC7E95F468}"/>
              </a:ext>
            </a:extLst>
          </p:cNvPr>
          <p:cNvSpPr txBox="1"/>
          <p:nvPr/>
        </p:nvSpPr>
        <p:spPr>
          <a:xfrm>
            <a:off x="4666946" y="1020716"/>
            <a:ext cx="7135901" cy="1477328"/>
          </a:xfrm>
          <a:prstGeom prst="rect">
            <a:avLst/>
          </a:prstGeom>
          <a:solidFill>
            <a:srgbClr val="F2FF43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최종 모델에 사용된 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들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노출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분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)’,  ‘</a:t>
            </a: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마더코드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상품코드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판매단가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취급액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‘hour’, ‘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resting_day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소비자심리지수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‘ 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가구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‘ 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가전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건강기능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농수축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생활용품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속옷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의류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이미용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잡화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주방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침구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가을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겨울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봄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 ‘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여름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’, ‘prime’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C4FA4-819B-0B46-8BF9-EE4AB09E8528}"/>
              </a:ext>
            </a:extLst>
          </p:cNvPr>
          <p:cNvSpPr txBox="1"/>
          <p:nvPr/>
        </p:nvSpPr>
        <p:spPr>
          <a:xfrm>
            <a:off x="4666945" y="4658249"/>
            <a:ext cx="612510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이상치 제거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취급액이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인 행 제거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판매단가가 </a:t>
            </a: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취급액보다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크거나 같은 행 제거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판매단가 이상치 제거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BB354B-5737-4E45-BDCE-CF872ACC6B96}"/>
              </a:ext>
            </a:extLst>
          </p:cNvPr>
          <p:cNvSpPr/>
          <p:nvPr/>
        </p:nvSpPr>
        <p:spPr>
          <a:xfrm>
            <a:off x="4666945" y="2700983"/>
            <a:ext cx="6636423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컬럼 추가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취급액이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높은 시간대를 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시간대로 정의하고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컬럼 값을 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으로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표시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시간대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평일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07:00~11:00, 15:00~18:00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주말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09:00~12:00, 16:00~19:00, 21:00</a:t>
            </a:r>
          </a:p>
        </p:txBody>
      </p:sp>
    </p:spTree>
    <p:extLst>
      <p:ext uri="{BB962C8B-B14F-4D97-AF65-F5344CB8AC3E}">
        <p14:creationId xmlns:p14="http://schemas.microsoft.com/office/powerpoint/2010/main" val="129686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95E44-C2BA-9B42-A7D3-D8161C3E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EC7BF-36F8-CA43-9BFF-335C37C44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3"/>
          <a:stretch/>
        </p:blipFill>
        <p:spPr>
          <a:xfrm>
            <a:off x="4607859" y="545819"/>
            <a:ext cx="7521388" cy="4260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2AFB1-0457-CD44-ABA7-2C8A94DB47EB}"/>
              </a:ext>
            </a:extLst>
          </p:cNvPr>
          <p:cNvSpPr txBox="1"/>
          <p:nvPr/>
        </p:nvSpPr>
        <p:spPr>
          <a:xfrm>
            <a:off x="4607859" y="5022391"/>
            <a:ext cx="578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GridSearchCV</a:t>
            </a:r>
            <a:r>
              <a:rPr kumimoji="1" lang="ko-KR" altLang="en-US" dirty="0"/>
              <a:t> 툴을 활용하여 최적의 매개변수를 산출</a:t>
            </a:r>
            <a:endParaRPr kumimoji="1" lang="en-US" altLang="ko-KR" dirty="0"/>
          </a:p>
          <a:p>
            <a:r>
              <a:rPr kumimoji="1" lang="ko-KR" altLang="en-US" dirty="0"/>
              <a:t>최고 예측 점수는 </a:t>
            </a:r>
            <a:r>
              <a:rPr kumimoji="1" lang="en-US" altLang="ko-KR" dirty="0"/>
              <a:t>50</a:t>
            </a:r>
            <a:r>
              <a:rPr kumimoji="1" lang="ko-KR" altLang="en-US" dirty="0"/>
              <a:t>점  이었습니다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116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7EB65-4FAE-B146-B367-953BDA51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E5931-C403-C044-9176-4BEEFE1E0B10}"/>
              </a:ext>
            </a:extLst>
          </p:cNvPr>
          <p:cNvSpPr txBox="1"/>
          <p:nvPr/>
        </p:nvSpPr>
        <p:spPr>
          <a:xfrm>
            <a:off x="4985841" y="1815610"/>
            <a:ext cx="6107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결과적으로 높은 예측 점수를 얻을 수 없었던 점에 대하여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매우 안타까웠습니다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하지만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이 결과는 예측모델 선택 및 피처 엔지니어링이 정말 중요하다는 것을 보여주었습니다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이번 대회를 통해서 지식과 경험이 정말 많이 필요하다는 것을 느꼈습니다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좋은 점수를 산출하지 못한 아쉬움에 대해 사과 드리며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저희는 앞으로 더 열심히 나아가도록 하겠습니다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CFEAA-EF1B-8243-BD75-5DE517ACA579}"/>
              </a:ext>
            </a:extLst>
          </p:cNvPr>
          <p:cNvSpPr txBox="1"/>
          <p:nvPr/>
        </p:nvSpPr>
        <p:spPr>
          <a:xfrm>
            <a:off x="5349642" y="620403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r>
              <a:rPr kumimoji="1"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kumimoji="1" lang="ko-Kore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3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9D10285-6468-4D47-8A41-B69FB919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Introduction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422C8-B5D3-6F4B-9DBB-2FF85E473381}"/>
              </a:ext>
            </a:extLst>
          </p:cNvPr>
          <p:cNvSpPr txBox="1"/>
          <p:nvPr/>
        </p:nvSpPr>
        <p:spPr>
          <a:xfrm>
            <a:off x="4881446" y="2136338"/>
            <a:ext cx="6298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안녕하십니까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현재 저희는 </a:t>
            </a:r>
            <a:r>
              <a:rPr kumimoji="1" lang="ko-KR" altLang="en-US" dirty="0" err="1"/>
              <a:t>딥러닝기반</a:t>
            </a:r>
            <a:r>
              <a:rPr kumimoji="1" lang="ko-KR" altLang="en-US" dirty="0"/>
              <a:t> </a:t>
            </a:r>
            <a:r>
              <a:rPr kumimoji="1" lang="en-US" altLang="ko-KR" dirty="0"/>
              <a:t>AI</a:t>
            </a:r>
            <a:r>
              <a:rPr kumimoji="1" lang="ko-KR" altLang="en-US" dirty="0"/>
              <a:t> 엔지니어링 취업특강을 수강중인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u="sng" dirty="0"/>
              <a:t>박희원</a:t>
            </a:r>
            <a:r>
              <a:rPr kumimoji="1" lang="en-US" altLang="ko-KR" u="sng" dirty="0"/>
              <a:t>,</a:t>
            </a:r>
            <a:r>
              <a:rPr kumimoji="1" lang="ko-KR" altLang="en-US" u="sng" dirty="0"/>
              <a:t> </a:t>
            </a:r>
            <a:r>
              <a:rPr kumimoji="1" lang="ko-KR" altLang="en-US" u="sng" dirty="0" err="1"/>
              <a:t>이찬주</a:t>
            </a:r>
            <a:r>
              <a:rPr kumimoji="1" lang="en-US" altLang="ko-KR" u="sng" dirty="0"/>
              <a:t>,</a:t>
            </a:r>
            <a:r>
              <a:rPr kumimoji="1" lang="ko-KR" altLang="en-US" u="sng" dirty="0"/>
              <a:t> 김진원</a:t>
            </a:r>
            <a:r>
              <a:rPr kumimoji="1" lang="en-US" altLang="ko-KR" u="sng" dirty="0"/>
              <a:t>,</a:t>
            </a:r>
            <a:r>
              <a:rPr kumimoji="1" lang="ko-KR" altLang="en-US" u="sng" dirty="0"/>
              <a:t> 조원우</a:t>
            </a:r>
            <a:r>
              <a:rPr kumimoji="1" lang="ko-KR" altLang="en-US" i="1" dirty="0"/>
              <a:t>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아직 배움의 과정 중 이지만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 이번에 배운 지식들을 이용하여 과제를 해결해 보기 위해 도전 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결과물이 앞으로 더 좋은 결과를 산출하기 위한 참고자료로 사용되었으면 하는 바램입니다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65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E4BEC-6CA8-FF49-9D0B-1AAC9FBA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내부요인</a:t>
            </a:r>
            <a:endParaRPr lang="ko-Kore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7C0CD-0D27-0A41-B54D-B4D90D661C13}"/>
              </a:ext>
            </a:extLst>
          </p:cNvPr>
          <p:cNvSpPr txBox="1"/>
          <p:nvPr/>
        </p:nvSpPr>
        <p:spPr>
          <a:xfrm>
            <a:off x="1322940" y="1767156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kumimoji="1"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(Preprocessing)</a:t>
            </a:r>
            <a:endParaRPr kumimoji="1" lang="ko-Kore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1F050-01E3-D94B-9B1C-38FE1ACF0EA9}"/>
              </a:ext>
            </a:extLst>
          </p:cNvPr>
          <p:cNvSpPr txBox="1"/>
          <p:nvPr/>
        </p:nvSpPr>
        <p:spPr>
          <a:xfrm>
            <a:off x="5330014" y="1859339"/>
            <a:ext cx="5253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제공 데이터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019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년 판매실적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정확한 판매량 예측을 위해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진행</a:t>
            </a:r>
            <a:r>
              <a:rPr kumimoji="1"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사전 설명된 예측에서 제외되어야 할 데이터 제거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피처 엔지니어링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방송일시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열에서 요일 열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근무일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휴일 등을 새로 생성하였음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상품군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열에서 </a:t>
            </a: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원핫인코딩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기법으로 각각의 </a:t>
            </a:r>
            <a:r>
              <a:rPr kumimoji="1"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상품군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열을 생성하였음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7683-B82E-9448-886F-1CA53179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외부요인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ore-K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ore-KR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계절</a:t>
            </a:r>
            <a:r>
              <a:rPr lang="en-US" altLang="ko-Kore-K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br>
              <a:rPr lang="en-US" altLang="ko-Kore-K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피처 엔지니어링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ore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9E10A-F3CE-B841-9A77-09F21926A831}"/>
              </a:ext>
            </a:extLst>
          </p:cNvPr>
          <p:cNvSpPr txBox="1"/>
          <p:nvPr/>
        </p:nvSpPr>
        <p:spPr>
          <a:xfrm>
            <a:off x="1322940" y="1767156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kumimoji="1"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(Preprocessing)</a:t>
            </a:r>
            <a:endParaRPr kumimoji="1" lang="ko-Kore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C219-9DB0-CD4A-881D-CD04383D973B}"/>
              </a:ext>
            </a:extLst>
          </p:cNvPr>
          <p:cNvSpPr txBox="1"/>
          <p:nvPr/>
        </p:nvSpPr>
        <p:spPr>
          <a:xfrm>
            <a:off x="4756558" y="171595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계절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(Season)</a:t>
            </a:r>
            <a:endParaRPr kumimoji="1" lang="ko-Kore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25786-057C-CE4E-8C49-3517F298AF92}"/>
              </a:ext>
            </a:extLst>
          </p:cNvPr>
          <p:cNvSpPr txBox="1"/>
          <p:nvPr/>
        </p:nvSpPr>
        <p:spPr>
          <a:xfrm>
            <a:off x="4756558" y="2231472"/>
            <a:ext cx="525931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상품군은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시즌별로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반복되고 있는 상황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방송일시를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기준으로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절기의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태양황경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값을 이용하여 정확한 계절 열을 새로 만듦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B4ABEA-FC79-064A-8401-652DEA9C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981" y="427892"/>
            <a:ext cx="1615981" cy="6002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9FE7CD-03A0-094E-B3B0-15D21A55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42" y="5429834"/>
            <a:ext cx="8079128" cy="100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7683-B82E-9448-886F-1CA53179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외부요인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시청률</a:t>
            </a:r>
            <a:r>
              <a:rPr lang="en-US" altLang="ko-K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br>
              <a:rPr lang="en-US" altLang="ko-Kore-K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피처 엔지니어링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ore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9E10A-F3CE-B841-9A77-09F21926A831}"/>
              </a:ext>
            </a:extLst>
          </p:cNvPr>
          <p:cNvSpPr txBox="1"/>
          <p:nvPr/>
        </p:nvSpPr>
        <p:spPr>
          <a:xfrm>
            <a:off x="1322940" y="1767156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kumimoji="1"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(Preprocessing)</a:t>
            </a:r>
            <a:endParaRPr kumimoji="1" lang="ko-Kore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B864E-B0A7-AA4A-A02B-107CDDA3D861}"/>
              </a:ext>
            </a:extLst>
          </p:cNvPr>
          <p:cNvSpPr txBox="1"/>
          <p:nvPr/>
        </p:nvSpPr>
        <p:spPr>
          <a:xfrm>
            <a:off x="4756558" y="16781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1"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시청률</a:t>
            </a:r>
            <a:endParaRPr kumimoji="1" lang="ko-Kore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81989-E7F3-4BCC-BA36-743871EAB2A7}"/>
              </a:ext>
            </a:extLst>
          </p:cNvPr>
          <p:cNvSpPr txBox="1"/>
          <p:nvPr/>
        </p:nvSpPr>
        <p:spPr>
          <a:xfrm>
            <a:off x="4756558" y="2231472"/>
            <a:ext cx="65468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분당 시청률인 자료를 노출분이 가장 많은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분 단위로 분리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노출분이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분이 아닌 비율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전제 데이터의 약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11%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정도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Row, columns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필요 없는 마지막 행 제거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2~5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 까지의 데이터는 제거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방송을 하지 않는 시간 이기 때문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다른 데이터 피처와 합치기 위해 키 값인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방송일시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형태를 맞추기 위해 시간과 날짜 문자열을 합친 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시청률 추가해서 새로운 데이터 프레임으로 결과 값 제작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2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7683-B82E-9448-886F-1CA53179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외부요인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소비자 </a:t>
            </a:r>
            <a:r>
              <a:rPr lang="ko-KR" alt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심리지수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피처 엔지니어링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ore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9E10A-F3CE-B841-9A77-09F21926A831}"/>
              </a:ext>
            </a:extLst>
          </p:cNvPr>
          <p:cNvSpPr txBox="1"/>
          <p:nvPr/>
        </p:nvSpPr>
        <p:spPr>
          <a:xfrm>
            <a:off x="1322940" y="1767156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kumimoji="1"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(Preprocessing)</a:t>
            </a:r>
            <a:endParaRPr kumimoji="1" lang="ko-Kore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B864E-B0A7-AA4A-A02B-107CDDA3D861}"/>
              </a:ext>
            </a:extLst>
          </p:cNvPr>
          <p:cNvSpPr txBox="1"/>
          <p:nvPr/>
        </p:nvSpPr>
        <p:spPr>
          <a:xfrm>
            <a:off x="4756558" y="176715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소비자 </a:t>
            </a:r>
            <a:r>
              <a:rPr kumimoji="1"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심리지수</a:t>
            </a:r>
            <a:endParaRPr kumimoji="1" lang="ko-Kore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81989-E7F3-4BCC-BA36-743871EAB2A7}"/>
              </a:ext>
            </a:extLst>
          </p:cNvPr>
          <p:cNvSpPr txBox="1"/>
          <p:nvPr/>
        </p:nvSpPr>
        <p:spPr>
          <a:xfrm>
            <a:off x="4756558" y="2349925"/>
            <a:ext cx="4865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ko-Kore-KR" dirty="0">
                <a:latin typeface="Arial" panose="020B0604020202020204" pitchFamily="34" charset="0"/>
                <a:cs typeface="Arial" panose="020B0604020202020204" pitchFamily="34" charset="0"/>
              </a:rPr>
              <a:t>경제상황에 대한 소비자들의 심리를 종합적으로 나타내는 지수로써 </a:t>
            </a:r>
            <a:b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ko-KR" altLang="ko-Kore-KR" dirty="0">
                <a:latin typeface="Arial" panose="020B0604020202020204" pitchFamily="34" charset="0"/>
                <a:cs typeface="Arial" panose="020B0604020202020204" pitchFamily="34" charset="0"/>
              </a:rPr>
              <a:t>평균값 </a:t>
            </a:r>
            <a:r>
              <a:rPr kumimoji="1"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ko-KR" altLang="ko-Kore-KR" dirty="0">
                <a:latin typeface="Arial" panose="020B0604020202020204" pitchFamily="34" charset="0"/>
                <a:cs typeface="Arial" panose="020B0604020202020204" pitchFamily="34" charset="0"/>
              </a:rPr>
              <a:t>을 기준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ko-KR" altLang="ko-Kore-KR" dirty="0">
                <a:latin typeface="Arial" panose="020B0604020202020204" pitchFamily="34" charset="0"/>
                <a:cs typeface="Arial" panose="020B0604020202020204" pitchFamily="34" charset="0"/>
              </a:rPr>
              <a:t>보다 크면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ko-KR" altLang="ko-Kore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ko-KR" altLang="ko-Kore-KR" dirty="0">
                <a:latin typeface="Arial" panose="020B0604020202020204" pitchFamily="34" charset="0"/>
                <a:cs typeface="Arial" panose="020B0604020202020204" pitchFamily="34" charset="0"/>
              </a:rPr>
              <a:t>긍정적으로 응답한 가구수가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ko-KR" altLang="ko-Kore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ko-KR" altLang="ko-Kore-KR" dirty="0">
                <a:latin typeface="Arial" panose="020B0604020202020204" pitchFamily="34" charset="0"/>
                <a:cs typeface="Arial" panose="020B0604020202020204" pitchFamily="34" charset="0"/>
              </a:rPr>
              <a:t>부정적으로 응답한 가구수보다 많음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의미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ko-KR" altLang="ko-Kore-KR" dirty="0">
                <a:latin typeface="Arial" panose="020B0604020202020204" pitchFamily="34" charset="0"/>
                <a:cs typeface="Arial" panose="020B0604020202020204" pitchFamily="34" charset="0"/>
              </a:rPr>
              <a:t>보다 작으면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ko-Kore-KR" dirty="0">
                <a:latin typeface="Arial" panose="020B0604020202020204" pitchFamily="34" charset="0"/>
                <a:cs typeface="Arial" panose="020B0604020202020204" pitchFamily="34" charset="0"/>
              </a:rPr>
              <a:t>그 반대를 의미</a:t>
            </a:r>
            <a:endParaRPr lang="ko-Kore-KR" altLang="ko-Kore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4505ED-8377-8944-AB2E-9616CD1EEE3D}"/>
              </a:ext>
            </a:extLst>
          </p:cNvPr>
          <p:cNvSpPr/>
          <p:nvPr/>
        </p:nvSpPr>
        <p:spPr>
          <a:xfrm>
            <a:off x="2281473" y="5288216"/>
            <a:ext cx="934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참조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http://www.index.go.kr/potal/main/EachDtlPageDetail.do?idx_cd=1058</a:t>
            </a:r>
            <a:endParaRPr lang="ko-Kore-KR" altLang="ko-Kore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6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E286-0BD7-3C40-B98F-86AFBD1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피처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(feature)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선정</a:t>
            </a:r>
            <a:endParaRPr lang="ko-Kore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2DAC012-5854-4416-A643-F548F245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674" y="3352933"/>
            <a:ext cx="5927078" cy="2065242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21B421B-4F6F-4A37-AA08-7F2E2B6E8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74" y="173521"/>
            <a:ext cx="4270486" cy="31692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BF5487-8652-4ABC-A251-041570E22ED2}"/>
              </a:ext>
            </a:extLst>
          </p:cNvPr>
          <p:cNvSpPr txBox="1"/>
          <p:nvPr/>
        </p:nvSpPr>
        <p:spPr>
          <a:xfrm>
            <a:off x="9001760" y="652047"/>
            <a:ext cx="3119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년 월별 </a:t>
            </a:r>
            <a:r>
              <a:rPr kumimoji="1"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취급액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그래프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월별로 취급액의 차이를 보이는 것으로 나타남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방송일시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열에서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을 추출해서 컬럼을 만들기로 함</a:t>
            </a:r>
            <a:endParaRPr kumimoji="1" lang="ko-Kore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37585-B6BD-46CB-A707-0B277559582B}"/>
              </a:ext>
            </a:extLst>
          </p:cNvPr>
          <p:cNvSpPr txBox="1"/>
          <p:nvPr/>
        </p:nvSpPr>
        <p:spPr>
          <a:xfrm>
            <a:off x="4785360" y="5489295"/>
            <a:ext cx="6888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kumimoji="1"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요일별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취급액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그래프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평일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(0~4)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과 주말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(5~6)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비교했을 때 취급액의 차이가 많이 나는 것으로 나타남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방송일시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열에서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요일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추출 후 평일과 휴일을 구분하는 컬럼을 만들기로 함</a:t>
            </a:r>
            <a:endParaRPr kumimoji="1"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E286-0BD7-3C40-B98F-86AFBD1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피처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(feature)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선정</a:t>
            </a:r>
            <a:endParaRPr lang="ko-Kore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BBD2380-1421-48C8-A614-C703D32B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470" y="1461678"/>
            <a:ext cx="7415300" cy="2739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D6D64-C2DF-4B68-9E5F-363C7FF6D294}"/>
              </a:ext>
            </a:extLst>
          </p:cNvPr>
          <p:cNvSpPr txBox="1"/>
          <p:nvPr/>
        </p:nvSpPr>
        <p:spPr>
          <a:xfrm>
            <a:off x="5189000" y="4350287"/>
            <a:ext cx="6738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년 시간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휴일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kumimoji="1"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취급액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그래프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평일과 휴일의 각 시간별 취급액이 다른 것을 보여줌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단계에서 시간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(hour), 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휴일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resting_day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컬럼 포함의 필요성을 느낌</a:t>
            </a:r>
            <a:endParaRPr kumimoji="1"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7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E286-0BD7-3C40-B98F-86AFBD1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>
                <a:latin typeface="Arial" panose="020B0604020202020204" pitchFamily="34" charset="0"/>
                <a:cs typeface="Arial" panose="020B0604020202020204" pitchFamily="34" charset="0"/>
              </a:rPr>
              <a:t>피처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(feature)</a:t>
            </a:r>
            <a:br>
              <a:rPr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선정</a:t>
            </a:r>
            <a:endParaRPr lang="ko-Kore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F5487-8652-4ABC-A251-041570E22ED2}"/>
              </a:ext>
            </a:extLst>
          </p:cNvPr>
          <p:cNvSpPr txBox="1"/>
          <p:nvPr/>
        </p:nvSpPr>
        <p:spPr>
          <a:xfrm>
            <a:off x="9001760" y="652047"/>
            <a:ext cx="3119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kumimoji="1"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상품군별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취급액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그래프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상품군별로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취급액의 차이가 있는 것으로 나타남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kumimoji="1"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상품군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카테고리를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해서 모델에 넣기로 함</a:t>
            </a:r>
            <a:endParaRPr kumimoji="1" lang="ko-Kore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37585-B6BD-46CB-A707-0B277559582B}"/>
              </a:ext>
            </a:extLst>
          </p:cNvPr>
          <p:cNvSpPr txBox="1"/>
          <p:nvPr/>
        </p:nvSpPr>
        <p:spPr>
          <a:xfrm>
            <a:off x="4785360" y="5489295"/>
            <a:ext cx="688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kumimoji="1"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상품군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요일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kumimoji="1"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취급액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그래프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상품군별로 각 요일마다 취급액이 다른 것으로 나타남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단계에서 </a:t>
            </a:r>
            <a:r>
              <a:rPr kumimoji="1"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상품군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요일 컬럼 포함의 필요성을 느낌</a:t>
            </a:r>
            <a:endParaRPr kumimoji="1"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34A7B01-6D78-4CC9-AC60-D08BF4B5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39" y="118488"/>
            <a:ext cx="4333682" cy="2883000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D98923F-421A-4EAA-AD9B-4212C2474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00" y="3001488"/>
            <a:ext cx="7561980" cy="246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07171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아틀라스</Template>
  <TotalTime>357</TotalTime>
  <Words>916</Words>
  <Application>Microsoft Macintosh PowerPoint</Application>
  <PresentationFormat>와이드스크린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Rockwell</vt:lpstr>
      <vt:lpstr>Wingdings</vt:lpstr>
      <vt:lpstr>아틀라스</vt:lpstr>
      <vt:lpstr>TEAM: 제왕의홈쇼핑</vt:lpstr>
      <vt:lpstr>Introduction</vt:lpstr>
      <vt:lpstr>내부요인</vt:lpstr>
      <vt:lpstr>외부요인 -계절- (피처 엔지니어링)</vt:lpstr>
      <vt:lpstr>외부요인 -시청률- (피처 엔지니어링)</vt:lpstr>
      <vt:lpstr>외부요인 -소비자 심리지수- (피처 엔지니어링)</vt:lpstr>
      <vt:lpstr>피처 (feature) 선정</vt:lpstr>
      <vt:lpstr>피처 (feature) 선정</vt:lpstr>
      <vt:lpstr>피처 (feature) 선정</vt:lpstr>
      <vt:lpstr>피처 (feature) 선정</vt:lpstr>
      <vt:lpstr>피처 (feature) 선정</vt:lpstr>
      <vt:lpstr>예측모델</vt:lpstr>
      <vt:lpstr>랜덤 포레스트</vt:lpstr>
      <vt:lpstr>예측모델</vt:lpstr>
      <vt:lpstr>결과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제왕의홈쇼핑</dc:title>
  <dc:creator>Kim JinWon</dc:creator>
  <cp:lastModifiedBy>Kim JinWon</cp:lastModifiedBy>
  <cp:revision>24</cp:revision>
  <dcterms:created xsi:type="dcterms:W3CDTF">2020-09-27T11:22:38Z</dcterms:created>
  <dcterms:modified xsi:type="dcterms:W3CDTF">2020-09-27T17:35:06Z</dcterms:modified>
</cp:coreProperties>
</file>