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0" r:id="rId3"/>
    <p:sldId id="271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4" r:id="rId17"/>
    <p:sldId id="285" r:id="rId18"/>
    <p:sldId id="286" r:id="rId1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2020/8/21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21T03:05:42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22531 12206 0,'28'0'31,"0"0"-15,-28 28-1,56 28 1,0 56-1,28 28 1,-84-112-16,83 139 16,29 1-1,-56-1 1,0-27 0,-1 0-1,1-29 1,-28-55-1,0-56 1,-28-28 78,-28 28-94,28-28 15,-28 0-15,-55-83 16,-29-57 0,0 1-1,112 139-15,-84-140 16,29 56 0,27 1-1,0-1 1,0 84-1,0-28 17,28 28-32,-28 0 0,28-56 31,0 56-15,0 56 93,0 0-109,28-28 16,-28 28-16,56 28 15,-28-28 1</inkml:trace>
  <inkml:trace contextRef="#ctx0" brushRef="#br0" timeOffset="1583.284">23453 13631 0,'-28'0'16,"0"0"-16,-28 0 0,-56 0 31,1 0-15,55 28-1,28-28-15,0 112 16,28 27-1,84 85 1,-1-85 0,1-55-1,-56-56 1,28 28 0,-28-56-16,0 0 15,83-28 1,1-84-1,-56 1 1,-56-57 0,-56 0 15,-139-27-15,55 111-1,-55 56 1,55 28-1,28 0 1,112 28-16,-55 56 16,27 167-1,83 1 1,29-85 0,0-55-1,0-84 1,27-28-1,-83 0 1,84-28-16,28-112 16,-57 29 15,-83-85-15,0 56-1,-83-55 1,-85 27-1,-27 140 1,83 28 0,0 140-1,84 28 1,28-1 0,56-55-1,28-28 1,28-56-1,27-28 17,-55-28-32,-28-56 31,-84-84-15,-84-27-1,-83 55 1,-29 84-1,29 56 1,83 28 0,84 112-1,56 55 1,84-83 0,-28-28-1,-56-84-15,83 56 16,29-56-1,0 0 1,-85-28 15,-55-56-15,0-28 0,-139-27-1,27 27 1,0 112-1,85 0 1,27 112 0,139 111-1,-27-111 1,-1-56 0,-55-56-1,-28 0 1,-28-56 46,0 28-46,0 0-16</inkml:trace>
  <inkml:trace contextRef="#ctx0" brushRef="#br0" timeOffset="4946.447">25128 12151 0,'-28'0'94,"28"28"-79,0-1-15,0 1 0,-56 56 16,56-56-16,-28 84 16,0 27-1,-28 85 1,1-29 0,55-55-1,-28-28 1,0 28-1,0-57 1,0 1 15,28-28-15,-28 56 0,0-28-1,28-57 1</inkml:trace>
  <inkml:trace contextRef="#ctx0" brushRef="#br0" timeOffset="6632.917">24709 13910 0,'0'-28'0,"0"0"16,-28 1 0,0 27-1,-56 0 1,29 27 0,-29 57-1,56 28 1,-28-56-1,56-28-15,0 56 16,0-29 15,84-27-15,111 0 0,-27-28-1,-1 0 1,-55-83-1,-56 27 1,-56-56 0,0-28-1,-112 1 1,0 55 0,29 56-1,-29 28 1,56 0-1,-28 112 1,56 27 0,28 29 15,28-56-15,56-1-1,28-55 1,0-56-1,55-28 1,-83-83 0,-84-1-1,0-28 1,-28 0 0,-84 1-1,28 83 1,1 56-1,-29 56 17,112-28-32,-56 56 0,-28 55 31,84-111-31,-28 84 16,28 0-1,28-57 1,28-27-1,56-28 1,-28-55 0,-28-57-1,-29 0 1,-27 0 0,-27 29-1,-85-1 1,56 84-1,0 56 1,28 55 0,0 1 15,0-56-15,56-28-1,28 0 1,56 0-1,-28-28 1,-1-28 0,-27 0-1,-56 0 1,0-28 0,0 0-1,-56 28 1,-27 0 15,27 28-31,0 56 16,28 28 15,28 0-15,28-28-1,0-28 1,0-28-1,28 0 1,-28-28 0,-28-84-1,0 28 1,-84 0 0,0 56-1,-56 28 1,29 28-1,55 84 1,0-28 0,56-28 15,0-28-15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2020/8/21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89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2020/8/21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2020/8/21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Re: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从零开始的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树与图</a:t>
            </a:r>
          </a:p>
        </p:txBody>
      </p:sp>
    </p:spTree>
    <p:extLst>
      <p:ext uri="{BB962C8B-B14F-4D97-AF65-F5344CB8AC3E}">
        <p14:creationId xmlns:p14="http://schemas.microsoft.com/office/powerpoint/2010/main" val="38654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466EA-2C69-4A98-9C60-0E5F4910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3E9F2-69D9-44CF-85EE-155DD44D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将满二叉树结点进行编号</a:t>
            </a:r>
            <a:endParaRPr lang="en-US" altLang="zh-CN" dirty="0"/>
          </a:p>
          <a:p>
            <a:r>
              <a:rPr lang="zh-CN" altLang="en-US" dirty="0"/>
              <a:t>根节点为</a:t>
            </a:r>
            <a:r>
              <a:rPr lang="en-US" altLang="zh-CN" dirty="0"/>
              <a:t>1</a:t>
            </a:r>
            <a:r>
              <a:rPr lang="zh-CN" altLang="en-US" dirty="0"/>
              <a:t>，两个孩子是</a:t>
            </a:r>
            <a:r>
              <a:rPr lang="en-US" altLang="zh-CN" dirty="0"/>
              <a:t>2,3</a:t>
            </a:r>
          </a:p>
          <a:p>
            <a:r>
              <a:rPr lang="zh-CN" altLang="en-US" dirty="0"/>
              <a:t>再下面是</a:t>
            </a:r>
            <a:r>
              <a:rPr lang="en-US" altLang="zh-CN" dirty="0"/>
              <a:t>4,5,6,7...</a:t>
            </a:r>
            <a:r>
              <a:rPr lang="zh-CN" altLang="en-US" dirty="0"/>
              <a:t> </a:t>
            </a:r>
            <a:r>
              <a:rPr lang="en-US" altLang="zh-CN" dirty="0"/>
              <a:t>...</a:t>
            </a:r>
          </a:p>
          <a:p>
            <a:endParaRPr lang="en-US" altLang="zh-CN" dirty="0"/>
          </a:p>
          <a:p>
            <a:r>
              <a:rPr lang="zh-CN" altLang="en-US" dirty="0"/>
              <a:t>观察每个父亲</a:t>
            </a:r>
            <a:r>
              <a:rPr lang="en-US" altLang="zh-CN" dirty="0"/>
              <a:t>—</a:t>
            </a:r>
            <a:r>
              <a:rPr lang="zh-CN" altLang="en-US" dirty="0"/>
              <a:t>孩子</a:t>
            </a:r>
            <a:br>
              <a:rPr lang="en-US" altLang="zh-CN" dirty="0"/>
            </a:br>
            <a:r>
              <a:rPr lang="zh-CN" altLang="en-US" dirty="0"/>
              <a:t>结点之间的编号关系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找规律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452D3F-8793-4106-9AC4-2D520B79C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18" y="1772815"/>
            <a:ext cx="6216607" cy="508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E2804-B235-4891-9749-85C98BEC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E80B9-69B0-4FF0-A6EC-498587FD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用数组</a:t>
            </a:r>
            <a:r>
              <a:rPr lang="en-US" altLang="zh-CN" dirty="0">
                <a:latin typeface="+mj-lt"/>
              </a:rPr>
              <a:t>Tree[N]</a:t>
            </a:r>
            <a:r>
              <a:rPr lang="zh-CN" altLang="en-US" dirty="0">
                <a:latin typeface="+mj-lt"/>
              </a:rPr>
              <a:t>存储信息。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编号为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的结点存放在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Tree[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i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]</a:t>
            </a:r>
          </a:p>
          <a:p>
            <a:r>
              <a:rPr lang="zh-CN" altLang="en-US" dirty="0">
                <a:latin typeface="+mj-lt"/>
              </a:rPr>
              <a:t>左孩子存放在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Tree[2*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i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]</a:t>
            </a:r>
          </a:p>
          <a:p>
            <a:r>
              <a:rPr lang="zh-CN" altLang="en-US" dirty="0">
                <a:latin typeface="+mj-lt"/>
              </a:rPr>
              <a:t>右孩子存放在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Tree[2*i+1]</a:t>
            </a:r>
          </a:p>
          <a:p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r>
              <a:rPr lang="zh-CN" altLang="en-US" b="1" dirty="0">
                <a:latin typeface="+mj-lt"/>
              </a:rPr>
              <a:t>一棵有</a:t>
            </a:r>
            <a:r>
              <a:rPr lang="en-US" altLang="zh-CN" b="1" dirty="0">
                <a:latin typeface="+mj-lt"/>
              </a:rPr>
              <a:t>k</a:t>
            </a:r>
            <a:r>
              <a:rPr lang="zh-CN" altLang="en-US" b="1" dirty="0">
                <a:latin typeface="+mj-lt"/>
              </a:rPr>
              <a:t>个结点的二叉树，数组要开多大？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0BDF93-BD9A-4AF2-9FE9-D79E6D4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905000"/>
            <a:ext cx="5611020" cy="296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72C28-0A0F-4382-A65C-9021C53C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D4853-5F2B-41E9-9785-C3BC6F3F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另一种方式：链式结构。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每个结点包含</a:t>
            </a:r>
            <a:r>
              <a:rPr lang="en-US" altLang="zh-CN" dirty="0"/>
              <a:t>4</a:t>
            </a:r>
            <a:r>
              <a:rPr lang="zh-CN" altLang="en-US" dirty="0"/>
              <a:t>个域：*</a:t>
            </a:r>
            <a:r>
              <a:rPr lang="en-US" altLang="zh-CN" dirty="0" err="1"/>
              <a:t>Lch</a:t>
            </a:r>
            <a:r>
              <a:rPr lang="en-US" altLang="zh-CN" dirty="0"/>
              <a:t>,</a:t>
            </a:r>
            <a:r>
              <a:rPr lang="zh-CN" altLang="en-US" dirty="0"/>
              <a:t>*</a:t>
            </a:r>
            <a:r>
              <a:rPr lang="en-US" altLang="zh-CN" dirty="0" err="1"/>
              <a:t>Rch</a:t>
            </a:r>
            <a:r>
              <a:rPr lang="en-US" altLang="zh-CN" dirty="0"/>
              <a:t>,</a:t>
            </a:r>
            <a:r>
              <a:rPr lang="zh-CN" altLang="en-US" dirty="0"/>
              <a:t>*</a:t>
            </a:r>
            <a:r>
              <a:rPr lang="en-US" altLang="zh-CN" dirty="0" err="1"/>
              <a:t>Par,Val</a:t>
            </a:r>
            <a:br>
              <a:rPr lang="en-US" altLang="zh-CN" dirty="0"/>
            </a:br>
            <a:r>
              <a:rPr lang="zh-CN" altLang="en-US" dirty="0"/>
              <a:t>分别代表左孩子，右孩子，父亲，结点值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好处：空间利用率高。乘</a:t>
            </a:r>
            <a:r>
              <a:rPr lang="en-US" altLang="zh-CN" dirty="0"/>
              <a:t>2</a:t>
            </a:r>
            <a:r>
              <a:rPr lang="zh-CN" altLang="en-US" dirty="0"/>
              <a:t>法数组存储往往会浪费大量空间（针对普通二叉树而言）。</a:t>
            </a:r>
            <a:endParaRPr lang="en-US" altLang="zh-CN" dirty="0"/>
          </a:p>
          <a:p>
            <a:r>
              <a:rPr lang="zh-CN" altLang="en-US" dirty="0"/>
              <a:t>缺点：实现复杂，易出错，难维护。</a:t>
            </a:r>
          </a:p>
        </p:txBody>
      </p:sp>
    </p:spTree>
    <p:extLst>
      <p:ext uri="{BB962C8B-B14F-4D97-AF65-F5344CB8AC3E}">
        <p14:creationId xmlns:p14="http://schemas.microsoft.com/office/powerpoint/2010/main" val="20044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57575-4926-42F8-8B2C-1A2C7D43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215D6-0240-4590-B385-1461754F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对于二叉树而言，层次遍历就是按结点编号遍历。使用</a:t>
            </a:r>
            <a:r>
              <a:rPr lang="en-US" altLang="zh-CN" dirty="0"/>
              <a:t>BFS</a:t>
            </a:r>
            <a:r>
              <a:rPr lang="zh-CN" altLang="en-US" dirty="0"/>
              <a:t>遍历该树，或是直接用数组保存，按下标从小到大顺序枚举即可。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先序：根</a:t>
            </a:r>
            <a:r>
              <a:rPr lang="en-US" altLang="zh-CN" dirty="0"/>
              <a:t>-</a:t>
            </a:r>
            <a:r>
              <a:rPr lang="zh-CN" altLang="en-US" dirty="0"/>
              <a:t>左子树</a:t>
            </a:r>
            <a:r>
              <a:rPr lang="en-US" altLang="zh-CN" dirty="0"/>
              <a:t>-</a:t>
            </a:r>
            <a:r>
              <a:rPr lang="zh-CN" altLang="en-US" dirty="0"/>
              <a:t>右子树</a:t>
            </a:r>
            <a:endParaRPr lang="en-US" altLang="zh-CN" dirty="0"/>
          </a:p>
          <a:p>
            <a:r>
              <a:rPr lang="zh-CN" altLang="en-US" dirty="0"/>
              <a:t>中序：左子树</a:t>
            </a:r>
            <a:r>
              <a:rPr lang="en-US" altLang="zh-CN" dirty="0"/>
              <a:t>-</a:t>
            </a:r>
            <a:r>
              <a:rPr lang="zh-CN" altLang="en-US" dirty="0"/>
              <a:t>根</a:t>
            </a:r>
            <a:r>
              <a:rPr lang="en-US" altLang="zh-CN" dirty="0"/>
              <a:t>-</a:t>
            </a:r>
            <a:r>
              <a:rPr lang="zh-CN" altLang="en-US" dirty="0"/>
              <a:t>右子树</a:t>
            </a:r>
            <a:endParaRPr lang="en-US" altLang="zh-CN" dirty="0"/>
          </a:p>
          <a:p>
            <a:r>
              <a:rPr lang="zh-CN" altLang="en-US" dirty="0"/>
              <a:t>后序：左子树</a:t>
            </a:r>
            <a:r>
              <a:rPr lang="en-US" altLang="zh-CN" dirty="0"/>
              <a:t>-</a:t>
            </a:r>
            <a:r>
              <a:rPr lang="zh-CN" altLang="en-US" dirty="0"/>
              <a:t>右子树</a:t>
            </a:r>
            <a:r>
              <a:rPr lang="en-US" altLang="zh-CN" dirty="0"/>
              <a:t>-</a:t>
            </a:r>
            <a:r>
              <a:rPr lang="zh-CN" altLang="en-US" dirty="0"/>
              <a:t>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这三者是按根被遍历时出现的位置而命名的。递归过程遍历。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16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3EDE2-FE3A-4220-A34B-E95BDDCD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前中后序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9CD4C-56A8-49FC-A5DF-FA258785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注意：这里的左子树，右子树是递归性质的。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先序：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根结点</a:t>
            </a:r>
            <a:r>
              <a:rPr lang="zh-CN" altLang="en-US" dirty="0"/>
              <a:t>（左子树的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先</a:t>
            </a:r>
            <a:r>
              <a:rPr lang="zh-CN" altLang="en-US" dirty="0"/>
              <a:t>序序列）（右子树的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先</a:t>
            </a:r>
            <a:r>
              <a:rPr lang="zh-CN" altLang="en-US" dirty="0"/>
              <a:t>序序列）</a:t>
            </a:r>
            <a:endParaRPr lang="en-US" altLang="zh-CN" dirty="0"/>
          </a:p>
          <a:p>
            <a:r>
              <a:rPr lang="zh-CN" altLang="en-US" dirty="0"/>
              <a:t>中序：（左子树的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中</a:t>
            </a:r>
            <a:r>
              <a:rPr lang="zh-CN" altLang="en-US" dirty="0"/>
              <a:t>序序列）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根结点</a:t>
            </a:r>
            <a:r>
              <a:rPr lang="zh-CN" altLang="en-US" dirty="0"/>
              <a:t>（右子树的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中</a:t>
            </a:r>
            <a:r>
              <a:rPr lang="zh-CN" altLang="en-US" dirty="0"/>
              <a:t>序序列）</a:t>
            </a:r>
          </a:p>
          <a:p>
            <a:r>
              <a:rPr lang="zh-CN" altLang="en-US" dirty="0"/>
              <a:t>后序：（左子树的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后</a:t>
            </a:r>
            <a:r>
              <a:rPr lang="zh-CN" altLang="en-US" dirty="0"/>
              <a:t>序序列）（右子树的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后</a:t>
            </a:r>
            <a:r>
              <a:rPr lang="zh-CN" altLang="en-US" dirty="0"/>
              <a:t>序序列）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根结点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/>
              <a:t>对应递归的尾递归，中间递归，首递归</a:t>
            </a:r>
          </a:p>
        </p:txBody>
      </p:sp>
    </p:spTree>
    <p:extLst>
      <p:ext uri="{BB962C8B-B14F-4D97-AF65-F5344CB8AC3E}">
        <p14:creationId xmlns:p14="http://schemas.microsoft.com/office/powerpoint/2010/main" val="75530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E2485-31A6-4D0C-9304-0047AFD9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ACA87-0E42-4617-ACCE-CC039F29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将表达式写成二叉树形式，再进行不同的遍历，得到的就是不同的表达式。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先序</a:t>
            </a:r>
            <a:r>
              <a:rPr lang="en-US" altLang="zh-CN" dirty="0"/>
              <a:t>——</a:t>
            </a:r>
            <a:r>
              <a:rPr lang="zh-CN" altLang="en-US" dirty="0"/>
              <a:t>前缀表达式（波兰式）</a:t>
            </a:r>
            <a:endParaRPr lang="en-US" altLang="zh-CN" dirty="0"/>
          </a:p>
          <a:p>
            <a:r>
              <a:rPr lang="zh-CN" altLang="en-US" dirty="0"/>
              <a:t>中序</a:t>
            </a:r>
            <a:r>
              <a:rPr lang="en-US" altLang="zh-CN" dirty="0"/>
              <a:t>——</a:t>
            </a:r>
            <a:r>
              <a:rPr lang="zh-CN" altLang="en-US" dirty="0"/>
              <a:t>原表达式</a:t>
            </a:r>
            <a:endParaRPr lang="en-US" altLang="zh-CN" dirty="0"/>
          </a:p>
          <a:p>
            <a:r>
              <a:rPr lang="zh-CN" altLang="en-US" dirty="0"/>
              <a:t>后续</a:t>
            </a:r>
            <a:r>
              <a:rPr lang="en-US" altLang="zh-CN" dirty="0"/>
              <a:t>——</a:t>
            </a:r>
            <a:r>
              <a:rPr lang="zh-CN" altLang="en-US" dirty="0"/>
              <a:t>后缀表达式（逆波兰式）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44F19C-8E94-476B-A202-F5C46713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581275"/>
            <a:ext cx="4762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E151A-059A-4D24-9B5B-04B20CB1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8C32-902A-45EF-8F9D-2EA25265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2483766" cy="4267200"/>
          </a:xfrm>
        </p:spPr>
        <p:txBody>
          <a:bodyPr/>
          <a:lstStyle/>
          <a:p>
            <a:r>
              <a:rPr lang="zh-CN" altLang="en-US" dirty="0"/>
              <a:t>许多树则构成森林。这里的树不限定是什么树。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树与二叉树可以相互转化，森林亦可。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A7B5E4-54B8-471B-A399-D165EB6AA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2060848"/>
            <a:ext cx="7758597" cy="436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ED9C2-9754-455E-9BD7-0EDE59C8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树与二叉树互换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0FF1A-AED4-47A4-BA9F-2F21633F7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兄弟结点之间连线</a:t>
            </a:r>
            <a:br>
              <a:rPr lang="en-US" altLang="zh-CN" dirty="0"/>
            </a:br>
            <a:r>
              <a:rPr lang="zh-CN" altLang="en-US" dirty="0"/>
              <a:t>（堂、表不连）</a:t>
            </a:r>
            <a:endParaRPr lang="en-US" altLang="zh-CN" dirty="0"/>
          </a:p>
          <a:p>
            <a:r>
              <a:rPr lang="zh-CN" altLang="en-US" dirty="0"/>
              <a:t>去除长子之外的孩子连线</a:t>
            </a:r>
            <a:endParaRPr lang="en-US" altLang="zh-CN" dirty="0"/>
          </a:p>
          <a:p>
            <a:r>
              <a:rPr lang="zh-CN" altLang="en-US" dirty="0"/>
              <a:t>调整结构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相反的，二叉树转树即为</a:t>
            </a:r>
            <a:br>
              <a:rPr lang="en-US" altLang="zh-CN" dirty="0"/>
            </a:br>
            <a:r>
              <a:rPr lang="zh-CN" altLang="en-US" dirty="0"/>
              <a:t>“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左孩子右兄弟</a:t>
            </a:r>
            <a:r>
              <a:rPr lang="zh-CN" altLang="en-US" dirty="0"/>
              <a:t>”。所以可以将树</a:t>
            </a:r>
            <a:br>
              <a:rPr lang="en-US" altLang="zh-CN" dirty="0"/>
            </a:br>
            <a:r>
              <a:rPr lang="zh-CN" altLang="en-US" dirty="0"/>
              <a:t>先转成二叉树，然后用数组存储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D8438B-45B5-4928-A8AD-10DF0CEA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1713543"/>
            <a:ext cx="5760640" cy="486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46FF3-54D2-441F-8768-5D584FA0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森林与二叉树互换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11787-6AB7-46E3-979B-3EF05B54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先将每棵树转成二叉树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依次连接为上一棵二叉树的右子树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二叉树转森林：左孩子右兄弟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超级源点？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7EF149-66AF-4221-9671-2928373CA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2140744"/>
            <a:ext cx="5437983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64F05-159D-4740-91A1-FE5AAC26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8A904-0DC0-4151-95AC-BF3D4723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5580110" cy="4267200"/>
          </a:xfrm>
        </p:spPr>
        <p:txBody>
          <a:bodyPr/>
          <a:lstStyle/>
          <a:p>
            <a:r>
              <a:rPr lang="zh-CN" altLang="en-US" dirty="0"/>
              <a:t>什么是树？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树的最大的特点：层次与分叉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若抽象事物之间有层次与分叉的关系，就可以转化成</a:t>
            </a:r>
            <a:r>
              <a:rPr lang="en-US" altLang="zh-CN" dirty="0"/>
              <a:t> </a:t>
            </a:r>
            <a:r>
              <a:rPr lang="zh-CN" altLang="en-US" dirty="0"/>
              <a:t>“树”</a:t>
            </a:r>
            <a:r>
              <a:rPr lang="en-US" altLang="zh-CN" dirty="0"/>
              <a:t> </a:t>
            </a:r>
            <a:r>
              <a:rPr lang="zh-CN" altLang="en-US" dirty="0"/>
              <a:t>的结构。这也是为什么我们将具有层次结构的数据结构命名为树。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444E6A-F5F9-47AB-99D3-D9B84D210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713" y="2420888"/>
            <a:ext cx="4437112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F167E-2817-4148-9F4A-0B5FD6D4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961B5-9868-4B32-8188-FC6FCFD8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树根一般表示为“高级”、“祖先”、“顶级”。为了更符合现实生活的情况，树根画在上方，叶子画在下方。</a:t>
            </a:r>
            <a:endParaRPr lang="en-US" altLang="zh-CN" dirty="0"/>
          </a:p>
          <a:p>
            <a:r>
              <a:rPr lang="zh-CN" altLang="en-US" dirty="0"/>
              <a:t>很明显，树是一个无环连通图。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6ADCC9-6B4B-4DA3-B2BC-EA217ACA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3732"/>
            <a:ext cx="6454452" cy="36042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135BE8-CADD-4313-944F-60C818FB5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0" t="-421" r="22503" b="421"/>
          <a:stretch/>
        </p:blipFill>
        <p:spPr>
          <a:xfrm>
            <a:off x="6454451" y="3238500"/>
            <a:ext cx="5734373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72BCB-E1A3-49B8-BD35-AFF2FC83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86127-BB36-408C-9F00-9B5112BD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476654" cy="4267200"/>
          </a:xfrm>
        </p:spPr>
        <p:txBody>
          <a:bodyPr>
            <a:normAutofit/>
          </a:bodyPr>
          <a:lstStyle/>
          <a:p>
            <a:r>
              <a:rPr lang="zh-CN" altLang="en-US" dirty="0"/>
              <a:t>树可以看成一个“家谱关系”。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根结点（</a:t>
            </a:r>
            <a:r>
              <a:rPr lang="en-US" altLang="zh-CN" b="1" dirty="0">
                <a:solidFill>
                  <a:srgbClr val="FF0000"/>
                </a:solidFill>
              </a:rPr>
              <a:t>Root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，最上面的点，一层只有一个，“最老的祖先”</a:t>
            </a:r>
            <a:endParaRPr lang="en-US" altLang="zh-CN" dirty="0"/>
          </a:p>
          <a:p>
            <a:r>
              <a:rPr lang="zh-CN" altLang="en-US" dirty="0"/>
              <a:t>结点下方的所有点统称为后代（</a:t>
            </a:r>
            <a:r>
              <a:rPr lang="en-US" altLang="zh-CN" dirty="0"/>
              <a:t>descendant</a:t>
            </a:r>
            <a:r>
              <a:rPr lang="zh-CN" altLang="en-US" dirty="0"/>
              <a:t>）结点。</a:t>
            </a:r>
            <a:br>
              <a:rPr lang="en-US" altLang="zh-CN" dirty="0"/>
            </a:br>
            <a:r>
              <a:rPr lang="zh-CN" altLang="en-US" dirty="0"/>
              <a:t>特别的，直接相连的称为</a:t>
            </a:r>
            <a:r>
              <a:rPr lang="zh-CN" altLang="en-US" b="1" dirty="0">
                <a:solidFill>
                  <a:srgbClr val="FF0000"/>
                </a:solidFill>
              </a:rPr>
              <a:t>孩子（</a:t>
            </a:r>
            <a:r>
              <a:rPr lang="en-US" altLang="zh-CN" b="1" dirty="0">
                <a:solidFill>
                  <a:srgbClr val="FF0000"/>
                </a:solidFill>
              </a:rPr>
              <a:t>child</a:t>
            </a:r>
            <a:r>
              <a:rPr lang="zh-CN" altLang="en-US" b="1" dirty="0">
                <a:solidFill>
                  <a:srgbClr val="FF0000"/>
                </a:solidFill>
              </a:rPr>
              <a:t>）结点</a:t>
            </a:r>
            <a:r>
              <a:rPr lang="zh-CN" altLang="en-US" dirty="0"/>
              <a:t>。（也可称为儿子结点）</a:t>
            </a:r>
            <a:br>
              <a:rPr lang="en-US" altLang="zh-CN" dirty="0"/>
            </a:br>
            <a:r>
              <a:rPr lang="zh-CN" altLang="en-US" dirty="0"/>
              <a:t>特别的，一般称在最左边的为长子结点。</a:t>
            </a:r>
            <a:endParaRPr lang="en-US" altLang="zh-CN" dirty="0"/>
          </a:p>
          <a:p>
            <a:r>
              <a:rPr lang="zh-CN" altLang="en-US" dirty="0"/>
              <a:t>结点上方的所有点统称为祖先（</a:t>
            </a:r>
            <a:r>
              <a:rPr lang="en-US" altLang="zh-CN" dirty="0"/>
              <a:t>ancestor</a:t>
            </a:r>
            <a:r>
              <a:rPr lang="zh-CN" altLang="en-US" dirty="0"/>
              <a:t>）结点。</a:t>
            </a:r>
            <a:br>
              <a:rPr lang="en-US" altLang="zh-CN" dirty="0"/>
            </a:br>
            <a:r>
              <a:rPr lang="zh-CN" altLang="en-US" dirty="0"/>
              <a:t>特别的，直接相连的称为</a:t>
            </a:r>
            <a:r>
              <a:rPr lang="zh-CN" altLang="en-US" b="1" dirty="0">
                <a:solidFill>
                  <a:srgbClr val="FF0000"/>
                </a:solidFill>
              </a:rPr>
              <a:t>父亲（</a:t>
            </a:r>
            <a:r>
              <a:rPr lang="en-US" altLang="zh-CN" b="1" dirty="0">
                <a:solidFill>
                  <a:srgbClr val="FF0000"/>
                </a:solidFill>
              </a:rPr>
              <a:t>father</a:t>
            </a:r>
            <a:r>
              <a:rPr lang="zh-CN" altLang="en-US" b="1" dirty="0">
                <a:solidFill>
                  <a:srgbClr val="FF0000"/>
                </a:solidFill>
              </a:rPr>
              <a:t>）结点</a:t>
            </a:r>
            <a:r>
              <a:rPr lang="zh-CN" altLang="en-US" dirty="0"/>
              <a:t>。（也可称为双亲结点）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29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EC3AD-A577-4EBE-9450-B71E26EF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07C76-E9FD-4A5C-BD1A-8F0B13A81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953000"/>
          </a:xfrm>
        </p:spPr>
        <p:txBody>
          <a:bodyPr/>
          <a:lstStyle/>
          <a:p>
            <a:r>
              <a:rPr lang="zh-CN" altLang="en-US" dirty="0"/>
              <a:t>树是很明显的层次结构。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 </a:t>
            </a:r>
            <a:r>
              <a:rPr lang="zh-CN" altLang="en-US" b="1" dirty="0">
                <a:solidFill>
                  <a:srgbClr val="FF0000"/>
                </a:solidFill>
              </a:rPr>
              <a:t>结点到根结点的距离 </a:t>
            </a:r>
            <a:r>
              <a:rPr lang="zh-CN" altLang="en-US" dirty="0"/>
              <a:t>为层级。</a:t>
            </a:r>
            <a:endParaRPr lang="en-US" altLang="zh-CN" dirty="0"/>
          </a:p>
          <a:p>
            <a:r>
              <a:rPr lang="zh-CN" altLang="en-US" dirty="0"/>
              <a:t>因此，根结点是 </a:t>
            </a:r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层 </a:t>
            </a:r>
            <a:r>
              <a:rPr lang="zh-CN" altLang="en-US" dirty="0"/>
              <a:t>。也是最高层。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树</a:t>
            </a:r>
            <a:r>
              <a:rPr lang="zh-CN" altLang="en-US" b="1" dirty="0">
                <a:solidFill>
                  <a:srgbClr val="FF0000"/>
                </a:solidFill>
              </a:rPr>
              <a:t>有几层</a:t>
            </a:r>
            <a:r>
              <a:rPr lang="zh-CN" altLang="en-US" dirty="0"/>
              <a:t>，则称这个树多深。</a:t>
            </a:r>
            <a:endParaRPr lang="en-US" altLang="zh-CN" dirty="0"/>
          </a:p>
          <a:p>
            <a:r>
              <a:rPr lang="zh-CN" altLang="en-US" dirty="0"/>
              <a:t>因此，只有根结点的树深度为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798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E6EE4-05D7-452A-A3FB-F49E8BF3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27791-08D5-4419-89EB-151FA31A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zh-CN" altLang="en-US" dirty="0"/>
              <a:t>每个结点最多只有两个孩子（最多分两叉，一左一右）的树。</a:t>
            </a:r>
            <a:br>
              <a:rPr lang="en-US" altLang="zh-CN" dirty="0"/>
            </a:br>
            <a:r>
              <a:rPr lang="zh-CN" altLang="en-US" dirty="0"/>
              <a:t>如果只有一个孩子结点，往左往右代表着不同含义。（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左右有别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满二叉树：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二叉树的每一层都是满的</a:t>
            </a:r>
            <a:r>
              <a:rPr lang="zh-CN" altLang="en-US" dirty="0"/>
              <a:t>。每个非叶子结点都有两个孩子。</a:t>
            </a:r>
            <a:endParaRPr lang="en-US" altLang="zh-CN" dirty="0"/>
          </a:p>
          <a:p>
            <a:r>
              <a:rPr lang="zh-CN" altLang="en-US" dirty="0"/>
              <a:t>完全二叉树：二叉树的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除了最底层</a:t>
            </a:r>
            <a:r>
              <a:rPr lang="zh-CN" altLang="en-US" dirty="0"/>
              <a:t>可以不满，其他层都是满的。且最后一层的结点从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左侧开始向右排列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49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126F2-8DFC-453A-9269-1E965F5D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EF1FB-64F9-41DA-9394-86117731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7ED41B-E0FF-4643-B373-F100BDA04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56" y="2432419"/>
            <a:ext cx="8829511" cy="32123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48955AA-0C21-4710-BDB8-B75E15537478}"/>
                  </a:ext>
                </a:extLst>
              </p14:cNvPr>
              <p14:cNvContentPartPr/>
              <p14:nvPr/>
            </p14:nvContentPartPr>
            <p14:xfrm>
              <a:off x="8091000" y="4374360"/>
              <a:ext cx="955440" cy="834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48955AA-0C21-4710-BDB8-B75E155374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1640" y="4365000"/>
                <a:ext cx="974160" cy="85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8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3902E-5D7F-4B14-B466-B005CDD7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6DE04-FABC-462F-813A-F0BC3D089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结点有几个孩子，这个结点的度就是多少。（仅限树）</a:t>
                </a:r>
                <a:endParaRPr lang="en-US" altLang="zh-CN" dirty="0"/>
              </a:p>
              <a:p>
                <a:r>
                  <a:rPr lang="zh-CN" altLang="en-US" dirty="0"/>
                  <a:t>二叉树只有三种结点：度为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（叶子），度为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，度为</a:t>
                </a:r>
                <a:r>
                  <a:rPr lang="en-US" altLang="zh-CN" dirty="0"/>
                  <a:t>2</a:t>
                </a:r>
              </a:p>
              <a:p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度为</a:t>
                </a: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</a:rPr>
                  <a:t>0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的结点个数为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/>
                  <a:t>，度为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的结点个数为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br>
                  <a:rPr lang="en-US" altLang="zh-CN" dirty="0"/>
                </a:b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度为</a:t>
                </a: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</a:rPr>
                  <a:t>2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的结点个数为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设二叉树一共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层（根节点第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层，最底层为第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层）</a:t>
                </a:r>
                <a:endParaRPr lang="en-US" altLang="zh-CN" dirty="0"/>
              </a:p>
              <a:p>
                <a:r>
                  <a:rPr lang="zh-CN" altLang="en-US" dirty="0"/>
                  <a:t>明显，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第</a:t>
                </a:r>
                <a:r>
                  <a:rPr lang="en-US" altLang="zh-CN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i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层最多有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个结点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6DE04-FABC-462F-813A-F0BC3D089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5EE7F-9F60-4996-96BB-875B72E7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DD8B69-5994-4B5E-98D0-87D804F695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828582" cy="4267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层满二叉树有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</m:sup>
                    </m:sSup>
                    <m:r>
                      <a:rPr lang="zh-CN" altLang="en-US" i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个结点。</a:t>
                </a:r>
                <a:endParaRPr lang="en-US" altLang="zh-CN" dirty="0"/>
              </a:p>
              <a:p>
                <a:r>
                  <a:rPr lang="zh-CN" altLang="en-US" dirty="0"/>
                  <a:t>完全二叉树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任意一个二叉树：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800" b="1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（</a:t>
                </a:r>
                <a:r>
                  <a:rPr lang="en-US" altLang="zh-CN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How to prove it? 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）</a:t>
                </a:r>
                <a:endParaRPr lang="en-US" altLang="zh-CN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altLang="zh-CN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altLang="zh-CN" dirty="0"/>
                  <a:t>k</a:t>
                </a:r>
                <a:r>
                  <a:rPr lang="zh-CN" altLang="en-US" dirty="0"/>
                  <a:t>个结点的二叉树最少有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层，最多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层。</a:t>
                </a:r>
                <a:endParaRPr lang="en-US" altLang="zh-CN" dirty="0"/>
              </a:p>
              <a:p>
                <a:r>
                  <a:rPr lang="en-US" altLang="zh-CN" dirty="0"/>
                  <a:t>k</a:t>
                </a:r>
                <a:r>
                  <a:rPr lang="zh-CN" altLang="en-US" dirty="0"/>
                  <a:t>个结点的二叉树共有</a:t>
                </a:r>
                <a:r>
                  <a:rPr lang="en-US" altLang="zh-CN" dirty="0"/>
                  <a:t>h(k)</a:t>
                </a:r>
                <a:r>
                  <a:rPr lang="zh-CN" altLang="en-US" dirty="0"/>
                  <a:t>种不同形态，</a:t>
                </a:r>
                <a:r>
                  <a:rPr lang="en-US" altLang="zh-CN" dirty="0"/>
                  <a:t>h(k)</a:t>
                </a:r>
                <a:r>
                  <a:rPr lang="zh-CN" altLang="en-US" dirty="0"/>
                  <a:t>是卡特兰数第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项。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DD8B69-5994-4B5E-98D0-87D804F69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828582" cy="4267200"/>
              </a:xfrm>
              <a:blipFill>
                <a:blip r:embed="rId2"/>
                <a:stretch>
                  <a:fillRect l="-1117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75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363</TotalTime>
  <Words>1041</Words>
  <Application>Microsoft Office PowerPoint</Application>
  <PresentationFormat>自定义</PresentationFormat>
  <Paragraphs>115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Microsoft YaHei UI</vt:lpstr>
      <vt:lpstr>Arial</vt:lpstr>
      <vt:lpstr>Cambria Math</vt:lpstr>
      <vt:lpstr>Consolas</vt:lpstr>
      <vt:lpstr>黑板 16 x 9</vt:lpstr>
      <vt:lpstr>Re:从零开始的OI生活</vt:lpstr>
      <vt:lpstr>树与二叉树</vt:lpstr>
      <vt:lpstr>树</vt:lpstr>
      <vt:lpstr>树</vt:lpstr>
      <vt:lpstr>树</vt:lpstr>
      <vt:lpstr>二叉树</vt:lpstr>
      <vt:lpstr>特殊二叉树</vt:lpstr>
      <vt:lpstr>二叉树</vt:lpstr>
      <vt:lpstr>二叉树</vt:lpstr>
      <vt:lpstr>二叉树存储</vt:lpstr>
      <vt:lpstr>二叉树存储</vt:lpstr>
      <vt:lpstr>二叉树存储</vt:lpstr>
      <vt:lpstr>遍历</vt:lpstr>
      <vt:lpstr>前中后序</vt:lpstr>
      <vt:lpstr>表达式</vt:lpstr>
      <vt:lpstr>森林</vt:lpstr>
      <vt:lpstr>树与二叉树互换</vt:lpstr>
      <vt:lpstr>森林与二叉树互换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Re:从零开始的OI生活</dc:title>
  <dc:creator>Yewei Wang</dc:creator>
  <cp:lastModifiedBy>Yewei Wang</cp:lastModifiedBy>
  <cp:revision>17</cp:revision>
  <dcterms:created xsi:type="dcterms:W3CDTF">2020-08-20T15:45:59Z</dcterms:created>
  <dcterms:modified xsi:type="dcterms:W3CDTF">2020-08-21T04:58:06Z</dcterms:modified>
</cp:coreProperties>
</file>