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72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64" r:id="rId12"/>
    <p:sldId id="279" r:id="rId13"/>
    <p:sldId id="280" r:id="rId14"/>
    <p:sldId id="281" r:id="rId15"/>
    <p:sldId id="282" r:id="rId16"/>
    <p:sldId id="283" r:id="rId17"/>
    <p:sldId id="284" r:id="rId1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599" autoAdjust="0"/>
  </p:normalViewPr>
  <p:slideViewPr>
    <p:cSldViewPr>
      <p:cViewPr varScale="1">
        <p:scale>
          <a:sx n="92" d="100"/>
          <a:sy n="92" d="100"/>
        </p:scale>
        <p:origin x="108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2020/8/24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2020/8/24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FC254-C574-4E4B-BB7E-F6BBBAB774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5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2020/8/24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2020/8/24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2020/8/24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Re:</a:t>
            </a:r>
            <a:r>
              <a:rPr lang="zh-CN" altLang="en-US" dirty="0"/>
              <a:t>从零开始的</a:t>
            </a:r>
            <a:r>
              <a:rPr lang="en-US" altLang="zh-CN" dirty="0"/>
              <a:t>OI</a:t>
            </a:r>
            <a:r>
              <a:rPr lang="zh-CN" altLang="en-US" dirty="0"/>
              <a:t>生活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3107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50C5-B4F2-4E73-904F-F3E95804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D7A10-8B2E-423D-9552-577B17F9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972598" cy="4953000"/>
          </a:xfrm>
        </p:spPr>
        <p:txBody>
          <a:bodyPr/>
          <a:lstStyle/>
          <a:p>
            <a:r>
              <a:rPr lang="zh-CN" altLang="en-US" dirty="0"/>
              <a:t>明显的，</a:t>
            </a:r>
            <a:r>
              <a:rPr lang="en-US" altLang="zh-CN" dirty="0"/>
              <a:t>k</a:t>
            </a:r>
            <a:r>
              <a:rPr lang="zh-CN" altLang="en-US" dirty="0"/>
              <a:t>取值为</a:t>
            </a:r>
            <a:r>
              <a:rPr lang="en-US" altLang="zh-CN" b="1" dirty="0">
                <a:solidFill>
                  <a:srgbClr val="FF0000"/>
                </a:solidFill>
              </a:rPr>
              <a:t>[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j )</a:t>
            </a:r>
          </a:p>
          <a:p>
            <a:r>
              <a:rPr lang="zh-CN" altLang="en-US" dirty="0"/>
              <a:t>程序需要三层循环，分别枚举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。应该按何种嵌套顺序？为什么？</a:t>
            </a:r>
            <a:endParaRPr lang="en-US" altLang="zh-CN" dirty="0"/>
          </a:p>
          <a:p>
            <a:r>
              <a:rPr lang="zh-CN" altLang="en-US" dirty="0"/>
              <a:t>应该自底向上求解问题，从小规模子问题开始求解。</a:t>
            </a:r>
            <a:br>
              <a:rPr lang="en-US" altLang="zh-CN" dirty="0"/>
            </a:br>
            <a:r>
              <a:rPr lang="zh-CN" altLang="en-US" dirty="0"/>
              <a:t>若是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的顺序，在循环中的</a:t>
            </a:r>
            <a:r>
              <a:rPr lang="en-US" altLang="zh-CN" b="1" dirty="0">
                <a:solidFill>
                  <a:srgbClr val="FF0000"/>
                </a:solidFill>
              </a:rPr>
              <a:t>f[k+1][j]</a:t>
            </a:r>
            <a:r>
              <a:rPr lang="zh-CN" altLang="en-US" b="1" dirty="0">
                <a:solidFill>
                  <a:srgbClr val="FF0000"/>
                </a:solidFill>
              </a:rPr>
              <a:t>仍然是未知数</a:t>
            </a:r>
            <a:r>
              <a:rPr lang="zh-CN" altLang="en-US" dirty="0"/>
              <a:t>状态，不能参与运算。（为什么？）</a:t>
            </a:r>
            <a:endParaRPr lang="en-US" altLang="zh-CN" dirty="0"/>
          </a:p>
          <a:p>
            <a:r>
              <a:rPr lang="zh-CN" altLang="en-US" dirty="0"/>
              <a:t>不妨先枚举区间长度（</a:t>
            </a:r>
            <a:r>
              <a:rPr lang="en-US" altLang="zh-CN" dirty="0"/>
              <a:t>j-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，从区间长度为</a:t>
            </a:r>
            <a:r>
              <a:rPr lang="en-US" altLang="zh-CN" dirty="0"/>
              <a:t>2</a:t>
            </a:r>
            <a:r>
              <a:rPr lang="zh-CN" altLang="en-US" dirty="0"/>
              <a:t>开始到区间长度为</a:t>
            </a:r>
            <a:r>
              <a:rPr lang="en-US" altLang="zh-CN" dirty="0"/>
              <a:t>n</a:t>
            </a:r>
            <a:r>
              <a:rPr lang="zh-CN" altLang="en-US" dirty="0"/>
              <a:t>结束。第二层循环枚举该区间的起点（</a:t>
            </a:r>
            <a:r>
              <a:rPr lang="en-US" altLang="zh-CN" dirty="0" err="1"/>
              <a:t>i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第三层枚举区间断点</a:t>
            </a:r>
            <a:r>
              <a:rPr lang="en-US" altLang="zh-CN" dirty="0"/>
              <a:t>(k)</a:t>
            </a:r>
            <a:r>
              <a:rPr lang="zh-CN" altLang="en-US" dirty="0"/>
              <a:t>。这样可以保证循环中的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][k]</a:t>
            </a:r>
            <a:r>
              <a:rPr lang="zh-CN" altLang="en-US" dirty="0"/>
              <a:t>与</a:t>
            </a:r>
            <a:r>
              <a:rPr lang="en-US" altLang="zh-CN" dirty="0"/>
              <a:t>f[k+1][j]</a:t>
            </a:r>
            <a:r>
              <a:rPr lang="zh-CN" altLang="en-US" dirty="0"/>
              <a:t>一定是在之前的循环里处理过了。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思考：如果石头摆成一个圆圈，又该如何处理？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026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553F8-0B0E-4352-983B-880DFE96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7A888-8053-4BC2-99E7-CE1143EB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16832"/>
            <a:ext cx="10753236" cy="4538482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动态规划题目中出现“合并”，“划分”等字眼，可考虑是区间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一般令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表示区间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i,j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的问题解。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枚举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zh-CN" altLang="en-US" dirty="0">
                <a:latin typeface="Consolas" panose="020B0609020204030204" pitchFamily="49" charset="0"/>
              </a:rPr>
              <a:t>作为划分点，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][j]=solve(f[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][k],f[k][j]).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目前区间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只在提高组考过一次，</a:t>
            </a:r>
            <a:r>
              <a:rPr lang="en-US" altLang="zh-CN" dirty="0">
                <a:latin typeface="Consolas" panose="020B0609020204030204" pitchFamily="49" charset="0"/>
              </a:rPr>
              <a:t>NOIP2006</a:t>
            </a:r>
            <a:r>
              <a:rPr lang="zh-CN" altLang="en-US" dirty="0">
                <a:latin typeface="Consolas" panose="020B0609020204030204" pitchFamily="49" charset="0"/>
              </a:rPr>
              <a:t>能量项链。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该题比较经典。涉及到矩阵乘法等问题。普及组出现可能性不大。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其他</a:t>
            </a:r>
            <a:r>
              <a:rPr lang="en-US" altLang="zh-CN" dirty="0"/>
              <a:t>DP</a:t>
            </a:r>
            <a:r>
              <a:rPr lang="zh-CN" altLang="en-US" dirty="0"/>
              <a:t>，包括但不限于数位</a:t>
            </a:r>
            <a:r>
              <a:rPr lang="en-US" altLang="zh-CN" dirty="0"/>
              <a:t>DP </a:t>
            </a:r>
            <a:r>
              <a:rPr lang="zh-CN" altLang="en-US" dirty="0"/>
              <a:t>插头</a:t>
            </a:r>
            <a:r>
              <a:rPr lang="en-US" altLang="zh-CN" dirty="0"/>
              <a:t>DP </a:t>
            </a:r>
            <a:r>
              <a:rPr lang="zh-CN" altLang="en-US" dirty="0"/>
              <a:t>图</a:t>
            </a:r>
            <a:r>
              <a:rPr lang="en-US" altLang="zh-CN" dirty="0"/>
              <a:t>DP</a:t>
            </a:r>
            <a:r>
              <a:rPr lang="zh-CN" altLang="en-US" dirty="0"/>
              <a:t>等，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NOIP</a:t>
            </a:r>
            <a:r>
              <a:rPr lang="zh-CN" altLang="en-US" dirty="0"/>
              <a:t>中几乎不可能出现。复习时可以不花太多时间。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6AFB-69C4-45EC-87E3-A47B9A1C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4602E-3EDC-4C6D-9543-80D4FC8F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给两个字符串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，有三种操作：插入一个字符，删除一个字符，更改一个字符。问最少几次操作可将</a:t>
            </a:r>
            <a:r>
              <a:rPr lang="en-US" altLang="zh-CN" dirty="0"/>
              <a:t>A</a:t>
            </a:r>
            <a:r>
              <a:rPr lang="zh-CN" altLang="en-US" dirty="0"/>
              <a:t>串变为</a:t>
            </a:r>
            <a:r>
              <a:rPr lang="en-US" altLang="zh-CN" dirty="0"/>
              <a:t>B</a:t>
            </a:r>
            <a:r>
              <a:rPr lang="zh-CN" altLang="en-US" dirty="0"/>
              <a:t>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串前</a:t>
            </a:r>
            <a:r>
              <a:rPr lang="en-US" altLang="zh-CN" dirty="0" err="1"/>
              <a:t>i</a:t>
            </a:r>
            <a:r>
              <a:rPr lang="zh-CN" altLang="en-US" dirty="0"/>
              <a:t>个字符变成</a:t>
            </a:r>
            <a:r>
              <a:rPr lang="en-US" altLang="zh-CN" dirty="0"/>
              <a:t>B</a:t>
            </a:r>
            <a:r>
              <a:rPr lang="zh-CN" altLang="en-US" dirty="0"/>
              <a:t>串前</a:t>
            </a:r>
            <a:r>
              <a:rPr lang="en-US" altLang="zh-CN" dirty="0"/>
              <a:t>j</a:t>
            </a:r>
            <a:r>
              <a:rPr lang="zh-CN" altLang="en-US" dirty="0"/>
              <a:t>个字符需要的最少次数。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b="1" dirty="0">
                <a:solidFill>
                  <a:srgbClr val="FF0000"/>
                </a:solidFill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]=B[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f[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][j]=f[i-1][j-1]</a:t>
            </a:r>
          </a:p>
          <a:p>
            <a:r>
              <a:rPr lang="zh-CN" altLang="en-US" dirty="0"/>
              <a:t>若</a:t>
            </a:r>
            <a:r>
              <a:rPr lang="en-US" altLang="zh-CN" b="1" dirty="0">
                <a:solidFill>
                  <a:srgbClr val="FF0000"/>
                </a:solidFill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≠</a:t>
            </a:r>
            <a:r>
              <a:rPr lang="en-US" altLang="zh-CN" b="1" dirty="0">
                <a:solidFill>
                  <a:srgbClr val="FF0000"/>
                </a:solidFill>
              </a:rPr>
              <a:t>B[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f[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][j]=1+min{f[i-1][j-1],f[i-1][j],f[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][j-1]}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思考：转移方程代表了什么含义？对应什么操作？</a:t>
            </a:r>
          </a:p>
        </p:txBody>
      </p:sp>
    </p:spTree>
    <p:extLst>
      <p:ext uri="{BB962C8B-B14F-4D97-AF65-F5344CB8AC3E}">
        <p14:creationId xmlns:p14="http://schemas.microsoft.com/office/powerpoint/2010/main" val="19176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3415-5ED0-4ACE-A9F3-59B6E2FC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6CC40-2741-40D5-B558-D2F9796E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许多动态规划题的状态需要多个量来表示，如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。其中第一维的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往往表示阶段的划分</a:t>
            </a:r>
            <a:r>
              <a:rPr lang="zh-CN" altLang="en-US" dirty="0"/>
              <a:t>，所以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往往只与</a:t>
            </a:r>
            <a:r>
              <a:rPr lang="en-US" altLang="zh-CN" dirty="0"/>
              <a:t>f[i-1]</a:t>
            </a:r>
            <a:r>
              <a:rPr lang="zh-CN" altLang="en-US" dirty="0"/>
              <a:t>有关，与</a:t>
            </a:r>
            <a:r>
              <a:rPr lang="en-US" altLang="zh-CN" dirty="0"/>
              <a:t>f[i-2]</a:t>
            </a:r>
            <a:r>
              <a:rPr lang="zh-CN" altLang="en-US" dirty="0"/>
              <a:t>及之前的答案无关，考虑使用</a:t>
            </a:r>
            <a:r>
              <a:rPr lang="zh-CN" altLang="en-US" b="1" dirty="0">
                <a:solidFill>
                  <a:srgbClr val="FF0000"/>
                </a:solidFill>
              </a:rPr>
              <a:t>滚动数组</a:t>
            </a:r>
            <a:r>
              <a:rPr lang="zh-CN" altLang="en-US" dirty="0"/>
              <a:t>优化空间。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由于每次只与上一行数据有关，所以数组可以只有两行，新计算的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行结果覆盖</a:t>
            </a:r>
            <a:r>
              <a:rPr lang="zh-CN" altLang="en-US" dirty="0"/>
              <a:t>之前计算得到的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i-2</a:t>
            </a:r>
            <a:r>
              <a:rPr lang="zh-CN" altLang="en-US" b="1" dirty="0">
                <a:solidFill>
                  <a:srgbClr val="FF0000"/>
                </a:solidFill>
              </a:rPr>
              <a:t>行的结果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f[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][...]=...f[</a:t>
            </a:r>
            <a:r>
              <a:rPr lang="en-US" altLang="zh-CN" b="1" dirty="0">
                <a:solidFill>
                  <a:srgbClr val="FF0000"/>
                </a:solidFill>
              </a:rPr>
              <a:t>i-1</a:t>
            </a:r>
            <a:r>
              <a:rPr lang="en-US" altLang="zh-CN" b="1" dirty="0"/>
              <a:t>][...]... </a:t>
            </a:r>
            <a:r>
              <a:rPr lang="zh-CN" altLang="en-US" b="1" dirty="0"/>
              <a:t>变成 </a:t>
            </a:r>
            <a:r>
              <a:rPr lang="en-US" altLang="zh-CN" b="1" dirty="0"/>
              <a:t>f[</a:t>
            </a:r>
            <a:r>
              <a:rPr lang="en-US" altLang="zh-CN" b="1" dirty="0">
                <a:solidFill>
                  <a:srgbClr val="FF0000"/>
                </a:solidFill>
              </a:rPr>
              <a:t>i%2</a:t>
            </a:r>
            <a:r>
              <a:rPr lang="en-US" altLang="zh-CN" b="1" dirty="0"/>
              <a:t>][...]=...f</a:t>
            </a:r>
            <a:r>
              <a:rPr lang="en-US" altLang="zh-CN" dirty="0"/>
              <a:t>[</a:t>
            </a:r>
            <a:r>
              <a:rPr lang="en-US" altLang="zh-CN" b="1" dirty="0">
                <a:solidFill>
                  <a:srgbClr val="FF0000"/>
                </a:solidFill>
              </a:rPr>
              <a:t>(i-1)%2</a:t>
            </a:r>
            <a:r>
              <a:rPr lang="en-US" altLang="zh-CN" b="1" dirty="0"/>
              <a:t>][...]...</a:t>
            </a:r>
          </a:p>
          <a:p>
            <a:r>
              <a:rPr lang="zh-CN" altLang="en-US" dirty="0"/>
              <a:t>这样大大节省了数组空间需求。</a:t>
            </a:r>
          </a:p>
        </p:txBody>
      </p:sp>
    </p:spTree>
    <p:extLst>
      <p:ext uri="{BB962C8B-B14F-4D97-AF65-F5344CB8AC3E}">
        <p14:creationId xmlns:p14="http://schemas.microsoft.com/office/powerpoint/2010/main" val="13936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DC277-1479-427F-86DC-303178B0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C5274-3882-43C5-823C-AFCEDEEC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有些题目的状态很复杂，但结构很相似，可以考虑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状态压缩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开关灯问题：有</a:t>
            </a:r>
            <a:r>
              <a:rPr lang="en-US" altLang="zh-CN" dirty="0"/>
              <a:t>n</a:t>
            </a:r>
            <a:r>
              <a:rPr lang="zh-CN" altLang="en-US" dirty="0"/>
              <a:t>个灯以及</a:t>
            </a:r>
            <a:r>
              <a:rPr lang="en-US" altLang="zh-CN" dirty="0"/>
              <a:t>m</a:t>
            </a:r>
            <a:r>
              <a:rPr lang="zh-CN" altLang="en-US" dirty="0"/>
              <a:t>个按钮，每个按钮都会对特定部分的灯产生影响（关变开，开变关，具体操作题目会给出）。问最少几次操作可关闭所有的灯。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如果考虑每个灯用一维表示状态，则数组会变得不可控。例如</a:t>
            </a:r>
            <a:r>
              <a:rPr lang="zh-CN" altLang="en-US" b="1" dirty="0"/>
              <a:t>三</a:t>
            </a:r>
            <a:r>
              <a:rPr lang="zh-CN" altLang="en-US" dirty="0"/>
              <a:t>个灯，就需要设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f[2][2][2]</a:t>
            </a:r>
            <a:r>
              <a:rPr lang="zh-CN" altLang="en-US" dirty="0"/>
              <a:t>表示每个灯的状态，若</a:t>
            </a:r>
            <a:r>
              <a:rPr lang="en-US" altLang="zh-CN" dirty="0"/>
              <a:t>n</a:t>
            </a:r>
            <a:r>
              <a:rPr lang="zh-CN" altLang="en-US" dirty="0"/>
              <a:t>个灯呢？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2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C411D-91BE-48F6-9EF6-165F87D4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D6C6-E9D9-432F-9260-86FC7D95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由于每个灯都是开或关，则可以考虑将</a:t>
            </a:r>
            <a:r>
              <a:rPr lang="en-US" altLang="zh-CN" dirty="0"/>
              <a:t>n</a:t>
            </a:r>
            <a:r>
              <a:rPr lang="zh-CN" altLang="en-US" dirty="0"/>
              <a:t>个灯的状态转变成</a:t>
            </a:r>
            <a:r>
              <a:rPr lang="en-US" altLang="zh-CN" dirty="0"/>
              <a:t>n</a:t>
            </a:r>
            <a:r>
              <a:rPr lang="zh-CN" altLang="en-US" dirty="0"/>
              <a:t>位的二进制数，这样只需要一个维度就可。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3</a:t>
            </a:r>
            <a:r>
              <a:rPr lang="zh-CN" altLang="en-US" dirty="0"/>
              <a:t>个灯，对应</a:t>
            </a:r>
            <a:r>
              <a:rPr lang="en-US" altLang="zh-CN" dirty="0"/>
              <a:t>000</a:t>
            </a:r>
            <a:r>
              <a:rPr lang="zh-CN" altLang="en-US" dirty="0"/>
              <a:t>到</a:t>
            </a:r>
            <a:r>
              <a:rPr lang="en-US" altLang="zh-CN" dirty="0"/>
              <a:t>111</a:t>
            </a:r>
            <a:r>
              <a:rPr lang="zh-CN" altLang="en-US" dirty="0"/>
              <a:t>，即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7</a:t>
            </a:r>
            <a:r>
              <a:rPr lang="zh-CN" altLang="en-US" dirty="0"/>
              <a:t>，这样设</a:t>
            </a:r>
            <a:r>
              <a:rPr lang="en-US" altLang="zh-CN" dirty="0"/>
              <a:t>f[8]</a:t>
            </a:r>
            <a:r>
              <a:rPr lang="zh-CN" altLang="en-US" dirty="0"/>
              <a:t>即可一一对应。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个灯，就设</a:t>
            </a:r>
            <a:r>
              <a:rPr lang="en-US" altLang="zh-CN" dirty="0"/>
              <a:t>f[2^n]</a:t>
            </a:r>
            <a:r>
              <a:rPr lang="zh-CN" altLang="en-US" dirty="0"/>
              <a:t>，这样即可将每种灯的状态都表示出来。</a:t>
            </a:r>
            <a:endParaRPr lang="en-US" altLang="zh-CN" dirty="0"/>
          </a:p>
          <a:p>
            <a:r>
              <a:rPr lang="zh-CN" altLang="en-US" dirty="0"/>
              <a:t>进制是状态压缩中用的比较多的一种方法。合理的使用状压与位运算，程序的速度会提升一个量级。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皇后问题</a:t>
            </a:r>
            <a:r>
              <a:rPr lang="zh-CN" altLang="en-US" dirty="0"/>
              <a:t>能否使用状态压缩进行处理？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80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48343-76F1-4407-9CC0-B388DBC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E764B-EF55-487E-A542-EF29FF6B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部分转移方程比较枯燥，（例如斐波那契数列），转移次数很多，式子长得像线性递推式，则可以考虑用矩阵优化。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本质思想：用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矩阵乘法</a:t>
            </a:r>
            <a:r>
              <a:rPr lang="zh-CN" altLang="en-US" dirty="0"/>
              <a:t>代替递推式的迭代运算，利用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快速幂</a:t>
            </a:r>
            <a:r>
              <a:rPr lang="zh-CN" altLang="en-US" dirty="0"/>
              <a:t>的思想加速大量重复的矩阵乘法操作，以达到加速程序的目的。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前置技能点：矩阵运算，快速幂</a:t>
            </a:r>
          </a:p>
        </p:txBody>
      </p:sp>
    </p:spTree>
    <p:extLst>
      <p:ext uri="{BB962C8B-B14F-4D97-AF65-F5344CB8AC3E}">
        <p14:creationId xmlns:p14="http://schemas.microsoft.com/office/powerpoint/2010/main" val="27655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1C006-BF44-41C0-8117-20D418AA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D5411-ECF2-4552-9422-07C4AB74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 err="1"/>
              <a:t>dp</a:t>
            </a:r>
            <a:r>
              <a:rPr lang="zh-CN" altLang="en-US" dirty="0"/>
              <a:t>题目里的方程，需要在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多个值中取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max/min</a:t>
            </a:r>
            <a:r>
              <a:rPr lang="zh-CN" altLang="en-US" dirty="0"/>
              <a:t>参与运算。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可以考虑用单调队列维护之前的状态。由于单调队列的单调性，可以保证队首一定是最佳的决策。这样将省去很多不必要的计算，从而达到加速</a:t>
            </a:r>
            <a:r>
              <a:rPr lang="en-US" altLang="zh-CN" dirty="0" err="1"/>
              <a:t>dp</a:t>
            </a:r>
            <a:r>
              <a:rPr lang="zh-CN" altLang="en-US" dirty="0"/>
              <a:t>的目的。</a:t>
            </a:r>
            <a:endParaRPr lang="en-US" altLang="zh-CN" dirty="0"/>
          </a:p>
          <a:p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值得注意的是：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单调队列</a:t>
            </a:r>
            <a:r>
              <a:rPr lang="zh-CN" altLang="en-US" dirty="0"/>
              <a:t>指的是一个队列里元素单调有序，它与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优先队列</a:t>
            </a:r>
            <a:r>
              <a:rPr lang="zh-CN" altLang="en-US" dirty="0"/>
              <a:t>是完全不同的两个东西。请加以区分。</a:t>
            </a:r>
          </a:p>
        </p:txBody>
      </p:sp>
    </p:spTree>
    <p:extLst>
      <p:ext uri="{BB962C8B-B14F-4D97-AF65-F5344CB8AC3E}">
        <p14:creationId xmlns:p14="http://schemas.microsoft.com/office/powerpoint/2010/main" val="34687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86EC0-0D4E-4296-826B-ADB70708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ACAB4-6846-4905-9001-D6CDFB6E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动态规划</a:t>
            </a:r>
            <a:r>
              <a:rPr lang="en-US" altLang="zh-CN" dirty="0">
                <a:latin typeface="Consolas" panose="020B0609020204030204" pitchFamily="49" charset="0"/>
              </a:rPr>
              <a:t>(Dynamic Programming)</a:t>
            </a:r>
            <a:r>
              <a:rPr lang="zh-CN" altLang="en-US" dirty="0">
                <a:latin typeface="Consolas" panose="020B0609020204030204" pitchFamily="49" charset="0"/>
              </a:rPr>
              <a:t>是一类特殊的算法，简称</a:t>
            </a:r>
            <a:r>
              <a:rPr lang="en-US" altLang="zh-CN" b="1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。常用于解决最优解问题。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但在 </a:t>
            </a:r>
            <a:r>
              <a:rPr lang="en-US" altLang="zh-CN" dirty="0">
                <a:latin typeface="Consolas" panose="020B0609020204030204" pitchFamily="49" charset="0"/>
              </a:rPr>
              <a:t>OI/ACM </a:t>
            </a:r>
            <a:r>
              <a:rPr lang="zh-CN" altLang="en-US" dirty="0">
                <a:latin typeface="Consolas" panose="020B0609020204030204" pitchFamily="49" charset="0"/>
              </a:rPr>
              <a:t>圈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中，计数等非最优化问题的递推解法也常被不规范地称作 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。因为从思路到程序结构上二者都极其相似，但本质上是不同的算法。学习时加以区分了解即可。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动态规划</a:t>
            </a:r>
            <a:r>
              <a:rPr lang="zh-CN" altLang="en-US" b="1" dirty="0">
                <a:latin typeface="Consolas" panose="020B0609020204030204" pitchFamily="49" charset="0"/>
              </a:rPr>
              <a:t>每年都考</a:t>
            </a:r>
            <a:r>
              <a:rPr lang="zh-CN" altLang="en-US" dirty="0">
                <a:latin typeface="Consolas" panose="020B0609020204030204" pitchFamily="49" charset="0"/>
              </a:rPr>
              <a:t>。且一般作为</a:t>
            </a:r>
            <a:r>
              <a:rPr lang="zh-CN" altLang="en-US" b="1" dirty="0">
                <a:latin typeface="Consolas" panose="020B0609020204030204" pitchFamily="49" charset="0"/>
              </a:rPr>
              <a:t>最后一题</a:t>
            </a:r>
            <a:r>
              <a:rPr lang="zh-CN" altLang="en-US" dirty="0">
                <a:latin typeface="Consolas" panose="020B0609020204030204" pitchFamily="49" charset="0"/>
              </a:rPr>
              <a:t>，是高手与顶尖选手的分水岭，更是决定</a:t>
            </a:r>
            <a:r>
              <a:rPr lang="en-US" altLang="zh-CN" b="1" dirty="0">
                <a:latin typeface="Consolas" panose="020B0609020204030204" pitchFamily="49" charset="0"/>
              </a:rPr>
              <a:t>OI</a:t>
            </a:r>
            <a:r>
              <a:rPr lang="zh-CN" altLang="en-US" b="1" dirty="0">
                <a:latin typeface="Consolas" panose="020B0609020204030204" pitchFamily="49" charset="0"/>
              </a:rPr>
              <a:t>生涯能走多远的衡量指标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搜索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→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记忆化搜索 → 递推式 → 动态规划</a:t>
            </a:r>
          </a:p>
        </p:txBody>
      </p:sp>
    </p:spTree>
    <p:extLst>
      <p:ext uri="{BB962C8B-B14F-4D97-AF65-F5344CB8AC3E}">
        <p14:creationId xmlns:p14="http://schemas.microsoft.com/office/powerpoint/2010/main" val="41547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0E6AA-C717-4050-A0C3-9325A17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F51E5-3C33-4CA0-991C-2DCC1022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经典模型：具有</a:t>
            </a:r>
            <a:r>
              <a:rPr lang="zh-CN" altLang="en-US" b="1" dirty="0">
                <a:latin typeface="Consolas" panose="020B0609020204030204" pitchFamily="49" charset="0"/>
              </a:rPr>
              <a:t>容量限制</a:t>
            </a:r>
            <a:r>
              <a:rPr lang="zh-CN" altLang="en-US" dirty="0">
                <a:latin typeface="Consolas" panose="020B0609020204030204" pitchFamily="49" charset="0"/>
              </a:rPr>
              <a:t>的背包如何装下</a:t>
            </a:r>
            <a:r>
              <a:rPr lang="zh-CN" altLang="en-US" b="1" dirty="0">
                <a:latin typeface="Consolas" panose="020B0609020204030204" pitchFamily="49" charset="0"/>
              </a:rPr>
              <a:t>总价值最大</a:t>
            </a:r>
            <a:r>
              <a:rPr lang="zh-CN" altLang="en-US" dirty="0">
                <a:latin typeface="Consolas" panose="020B0609020204030204" pitchFamily="49" charset="0"/>
              </a:rPr>
              <a:t>的货物。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背包：每种物品只有一个。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完全背包：每种物品有无限个。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多重背包：每种物品有若干个。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设题目中共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种物品，第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个物品的重量</a:t>
            </a:r>
            <a:r>
              <a:rPr lang="en-US" altLang="zh-CN" dirty="0">
                <a:latin typeface="Consolas" panose="020B0609020204030204" pitchFamily="49" charset="0"/>
              </a:rPr>
              <a:t>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</a:t>
            </a:r>
            <a:r>
              <a:rPr lang="zh-CN" altLang="en-US" dirty="0">
                <a:latin typeface="Consolas" panose="020B0609020204030204" pitchFamily="49" charset="0"/>
              </a:rPr>
              <a:t>价值</a:t>
            </a:r>
            <a:r>
              <a:rPr lang="en-US" altLang="zh-CN" dirty="0">
                <a:latin typeface="Consolas" panose="020B0609020204030204" pitchFamily="49" charset="0"/>
              </a:rPr>
              <a:t>v[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</a:t>
            </a:r>
            <a:r>
              <a:rPr lang="zh-CN" altLang="en-US" dirty="0">
                <a:latin typeface="Consolas" panose="020B0609020204030204" pitchFamily="49" charset="0"/>
              </a:rPr>
              <a:t>背包总容量</a:t>
            </a:r>
            <a:r>
              <a:rPr lang="en-US" altLang="zh-CN" dirty="0">
                <a:latin typeface="Consolas" panose="020B0609020204030204" pitchFamily="49" charset="0"/>
              </a:rPr>
              <a:t>W</a:t>
            </a:r>
            <a:r>
              <a:rPr lang="zh-CN" altLang="en-US" dirty="0">
                <a:latin typeface="Consolas" panose="020B0609020204030204" pitchFamily="49" charset="0"/>
              </a:rPr>
              <a:t>。若是多重背包，限制第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个物品的个数为</a:t>
            </a:r>
            <a:r>
              <a:rPr lang="en-US" altLang="zh-CN" dirty="0">
                <a:latin typeface="Consolas" panose="020B0609020204030204" pitchFamily="49" charset="0"/>
              </a:rPr>
              <a:t>n[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9695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6382-8620-4413-9925-1D20255A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20B2-4BC6-4FBD-918C-7CF536DF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44824"/>
            <a:ext cx="10512862" cy="466603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表示前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个物品，背包最大容量为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时获得的最大价值。</a:t>
            </a:r>
            <a:r>
              <a:rPr lang="en-US" altLang="zh-CN" b="1" dirty="0">
                <a:latin typeface="Consolas" panose="020B0609020204030204" pitchFamily="49" charset="0"/>
              </a:rPr>
              <a:t>f[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][j]=max(f[i-1][j],f[i-1][j-w[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由于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只与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有关。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被利用完后不会再被访问，该维可以省略。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f[j]=max(f[j],f[j-w[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注意到写程序时，</a:t>
            </a:r>
            <a:r>
              <a:rPr lang="en-US" altLang="zh-CN" dirty="0">
                <a:latin typeface="Consolas" panose="020B0609020204030204" pitchFamily="49" charset="0"/>
              </a:rPr>
              <a:t>f[j-w[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是由</a:t>
            </a:r>
            <a:r>
              <a:rPr lang="en-US" altLang="zh-CN" dirty="0">
                <a:latin typeface="Consolas" panose="020B0609020204030204" pitchFamily="49" charset="0"/>
              </a:rPr>
              <a:t>f[i-1][j-w[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变化得到的，故循环时，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若从小到大，</a:t>
            </a:r>
            <a:r>
              <a:rPr lang="en-US" altLang="zh-CN" dirty="0">
                <a:latin typeface="Consolas" panose="020B0609020204030204" pitchFamily="49" charset="0"/>
              </a:rPr>
              <a:t>f[j-w[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对应的是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]].</a:t>
            </a:r>
            <a:r>
              <a:rPr lang="zh-CN" altLang="en-US" dirty="0">
                <a:latin typeface="Consolas" panose="020B0609020204030204" pitchFamily="49" charset="0"/>
              </a:rPr>
              <a:t>因此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循环方向应从大到小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D3B97-9FC4-4EE7-B32F-A0CD4F50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完全背包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BD1F3-E45F-49C4-AD21-4BDDADF9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10886367" cy="4350205"/>
          </a:xfrm>
        </p:spPr>
        <p:txBody>
          <a:bodyPr>
            <a:normAutofit/>
          </a:bodyPr>
          <a:lstStyle/>
          <a:p>
            <a:r>
              <a:rPr lang="zh-CN" altLang="en-US" dirty="0"/>
              <a:t>完全背包指物品个数无限。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表示前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个物品，背包最大容量为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时获得的最大价值。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背包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考虑当前这个物品不选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选</a:t>
            </a:r>
            <a:r>
              <a:rPr lang="en-US" altLang="zh-CN" b="1" dirty="0">
                <a:latin typeface="Consolas" panose="020B0609020204030204" pitchFamily="49" charset="0"/>
              </a:rPr>
              <a:t>(1</a:t>
            </a:r>
            <a:r>
              <a:rPr lang="zh-CN" altLang="en-US" b="1" dirty="0">
                <a:latin typeface="Consolas" panose="020B0609020204030204" pitchFamily="49" charset="0"/>
              </a:rPr>
              <a:t>个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。随后考虑下一个物品。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完全背包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考虑当前这个物品不选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选几个</a:t>
            </a:r>
            <a:r>
              <a:rPr lang="zh-CN" altLang="en-US" dirty="0">
                <a:latin typeface="Consolas" panose="020B0609020204030204" pitchFamily="49" charset="0"/>
              </a:rPr>
              <a:t>。随后考虑下一个物品。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转换一下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考虑当前这个物品不选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(1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随后</a:t>
            </a:r>
            <a:r>
              <a:rPr lang="zh-CN" altLang="en-US" b="1" dirty="0">
                <a:latin typeface="Consolas" panose="020B0609020204030204" pitchFamily="49" charset="0"/>
              </a:rPr>
              <a:t>仍然考虑这个物品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9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AF63C-BA6C-46FB-B72E-6FAB8CFC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完全背包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9B461-3C56-4DE3-81A6-D7D3C978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Consolas" panose="020B0609020204030204" pitchFamily="49" charset="0"/>
              </a:rPr>
              <a:t>f[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][j]=max(f[i-1][j],f[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]);</a:t>
            </a:r>
          </a:p>
          <a:p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由于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只与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有关。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被利用完后不会再被访问，该维可以省略。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f[j]=max(f[j],f[j-w[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注意到写程序时，</a:t>
            </a:r>
            <a:r>
              <a:rPr lang="en-US" altLang="zh-CN" b="1" dirty="0">
                <a:latin typeface="Consolas" panose="020B0609020204030204" pitchFamily="49" charset="0"/>
              </a:rPr>
              <a:t>f[j-w[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是由</a:t>
            </a:r>
            <a:r>
              <a:rPr lang="en-US" altLang="zh-CN" b="1" dirty="0">
                <a:latin typeface="Consolas" panose="020B0609020204030204" pitchFamily="49" charset="0"/>
              </a:rPr>
              <a:t>f[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变化得到的，故循环时，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因从小到大。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0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40CC-15A1-4CE0-8832-03918615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B5DB8-C166-4D37-A505-9D79C2BD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484784"/>
            <a:ext cx="10512862" cy="52751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//01</a:t>
            </a:r>
            <a:r>
              <a:rPr lang="zh-CN" altLang="en-US" dirty="0">
                <a:latin typeface="Consolas" panose="020B0609020204030204" pitchFamily="49" charset="0"/>
              </a:rPr>
              <a:t>背包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399" dirty="0">
                <a:latin typeface="Consolas" panose="020B0609020204030204" pitchFamily="49" charset="0"/>
              </a:rPr>
              <a:t>for(</a:t>
            </a:r>
            <a:r>
              <a:rPr lang="en-US" altLang="zh-CN" sz="2399" dirty="0" err="1">
                <a:latin typeface="Consolas" panose="020B0609020204030204" pitchFamily="49" charset="0"/>
              </a:rPr>
              <a:t>i</a:t>
            </a:r>
            <a:r>
              <a:rPr lang="en-US" altLang="zh-CN" sz="2399" dirty="0">
                <a:latin typeface="Consolas" panose="020B0609020204030204" pitchFamily="49" charset="0"/>
              </a:rPr>
              <a:t>=1;i&lt;=</a:t>
            </a:r>
            <a:r>
              <a:rPr lang="en-US" altLang="zh-CN" sz="2399" dirty="0" err="1">
                <a:latin typeface="Consolas" panose="020B0609020204030204" pitchFamily="49" charset="0"/>
              </a:rPr>
              <a:t>n;i</a:t>
            </a:r>
            <a:r>
              <a:rPr lang="en-US" altLang="zh-CN" sz="2399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399" dirty="0">
                <a:latin typeface="Consolas" panose="020B0609020204030204" pitchFamily="49" charset="0"/>
              </a:rPr>
              <a:t>	for(</a:t>
            </a:r>
            <a:r>
              <a:rPr lang="en-US" altLang="zh-CN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j=</a:t>
            </a:r>
            <a:r>
              <a:rPr lang="en-US" altLang="zh-CN" sz="23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399" dirty="0" err="1">
                <a:latin typeface="Consolas" panose="020B0609020204030204" pitchFamily="49" charset="0"/>
              </a:rPr>
              <a:t>;j</a:t>
            </a:r>
            <a:r>
              <a:rPr lang="en-US" altLang="zh-CN" sz="2399" dirty="0">
                <a:latin typeface="Consolas" panose="020B0609020204030204" pitchFamily="49" charset="0"/>
              </a:rPr>
              <a:t>&gt;=w[</a:t>
            </a:r>
            <a:r>
              <a:rPr lang="en-US" altLang="zh-CN" sz="2399" dirty="0" err="1">
                <a:latin typeface="Consolas" panose="020B0609020204030204" pitchFamily="49" charset="0"/>
              </a:rPr>
              <a:t>i</a:t>
            </a:r>
            <a:r>
              <a:rPr lang="en-US" altLang="zh-CN" sz="2399" dirty="0">
                <a:latin typeface="Consolas" panose="020B0609020204030204" pitchFamily="49" charset="0"/>
              </a:rPr>
              <a:t>];</a:t>
            </a:r>
            <a:r>
              <a:rPr lang="en-US" altLang="zh-CN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j--</a:t>
            </a:r>
            <a:r>
              <a:rPr lang="en-US" altLang="zh-CN" sz="2399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399" b="1" dirty="0">
                <a:latin typeface="Consolas" panose="020B0609020204030204" pitchFamily="49" charset="0"/>
              </a:rPr>
              <a:t>		f[j]=max(f[j],f[j-w[</a:t>
            </a:r>
            <a:r>
              <a:rPr lang="en-US" altLang="zh-CN" sz="2399" b="1" dirty="0" err="1">
                <a:latin typeface="Consolas" panose="020B0609020204030204" pitchFamily="49" charset="0"/>
              </a:rPr>
              <a:t>i</a:t>
            </a:r>
            <a:r>
              <a:rPr lang="en-US" altLang="zh-CN" sz="2399" b="1" dirty="0">
                <a:latin typeface="Consolas" panose="020B0609020204030204" pitchFamily="49" charset="0"/>
              </a:rPr>
              <a:t>]]+v[</a:t>
            </a:r>
            <a:r>
              <a:rPr lang="en-US" altLang="zh-CN" sz="2399" b="1" dirty="0" err="1">
                <a:latin typeface="Consolas" panose="020B0609020204030204" pitchFamily="49" charset="0"/>
              </a:rPr>
              <a:t>i</a:t>
            </a:r>
            <a:r>
              <a:rPr lang="en-US" altLang="zh-CN" sz="2399" b="1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完全背包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399" dirty="0">
                <a:latin typeface="Consolas" panose="020B0609020204030204" pitchFamily="49" charset="0"/>
              </a:rPr>
              <a:t>for(</a:t>
            </a:r>
            <a:r>
              <a:rPr lang="en-US" altLang="zh-CN" sz="2399" dirty="0" err="1">
                <a:latin typeface="Consolas" panose="020B0609020204030204" pitchFamily="49" charset="0"/>
              </a:rPr>
              <a:t>i</a:t>
            </a:r>
            <a:r>
              <a:rPr lang="en-US" altLang="zh-CN" sz="2399" dirty="0">
                <a:latin typeface="Consolas" panose="020B0609020204030204" pitchFamily="49" charset="0"/>
              </a:rPr>
              <a:t>=1;i&lt;=</a:t>
            </a:r>
            <a:r>
              <a:rPr lang="en-US" altLang="zh-CN" sz="2399" dirty="0" err="1">
                <a:latin typeface="Consolas" panose="020B0609020204030204" pitchFamily="49" charset="0"/>
              </a:rPr>
              <a:t>n;i</a:t>
            </a:r>
            <a:r>
              <a:rPr lang="en-US" altLang="zh-CN" sz="2399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399" dirty="0">
                <a:latin typeface="Consolas" panose="020B0609020204030204" pitchFamily="49" charset="0"/>
              </a:rPr>
              <a:t>	for(</a:t>
            </a:r>
            <a:r>
              <a:rPr lang="en-US" altLang="zh-CN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j=w[</a:t>
            </a:r>
            <a:r>
              <a:rPr lang="en-US" altLang="zh-CN" sz="23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399" dirty="0">
                <a:latin typeface="Consolas" panose="020B0609020204030204" pitchFamily="49" charset="0"/>
              </a:rPr>
              <a:t>;j&lt;=</a:t>
            </a:r>
            <a:r>
              <a:rPr lang="en-US" altLang="zh-CN" sz="2399" dirty="0" err="1">
                <a:latin typeface="Consolas" panose="020B0609020204030204" pitchFamily="49" charset="0"/>
              </a:rPr>
              <a:t>W;</a:t>
            </a:r>
            <a:r>
              <a:rPr lang="en-US" altLang="zh-CN" sz="23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399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399" b="1" dirty="0">
                <a:latin typeface="Consolas" panose="020B0609020204030204" pitchFamily="49" charset="0"/>
              </a:rPr>
              <a:t>		f[j]=max(f[j],f[j-w[</a:t>
            </a:r>
            <a:r>
              <a:rPr lang="en-US" altLang="zh-CN" sz="2399" b="1" dirty="0" err="1">
                <a:latin typeface="Consolas" panose="020B0609020204030204" pitchFamily="49" charset="0"/>
              </a:rPr>
              <a:t>i</a:t>
            </a:r>
            <a:r>
              <a:rPr lang="en-US" altLang="zh-CN" sz="2399" b="1" dirty="0">
                <a:latin typeface="Consolas" panose="020B0609020204030204" pitchFamily="49" charset="0"/>
              </a:rPr>
              <a:t>]]+v[</a:t>
            </a:r>
            <a:r>
              <a:rPr lang="en-US" altLang="zh-CN" sz="2399" b="1" dirty="0" err="1">
                <a:latin typeface="Consolas" panose="020B0609020204030204" pitchFamily="49" charset="0"/>
              </a:rPr>
              <a:t>i</a:t>
            </a:r>
            <a:r>
              <a:rPr lang="en-US" altLang="zh-CN" sz="2399" b="1" dirty="0">
                <a:latin typeface="Consolas" panose="020B0609020204030204" pitchFamily="49" charset="0"/>
              </a:rPr>
              <a:t>]);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注意：二者仅在</a:t>
            </a:r>
            <a:r>
              <a:rPr lang="en-US" altLang="zh-CN" b="1" dirty="0">
                <a:latin typeface="Consolas" panose="020B0609020204030204" pitchFamily="49" charset="0"/>
              </a:rPr>
              <a:t>j</a:t>
            </a:r>
            <a:r>
              <a:rPr lang="zh-CN" altLang="en-US" b="1" dirty="0">
                <a:latin typeface="Consolas" panose="020B0609020204030204" pitchFamily="49" charset="0"/>
              </a:rPr>
              <a:t>循环方向上有区别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对于多重背包，考虑第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种物品有</a:t>
            </a:r>
            <a:r>
              <a:rPr lang="en-US" altLang="zh-CN" dirty="0">
                <a:latin typeface="Consolas" panose="020B0609020204030204" pitchFamily="49" charset="0"/>
              </a:rPr>
              <a:t>n[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→ 有</a:t>
            </a:r>
            <a:r>
              <a:rPr lang="en-US" altLang="zh-CN" dirty="0">
                <a:latin typeface="Consolas" panose="020B0609020204030204" pitchFamily="49" charset="0"/>
              </a:rPr>
              <a:t>n[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种不同的物品同价格同重量。转换成</a:t>
            </a:r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背包即可。</a:t>
            </a:r>
          </a:p>
        </p:txBody>
      </p:sp>
    </p:spTree>
    <p:extLst>
      <p:ext uri="{BB962C8B-B14F-4D97-AF65-F5344CB8AC3E}">
        <p14:creationId xmlns:p14="http://schemas.microsoft.com/office/powerpoint/2010/main" val="12592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9B971-841D-4C33-B3AA-C5433DC4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石子合并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2A04-DFB2-4DD5-B137-D2C606339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问题：有若干堆石子，第</a:t>
            </a:r>
            <a:r>
              <a:rPr lang="en-US" altLang="zh-CN" dirty="0" err="1"/>
              <a:t>i</a:t>
            </a:r>
            <a:r>
              <a:rPr lang="zh-CN" altLang="en-US" dirty="0"/>
              <a:t>堆的石子个数是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，每次可以将相邻两堆石子合并成一堆，合并的体力代价为这两堆石子数量之和。问将所有石子合并成一堆所需的最小体力花费。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4</a:t>
            </a:r>
            <a:r>
              <a:rPr lang="zh-CN" altLang="en-US" dirty="0"/>
              <a:t>堆石子，石子个数分别为</a:t>
            </a:r>
            <a:r>
              <a:rPr lang="en-US" altLang="zh-CN" dirty="0"/>
              <a:t>4,5,9,4</a:t>
            </a:r>
          </a:p>
          <a:p>
            <a:endParaRPr lang="en-US" altLang="zh-CN" dirty="0"/>
          </a:p>
          <a:p>
            <a:r>
              <a:rPr lang="zh-CN" altLang="en-US" dirty="0"/>
              <a:t>最优策略是：先合并（</a:t>
            </a:r>
            <a:r>
              <a:rPr lang="en-US" altLang="zh-CN" dirty="0"/>
              <a:t>4,5</a:t>
            </a:r>
            <a:r>
              <a:rPr lang="zh-CN" altLang="en-US" dirty="0"/>
              <a:t>）变成（</a:t>
            </a:r>
            <a:r>
              <a:rPr lang="en-US" altLang="zh-CN" dirty="0"/>
              <a:t>9,9,4</a:t>
            </a:r>
            <a:r>
              <a:rPr lang="zh-CN" altLang="en-US" dirty="0"/>
              <a:t>），体力耗费</a:t>
            </a:r>
            <a:r>
              <a:rPr lang="en-US" altLang="zh-CN" dirty="0"/>
              <a:t>9.</a:t>
            </a:r>
            <a:br>
              <a:rPr lang="en-US" altLang="zh-CN" dirty="0"/>
            </a:br>
            <a:r>
              <a:rPr lang="zh-CN" altLang="en-US" dirty="0"/>
              <a:t>再合并（</a:t>
            </a:r>
            <a:r>
              <a:rPr lang="en-US" altLang="zh-CN" dirty="0"/>
              <a:t>9,4</a:t>
            </a:r>
            <a:r>
              <a:rPr lang="zh-CN" altLang="en-US" dirty="0"/>
              <a:t>）变成（</a:t>
            </a:r>
            <a:r>
              <a:rPr lang="en-US" altLang="zh-CN" dirty="0"/>
              <a:t>9,13</a:t>
            </a:r>
            <a:r>
              <a:rPr lang="zh-CN" altLang="en-US" dirty="0"/>
              <a:t>），体力耗费</a:t>
            </a:r>
            <a:r>
              <a:rPr lang="en-US" altLang="zh-CN" dirty="0"/>
              <a:t>9+13</a:t>
            </a:r>
            <a:br>
              <a:rPr lang="en-US" altLang="zh-CN" dirty="0"/>
            </a:br>
            <a:r>
              <a:rPr lang="zh-CN" altLang="en-US" dirty="0"/>
              <a:t>最后合并（</a:t>
            </a:r>
            <a:r>
              <a:rPr lang="en-US" altLang="zh-CN" dirty="0"/>
              <a:t>9,13</a:t>
            </a:r>
            <a:r>
              <a:rPr lang="zh-CN" altLang="en-US" dirty="0"/>
              <a:t>）变成（</a:t>
            </a:r>
            <a:r>
              <a:rPr lang="en-US" altLang="zh-CN" dirty="0"/>
              <a:t>21</a:t>
            </a:r>
            <a:r>
              <a:rPr lang="zh-CN" altLang="en-US" dirty="0"/>
              <a:t>），体力耗费</a:t>
            </a:r>
            <a:r>
              <a:rPr lang="en-US" altLang="zh-CN" dirty="0"/>
              <a:t>9+13+21=43</a:t>
            </a:r>
            <a:r>
              <a:rPr lang="zh-CN" altLang="en-US" dirty="0"/>
              <a:t>，最小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2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E2416-D55C-4308-B467-6187DD0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E9D801-6C93-4D45-B316-CFA506C93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经典的区间合并类问题。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f[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][j]</a:t>
                </a:r>
                <a:r>
                  <a:rPr lang="zh-CN" altLang="en-US" dirty="0"/>
                  <a:t>表示从第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堆到第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堆合并成一堆的最小体力花费。</a:t>
                </a:r>
                <a:endParaRPr lang="en-US" altLang="zh-CN" dirty="0"/>
              </a:p>
              <a:p>
                <a:r>
                  <a:rPr lang="zh-CN" altLang="en-US" dirty="0"/>
                  <a:t>考虑（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...j</a:t>
                </a:r>
                <a:r>
                  <a:rPr lang="zh-CN" altLang="en-US" dirty="0"/>
                  <a:t>）是怎么合并而来的。</a:t>
                </a:r>
                <a:br>
                  <a:rPr lang="en-US" altLang="zh-CN" dirty="0"/>
                </a:br>
                <a:r>
                  <a:rPr lang="zh-CN" altLang="en-US" dirty="0"/>
                  <a:t>枚举中间断点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，即（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...j</a:t>
                </a:r>
                <a:r>
                  <a:rPr lang="zh-CN" altLang="en-US" dirty="0"/>
                  <a:t>）是由（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...k</a:t>
                </a:r>
                <a:r>
                  <a:rPr lang="zh-CN" altLang="en-US" dirty="0"/>
                  <a:t>）与（</a:t>
                </a:r>
                <a:r>
                  <a:rPr lang="en-US" altLang="zh-CN" dirty="0"/>
                  <a:t>k+1...j</a:t>
                </a:r>
                <a:r>
                  <a:rPr lang="zh-CN" altLang="en-US" dirty="0"/>
                  <a:t>）合并而来。</a:t>
                </a:r>
                <a:endParaRPr lang="en-US" altLang="zh-CN" dirty="0"/>
              </a:p>
              <a:p>
                <a:r>
                  <a:rPr lang="zh-CN" altLang="en-US" dirty="0"/>
                  <a:t>该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</a:t>
                </a:r>
                <a:r>
                  <a:rPr lang="zh-CN" altLang="en-US" dirty="0"/>
                  <a:t>合并的体力花费是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a[j]</a:t>
                </a:r>
                <a:r>
                  <a:rPr lang="zh-CN" altLang="en-US" dirty="0"/>
                  <a:t>的和，记入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数组时还需考虑这两个区间的得来也需要体力花费，需要一并记入和。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zh-CN" alt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ⅈ,</m:t>
                                  </m:r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zh-CN" altLang="en-US" b="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zh-CN" altLang="en-US" b="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b="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b="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E9D801-6C93-4D45-B316-CFA506C93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4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1986</Words>
  <Application>Microsoft Office PowerPoint</Application>
  <PresentationFormat>自定义</PresentationFormat>
  <Paragraphs>115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 UI</vt:lpstr>
      <vt:lpstr>微软雅黑</vt:lpstr>
      <vt:lpstr>Arial</vt:lpstr>
      <vt:lpstr>Cambria Math</vt:lpstr>
      <vt:lpstr>Consolas</vt:lpstr>
      <vt:lpstr>黑板 16 x 9</vt:lpstr>
      <vt:lpstr>Re:从零开始的OI生活</vt:lpstr>
      <vt:lpstr>动态规划</vt:lpstr>
      <vt:lpstr>背包模型</vt:lpstr>
      <vt:lpstr>01背包</vt:lpstr>
      <vt:lpstr>完全背包</vt:lpstr>
      <vt:lpstr>完全背包</vt:lpstr>
      <vt:lpstr>核心代码</vt:lpstr>
      <vt:lpstr>石子合并</vt:lpstr>
      <vt:lpstr>石子合并</vt:lpstr>
      <vt:lpstr>石子合并</vt:lpstr>
      <vt:lpstr>区间DP</vt:lpstr>
      <vt:lpstr>编辑距离</vt:lpstr>
      <vt:lpstr>空间优化</vt:lpstr>
      <vt:lpstr>状态压缩</vt:lpstr>
      <vt:lpstr>状态压缩</vt:lpstr>
      <vt:lpstr>矩阵优化</vt:lpstr>
      <vt:lpstr>单调队列优化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Re:从零开始的OI生活</dc:title>
  <dc:creator>Yewei Wang</dc:creator>
  <cp:lastModifiedBy>Yewei Wang</cp:lastModifiedBy>
  <cp:revision>9</cp:revision>
  <dcterms:created xsi:type="dcterms:W3CDTF">2020-08-24T14:15:40Z</dcterms:created>
  <dcterms:modified xsi:type="dcterms:W3CDTF">2020-08-24T15:35:59Z</dcterms:modified>
</cp:coreProperties>
</file>