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3" r:id="rId5"/>
    <p:sldId id="284" r:id="rId6"/>
    <p:sldId id="287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6" r:id="rId17"/>
    <p:sldId id="259" r:id="rId18"/>
    <p:sldId id="294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7" r:id="rId36"/>
    <p:sldId id="278" r:id="rId37"/>
    <p:sldId id="279" r:id="rId38"/>
    <p:sldId id="27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B4DC5D-D140-4C85-B829-E0954DA120F9}">
          <p14:sldIdLst>
            <p14:sldId id="256"/>
            <p14:sldId id="280"/>
            <p14:sldId id="281"/>
            <p14:sldId id="283"/>
            <p14:sldId id="284"/>
            <p14:sldId id="287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59"/>
            <p14:sldId id="294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A58D-329C-431D-9853-83C290462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回溯与搜索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58451-D7C4-4FF4-892A-AC03576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、</a:t>
            </a:r>
            <a:r>
              <a:rPr lang="en-US" altLang="zh-CN" dirty="0"/>
              <a:t>BFS</a:t>
            </a:r>
            <a:r>
              <a:rPr lang="zh-CN" altLang="en-US" dirty="0"/>
              <a:t>专题</a:t>
            </a:r>
          </a:p>
        </p:txBody>
      </p:sp>
    </p:spTree>
    <p:extLst>
      <p:ext uri="{BB962C8B-B14F-4D97-AF65-F5344CB8AC3E}">
        <p14:creationId xmlns:p14="http://schemas.microsoft.com/office/powerpoint/2010/main" val="273873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四皇后问题：第一个皇后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第一个皇后更换位置，放在</a:t>
            </a:r>
            <a:r>
              <a:rPr lang="en-US" altLang="zh-CN" sz="2400" dirty="0"/>
              <a:t>(1,2)</a:t>
            </a:r>
            <a:r>
              <a:rPr lang="zh-CN" altLang="en-US" sz="2400" dirty="0"/>
              <a:t>处。</a:t>
            </a:r>
            <a:endParaRPr lang="en-US" altLang="zh-CN" sz="2400" dirty="0"/>
          </a:p>
          <a:p>
            <a:r>
              <a:rPr lang="zh-CN" altLang="en-US" sz="2400" dirty="0"/>
              <a:t>控制范围如下图。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6525C-5D08-4AEE-A5D9-6775ACC35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3429000"/>
            <a:ext cx="2552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四皇后问题：第二个皇后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第二个皇后仅有一个位置可摆放，即</a:t>
            </a:r>
            <a:r>
              <a:rPr lang="en-US" altLang="zh-CN" sz="2400" dirty="0"/>
              <a:t>(2,4)</a:t>
            </a:r>
            <a:r>
              <a:rPr lang="zh-CN" altLang="en-US" sz="2400" dirty="0"/>
              <a:t>处。</a:t>
            </a:r>
            <a:endParaRPr lang="en-US" altLang="zh-CN" sz="2400" dirty="0"/>
          </a:p>
          <a:p>
            <a:r>
              <a:rPr lang="zh-CN" altLang="en-US" sz="2400" dirty="0"/>
              <a:t>新的控制范围如下图。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6525C-5D08-4AEE-A5D9-6775ACC35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429000"/>
            <a:ext cx="25527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165042-1171-49F6-B08D-5402A795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31" y="3429000"/>
            <a:ext cx="2552700" cy="251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5C829C-BAAD-4965-BBE7-878347AB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996" y="3429000"/>
            <a:ext cx="2552700" cy="2514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747A56-64C8-477E-8131-D458BC1FE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866" y="3429000"/>
            <a:ext cx="2552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四皇后问题：第三个皇后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第三个皇后也仅有一个位置可摆放，即（</a:t>
            </a:r>
            <a:r>
              <a:rPr lang="en-US" altLang="zh-CN" sz="2400" dirty="0"/>
              <a:t>3,1</a:t>
            </a:r>
            <a:r>
              <a:rPr lang="zh-CN" altLang="en-US" sz="2400" dirty="0"/>
              <a:t>）处。</a:t>
            </a:r>
            <a:endParaRPr lang="en-US" altLang="zh-CN" sz="2400" dirty="0"/>
          </a:p>
          <a:p>
            <a:r>
              <a:rPr lang="zh-CN" altLang="en-US" sz="2400" dirty="0"/>
              <a:t>新的控制范围如图。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904272-15C2-4E29-81B4-E0E9C16E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429000"/>
            <a:ext cx="2552700" cy="2514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219B8A-45CF-4F8C-9D1E-3041C3CF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99" y="3429000"/>
            <a:ext cx="2552700" cy="2514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6A1507-5AA7-4F87-A4F5-B8F67106C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97" y="3429000"/>
            <a:ext cx="2552700" cy="2514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0D5D39-93F7-4F83-8166-B30B4A584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795" y="3429000"/>
            <a:ext cx="2552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3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四皇后问题：第四个皇后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第四个皇后也仅有一个位置可摆放，即（</a:t>
            </a:r>
            <a:r>
              <a:rPr lang="en-US" altLang="zh-CN" sz="2400" dirty="0"/>
              <a:t>4,3</a:t>
            </a:r>
            <a:r>
              <a:rPr lang="zh-CN" altLang="en-US" sz="2400" dirty="0"/>
              <a:t>）处。此时满足条件，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++;</a:t>
            </a:r>
          </a:p>
          <a:p>
            <a:r>
              <a:rPr lang="zh-CN" altLang="en-US" sz="2400" dirty="0"/>
              <a:t>在这个解求出后，依然要回溯，</a:t>
            </a:r>
            <a:r>
              <a:rPr lang="en-US" altLang="zh-CN" sz="2400" dirty="0"/>
              <a:t>return </a:t>
            </a:r>
            <a:r>
              <a:rPr lang="zh-CN" altLang="en-US" sz="2400" dirty="0"/>
              <a:t>至更改第三个皇后的位置</a:t>
            </a:r>
            <a:r>
              <a:rPr lang="en-US" altLang="zh-CN" sz="2400" dirty="0"/>
              <a:t>-&gt;</a:t>
            </a:r>
            <a:r>
              <a:rPr lang="zh-CN" altLang="en-US" sz="2400" dirty="0"/>
              <a:t>无法更改</a:t>
            </a:r>
            <a:r>
              <a:rPr lang="en-US" altLang="zh-CN" sz="2400" dirty="0"/>
              <a:t>-&gt;return </a:t>
            </a:r>
            <a:r>
              <a:rPr lang="zh-CN" altLang="en-US" sz="2400" dirty="0"/>
              <a:t>至更改第二个皇后位置</a:t>
            </a:r>
            <a:r>
              <a:rPr lang="en-US" altLang="zh-CN" sz="2400" dirty="0"/>
              <a:t>-&gt;</a:t>
            </a:r>
            <a:r>
              <a:rPr lang="zh-CN" altLang="en-US" sz="2400" dirty="0"/>
              <a:t>无法更改</a:t>
            </a:r>
            <a:r>
              <a:rPr lang="en-US" altLang="zh-CN" sz="2400" dirty="0"/>
              <a:t>-&gt; return</a:t>
            </a:r>
            <a:r>
              <a:rPr lang="zh-CN" altLang="en-US" sz="2400" dirty="0"/>
              <a:t>至更改第一个皇后位置</a:t>
            </a:r>
            <a:r>
              <a:rPr lang="en-US" altLang="zh-CN" sz="2400" dirty="0"/>
              <a:t>-&gt;...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E6B8D-49C1-4407-BA3E-7178F484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3959603"/>
            <a:ext cx="1954730" cy="19112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9ACED2-ABFF-4952-B3A1-BC8E00C8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99" y="3959603"/>
            <a:ext cx="1954730" cy="19112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F5CED2-156A-44CA-BE10-F554DA307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270" y="3959603"/>
            <a:ext cx="1954730" cy="19112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DA75E3-472F-4BC0-BA99-1EDA4D4E1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641" y="3959603"/>
            <a:ext cx="1954730" cy="19112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425D53-2DE2-4979-8CFA-54BDDD757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529" y="3959603"/>
            <a:ext cx="1954730" cy="19112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BA6C89-8750-47AF-8DE4-646C14726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012" y="3959603"/>
            <a:ext cx="1969876" cy="19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八皇后问题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类比于四皇后，如何验证某个格子是否可以放置皇后？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、使用数组，记录该列（行无需记录），左上</a:t>
            </a:r>
            <a:r>
              <a:rPr lang="en-US" altLang="zh-CN" sz="2400" dirty="0"/>
              <a:t>-</a:t>
            </a:r>
            <a:r>
              <a:rPr lang="zh-CN" altLang="en-US" sz="2400" dirty="0"/>
              <a:t>右下对角线与左下</a:t>
            </a:r>
            <a:r>
              <a:rPr lang="en-US" altLang="zh-CN" sz="2400" dirty="0"/>
              <a:t>-</a:t>
            </a:r>
            <a:r>
              <a:rPr lang="zh-CN" altLang="en-US" sz="2400" dirty="0"/>
              <a:t>右上对角线是否放置过别的皇后。三个数组同时满足才可以放置。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、与过往棋子进行比较（列号相同或是列的差值与行差值绝对值相同），但此方法常数较大，不推荐使用。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例题：洛谷</a:t>
            </a:r>
            <a:r>
              <a:rPr lang="en-US" altLang="zh-CN" sz="2400" dirty="0"/>
              <a:t>P1219</a:t>
            </a:r>
          </a:p>
        </p:txBody>
      </p:sp>
    </p:spTree>
    <p:extLst>
      <p:ext uri="{BB962C8B-B14F-4D97-AF65-F5344CB8AC3E}">
        <p14:creationId xmlns:p14="http://schemas.microsoft.com/office/powerpoint/2010/main" val="240369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579065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在刚刚的</a:t>
            </a:r>
            <a:r>
              <a:rPr lang="en-US" altLang="zh-CN" sz="2400" dirty="0"/>
              <a:t>N</a:t>
            </a:r>
            <a:r>
              <a:rPr lang="zh-CN" altLang="en-US" sz="2400" dirty="0"/>
              <a:t>皇后里，能看出很明显的阶段</a:t>
            </a:r>
            <a:r>
              <a:rPr lang="en-US" altLang="zh-CN" sz="2400" dirty="0"/>
              <a:t>/</a:t>
            </a:r>
            <a:r>
              <a:rPr lang="zh-CN" altLang="en-US" sz="2400" dirty="0"/>
              <a:t>状态的划分，即棋盘局面。</a:t>
            </a:r>
            <a:endParaRPr lang="en-US" altLang="zh-CN" sz="2400" dirty="0"/>
          </a:p>
          <a:p>
            <a:r>
              <a:rPr lang="zh-CN" altLang="en-US" sz="2400" dirty="0"/>
              <a:t>将递归与回溯过程的棋盘画出来，用线连接不同的状态，能清晰的看出，这是一个树形结构。这个树也就是</a:t>
            </a:r>
            <a:r>
              <a:rPr lang="zh-CN" altLang="en-US" sz="2400" b="1" dirty="0">
                <a:solidFill>
                  <a:srgbClr val="FF0000"/>
                </a:solidFill>
              </a:rPr>
              <a:t>状态树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很明显的，递归的层数与该树的层是相同的。回溯本质上来说，就是在状态树上进行深度优先遍历</a:t>
            </a:r>
            <a:r>
              <a:rPr lang="en-US" altLang="zh-CN" sz="2400" dirty="0"/>
              <a:t>(DFS)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86B5F-22E5-4210-A1F8-3D1FAA9C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92" y="2142067"/>
            <a:ext cx="3952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89003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深度优先搜索属于</a:t>
            </a:r>
            <a:r>
              <a:rPr lang="zh-CN" altLang="en-US" sz="2400" b="1" dirty="0">
                <a:solidFill>
                  <a:srgbClr val="FF0000"/>
                </a:solidFill>
              </a:rPr>
              <a:t>图算法</a:t>
            </a:r>
            <a:r>
              <a:rPr lang="zh-CN" altLang="en-US" sz="2400" dirty="0"/>
              <a:t>的一种。在状态树</a:t>
            </a:r>
            <a:r>
              <a:rPr lang="en-US" altLang="zh-CN" sz="2400" dirty="0"/>
              <a:t>/</a:t>
            </a:r>
            <a:r>
              <a:rPr lang="zh-CN" altLang="en-US" sz="2400" dirty="0"/>
              <a:t>搜索树上这种抽象的树上跑该算法，与其十分相似，因此二者的名称常常混用。</a:t>
            </a:r>
            <a:endParaRPr lang="en-US" altLang="zh-CN" sz="2400" dirty="0"/>
          </a:p>
          <a:p>
            <a:r>
              <a:rPr lang="zh-CN" altLang="en-US" sz="2400" dirty="0"/>
              <a:t>简要来说是对每一个可能的分支路径深入到不能再深入为止，而且每个节点只能访问一次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/>
              <a:t>https://www.redblobgames.com/pathfinding/a-star/introduction.html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622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DFS</a:t>
            </a:r>
            <a:r>
              <a:rPr lang="zh-CN" altLang="en-US" sz="2400" dirty="0"/>
              <a:t>与</a:t>
            </a:r>
            <a:r>
              <a:rPr lang="en-US" altLang="zh-CN" sz="2400" dirty="0"/>
              <a:t>BFS</a:t>
            </a:r>
            <a:r>
              <a:rPr lang="zh-CN" altLang="en-US" sz="2400" dirty="0"/>
              <a:t>是最基础的搜索框架，对应深度优先与广度优先。</a:t>
            </a:r>
            <a:r>
              <a:rPr lang="zh-CN" altLang="en-US" sz="2400" b="1" dirty="0">
                <a:solidFill>
                  <a:srgbClr val="FFFFCC"/>
                </a:solidFill>
              </a:rPr>
              <a:t>如何取舍？</a:t>
            </a:r>
            <a:endParaRPr lang="en-US" altLang="zh-CN" sz="2400" b="1" dirty="0">
              <a:solidFill>
                <a:srgbClr val="FFFFCC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若题目是“对所有可能的状态节点进行遍历”，则二者性能相仿。</a:t>
            </a:r>
            <a:endParaRPr lang="en-US" altLang="zh-CN" sz="2400" dirty="0"/>
          </a:p>
          <a:p>
            <a:r>
              <a:rPr lang="zh-CN" altLang="en-US" sz="2400" dirty="0"/>
              <a:t>若题目是“到达某一状态节点的最短路径”，则</a:t>
            </a:r>
            <a:r>
              <a:rPr lang="en-US" altLang="zh-CN" sz="2400" dirty="0"/>
              <a:t>BFS</a:t>
            </a:r>
            <a:r>
              <a:rPr lang="zh-CN" altLang="en-US" sz="2400" dirty="0"/>
              <a:t>优于</a:t>
            </a:r>
            <a:r>
              <a:rPr lang="en-US" altLang="zh-CN" sz="2400" dirty="0"/>
              <a:t>DFS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BFS</a:t>
            </a:r>
            <a:r>
              <a:rPr lang="zh-CN" altLang="en-US" sz="2400" dirty="0"/>
              <a:t>需要额外的队列作为辅助，</a:t>
            </a:r>
            <a:r>
              <a:rPr lang="en-US" altLang="zh-CN" sz="2400" dirty="0"/>
              <a:t>DFS</a:t>
            </a:r>
            <a:r>
              <a:rPr lang="zh-CN" altLang="en-US" sz="2400" dirty="0"/>
              <a:t>不需要。某种意义上的用空间换时间。</a:t>
            </a:r>
            <a:endParaRPr lang="en-US" altLang="zh-CN" sz="2400" dirty="0"/>
          </a:p>
          <a:p>
            <a:r>
              <a:rPr lang="en-US" altLang="zh-CN" sz="2400" dirty="0"/>
              <a:t>BFS</a:t>
            </a:r>
            <a:r>
              <a:rPr lang="zh-CN" altLang="en-US" sz="2400" dirty="0"/>
              <a:t>代码稍显复杂（对比</a:t>
            </a:r>
            <a:r>
              <a:rPr lang="en-US" altLang="zh-CN" sz="2400" dirty="0"/>
              <a:t>DFS</a:t>
            </a:r>
            <a:r>
              <a:rPr lang="zh-CN" altLang="en-US" sz="2400" dirty="0"/>
              <a:t>），对求解简单的问题还是</a:t>
            </a:r>
            <a:r>
              <a:rPr lang="en-US" altLang="zh-CN" sz="2400" dirty="0"/>
              <a:t>DFS</a:t>
            </a:r>
            <a:r>
              <a:rPr lang="zh-CN" altLang="en-US" sz="2400" dirty="0"/>
              <a:t>较好。</a:t>
            </a:r>
          </a:p>
        </p:txBody>
      </p:sp>
    </p:spTree>
    <p:extLst>
      <p:ext uri="{BB962C8B-B14F-4D97-AF65-F5344CB8AC3E}">
        <p14:creationId xmlns:p14="http://schemas.microsoft.com/office/powerpoint/2010/main" val="396339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DFS</a:t>
            </a:r>
            <a:r>
              <a:rPr lang="zh-CN" altLang="en-US" sz="2400" dirty="0"/>
              <a:t>与</a:t>
            </a:r>
            <a:r>
              <a:rPr lang="en-US" altLang="zh-CN" sz="2400" dirty="0"/>
              <a:t>BFS</a:t>
            </a:r>
            <a:r>
              <a:rPr lang="zh-CN" altLang="en-US" sz="2400" dirty="0"/>
              <a:t>是最基础的搜索框架，对应深度优先与广度优先。</a:t>
            </a:r>
            <a:r>
              <a:rPr lang="zh-CN" altLang="en-US" sz="2400" b="1" dirty="0">
                <a:solidFill>
                  <a:srgbClr val="FFFFCC"/>
                </a:solidFill>
              </a:rPr>
              <a:t>如何取舍？</a:t>
            </a:r>
            <a:endParaRPr lang="en-US" altLang="zh-CN" sz="2400" b="1" dirty="0">
              <a:solidFill>
                <a:srgbClr val="FFFFCC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若题目是“对所有可能的状态节点进行遍历”，则二者性能相仿。</a:t>
            </a:r>
            <a:endParaRPr lang="en-US" altLang="zh-CN" sz="2400" dirty="0"/>
          </a:p>
          <a:p>
            <a:r>
              <a:rPr lang="zh-CN" altLang="en-US" sz="2400" dirty="0"/>
              <a:t>若题目是“到达某一状态节点的最短路径”，则</a:t>
            </a:r>
            <a:r>
              <a:rPr lang="en-US" altLang="zh-CN" sz="2400" dirty="0"/>
              <a:t>BFS</a:t>
            </a:r>
            <a:r>
              <a:rPr lang="zh-CN" altLang="en-US" sz="2400" dirty="0"/>
              <a:t>优于</a:t>
            </a:r>
            <a:r>
              <a:rPr lang="en-US" altLang="zh-CN" sz="2400" dirty="0"/>
              <a:t>DFS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BFS</a:t>
            </a:r>
            <a:r>
              <a:rPr lang="zh-CN" altLang="en-US" sz="2400" dirty="0"/>
              <a:t>需要额外的队列作为辅助，</a:t>
            </a:r>
            <a:r>
              <a:rPr lang="en-US" altLang="zh-CN" sz="2400" dirty="0"/>
              <a:t>DFS</a:t>
            </a:r>
            <a:r>
              <a:rPr lang="zh-CN" altLang="en-US" sz="2400" dirty="0"/>
              <a:t>不需要。某种意义上的用空间换时间。</a:t>
            </a:r>
            <a:endParaRPr lang="en-US" altLang="zh-CN" sz="2400" dirty="0"/>
          </a:p>
          <a:p>
            <a:r>
              <a:rPr lang="en-US" altLang="zh-CN" sz="2400" dirty="0"/>
              <a:t>BFS</a:t>
            </a:r>
            <a:r>
              <a:rPr lang="zh-CN" altLang="en-US" sz="2400" dirty="0"/>
              <a:t>代码稍显复杂（对比</a:t>
            </a:r>
            <a:r>
              <a:rPr lang="en-US" altLang="zh-CN" sz="2400" dirty="0"/>
              <a:t>DFS</a:t>
            </a:r>
            <a:r>
              <a:rPr lang="zh-CN" altLang="en-US" sz="2400" dirty="0"/>
              <a:t>），对求解简单的问题还是</a:t>
            </a:r>
            <a:r>
              <a:rPr lang="en-US" altLang="zh-CN" sz="2400" dirty="0"/>
              <a:t>DFS</a:t>
            </a:r>
            <a:r>
              <a:rPr lang="zh-CN" altLang="en-US" sz="2400" dirty="0"/>
              <a:t>较好。</a:t>
            </a:r>
          </a:p>
        </p:txBody>
      </p:sp>
    </p:spTree>
    <p:extLst>
      <p:ext uri="{BB962C8B-B14F-4D97-AF65-F5344CB8AC3E}">
        <p14:creationId xmlns:p14="http://schemas.microsoft.com/office/powerpoint/2010/main" val="124726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2232"/>
            <a:ext cx="10131425" cy="4932947"/>
          </a:xfrm>
        </p:spPr>
        <p:txBody>
          <a:bodyPr anchor="t">
            <a:normAutofit lnSpcReduction="10000"/>
          </a:bodyPr>
          <a:lstStyle/>
          <a:p>
            <a:r>
              <a:rPr lang="zh-CN" altLang="en-US" sz="2400" dirty="0"/>
              <a:t>搜索中许多状态节点被大量重复多次访问，可使用辅助空间记录状态对应的答案，省去大量重复搜索耗时。这种优化被称之为记忆化。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某种意义上的“动态规划”，有两种实现方式，一个是递推，另一个是记忆化。（分别对应自底向上，自顶向下）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如果记忆化搜索会展开所有节点铺满一个我们的矩阵，那是不是我们直接自底向上更好？</a:t>
            </a:r>
          </a:p>
          <a:p>
            <a:pPr marL="0" indent="0">
              <a:buNone/>
            </a:pPr>
            <a:endParaRPr lang="zh-CN" altLang="en-US" sz="2400" dirty="0"/>
          </a:p>
          <a:p>
            <a:r>
              <a:rPr lang="zh-CN" altLang="en-US" sz="2400" dirty="0"/>
              <a:t>记忆化搜索可能需要保存一个巨大的记录矩阵，但是动态规划有时可以采用各种优化来减掉一维或更多维，空间有优势。（除非你的搜索的记录方式十分独特除外）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327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回溯法又称试探法，按选优条件向前搜索，以达到目标。</a:t>
            </a:r>
            <a:endParaRPr lang="en-US" altLang="zh-CN" sz="2400" dirty="0"/>
          </a:p>
          <a:p>
            <a:r>
              <a:rPr lang="zh-CN" altLang="en-US" sz="2400" dirty="0"/>
              <a:t>但当探索到某一步时，发现原先选择并不优或达不到目标，就退回一步重新选择，这种 “走不通就回头再走”的技术为回溯法。</a:t>
            </a:r>
            <a:endParaRPr lang="en-US" altLang="zh-CN" sz="2400" dirty="0"/>
          </a:p>
          <a:p>
            <a:r>
              <a:rPr lang="zh-CN" altLang="en-US" sz="2400" dirty="0"/>
              <a:t>满足回溯条件的某个状态的点称为“回溯点”。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理解为通过选择不同的岔路口寻找目的地，一个岔路口一个岔路口的去尝试找到目的地。</a:t>
            </a:r>
            <a:endParaRPr lang="en-US" altLang="zh-CN" sz="2400" dirty="0"/>
          </a:p>
          <a:p>
            <a:r>
              <a:rPr lang="zh-CN" altLang="en-US" sz="2400" dirty="0"/>
              <a:t>如果走错了路，继续返回来找到岔路口的另一条路，直到找到目的地。</a:t>
            </a:r>
          </a:p>
        </p:txBody>
      </p:sp>
    </p:spTree>
    <p:extLst>
      <p:ext uri="{BB962C8B-B14F-4D97-AF65-F5344CB8AC3E}">
        <p14:creationId xmlns:p14="http://schemas.microsoft.com/office/powerpoint/2010/main" val="28932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可行性剪枝：当前状态和题意不符，并且由于题目可以推出，往后的所有情况和题意都不符，那么就可以直接返回。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排除等效冗余：当几个选择具有完全相同的效果的时候，只搜其中一个。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最优性剪枝：最优类问题时，搜索到当前状态时已经不是最优了（比已搜得的答案差），可直接返回。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记忆化也是某种意义上的剪枝。</a:t>
            </a:r>
          </a:p>
        </p:txBody>
      </p:sp>
    </p:spTree>
    <p:extLst>
      <p:ext uri="{BB962C8B-B14F-4D97-AF65-F5344CB8AC3E}">
        <p14:creationId xmlns:p14="http://schemas.microsoft.com/office/powerpoint/2010/main" val="102473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较为特殊的搜索技巧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双向搜索：已知问题的起点终点，求中间的路径。可尝试用双向搜索，分别从起点与终点开始</a:t>
            </a:r>
            <a:r>
              <a:rPr lang="en-US" altLang="zh-CN" sz="2400" dirty="0"/>
              <a:t>BFS/DFS</a:t>
            </a:r>
            <a:r>
              <a:rPr lang="zh-CN" altLang="en-US" sz="2400" dirty="0"/>
              <a:t>（各自交替执行），若相遇则说明找到答案。例如：给定棋盘上两点，问马走日的可行路径。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折半搜索：问题是有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个元素，每个元素有若干状态（比如</a:t>
            </a:r>
            <a:r>
              <a:rPr lang="en-US" altLang="zh-CN" sz="2400" dirty="0"/>
              <a:t>k</a:t>
            </a:r>
            <a:r>
              <a:rPr lang="zh-CN" altLang="en-US" sz="2400" dirty="0"/>
              <a:t>个），求符合条件的搭配。直接搜索为指数级。可将元素对半分开，分别搜索，用</a:t>
            </a:r>
            <a:r>
              <a:rPr lang="en-US" altLang="zh-CN" sz="2400" dirty="0"/>
              <a:t>map</a:t>
            </a:r>
            <a:r>
              <a:rPr lang="zh-CN" altLang="en-US" sz="2400" dirty="0"/>
              <a:t>等辅助空间记录答案，由原先的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k^n</a:t>
            </a:r>
            <a:r>
              <a:rPr lang="en-US" altLang="zh-CN" sz="2400" dirty="0"/>
              <a:t>) </a:t>
            </a:r>
            <a:r>
              <a:rPr lang="zh-CN" altLang="en-US" sz="2400" dirty="0"/>
              <a:t>降低为 </a:t>
            </a:r>
            <a:r>
              <a:rPr lang="en-US" altLang="zh-CN" sz="2400" dirty="0"/>
              <a:t>O(2*k^(n/2))</a:t>
            </a:r>
            <a:r>
              <a:rPr lang="zh-CN" altLang="en-US" sz="2400" dirty="0"/>
              <a:t>。例如：</a:t>
            </a:r>
            <a:r>
              <a:rPr lang="en-US" altLang="zh-CN" sz="2400" dirty="0"/>
              <a:t>n</a:t>
            </a:r>
            <a:r>
              <a:rPr lang="zh-CN" altLang="en-US" sz="2400" dirty="0"/>
              <a:t>盏灯开关灯全开</a:t>
            </a:r>
            <a:r>
              <a:rPr lang="en-US" altLang="zh-CN" sz="2400" dirty="0"/>
              <a:t>/</a:t>
            </a:r>
            <a:r>
              <a:rPr lang="zh-CN" altLang="en-US" sz="2400" dirty="0"/>
              <a:t>全灭最少操作次数。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100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利用在搜索过程中积累的信息，为当前的决策作出参考意见。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定义估值函数 </a:t>
            </a:r>
            <a:r>
              <a:rPr lang="en-US" altLang="zh-CN" sz="2400" dirty="0"/>
              <a:t>h(x) </a:t>
            </a:r>
            <a:r>
              <a:rPr lang="zh-CN" altLang="en-US" sz="2400" dirty="0"/>
              <a:t>表示当前状态与终点状态的大致距离。明显的有</a:t>
            </a:r>
            <a:endParaRPr lang="en-US" altLang="zh-CN" sz="2400" dirty="0"/>
          </a:p>
          <a:p>
            <a:pPr lvl="1"/>
            <a:r>
              <a:rPr lang="en-US" altLang="zh-CN" sz="2200" dirty="0"/>
              <a:t>h(x)&gt;=0</a:t>
            </a:r>
          </a:p>
          <a:p>
            <a:pPr lvl="1"/>
            <a:r>
              <a:rPr lang="en-US" altLang="zh-CN" sz="2200" dirty="0"/>
              <a:t>h(x)</a:t>
            </a:r>
            <a:r>
              <a:rPr lang="zh-CN" altLang="en-US" sz="2200" dirty="0"/>
              <a:t>递减说明正在靠近最终答案</a:t>
            </a:r>
            <a:endParaRPr lang="en-US" altLang="zh-CN" sz="2200" dirty="0"/>
          </a:p>
          <a:p>
            <a:pPr lvl="1"/>
            <a:r>
              <a:rPr lang="en-US" altLang="zh-CN" sz="2200" dirty="0"/>
              <a:t>h(x)==0 </a:t>
            </a:r>
            <a:r>
              <a:rPr lang="zh-CN" altLang="en-US" sz="2200" dirty="0"/>
              <a:t>说明当前状态就是答案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en-US" sz="2400" dirty="0"/>
              <a:t>定义代价函数 </a:t>
            </a:r>
            <a:r>
              <a:rPr lang="en-US" altLang="zh-CN" sz="2400" dirty="0"/>
              <a:t>g(x) </a:t>
            </a:r>
            <a:r>
              <a:rPr lang="zh-CN" altLang="en-US" sz="2400" dirty="0"/>
              <a:t>表示从起点走到当前状态的代价花费。常见的</a:t>
            </a:r>
            <a:r>
              <a:rPr lang="en-US" altLang="zh-CN" sz="2400" dirty="0"/>
              <a:t>g(x)</a:t>
            </a:r>
            <a:r>
              <a:rPr lang="zh-CN" altLang="en-US" sz="2400" dirty="0"/>
              <a:t>定义为步数、权值和、曼哈顿距离等。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3018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搜索的依据是函数</a:t>
            </a:r>
            <a:r>
              <a:rPr lang="en-US" altLang="zh-CN" sz="2400" dirty="0"/>
              <a:t>F(x)</a:t>
            </a:r>
          </a:p>
          <a:p>
            <a:pPr lvl="1"/>
            <a:r>
              <a:rPr lang="zh-CN" altLang="en-US" sz="2200" dirty="0"/>
              <a:t>若</a:t>
            </a:r>
            <a:r>
              <a:rPr lang="en-US" altLang="zh-CN" sz="2200" dirty="0"/>
              <a:t>F(x)=h(x) </a:t>
            </a:r>
            <a:r>
              <a:rPr lang="zh-CN" altLang="en-US" sz="2200" dirty="0"/>
              <a:t>则是贪心搜索。优点是快，劣势是可能“误入歧途”。</a:t>
            </a:r>
            <a:endParaRPr lang="en-US" altLang="zh-CN" sz="2200" dirty="0"/>
          </a:p>
          <a:p>
            <a:pPr lvl="1"/>
            <a:r>
              <a:rPr lang="zh-CN" altLang="en-US" sz="2200" dirty="0"/>
              <a:t>若</a:t>
            </a:r>
            <a:r>
              <a:rPr lang="en-US" altLang="zh-CN" sz="2200" dirty="0"/>
              <a:t>F(x)=g(x)</a:t>
            </a:r>
            <a:r>
              <a:rPr lang="zh-CN" altLang="en-US" sz="2200" dirty="0"/>
              <a:t> 则是等代价搜索（例如</a:t>
            </a:r>
            <a:r>
              <a:rPr lang="en-US" altLang="zh-CN" sz="2200" dirty="0"/>
              <a:t>BFS</a:t>
            </a:r>
            <a:r>
              <a:rPr lang="zh-CN" altLang="en-US" sz="2200" dirty="0"/>
              <a:t>与</a:t>
            </a:r>
            <a:r>
              <a:rPr lang="en-US" altLang="zh-CN" sz="2200" dirty="0"/>
              <a:t>Dijkstra</a:t>
            </a:r>
            <a:r>
              <a:rPr lang="zh-CN" altLang="en-US" sz="2200" dirty="0"/>
              <a:t>）。优点是“绝对正确”，劣势是太慢。</a:t>
            </a:r>
            <a:endParaRPr lang="en-US" altLang="zh-CN" sz="22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算法：</a:t>
            </a:r>
            <a:r>
              <a:rPr lang="en-US" altLang="zh-CN" sz="2400" dirty="0"/>
              <a:t> F(x)=h(x)+g(x) </a:t>
            </a:r>
            <a:r>
              <a:rPr lang="zh-CN" altLang="en-US" sz="2400" dirty="0"/>
              <a:t>，确实更快，也不太会“误入歧途”。但不能保证绝对正确（完备性），甚至可能找不到解。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A*</a:t>
            </a:r>
            <a:r>
              <a:rPr lang="zh-CN" altLang="en-US" sz="2400" dirty="0"/>
              <a:t>算法：</a:t>
            </a:r>
            <a:r>
              <a:rPr lang="en-US" altLang="zh-CN" sz="2400" dirty="0"/>
              <a:t> F(x)=h(x)+g(x)</a:t>
            </a:r>
            <a:r>
              <a:rPr lang="zh-CN" altLang="en-US" sz="2400" dirty="0"/>
              <a:t>。当</a:t>
            </a:r>
            <a:r>
              <a:rPr lang="en-US" altLang="zh-CN" sz="2400" dirty="0"/>
              <a:t>h(x)</a:t>
            </a:r>
            <a:r>
              <a:rPr lang="zh-CN" altLang="en-US" sz="2400" dirty="0"/>
              <a:t>满足一定条件时，可被数学证明一定能找到最优解。该条件是：</a:t>
            </a:r>
            <a:r>
              <a:rPr lang="en-US" altLang="zh-CN" sz="2400" dirty="0"/>
              <a:t>h(x)&lt;=h*(x)</a:t>
            </a:r>
            <a:r>
              <a:rPr lang="zh-CN" altLang="en-US" sz="2400" dirty="0"/>
              <a:t>。其中</a:t>
            </a:r>
            <a:r>
              <a:rPr lang="en-US" altLang="zh-CN" sz="2400" dirty="0"/>
              <a:t>h*(x)</a:t>
            </a:r>
            <a:r>
              <a:rPr lang="zh-CN" altLang="en-US" sz="2400" dirty="0"/>
              <a:t>是从</a:t>
            </a:r>
            <a:r>
              <a:rPr lang="en-US" altLang="zh-CN" sz="2400" dirty="0"/>
              <a:t>x</a:t>
            </a:r>
            <a:r>
              <a:rPr lang="zh-CN" altLang="en-US" sz="2400" dirty="0"/>
              <a:t>状态到最终状态的实际代价花费。（目测的距离比实际走的距离要短）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206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影响</a:t>
            </a:r>
            <a:r>
              <a:rPr lang="en-US" altLang="zh-CN" sz="2400" dirty="0"/>
              <a:t>A*</a:t>
            </a:r>
            <a:r>
              <a:rPr lang="zh-CN" altLang="en-US" sz="2400" dirty="0"/>
              <a:t>效率的是 </a:t>
            </a:r>
            <a:r>
              <a:rPr lang="en-US" altLang="zh-CN" sz="2400" dirty="0"/>
              <a:t>h(x) </a:t>
            </a:r>
            <a:r>
              <a:rPr lang="zh-CN" altLang="en-US" sz="2400" dirty="0"/>
              <a:t>的选择。当</a:t>
            </a:r>
            <a:r>
              <a:rPr lang="en-US" altLang="zh-CN" sz="2400" dirty="0"/>
              <a:t>h(x) </a:t>
            </a:r>
            <a:r>
              <a:rPr lang="zh-CN" altLang="en-US" sz="2400" dirty="0"/>
              <a:t>越逼近 </a:t>
            </a:r>
            <a:r>
              <a:rPr lang="en-US" altLang="zh-CN" sz="2400" dirty="0"/>
              <a:t>h*(x) </a:t>
            </a:r>
            <a:r>
              <a:rPr lang="zh-CN" altLang="en-US" sz="2400" dirty="0"/>
              <a:t>，算法效率越高。</a:t>
            </a:r>
            <a:br>
              <a:rPr lang="en-US" altLang="zh-CN" sz="2400" dirty="0"/>
            </a:br>
            <a:r>
              <a:rPr lang="zh-CN" altLang="en-US" sz="2400" dirty="0"/>
              <a:t>（如果能目测得到最优的路线，那还需要搜索干什么呢？）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应用：</a:t>
            </a:r>
            <a:r>
              <a:rPr lang="en-US" altLang="zh-CN" sz="2400" dirty="0"/>
              <a:t>k</a:t>
            </a:r>
            <a:r>
              <a:rPr lang="zh-CN" altLang="en-US" sz="2400" dirty="0"/>
              <a:t>短路</a:t>
            </a:r>
            <a:endParaRPr lang="en-US" altLang="zh-CN" sz="2400" dirty="0"/>
          </a:p>
          <a:p>
            <a:r>
              <a:rPr lang="zh-CN" altLang="en-US" sz="2400" dirty="0"/>
              <a:t>先从终点求最短路作为</a:t>
            </a:r>
            <a:r>
              <a:rPr lang="en-US" altLang="zh-CN" sz="2400" dirty="0"/>
              <a:t>h(x),g(x)</a:t>
            </a:r>
            <a:r>
              <a:rPr lang="zh-CN" altLang="en-US" sz="2400" dirty="0"/>
              <a:t>就是已走的距离，从起点开始跑</a:t>
            </a:r>
            <a:r>
              <a:rPr lang="en-US" altLang="zh-CN" sz="2400" dirty="0"/>
              <a:t>BFS</a:t>
            </a:r>
            <a:r>
              <a:rPr lang="zh-CN" altLang="en-US" sz="2400" dirty="0"/>
              <a:t>，维护一个</a:t>
            </a:r>
            <a:r>
              <a:rPr lang="en-US" altLang="zh-CN" sz="2400" dirty="0"/>
              <a:t>F(x)=h(x)+g(x)</a:t>
            </a:r>
            <a:r>
              <a:rPr lang="zh-CN" altLang="en-US" sz="2400" dirty="0"/>
              <a:t>的优先队列，不断扩展其他节点加入队列之中。队首就是最短路，第二个点就是第二短路。。。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508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爬山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爬山本质上是启发式搜索的一种变形。将估值函数</a:t>
            </a:r>
            <a:r>
              <a:rPr lang="en-US" altLang="zh-CN" sz="2400" dirty="0"/>
              <a:t>h(x)</a:t>
            </a:r>
            <a:r>
              <a:rPr lang="zh-CN" altLang="en-US" sz="2400" dirty="0"/>
              <a:t>反向构成一座“山”，越靠近山顶则说明越靠近最终答案。每次把当前状态与相邻的状态进行高度比较，转移到更“高”的状态，如此往复，直到找到山顶。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值得注意的是，并非所有的估值函数都是单调的。</a:t>
            </a:r>
            <a:br>
              <a:rPr lang="en-US" altLang="zh-CN" sz="2400" dirty="0"/>
            </a:br>
            <a:r>
              <a:rPr lang="zh-CN" altLang="en-US" sz="2400" dirty="0"/>
              <a:t>一次爬山可能得到的是“极高点”而非“最高点”。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可以通过多次随机不同的起点，这样会增大找到最优解的概率。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580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爬山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CA10E66-00F3-4E29-BCA4-8269D9803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7" y="2056342"/>
            <a:ext cx="5931693" cy="447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70ED39-CBD9-4B82-9815-3CD5BDFF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5867"/>
            <a:ext cx="2907018" cy="22012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C6A19-029F-42D9-9F5B-23DE4E0A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693" y="2056342"/>
            <a:ext cx="2907018" cy="22173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2AF8C5-D414-4A30-B730-4A1C3A234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67162"/>
            <a:ext cx="2914953" cy="22404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114461-AF1C-4459-BCEC-D60F38DD1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693" y="4267163"/>
            <a:ext cx="2914953" cy="2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4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zh-CN" altLang="en-US" sz="2400" dirty="0"/>
                  <a:t>模拟退火本质上是一种对爬山的改进。当问题的状态数无穷大时（限定时间内无法通过普通的搜索遍历所有状态，可看成无穷），或是估值函数较为复杂（非单峰）时，可考虑使用退火。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模拟退火思想来源于金属热处理的“退火”工艺。即金属加热至一定温度，保温一定时间后再以缓慢的速度冷却，可以让金属获得意想不到的性质。（变软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硬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脆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弹等），也有去除杂质等功能。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热力学方程得知，设当前温度为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，物体缓慢降温</a:t>
                </a:r>
                <a:r>
                  <a:rPr lang="en-US" altLang="zh-CN" sz="2400" dirty="0" err="1"/>
                  <a:t>Δk</a:t>
                </a:r>
                <a:r>
                  <a:rPr lang="zh-CN" altLang="en-US" sz="2400" dirty="0"/>
                  <a:t>的概率是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zh-CN" altLang="en-US" sz="24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  <a:blipFill>
                <a:blip r:embed="rId2"/>
                <a:stretch>
                  <a:fillRect l="-843"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6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爬山算法具有一定的贪心思想：每次往相邻的更高的地方靠近，这导致找到的可能不是最优解。解决思路是：不一定每次都只关注相邻的状态，不一定每次都只选最好的不选较差的。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想象一个在山中的兔子，准备跳跃至山的最高点。一开始温度较高比较急躁，随意乱跳且跳的距离很大。随着温度降低逐渐变得理智而谨慎，视角逐渐清晰，往低处跳跃的几率越来越低，跳跃距离越来越近。到温度完全稳定（完全理智）时，兔子就已经在最高点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总而言之，模拟退火是在概率与随机因素影响下的一种算法。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351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</p:spPr>
            <p:txBody>
              <a:bodyPr anchor="t">
                <a:normAutofit fontScale="92500" lnSpcReduction="20000"/>
              </a:bodyPr>
              <a:lstStyle/>
              <a:p>
                <a:r>
                  <a:rPr lang="zh-CN" altLang="en-US" sz="2400" dirty="0"/>
                  <a:t>大致流程如下：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设初始状态的温度为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，降温因子为</a:t>
                </a:r>
                <a:r>
                  <a:rPr lang="en-US" altLang="zh-CN" sz="2400" dirty="0"/>
                  <a:t>ΔT</a:t>
                </a:r>
                <a:r>
                  <a:rPr lang="zh-CN" altLang="en-US" sz="2400" dirty="0"/>
                  <a:t>，最终温度为</a:t>
                </a:r>
                <a:r>
                  <a:rPr lang="en-US" altLang="zh-CN" sz="2400" dirty="0" err="1"/>
                  <a:t>Tmin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while(T&gt;</a:t>
                </a:r>
                <a:r>
                  <a:rPr lang="en-US" altLang="zh-CN" sz="2400" dirty="0" err="1"/>
                  <a:t>Tmin</a:t>
                </a:r>
                <a:r>
                  <a:rPr lang="en-US" altLang="zh-CN" sz="2400" dirty="0"/>
                  <a:t>){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:r>
                  <a:rPr lang="zh-CN" altLang="en-US" sz="2400" dirty="0"/>
                  <a:t>新状态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当前状态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位移*温度因子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if(</a:t>
                </a:r>
                <a:r>
                  <a:rPr lang="zh-CN" altLang="en-US" sz="2400" dirty="0"/>
                  <a:t>新状态 优于 当前状态</a:t>
                </a:r>
                <a:r>
                  <a:rPr lang="en-US" altLang="zh-CN" sz="2400" dirty="0"/>
                  <a:t>) </a:t>
                </a:r>
                <a:r>
                  <a:rPr lang="zh-CN" altLang="en-US" sz="2400" dirty="0"/>
                  <a:t>当前状态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新状态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else{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	</a:t>
                </a:r>
                <a:r>
                  <a:rPr lang="zh-CN" altLang="en-US" sz="2400" dirty="0"/>
                  <a:t>概率</a:t>
                </a:r>
                <a:r>
                  <a:rPr lang="en-US" altLang="zh-CN" sz="2400" dirty="0"/>
                  <a:t>P=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（这里的</a:t>
                </a:r>
                <a:r>
                  <a:rPr lang="en-US" altLang="zh-CN" sz="2400" dirty="0" err="1"/>
                  <a:t>Δk</a:t>
                </a:r>
                <a:r>
                  <a:rPr lang="zh-CN" altLang="en-US" sz="2400" dirty="0"/>
                  <a:t>可认为是两个状态间的差值）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if</a:t>
                </a:r>
                <a:r>
                  <a:rPr lang="zh-CN" altLang="en-US" sz="2400" dirty="0"/>
                  <a:t> 概率中了，则当前状态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新状态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}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T=T* ΔT;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}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02EC8F7-C690-484E-882B-E5D4501A2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476847"/>
              </a:xfrm>
              <a:blipFill>
                <a:blip r:embed="rId2"/>
                <a:stretch>
                  <a:fillRect l="-783" t="-2857" b="-1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84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皇后是国际象棋里一个杀伤力极强的棋子，其攻击范围是同行</a:t>
            </a:r>
            <a:r>
              <a:rPr lang="en-US" altLang="zh-CN" sz="2400" dirty="0"/>
              <a:t>/</a:t>
            </a:r>
            <a:r>
              <a:rPr lang="zh-CN" altLang="en-US" sz="2400" dirty="0"/>
              <a:t>同列</a:t>
            </a:r>
            <a:r>
              <a:rPr lang="en-US" altLang="zh-CN" sz="2400" dirty="0"/>
              <a:t>/</a:t>
            </a:r>
            <a:r>
              <a:rPr lang="zh-CN" altLang="en-US" sz="2400" dirty="0"/>
              <a:t>同对角线的棋子。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在一个</a:t>
            </a:r>
            <a:r>
              <a:rPr lang="en-US" altLang="zh-CN" sz="2400" dirty="0"/>
              <a:t>N*N</a:t>
            </a:r>
            <a:r>
              <a:rPr lang="zh-CN" altLang="en-US" sz="2400" dirty="0"/>
              <a:t>大小的国际棋盘上，放置</a:t>
            </a:r>
            <a:r>
              <a:rPr lang="en-US" altLang="zh-CN" sz="2400" dirty="0"/>
              <a:t>N</a:t>
            </a:r>
            <a:r>
              <a:rPr lang="zh-CN" altLang="en-US" sz="2400" dirty="0"/>
              <a:t>个皇后棋子，使其不能相互攻击的摆法（个数）问题叫</a:t>
            </a:r>
            <a:r>
              <a:rPr lang="en-US" altLang="zh-CN" sz="2400" dirty="0"/>
              <a:t>N</a:t>
            </a:r>
            <a:r>
              <a:rPr lang="zh-CN" altLang="en-US" sz="2400" dirty="0"/>
              <a:t>皇后问题。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我们以四皇后举例，并要求写出八皇后。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EC29CC-1BEA-4CD4-8C99-EFAC25DB3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" t="2500" r="2162" b="2679"/>
          <a:stretch/>
        </p:blipFill>
        <p:spPr>
          <a:xfrm>
            <a:off x="8536862" y="4008540"/>
            <a:ext cx="2280364" cy="22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3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509DB-19FB-4C56-9C77-69E25E2C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25229"/>
            <a:ext cx="6010275" cy="4467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E27E7D-D2C6-4022-A73C-C625EB43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80" y="3392078"/>
            <a:ext cx="4762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2EC8F7-C690-484E-882B-E5D4501A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6847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降温因子一般设立的较小（靠近</a:t>
            </a:r>
            <a:r>
              <a:rPr lang="en-US" altLang="zh-CN" sz="2400" dirty="0"/>
              <a:t>1</a:t>
            </a:r>
            <a:r>
              <a:rPr lang="zh-CN" altLang="en-US" sz="2400" dirty="0"/>
              <a:t>），一般设在</a:t>
            </a:r>
            <a:r>
              <a:rPr lang="en-US" altLang="zh-CN" sz="2400" dirty="0"/>
              <a:t>0.985~0.999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有时不设定最低温度，而是设定程序运行多少秒。可以用</a:t>
            </a:r>
            <a:r>
              <a:rPr lang="en-US" altLang="zh-CN" sz="2400" dirty="0"/>
              <a:t>clock()</a:t>
            </a:r>
            <a:r>
              <a:rPr lang="zh-CN" altLang="en-US" sz="2400" dirty="0"/>
              <a:t>函数获得程序运行的时间，在一个靠近</a:t>
            </a:r>
            <a:r>
              <a:rPr lang="en-US" altLang="zh-CN" sz="2400" dirty="0"/>
              <a:t>TLE</a:t>
            </a:r>
            <a:r>
              <a:rPr lang="zh-CN" altLang="en-US" sz="2400" dirty="0"/>
              <a:t>的时间点掐断。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也可以人为将状态分为不同的块，分别跑退火，最后合并起来求最优解。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181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】JSOI2004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平衡点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1D7EB68-EC03-462F-8766-98A96D85F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4762500" cy="2524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04F11F9-970A-41FF-BA20-CC43F5C7A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题意：一个桌子上有若干光滑圆孔，下有重物。通过绳子穿过孔洞系在一起，问稳定后绳结在什么位置。输入以 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x,y,w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格式给出空洞坐标与重物重量。输出绳结位置坐标，</a:t>
                </a:r>
                <a:r>
                  <a:rPr lang="en-US" altLang="zh-CN" sz="2400" dirty="0" err="1"/>
                  <a:t>x,y</a:t>
                </a:r>
                <a:r>
                  <a:rPr lang="zh-CN" altLang="en-US" sz="2400" dirty="0"/>
                  <a:t>保留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位小数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物理铺垫：稳定后力的和为</a:t>
                </a:r>
                <a:r>
                  <a:rPr lang="en-US" altLang="zh-CN" sz="2400" dirty="0"/>
                  <a:t>0.</a:t>
                </a:r>
                <a:br>
                  <a:rPr lang="en-US" altLang="zh-CN" sz="2400" dirty="0"/>
                </a:br>
                <a:r>
                  <a:rPr lang="zh-CN" altLang="en-US" sz="2400" dirty="0"/>
                  <a:t>力是矢量，设最后绳结所在位置为</a:t>
                </a:r>
                <a:br>
                  <a:rPr lang="en-US" altLang="zh-CN" sz="2400" dirty="0"/>
                </a:b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x,y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，重物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的位置是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xi,yi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，则这个</a:t>
                </a:r>
                <a:br>
                  <a:rPr lang="en-US" altLang="zh-CN" sz="2400" dirty="0"/>
                </a:br>
                <a:r>
                  <a:rPr lang="zh-CN" altLang="en-US" sz="2400" dirty="0"/>
                  <a:t>物体施加的力为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04F11F9-970A-41FF-BA20-CC43F5C7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3"/>
                <a:stretch>
                  <a:fillRect l="-843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5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】JSOI2004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平衡点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1D7EB68-EC03-462F-8766-98A96D85F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4762500" cy="2524125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04F11F9-970A-41FF-BA20-CC43F5C7A47A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62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这里的状态即可认为是绳结的坐标，估值函数可以认为是求得的合力，我们需要让绳结往估值函数变小的方向靠近。这个过程可以用模拟退火解决。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一开始温度较高，绳结移动幅度较大，</a:t>
            </a:r>
            <a:br>
              <a:rPr lang="en-US" altLang="zh-CN" sz="2400" dirty="0"/>
            </a:br>
            <a:r>
              <a:rPr lang="zh-CN" altLang="en-US" sz="2400" dirty="0"/>
              <a:t>随着降温，它逐渐靠近稳定的合力为</a:t>
            </a:r>
            <a:br>
              <a:rPr lang="en-US" altLang="zh-CN" sz="2400" dirty="0"/>
            </a:br>
            <a:r>
              <a:rPr lang="en-US" altLang="zh-CN" sz="2400" dirty="0"/>
              <a:t>0</a:t>
            </a:r>
            <a:r>
              <a:rPr lang="zh-CN" altLang="en-US" sz="2400" dirty="0"/>
              <a:t>的点。这样即可得到答案。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由于坐标范围极大，物体个数众多，</a:t>
            </a:r>
            <a:br>
              <a:rPr lang="en-US" altLang="zh-CN" sz="2400" dirty="0"/>
            </a:br>
            <a:r>
              <a:rPr lang="zh-CN" altLang="en-US" sz="2400" dirty="0"/>
              <a:t>显然是不可能普通搜索得到的，只能考虑</a:t>
            </a:r>
            <a:br>
              <a:rPr lang="en-US" altLang="zh-CN" sz="2400" dirty="0"/>
            </a:br>
            <a:r>
              <a:rPr lang="zh-CN" altLang="en-US" sz="2400" dirty="0"/>
              <a:t>随机化的算法解决。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207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 3318 Matrix Multiplication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E1CA47-C655-48D7-A977-21909BCA62E8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62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爬山与模拟退火都有随机的思想在其中，接下来介绍其他一些随机化算法解决的题目。</a:t>
            </a:r>
            <a:endParaRPr lang="en-US" altLang="zh-CN" sz="2400" dirty="0"/>
          </a:p>
          <a:p>
            <a:r>
              <a:rPr lang="zh-CN" altLang="en-US" sz="2400" dirty="0"/>
              <a:t>题目大意：给定三个矩阵</a:t>
            </a:r>
            <a:r>
              <a:rPr lang="en-US" altLang="zh-CN" sz="2400" dirty="0"/>
              <a:t>A B C</a:t>
            </a:r>
            <a:r>
              <a:rPr lang="zh-CN" altLang="en-US" sz="2400" dirty="0"/>
              <a:t>，问是否满足</a:t>
            </a:r>
            <a:r>
              <a:rPr lang="en-US" altLang="zh-CN" sz="2400" dirty="0"/>
              <a:t>A*B=C</a:t>
            </a:r>
            <a:r>
              <a:rPr lang="zh-CN" altLang="en-US" sz="2400" dirty="0"/>
              <a:t>，数据范围较大且多组数据。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思路：直接计算</a:t>
            </a:r>
            <a:r>
              <a:rPr lang="en-US" altLang="zh-CN" sz="2400" dirty="0"/>
              <a:t>A*B</a:t>
            </a:r>
            <a:r>
              <a:rPr lang="zh-CN" altLang="en-US" sz="2400" dirty="0"/>
              <a:t>的结果是</a:t>
            </a:r>
            <a:r>
              <a:rPr lang="en-US" altLang="zh-CN" sz="2400" dirty="0"/>
              <a:t>O(n^3)</a:t>
            </a:r>
            <a:r>
              <a:rPr lang="zh-CN" altLang="en-US" sz="2400" dirty="0"/>
              <a:t>的，题目明确表示会超时，这时我们就可以随机化的思路：随机选择</a:t>
            </a:r>
            <a:r>
              <a:rPr lang="en-US" altLang="zh-CN" sz="2400" dirty="0"/>
              <a:t>C</a:t>
            </a:r>
            <a:r>
              <a:rPr lang="zh-CN" altLang="en-US" sz="2400" dirty="0"/>
              <a:t>矩阵的某行某列，计算该点应该的结果。如果多次验算都是正确的，可以认为</a:t>
            </a:r>
            <a:r>
              <a:rPr lang="en-US" altLang="zh-CN" sz="2400" dirty="0"/>
              <a:t>A*B!=C </a:t>
            </a:r>
            <a:r>
              <a:rPr lang="zh-CN" altLang="en-US" sz="2400" dirty="0"/>
              <a:t>的概率极低。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可以通过卡时的方法提高程序正确率。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1804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Miller-Robin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对于单个数字的素数检测，常见的方法是</a:t>
                </a:r>
                <a:r>
                  <a:rPr lang="en-US" altLang="zh-CN" sz="2400" dirty="0"/>
                  <a:t>O(</a:t>
                </a:r>
                <a:r>
                  <a:rPr lang="zh-CN" altLang="en-US" sz="2400" dirty="0"/>
                  <a:t>√</a:t>
                </a:r>
                <a:r>
                  <a:rPr lang="en-US" altLang="zh-CN" sz="2400" dirty="0"/>
                  <a:t>n)</a:t>
                </a:r>
                <a:r>
                  <a:rPr lang="zh-CN" altLang="en-US" sz="2400" dirty="0"/>
                  <a:t>的因子检测法。若对于较大的素数，此算法也是效率较差的。</a:t>
                </a:r>
                <a:endParaRPr lang="en-US" altLang="zh-CN" sz="2400" dirty="0"/>
              </a:p>
              <a:p>
                <a:r>
                  <a:rPr lang="en-US" altLang="zh-CN" sz="2400" dirty="0"/>
                  <a:t>Miller-Robin</a:t>
                </a:r>
                <a:r>
                  <a:rPr lang="zh-CN" altLang="en-US" sz="2400" dirty="0"/>
                  <a:t>是基于费马小定理与二次探测的原理的一个随机验证算法。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费马小定理：如果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是一个素数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且</a:t>
                </a:r>
                <a:r>
                  <a:rPr lang="en-US" altLang="zh-CN" sz="2400" dirty="0"/>
                  <a:t>0&lt;a&lt;p,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altLang="zh-CN" sz="2400" dirty="0"/>
                </a:br>
                <a:r>
                  <a:rPr lang="zh-CN" altLang="en-US" sz="2400" dirty="0"/>
                  <a:t>因此，对于数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，我们随机选择数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，验证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的值，若为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很有可能是素数。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二次探测原理：如果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是一个素数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且</a:t>
                </a:r>
                <a:r>
                  <a:rPr lang="en-US" altLang="zh-CN" sz="2400" dirty="0"/>
                  <a:t>0&lt;x&lt;p,</a:t>
                </a:r>
                <a:r>
                  <a:rPr lang="zh-CN" altLang="en-US" sz="2400" dirty="0"/>
                  <a:t>则方程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的解为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.</a:t>
                </a:r>
                <a:br>
                  <a:rPr lang="en-US" altLang="zh-CN" sz="2400" dirty="0"/>
                </a:br>
                <a:r>
                  <a:rPr lang="zh-CN" altLang="en-US" sz="2400" dirty="0"/>
                  <a:t>因此，在随机检测费马小定理时，可以用上面这个式子做二次探测。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2"/>
                <a:stretch>
                  <a:fillRect l="-843" t="-1579" r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761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Miller-Robin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如果待检测的数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是一个素数，则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是偶数。（这里素数指大素数），则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是一个正奇数。</a:t>
                </a:r>
                <a:endParaRPr lang="en-US" altLang="zh-CN" sz="2400" dirty="0"/>
              </a:p>
              <a:p>
                <a:r>
                  <a:rPr lang="zh-CN" altLang="en-US" sz="2400" dirty="0"/>
                  <a:t>随机选取一个数</a:t>
                </a:r>
                <a:r>
                  <a:rPr lang="en-US" altLang="zh-CN" sz="2400" dirty="0"/>
                  <a:t>a(a&lt;n)</a:t>
                </a:r>
                <a:r>
                  <a:rPr lang="zh-CN" altLang="en-US" sz="2400" dirty="0"/>
                  <a:t>，验证下面的式子：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可以通过自身平方的方式不断检测，如果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出现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的解不是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p-1</a:t>
                </a:r>
                <a:r>
                  <a:rPr lang="zh-CN" altLang="en-US" sz="2400" dirty="0"/>
                  <a:t>则说明不是素数。若能一直满足，则称</a:t>
                </a:r>
                <a:r>
                  <a:rPr lang="en-US" altLang="zh-CN" sz="2400" dirty="0"/>
                  <a:t>Miller-Robin</a:t>
                </a:r>
                <a:r>
                  <a:rPr lang="zh-CN" altLang="en-US" sz="2400" dirty="0"/>
                  <a:t>检测通过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检测通过不一定说明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是素数。可以得知，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次检测后仍然通过，但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不是素数，概率为</a:t>
                </a:r>
                <a:r>
                  <a:rPr lang="en-US" altLang="zh-CN" sz="2400" dirty="0"/>
                  <a:t>4^(-k)</a:t>
                </a:r>
                <a:r>
                  <a:rPr lang="zh-CN" altLang="en-US" sz="2400" dirty="0"/>
                  <a:t>。一般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设为</a:t>
                </a:r>
                <a:r>
                  <a:rPr lang="en-US" altLang="zh-CN" sz="2400" dirty="0"/>
                  <a:t>50</a:t>
                </a:r>
                <a:r>
                  <a:rPr lang="zh-CN" altLang="en-US" sz="2400" dirty="0"/>
                  <a:t>就足够了。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2"/>
                <a:stretch>
                  <a:fillRect l="-843" t="-1579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300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Miller-Robin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如果待检测的数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是一个素数，则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是偶数。（这里素数指大素数），则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是一个正奇数。</a:t>
                </a:r>
                <a:endParaRPr lang="en-US" altLang="zh-CN" sz="2400" dirty="0"/>
              </a:p>
              <a:p>
                <a:r>
                  <a:rPr lang="zh-CN" altLang="en-US" sz="2400" dirty="0"/>
                  <a:t>随机选取一个数</a:t>
                </a:r>
                <a:r>
                  <a:rPr lang="en-US" altLang="zh-CN" sz="2400" dirty="0"/>
                  <a:t>a(a&lt;n)</a:t>
                </a:r>
                <a:r>
                  <a:rPr lang="zh-CN" altLang="en-US" sz="2400" dirty="0"/>
                  <a:t>，验证下面的式子：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可以通过自身平方的方式不断检测，如果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出现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的解不是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p-1</a:t>
                </a:r>
                <a:r>
                  <a:rPr lang="zh-CN" altLang="en-US" sz="2400" dirty="0"/>
                  <a:t>则说明不是素数。若能一直满足，则称</a:t>
                </a:r>
                <a:r>
                  <a:rPr lang="en-US" altLang="zh-CN" sz="2400" dirty="0"/>
                  <a:t>Miller-Robin</a:t>
                </a:r>
                <a:r>
                  <a:rPr lang="zh-CN" altLang="en-US" sz="2400" dirty="0"/>
                  <a:t>检测通过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检测通过不一定说明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是素数。可以得知，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次检测后仍然通过，但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不是素数，概率为</a:t>
                </a:r>
                <a:r>
                  <a:rPr lang="en-US" altLang="zh-CN" sz="2400" dirty="0"/>
                  <a:t>4^(-k)</a:t>
                </a:r>
                <a:r>
                  <a:rPr lang="zh-CN" altLang="en-US" sz="2400" dirty="0"/>
                  <a:t>。一般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设为</a:t>
                </a:r>
                <a:r>
                  <a:rPr lang="en-US" altLang="zh-CN" sz="2400" dirty="0"/>
                  <a:t>50</a:t>
                </a:r>
                <a:r>
                  <a:rPr lang="zh-CN" altLang="en-US" sz="2400" dirty="0"/>
                  <a:t>就足够了。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E1CA47-C655-48D7-A977-21909BCA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142067"/>
                <a:ext cx="10131425" cy="4627849"/>
              </a:xfrm>
              <a:prstGeom prst="rect">
                <a:avLst/>
              </a:prstGeom>
              <a:blipFill>
                <a:blip r:embed="rId2"/>
                <a:stretch>
                  <a:fillRect l="-843" t="-1579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73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58122-3F54-412E-BF55-F167A9D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033619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Bogo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E1CA47-C655-48D7-A977-21909BCA62E8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62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Bogo</a:t>
            </a:r>
            <a:r>
              <a:rPr lang="zh-CN" altLang="en-US" sz="2400" dirty="0"/>
              <a:t>排序，指每次将数组随机打乱，然后验证该数组是否有序。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Bogo</a:t>
            </a:r>
            <a:r>
              <a:rPr lang="zh-CN" altLang="en-US" sz="2400" dirty="0"/>
              <a:t>排序的最坏时间复杂度为</a:t>
            </a:r>
            <a:r>
              <a:rPr lang="en-US" altLang="zh-CN" sz="2400" dirty="0"/>
              <a:t>O(∞)</a:t>
            </a:r>
            <a:r>
              <a:rPr lang="zh-CN" altLang="en-US" sz="2400" dirty="0"/>
              <a:t>，永远也不能输出排序结果（但这个概率是</a:t>
            </a:r>
            <a:r>
              <a:rPr lang="en-US" altLang="zh-CN" sz="2400" dirty="0"/>
              <a:t>0</a:t>
            </a:r>
            <a:r>
              <a:rPr lang="zh-CN" altLang="en-US" sz="2400" dirty="0"/>
              <a:t>）。根据期望可得，让所有元素都被排好序的期望比较次数渐近于</a:t>
            </a:r>
            <a:r>
              <a:rPr lang="en-US" altLang="zh-CN" sz="2400" dirty="0"/>
              <a:t>(e-1) n!</a:t>
            </a:r>
            <a:r>
              <a:rPr lang="zh-CN" altLang="en-US" sz="2400" dirty="0"/>
              <a:t>，期望的位置交换次数渐近</a:t>
            </a:r>
            <a:r>
              <a:rPr lang="en-US" altLang="zh-CN" sz="2400" dirty="0"/>
              <a:t>(n-1) n!</a:t>
            </a:r>
            <a:r>
              <a:rPr lang="zh-CN" altLang="en-US" sz="2400" dirty="0"/>
              <a:t>。因此平均时间复杂度为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n·n</a:t>
            </a:r>
            <a:r>
              <a:rPr lang="en-US" altLang="zh-CN" sz="2400" dirty="0"/>
              <a:t>!)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有部分人认为，在量子计算机的支持下，该算法是最快的排序算法</a:t>
            </a:r>
            <a:r>
              <a:rPr lang="en-US" altLang="zh-CN" sz="2400" dirty="0"/>
              <a:t>——</a:t>
            </a:r>
            <a:r>
              <a:rPr lang="zh-CN" altLang="en-US" sz="2400" dirty="0"/>
              <a:t>在无穷多种可能性中，总会有某个平行宇宙是恰好排好序的，这样只需要保留那个平行</a:t>
            </a:r>
            <a:r>
              <a:rPr lang="zh-CN" altLang="en-US" sz="2400"/>
              <a:t>宇宙，观察者直接验证答案即可。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15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四皇后问题：第一个皇后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981737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主要思路：能放则放，不能放则将上一个棋子换个位置。由于每行最多出现一个，所以我们枚举每行放置的皇后位置即可。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一开始棋盘是空的，所以可以随便放置。为了后续讨论方便，我们放置在棋盘左上角 </a:t>
            </a:r>
            <a:r>
              <a:rPr lang="en-US" altLang="zh-CN" sz="2400" dirty="0"/>
              <a:t>(1,1) </a:t>
            </a:r>
            <a:r>
              <a:rPr lang="zh-CN" altLang="en-US" sz="2400" dirty="0"/>
              <a:t>位置。</a:t>
            </a:r>
            <a:endParaRPr lang="en-US" altLang="zh-CN" sz="2400" dirty="0"/>
          </a:p>
          <a:p>
            <a:r>
              <a:rPr lang="zh-CN" altLang="en-US" sz="2400" dirty="0"/>
              <a:t>红色格子不能再放置其他的皇后。除非将</a:t>
            </a:r>
            <a:r>
              <a:rPr lang="en-US" altLang="zh-CN" sz="2400" dirty="0"/>
              <a:t>(1,1)</a:t>
            </a:r>
            <a:r>
              <a:rPr lang="zh-CN" altLang="en-US" sz="2400" dirty="0"/>
              <a:t>处的皇后撤走。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C6AF9C-93E9-4856-ADA5-C9C5BE56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209" y="2205037"/>
            <a:ext cx="25241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四皇后问题：第二个皇后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第二个皇后可以放在</a:t>
            </a:r>
            <a:r>
              <a:rPr lang="en-US" altLang="zh-CN" sz="2400" dirty="0"/>
              <a:t>(2,3)</a:t>
            </a:r>
            <a:r>
              <a:rPr lang="zh-CN" altLang="en-US" sz="2400" dirty="0"/>
              <a:t>处。放置之后的棋盘如图。</a:t>
            </a:r>
            <a:endParaRPr lang="en-US" altLang="zh-CN" sz="2400" dirty="0"/>
          </a:p>
          <a:p>
            <a:r>
              <a:rPr lang="zh-CN" altLang="en-US" sz="2400" dirty="0"/>
              <a:t>图中蓝色表示被第二个皇后控制的位置，紫色表示被两个皇后都控制的位置。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763C5-6D3A-4803-821B-8970BDB0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34" y="3800474"/>
            <a:ext cx="2543175" cy="2505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2248CE-02F3-4F62-B6B8-18A4F379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800475"/>
            <a:ext cx="2524125" cy="2447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FCB5F5-A205-447D-BA76-A2342BCA1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800" y="3800473"/>
            <a:ext cx="2543175" cy="2505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2514C5-50AC-4509-937A-569468A45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117" y="3800475"/>
            <a:ext cx="2543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四皇后问题：第三个皇后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第三行已经没有位置放皇后了。</a:t>
            </a:r>
            <a:endParaRPr lang="en-US" altLang="zh-CN" sz="2400" dirty="0"/>
          </a:p>
          <a:p>
            <a:r>
              <a:rPr lang="zh-CN" altLang="en-US" sz="2400" dirty="0"/>
              <a:t>这说明第二个皇后摆放的位置不合理。需要重新摆放，因此程序回退至摆放第二个皇后时。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DC0547-FA97-4D70-9B55-47971239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3743325"/>
            <a:ext cx="2543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四皇后问题：第二个皇后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退回到第二步：第二个皇后更改位置。摆放在</a:t>
            </a:r>
            <a:r>
              <a:rPr lang="en-US" altLang="zh-CN" sz="2400" dirty="0"/>
              <a:t>(2,4)</a:t>
            </a:r>
            <a:r>
              <a:rPr lang="zh-CN" altLang="en-US" sz="2400" dirty="0"/>
              <a:t>位置。</a:t>
            </a:r>
            <a:endParaRPr lang="en-US" altLang="zh-CN" sz="2400" dirty="0"/>
          </a:p>
          <a:p>
            <a:r>
              <a:rPr lang="zh-CN" altLang="en-US" sz="2400" dirty="0"/>
              <a:t>图中蓝色表示被第二个皇后控制的位置，紫色表示被两个皇后都控制的位置。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2248CE-02F3-4F62-B6B8-18A4F379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800475"/>
            <a:ext cx="2524125" cy="2447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02FF43-43A8-4445-9736-A42B8F2D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51" y="3762373"/>
            <a:ext cx="2524125" cy="2486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C7ECA1-C361-4706-9CE9-3D2005F8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20" y="3762372"/>
            <a:ext cx="2524125" cy="2486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292C26-8DB8-4E46-B181-84530D28B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89" y="3762372"/>
            <a:ext cx="2524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6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四皇后问题：第三个皇后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第三个皇后只有一个位置</a:t>
            </a:r>
            <a:r>
              <a:rPr lang="en-US" altLang="zh-CN" sz="2400" dirty="0"/>
              <a:t>(3,2)</a:t>
            </a:r>
            <a:r>
              <a:rPr lang="zh-CN" altLang="en-US" sz="2400" dirty="0"/>
              <a:t>可摆放。</a:t>
            </a:r>
            <a:endParaRPr lang="en-US" altLang="zh-CN" sz="2400" dirty="0"/>
          </a:p>
          <a:p>
            <a:r>
              <a:rPr lang="zh-CN" altLang="en-US" sz="2400" dirty="0"/>
              <a:t>摆放后如图。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B17F97-C557-41F3-9BD1-06373DF4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762375"/>
            <a:ext cx="2524125" cy="2486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78F63C-919F-44AE-8408-21A5586D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3762372"/>
            <a:ext cx="2562225" cy="2486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231AA5-5D64-4D8E-AB7A-B70C275E0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9" y="3762371"/>
            <a:ext cx="2562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2C3-A1C7-4F77-8CF2-AE14A04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四皇后问题：第四个皇后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6B7B2-116A-4BB8-AEF8-3DBE8CD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20398" cy="4418124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注意到第四行已经没有位置可摆放了，所以第三个皇后摆放不合理。</a:t>
            </a:r>
            <a:endParaRPr lang="en-US" altLang="zh-CN" sz="2400" dirty="0"/>
          </a:p>
          <a:p>
            <a:r>
              <a:rPr lang="zh-CN" altLang="en-US" sz="2400" dirty="0"/>
              <a:t>第三个皇后没新位置来摆放，所以第二个皇后摆放不合理。</a:t>
            </a:r>
            <a:endParaRPr lang="en-US" altLang="zh-CN" sz="2400" dirty="0"/>
          </a:p>
          <a:p>
            <a:r>
              <a:rPr lang="zh-CN" altLang="en-US" sz="2400" dirty="0"/>
              <a:t>第二个皇后没新位置来摆放，所以第一个皇后摆放不合理。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9F61F4-9247-451B-9E0F-0999B354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762371"/>
            <a:ext cx="2562225" cy="2486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E019FB-7956-4399-B99C-66C65A9B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0" y="3762371"/>
            <a:ext cx="2524125" cy="2486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B06AA7-1316-4677-8625-FFC91EEDE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787" y="3798897"/>
            <a:ext cx="2524125" cy="2447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133EFC-5166-49B4-A9C7-B6A591FAC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974" y="3798897"/>
            <a:ext cx="2562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0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697</TotalTime>
  <Words>3452</Words>
  <Application>Microsoft Office PowerPoint</Application>
  <PresentationFormat>宽屏</PresentationFormat>
  <Paragraphs>205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Calibri Light</vt:lpstr>
      <vt:lpstr>Cambria Math</vt:lpstr>
      <vt:lpstr>天体</vt:lpstr>
      <vt:lpstr>回溯与搜索</vt:lpstr>
      <vt:lpstr>回溯</vt:lpstr>
      <vt:lpstr>N皇后问题</vt:lpstr>
      <vt:lpstr>四皇后问题：第一个皇后</vt:lpstr>
      <vt:lpstr>四皇后问题：第二个皇后</vt:lpstr>
      <vt:lpstr>四皇后问题：第三个皇后</vt:lpstr>
      <vt:lpstr>四皇后问题：第二个皇后</vt:lpstr>
      <vt:lpstr>四皇后问题：第三个皇后</vt:lpstr>
      <vt:lpstr>四皇后问题：第四个皇后</vt:lpstr>
      <vt:lpstr>四皇后问题：第一个皇后</vt:lpstr>
      <vt:lpstr>四皇后问题：第二个皇后</vt:lpstr>
      <vt:lpstr>四皇后问题：第三个皇后</vt:lpstr>
      <vt:lpstr>四皇后问题：第四个皇后</vt:lpstr>
      <vt:lpstr>八皇后问题</vt:lpstr>
      <vt:lpstr>状态树</vt:lpstr>
      <vt:lpstr>深度优先搜索</vt:lpstr>
      <vt:lpstr>DFS与BFS</vt:lpstr>
      <vt:lpstr>DFS与BFS</vt:lpstr>
      <vt:lpstr>记忆化</vt:lpstr>
      <vt:lpstr>剪枝</vt:lpstr>
      <vt:lpstr>较为特殊的搜索技巧</vt:lpstr>
      <vt:lpstr>启发式搜索</vt:lpstr>
      <vt:lpstr>启发式搜索</vt:lpstr>
      <vt:lpstr>A* 算法</vt:lpstr>
      <vt:lpstr>爬山</vt:lpstr>
      <vt:lpstr>爬山</vt:lpstr>
      <vt:lpstr>模拟退火</vt:lpstr>
      <vt:lpstr>模拟退火</vt:lpstr>
      <vt:lpstr>模拟退火</vt:lpstr>
      <vt:lpstr>模拟退火</vt:lpstr>
      <vt:lpstr>模拟退火</vt:lpstr>
      <vt:lpstr>【例题】JSOI2004平衡点</vt:lpstr>
      <vt:lpstr>【例题】JSOI2004平衡点</vt:lpstr>
      <vt:lpstr>【例题】POJ 3318 Matrix Multiplication</vt:lpstr>
      <vt:lpstr>Miller-Robin 素数检测</vt:lpstr>
      <vt:lpstr>Miller-Robin 素数检测</vt:lpstr>
      <vt:lpstr>Miller-Robin 素数检测</vt:lpstr>
      <vt:lpstr>Bogo排序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回溯与搜索</dc:title>
  <dc:creator>Yewei Wang</dc:creator>
  <cp:lastModifiedBy>Yewei Wang</cp:lastModifiedBy>
  <cp:revision>17</cp:revision>
  <dcterms:created xsi:type="dcterms:W3CDTF">2020-07-29T13:10:05Z</dcterms:created>
  <dcterms:modified xsi:type="dcterms:W3CDTF">2020-07-30T08:56:31Z</dcterms:modified>
</cp:coreProperties>
</file>