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0E69F-958B-4746-99C5-55F48E7C3C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数据结构基础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BDAB6D-D166-488E-9090-F7D0837FC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6623" y="4629012"/>
            <a:ext cx="7197726" cy="1405467"/>
          </a:xfrm>
        </p:spPr>
        <p:txBody>
          <a:bodyPr/>
          <a:lstStyle/>
          <a:p>
            <a:r>
              <a:rPr lang="zh-CN" altLang="en-US" dirty="0"/>
              <a:t>线性表，二叉树与图</a:t>
            </a:r>
          </a:p>
        </p:txBody>
      </p:sp>
    </p:spTree>
    <p:extLst>
      <p:ext uri="{BB962C8B-B14F-4D97-AF65-F5344CB8AC3E}">
        <p14:creationId xmlns:p14="http://schemas.microsoft.com/office/powerpoint/2010/main" val="2482420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F6B92-F100-4343-A11B-43D972565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§6.1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再谈栈与队列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BD6527-B189-4D62-9A97-E8675CC33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栈与队列都是线性的数据结构</a:t>
            </a:r>
            <a:endParaRPr lang="en-US" altLang="zh-CN" sz="2400" dirty="0"/>
          </a:p>
          <a:p>
            <a:r>
              <a:rPr lang="zh-CN" altLang="en-US" sz="2400" dirty="0"/>
              <a:t>栈只能从一端进行操作，而队列可以在两端进行操作</a:t>
            </a:r>
            <a:endParaRPr lang="en-US" altLang="zh-CN" sz="2400" dirty="0"/>
          </a:p>
          <a:p>
            <a:r>
              <a:rPr lang="zh-CN" altLang="en-US" sz="2400" dirty="0"/>
              <a:t>栈是“先进后出”，队列是“先进先出”</a:t>
            </a:r>
            <a:endParaRPr lang="en-US" altLang="zh-CN" sz="2400" dirty="0"/>
          </a:p>
          <a:p>
            <a:r>
              <a:rPr lang="zh-CN" altLang="en-US" sz="2400" dirty="0"/>
              <a:t>栈对应的操作是“进</a:t>
            </a:r>
            <a:r>
              <a:rPr lang="en-US" altLang="zh-CN" sz="2400" dirty="0"/>
              <a:t>/</a:t>
            </a:r>
            <a:r>
              <a:rPr lang="zh-CN" altLang="en-US" sz="2400" dirty="0"/>
              <a:t>入</a:t>
            </a:r>
            <a:r>
              <a:rPr lang="en-US" altLang="zh-CN" sz="2400" dirty="0"/>
              <a:t>/</a:t>
            </a:r>
            <a:r>
              <a:rPr lang="zh-CN" altLang="en-US" sz="2400" dirty="0"/>
              <a:t>压 栈”与“出</a:t>
            </a:r>
            <a:r>
              <a:rPr lang="en-US" altLang="zh-CN" sz="2400" dirty="0"/>
              <a:t>/</a:t>
            </a:r>
            <a:r>
              <a:rPr lang="zh-CN" altLang="en-US" sz="2400" dirty="0"/>
              <a:t>退</a:t>
            </a:r>
            <a:r>
              <a:rPr lang="en-US" altLang="zh-CN" sz="2400" dirty="0"/>
              <a:t>/</a:t>
            </a:r>
            <a:r>
              <a:rPr lang="zh-CN" altLang="en-US" sz="2400" dirty="0"/>
              <a:t>弹 栈”，操作对象都是栈顶</a:t>
            </a:r>
            <a:endParaRPr lang="en-US" altLang="zh-CN" sz="2400" dirty="0"/>
          </a:p>
          <a:p>
            <a:r>
              <a:rPr lang="zh-CN" altLang="en-US" sz="2400" dirty="0"/>
              <a:t>队列对应的操作是“进</a:t>
            </a:r>
            <a:r>
              <a:rPr lang="en-US" altLang="zh-CN" sz="2400" dirty="0"/>
              <a:t>/</a:t>
            </a:r>
            <a:r>
              <a:rPr lang="zh-CN" altLang="en-US" sz="2400" dirty="0"/>
              <a:t>入 队”操作对象是队尾；“出</a:t>
            </a:r>
            <a:r>
              <a:rPr lang="en-US" altLang="zh-CN" sz="2400" dirty="0"/>
              <a:t>/</a:t>
            </a:r>
            <a:r>
              <a:rPr lang="zh-CN" altLang="en-US" sz="2400" dirty="0"/>
              <a:t>退 队”，操作对象是队首。</a:t>
            </a:r>
            <a:endParaRPr lang="en-US" altLang="zh-CN" sz="2400" dirty="0"/>
          </a:p>
          <a:p>
            <a:r>
              <a:rPr lang="zh-CN" altLang="en-US" sz="2400" dirty="0"/>
              <a:t>常见的是手工模拟栈与</a:t>
            </a:r>
            <a:r>
              <a:rPr lang="en-US" altLang="zh-CN" sz="2400" dirty="0" err="1"/>
              <a:t>stl</a:t>
            </a:r>
            <a:r>
              <a:rPr lang="en-US" altLang="zh-CN" sz="2400" dirty="0"/>
              <a:t>-queue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72829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7ACEE-D3B8-4467-9E11-C78731421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1363324" cy="1456267"/>
          </a:xfrm>
        </p:spPr>
        <p:txBody>
          <a:bodyPr>
            <a:normAutofit fontScale="90000"/>
          </a:bodyPr>
          <a:lstStyle/>
          <a:p>
            <a:r>
              <a:rPr lang="zh-CN" altLang="en-US" sz="4000" b="1" dirty="0">
                <a:latin typeface="Consolas" panose="020B0609020204030204" pitchFamily="49" charset="0"/>
              </a:rPr>
              <a:t>例题</a:t>
            </a:r>
            <a:r>
              <a:rPr lang="en-US" altLang="zh-CN" sz="4000" b="1" dirty="0">
                <a:latin typeface="Consolas" panose="020B0609020204030204" pitchFamily="49" charset="0"/>
              </a:rPr>
              <a:t>6-1  </a:t>
            </a:r>
            <a:r>
              <a:rPr lang="zh-CN" altLang="en-US" sz="4000" b="1" dirty="0">
                <a:latin typeface="Consolas" panose="020B0609020204030204" pitchFamily="49" charset="0"/>
              </a:rPr>
              <a:t>并行程序模拟</a:t>
            </a:r>
            <a:br>
              <a:rPr lang="en-US" altLang="zh-CN" dirty="0"/>
            </a:br>
            <a:r>
              <a:rPr lang="en-US" altLang="zh-CN" sz="3000" b="1" dirty="0">
                <a:latin typeface="Consolas" panose="020B0609020204030204" pitchFamily="49" charset="0"/>
              </a:rPr>
              <a:t>(Concurrency Simulator, ACM/ICPC World Finals  1991,UVa210)</a:t>
            </a:r>
            <a:endParaRPr lang="zh-CN" altLang="en-US" sz="3000" b="1" dirty="0">
              <a:latin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DC0ACD-5848-41C1-864B-880E9404E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744199" cy="4715933"/>
          </a:xfrm>
        </p:spPr>
        <p:txBody>
          <a:bodyPr anchor="t">
            <a:normAutofit/>
          </a:bodyPr>
          <a:lstStyle/>
          <a:p>
            <a:r>
              <a:rPr lang="zh-CN" altLang="en-US" sz="2000" dirty="0"/>
              <a:t>你的任务是模拟</a:t>
            </a:r>
            <a:r>
              <a:rPr lang="en-US" altLang="zh-CN" sz="2000" dirty="0"/>
              <a:t>n</a:t>
            </a:r>
            <a:r>
              <a:rPr lang="zh-CN" altLang="en-US" sz="2000" dirty="0"/>
              <a:t>个程序（按输入顺序编号为</a:t>
            </a:r>
            <a:r>
              <a:rPr lang="en-US" altLang="zh-CN" sz="2000" dirty="0"/>
              <a:t>1</a:t>
            </a:r>
            <a:r>
              <a:rPr lang="zh-CN" altLang="en-US" sz="2000" dirty="0"/>
              <a:t>～</a:t>
            </a:r>
            <a:r>
              <a:rPr lang="en-US" altLang="zh-CN" sz="2000" dirty="0"/>
              <a:t>n</a:t>
            </a:r>
            <a:r>
              <a:rPr lang="zh-CN" altLang="en-US" sz="2000" dirty="0"/>
              <a:t>）的并行执行。每个程序包含不超过</a:t>
            </a:r>
            <a:r>
              <a:rPr lang="en-US" altLang="zh-CN" sz="2000" dirty="0"/>
              <a:t>25</a:t>
            </a:r>
            <a:r>
              <a:rPr lang="zh-CN" altLang="en-US" sz="2000" dirty="0"/>
              <a:t>条语句，格式一共有</a:t>
            </a:r>
            <a:r>
              <a:rPr lang="en-US" altLang="zh-CN" sz="2000" dirty="0"/>
              <a:t>5</a:t>
            </a:r>
            <a:r>
              <a:rPr lang="zh-CN" altLang="en-US" sz="2000" dirty="0"/>
              <a:t>种：</a:t>
            </a:r>
            <a:r>
              <a:rPr lang="en-US" altLang="zh-CN" sz="2000" dirty="0"/>
              <a:t>var = constant</a:t>
            </a:r>
            <a:r>
              <a:rPr lang="zh-CN" altLang="en-US" sz="2000" dirty="0"/>
              <a:t>（赋值）；</a:t>
            </a:r>
            <a:r>
              <a:rPr lang="en-US" altLang="zh-CN" sz="2000" dirty="0"/>
              <a:t>print var</a:t>
            </a:r>
            <a:r>
              <a:rPr lang="zh-CN" altLang="en-US" sz="2000" dirty="0"/>
              <a:t>（打印）；</a:t>
            </a:r>
            <a:r>
              <a:rPr lang="en-US" altLang="zh-CN" sz="2000" dirty="0"/>
              <a:t>lock</a:t>
            </a:r>
            <a:r>
              <a:rPr lang="zh-CN" altLang="en-US" sz="2000" dirty="0"/>
              <a:t>；</a:t>
            </a:r>
            <a:r>
              <a:rPr lang="en-US" altLang="zh-CN" sz="2000" dirty="0"/>
              <a:t>unlock</a:t>
            </a:r>
            <a:r>
              <a:rPr lang="zh-CN" altLang="en-US" sz="2000" dirty="0"/>
              <a:t>；</a:t>
            </a:r>
            <a:r>
              <a:rPr lang="en-US" altLang="zh-CN" sz="2000" dirty="0"/>
              <a:t>end</a:t>
            </a:r>
            <a:r>
              <a:rPr lang="zh-CN" altLang="en-US" sz="2000" dirty="0"/>
              <a:t>。变量用单个小写字母表示，初始为</a:t>
            </a:r>
            <a:r>
              <a:rPr lang="en-US" altLang="zh-CN" sz="2000" dirty="0"/>
              <a:t>0</a:t>
            </a:r>
            <a:r>
              <a:rPr lang="zh-CN" altLang="en-US" sz="2000" dirty="0"/>
              <a:t>，为所有程序公有（因此在一个程序里对某个变量赋值可能会影响另一个程序）。常数是小于</a:t>
            </a:r>
            <a:r>
              <a:rPr lang="en-US" altLang="zh-CN" sz="2000" dirty="0"/>
              <a:t>100</a:t>
            </a:r>
            <a:r>
              <a:rPr lang="zh-CN" altLang="en-US" sz="2000" dirty="0"/>
              <a:t>的非负整数。每个时刻只能有一个程序处于运行态，其他程序均处于等待态。上述</a:t>
            </a:r>
            <a:r>
              <a:rPr lang="en-US" altLang="zh-CN" sz="2000" dirty="0"/>
              <a:t>5</a:t>
            </a:r>
            <a:r>
              <a:rPr lang="zh-CN" altLang="en-US" sz="2000" dirty="0"/>
              <a:t>种语句分别需要</a:t>
            </a:r>
            <a:r>
              <a:rPr lang="en-US" altLang="zh-CN" sz="2000" dirty="0"/>
              <a:t>t1</a:t>
            </a:r>
            <a:r>
              <a:rPr lang="zh-CN" altLang="en-US" sz="2000" dirty="0"/>
              <a:t>、</a:t>
            </a:r>
            <a:r>
              <a:rPr lang="en-US" altLang="zh-CN" sz="2000" dirty="0"/>
              <a:t>t2</a:t>
            </a:r>
            <a:r>
              <a:rPr lang="zh-CN" altLang="en-US" sz="2000" dirty="0"/>
              <a:t>、</a:t>
            </a:r>
            <a:r>
              <a:rPr lang="en-US" altLang="zh-CN" sz="2000" dirty="0"/>
              <a:t>t3</a:t>
            </a:r>
            <a:r>
              <a:rPr lang="zh-CN" altLang="en-US" sz="2000" dirty="0"/>
              <a:t>、</a:t>
            </a:r>
            <a:r>
              <a:rPr lang="en-US" altLang="zh-CN" sz="2000" dirty="0"/>
              <a:t>t4</a:t>
            </a:r>
            <a:r>
              <a:rPr lang="zh-CN" altLang="en-US" sz="2000" dirty="0"/>
              <a:t>、</a:t>
            </a:r>
            <a:r>
              <a:rPr lang="en-US" altLang="zh-CN" sz="2000" dirty="0"/>
              <a:t>t5</a:t>
            </a:r>
            <a:r>
              <a:rPr lang="zh-CN" altLang="en-US" sz="2000" dirty="0"/>
              <a:t>单位时间。运行态的程序每次最多运行</a:t>
            </a:r>
            <a:r>
              <a:rPr lang="en-US" altLang="zh-CN" sz="2000" dirty="0"/>
              <a:t>Q</a:t>
            </a:r>
            <a:r>
              <a:rPr lang="zh-CN" altLang="en-US" sz="2000" dirty="0"/>
              <a:t>个单位时间（称为配额）。当一个程序的配额用完之后，把当前语句（如果存在）执行完之后该程序会被插入一个等待队列中，然后处理器从队首取出一个程序继续执行。初始等待队列包含按输入顺序排列的各个程序，但由于</a:t>
            </a:r>
            <a:r>
              <a:rPr lang="en-US" altLang="zh-CN" sz="2000" dirty="0"/>
              <a:t>lock/unlock</a:t>
            </a:r>
            <a:r>
              <a:rPr lang="zh-CN" altLang="en-US" sz="2000" dirty="0"/>
              <a:t>语句的出现，这个顺序可能会改变。</a:t>
            </a:r>
            <a:r>
              <a:rPr lang="en-US" altLang="zh-CN" sz="2000" dirty="0"/>
              <a:t>lock</a:t>
            </a:r>
            <a:r>
              <a:rPr lang="zh-CN" altLang="en-US" sz="2000" dirty="0"/>
              <a:t>的作用是申请对所有变量的独占访问。</a:t>
            </a:r>
            <a:r>
              <a:rPr lang="en-US" altLang="zh-CN" sz="2000" dirty="0"/>
              <a:t>lock</a:t>
            </a:r>
            <a:r>
              <a:rPr lang="zh-CN" altLang="en-US" sz="2000" dirty="0"/>
              <a:t>和</a:t>
            </a:r>
            <a:r>
              <a:rPr lang="en-US" altLang="zh-CN" sz="2000" dirty="0"/>
              <a:t>unlock</a:t>
            </a:r>
            <a:r>
              <a:rPr lang="zh-CN" altLang="en-US" sz="2000" dirty="0"/>
              <a:t>总是成对出现，并且不会嵌套。</a:t>
            </a:r>
            <a:r>
              <a:rPr lang="en-US" altLang="zh-CN" sz="2000" dirty="0"/>
              <a:t>lock</a:t>
            </a:r>
            <a:r>
              <a:rPr lang="zh-CN" altLang="en-US" sz="2000" dirty="0"/>
              <a:t>总是在</a:t>
            </a:r>
            <a:r>
              <a:rPr lang="en-US" altLang="zh-CN" sz="2000" dirty="0"/>
              <a:t>unlock</a:t>
            </a:r>
            <a:r>
              <a:rPr lang="zh-CN" altLang="en-US" sz="2000" dirty="0"/>
              <a:t>的前面。当一个程序成功执行完</a:t>
            </a:r>
            <a:r>
              <a:rPr lang="en-US" altLang="zh-CN" sz="2000" dirty="0"/>
              <a:t>lock</a:t>
            </a:r>
            <a:r>
              <a:rPr lang="zh-CN" altLang="en-US" sz="2000" dirty="0"/>
              <a:t>指令之后，其他程序一旦试图执行</a:t>
            </a:r>
            <a:r>
              <a:rPr lang="en-US" altLang="zh-CN" sz="2000" dirty="0"/>
              <a:t>lock</a:t>
            </a:r>
            <a:r>
              <a:rPr lang="zh-CN" altLang="en-US" sz="2000" dirty="0"/>
              <a:t>指令，就会马上被放到一个所谓的阻止队列的尾部（没有用完的配额就浪费了）。当</a:t>
            </a:r>
            <a:r>
              <a:rPr lang="en-US" altLang="zh-CN" sz="2000" dirty="0"/>
              <a:t>unlock</a:t>
            </a:r>
            <a:r>
              <a:rPr lang="zh-CN" altLang="en-US" sz="2000" dirty="0"/>
              <a:t>执行完毕后，阻止队列的第一个程序进入等待队列的首部。输入</a:t>
            </a:r>
            <a:r>
              <a:rPr lang="en-US" altLang="zh-CN" sz="2000" dirty="0"/>
              <a:t>n, t1, t2, t3, t4, t5, Q</a:t>
            </a:r>
            <a:r>
              <a:rPr lang="zh-CN" altLang="en-US" sz="2000" dirty="0"/>
              <a:t>以及</a:t>
            </a:r>
            <a:r>
              <a:rPr lang="en-US" altLang="zh-CN" sz="2000" dirty="0"/>
              <a:t>n</a:t>
            </a:r>
            <a:r>
              <a:rPr lang="zh-CN" altLang="en-US" sz="2000" dirty="0"/>
              <a:t>个程序，按照时间顺序输出所有</a:t>
            </a:r>
            <a:r>
              <a:rPr lang="en-US" altLang="zh-CN" sz="2000" dirty="0"/>
              <a:t>print</a:t>
            </a:r>
            <a:r>
              <a:rPr lang="zh-CN" altLang="en-US" sz="2000" dirty="0"/>
              <a:t>语句的程序编号和结果。</a:t>
            </a:r>
          </a:p>
        </p:txBody>
      </p:sp>
    </p:spTree>
    <p:extLst>
      <p:ext uri="{BB962C8B-B14F-4D97-AF65-F5344CB8AC3E}">
        <p14:creationId xmlns:p14="http://schemas.microsoft.com/office/powerpoint/2010/main" val="3328379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BC5E28-0B3F-44D1-BB9D-596B0FF26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23" y="2016232"/>
            <a:ext cx="10748393" cy="4715933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/>
              <a:t>【</a:t>
            </a:r>
            <a:r>
              <a:rPr lang="zh-CN" altLang="en-US" sz="2400" dirty="0"/>
              <a:t>分析</a:t>
            </a:r>
            <a:r>
              <a:rPr lang="en-US" altLang="zh-CN" sz="2400" dirty="0"/>
              <a:t>】</a:t>
            </a:r>
            <a:r>
              <a:rPr lang="zh-CN" altLang="en-US" sz="2400" dirty="0"/>
              <a:t>因为有“等待队列”和“阻止队列”的字眼，本题看上去是队列的一个简单应用，但请注意这句话：“阻止队列的第一个程序进入等待队列的首部”。这违反了队列的规则：新元素插入了队列首部而非尾部。有两个方法可以解决这个问题：一是放弃</a:t>
            </a:r>
            <a:r>
              <a:rPr lang="en-US" altLang="zh-CN" sz="2400" dirty="0"/>
              <a:t>STL</a:t>
            </a:r>
            <a:r>
              <a:rPr lang="zh-CN" altLang="en-US" sz="2400" dirty="0"/>
              <a:t>队列，自己写一个支持“首部插入”的“队列”：用两个变量</a:t>
            </a:r>
            <a:r>
              <a:rPr lang="en-US" altLang="zh-CN" sz="2400" dirty="0"/>
              <a:t>front</a:t>
            </a:r>
            <a:r>
              <a:rPr lang="zh-CN" altLang="en-US" sz="2400" dirty="0"/>
              <a:t>和</a:t>
            </a:r>
            <a:r>
              <a:rPr lang="en-US" altLang="zh-CN" sz="2400" dirty="0"/>
              <a:t>rear</a:t>
            </a:r>
            <a:r>
              <a:rPr lang="zh-CN" altLang="en-US" sz="2400" dirty="0"/>
              <a:t>代表队列当前首尾下标，则传统的入队和出队分别是</a:t>
            </a:r>
            <a:r>
              <a:rPr lang="en-US" altLang="zh-CN" sz="2400" dirty="0"/>
              <a:t>q[++rear] =x</a:t>
            </a:r>
            <a:r>
              <a:rPr lang="zh-CN" altLang="en-US" sz="2400" dirty="0"/>
              <a:t>和</a:t>
            </a:r>
            <a:r>
              <a:rPr lang="en-US" altLang="zh-CN" sz="2400" dirty="0"/>
              <a:t>x=q[front++]</a:t>
            </a:r>
            <a:r>
              <a:rPr lang="zh-CN" altLang="en-US" sz="2400" dirty="0"/>
              <a:t>，而“插入到队首”则是</a:t>
            </a:r>
            <a:r>
              <a:rPr lang="en-US" altLang="zh-CN" sz="2400" dirty="0"/>
              <a:t>q[--front] = x</a:t>
            </a:r>
            <a:r>
              <a:rPr lang="zh-CN" altLang="en-US" sz="2400" dirty="0"/>
              <a:t>。细心的读者应该已经发现：如果</a:t>
            </a:r>
            <a:r>
              <a:rPr lang="en-US" altLang="zh-CN" sz="2400" dirty="0"/>
              <a:t>front=0</a:t>
            </a:r>
            <a:r>
              <a:rPr lang="zh-CN" altLang="en-US" sz="2400" dirty="0"/>
              <a:t>，则“插入到队首”会产生越界错误。确实如此，不过好在本题不会出现这样的情况（想一想，为什么）。</a:t>
            </a:r>
          </a:p>
          <a:p>
            <a:r>
              <a:rPr lang="zh-CN" altLang="en-US" sz="2400" dirty="0"/>
              <a:t>第二种方法是使用</a:t>
            </a:r>
            <a:r>
              <a:rPr lang="en-US" altLang="zh-CN" sz="2400" dirty="0"/>
              <a:t>STL</a:t>
            </a:r>
            <a:r>
              <a:rPr lang="zh-CN" altLang="en-US" sz="2400" dirty="0"/>
              <a:t>中的“双端队列”</a:t>
            </a:r>
            <a:r>
              <a:rPr lang="en-US" altLang="zh-CN" sz="2400" dirty="0"/>
              <a:t>deque</a:t>
            </a:r>
            <a:r>
              <a:rPr lang="zh-CN" altLang="en-US" sz="2400" dirty="0"/>
              <a:t>。它可以支持快速地在首尾两端进行插入和删除，有兴趣的读者可以自行查阅</a:t>
            </a:r>
            <a:r>
              <a:rPr lang="en-US" altLang="zh-CN" sz="2400" dirty="0"/>
              <a:t>STL</a:t>
            </a:r>
            <a:r>
              <a:rPr lang="zh-CN" altLang="en-US" sz="2400" dirty="0"/>
              <a:t>文档或参考本书代码仓库。</a:t>
            </a:r>
            <a:endParaRPr lang="en-US" altLang="zh-CN" sz="2400" dirty="0"/>
          </a:p>
          <a:p>
            <a:r>
              <a:rPr lang="zh-CN" altLang="en-US" sz="2400" dirty="0"/>
              <a:t>提示</a:t>
            </a:r>
            <a:r>
              <a:rPr lang="en-US" altLang="zh-CN" sz="2400" dirty="0"/>
              <a:t>6-1</a:t>
            </a:r>
            <a:r>
              <a:rPr lang="zh-CN" altLang="en-US" sz="2400" dirty="0"/>
              <a:t>：如果要在“队列”两端进行插入和删除，可以用</a:t>
            </a:r>
            <a:r>
              <a:rPr lang="en-US" altLang="zh-CN" sz="2400" dirty="0"/>
              <a:t>STL</a:t>
            </a:r>
            <a:r>
              <a:rPr lang="zh-CN" altLang="en-US" sz="2400" dirty="0"/>
              <a:t>中的双端队列</a:t>
            </a:r>
            <a:r>
              <a:rPr lang="en-US" altLang="zh-CN" sz="2400" dirty="0"/>
              <a:t>deque</a:t>
            </a:r>
            <a:r>
              <a:rPr lang="zh-CN" altLang="en-US" sz="2400" dirty="0"/>
              <a:t>。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5F586D75-5507-4ED2-8F7A-9A55EBFE1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1363324" cy="1456267"/>
          </a:xfrm>
        </p:spPr>
        <p:txBody>
          <a:bodyPr>
            <a:normAutofit fontScale="90000"/>
          </a:bodyPr>
          <a:lstStyle/>
          <a:p>
            <a:r>
              <a:rPr lang="zh-CN" altLang="en-US" sz="4000" b="1" dirty="0">
                <a:latin typeface="Consolas" panose="020B0609020204030204" pitchFamily="49" charset="0"/>
              </a:rPr>
              <a:t>例题</a:t>
            </a:r>
            <a:r>
              <a:rPr lang="en-US" altLang="zh-CN" sz="4000" b="1" dirty="0">
                <a:latin typeface="Consolas" panose="020B0609020204030204" pitchFamily="49" charset="0"/>
              </a:rPr>
              <a:t>6-1  </a:t>
            </a:r>
            <a:r>
              <a:rPr lang="zh-CN" altLang="en-US" sz="4000" b="1" dirty="0">
                <a:latin typeface="Consolas" panose="020B0609020204030204" pitchFamily="49" charset="0"/>
              </a:rPr>
              <a:t>并行程序模拟</a:t>
            </a:r>
            <a:br>
              <a:rPr lang="en-US" altLang="zh-CN" dirty="0"/>
            </a:br>
            <a:r>
              <a:rPr lang="en-US" altLang="zh-CN" sz="3000" b="1" dirty="0">
                <a:latin typeface="Consolas" panose="020B0609020204030204" pitchFamily="49" charset="0"/>
              </a:rPr>
              <a:t>(Concurrency Simulator, ACM/ICPC World Finals  1991,UVa210)</a:t>
            </a:r>
            <a:endParaRPr lang="zh-CN" altLang="en-US" sz="3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963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8F9EF-DEE0-48B0-A4C1-27DF10DB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§6.2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FC8813-905A-408B-9167-40B2964EE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</a:rPr>
              <a:t>数组与</a:t>
            </a:r>
            <a:r>
              <a:rPr lang="en-US" altLang="zh-CN" sz="2400" dirty="0">
                <a:latin typeface="Consolas" panose="020B0609020204030204" pitchFamily="49" charset="0"/>
              </a:rPr>
              <a:t>vector</a:t>
            </a:r>
            <a:r>
              <a:rPr lang="zh-CN" altLang="en-US" sz="2400" dirty="0">
                <a:latin typeface="Consolas" panose="020B0609020204030204" pitchFamily="49" charset="0"/>
              </a:rPr>
              <a:t>常用于随机存取与往末尾添加</a:t>
            </a:r>
            <a:r>
              <a:rPr lang="en-US" altLang="zh-CN" sz="2400" dirty="0">
                <a:latin typeface="Consolas" panose="020B0609020204030204" pitchFamily="49" charset="0"/>
              </a:rPr>
              <a:t>/</a:t>
            </a:r>
            <a:r>
              <a:rPr lang="zh-CN" altLang="en-US" sz="2400" dirty="0">
                <a:latin typeface="Consolas" panose="020B0609020204030204" pitchFamily="49" charset="0"/>
              </a:rPr>
              <a:t>删除元素。若需要“插入”，则需要链表。</a:t>
            </a:r>
            <a:endParaRPr lang="en-US" altLang="zh-CN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522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C4B0F-4978-4075-AF18-078DD234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例</a:t>
            </a:r>
            <a:r>
              <a:rPr lang="en-US" altLang="zh-CN" b="1" dirty="0">
                <a:latin typeface="Consolas" panose="020B0609020204030204" pitchFamily="49" charset="0"/>
              </a:rPr>
              <a:t>6-4  </a:t>
            </a:r>
            <a:r>
              <a:rPr lang="zh-CN" altLang="en-US" b="1" dirty="0">
                <a:latin typeface="Consolas" panose="020B0609020204030204" pitchFamily="49" charset="0"/>
              </a:rPr>
              <a:t>破损的键盘（又名：悲剧文本）</a:t>
            </a:r>
            <a:br>
              <a:rPr lang="en-US" altLang="zh-CN" b="1" dirty="0">
                <a:latin typeface="Consolas" panose="020B0609020204030204" pitchFamily="49" charset="0"/>
              </a:rPr>
            </a:br>
            <a:r>
              <a:rPr lang="zh-CN" altLang="en-US" sz="2700" b="1" dirty="0">
                <a:latin typeface="Consolas" panose="020B0609020204030204" pitchFamily="49" charset="0"/>
              </a:rPr>
              <a:t>（</a:t>
            </a:r>
            <a:r>
              <a:rPr lang="en-US" altLang="zh-CN" sz="2700" b="1" dirty="0">
                <a:latin typeface="Consolas" panose="020B0609020204030204" pitchFamily="49" charset="0"/>
              </a:rPr>
              <a:t>Broken Keyboard</a:t>
            </a:r>
            <a:r>
              <a:rPr lang="zh-CN" altLang="en-US" sz="2700" b="1" dirty="0">
                <a:latin typeface="Consolas" panose="020B0609020204030204" pitchFamily="49" charset="0"/>
              </a:rPr>
              <a:t>（</a:t>
            </a:r>
            <a:r>
              <a:rPr lang="en-US" altLang="zh-CN" sz="2700" b="1" dirty="0">
                <a:latin typeface="Consolas" panose="020B0609020204030204" pitchFamily="49" charset="0"/>
              </a:rPr>
              <a:t>a.k.a. </a:t>
            </a:r>
            <a:r>
              <a:rPr lang="en-US" altLang="zh-CN" sz="2700" b="1" dirty="0" err="1">
                <a:latin typeface="Consolas" panose="020B0609020204030204" pitchFamily="49" charset="0"/>
              </a:rPr>
              <a:t>Beiju</a:t>
            </a:r>
            <a:r>
              <a:rPr lang="en-US" altLang="zh-CN" sz="2700" b="1" dirty="0">
                <a:latin typeface="Consolas" panose="020B0609020204030204" pitchFamily="49" charset="0"/>
              </a:rPr>
              <a:t> Text</a:t>
            </a:r>
            <a:r>
              <a:rPr lang="zh-CN" altLang="en-US" sz="2700" b="1" dirty="0">
                <a:latin typeface="Consolas" panose="020B0609020204030204" pitchFamily="49" charset="0"/>
              </a:rPr>
              <a:t>）</a:t>
            </a:r>
            <a:r>
              <a:rPr lang="en-US" altLang="zh-CN" sz="2700" b="1" dirty="0">
                <a:latin typeface="Consolas" panose="020B0609020204030204" pitchFamily="49" charset="0"/>
              </a:rPr>
              <a:t>,</a:t>
            </a:r>
            <a:r>
              <a:rPr lang="en-US" altLang="zh-CN" sz="2700" b="1" dirty="0" err="1">
                <a:latin typeface="Consolas" panose="020B0609020204030204" pitchFamily="49" charset="0"/>
              </a:rPr>
              <a:t>UVa</a:t>
            </a:r>
            <a:r>
              <a:rPr lang="en-US" altLang="zh-CN" sz="2700" b="1" dirty="0">
                <a:latin typeface="Consolas" panose="020B0609020204030204" pitchFamily="49" charset="0"/>
              </a:rPr>
              <a:t> 11988</a:t>
            </a:r>
            <a:r>
              <a:rPr lang="zh-CN" altLang="en-US" sz="2700" b="1" dirty="0">
                <a:latin typeface="Consolas" panose="020B0609020204030204" pitchFamily="49" charset="0"/>
              </a:rPr>
              <a:t>）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0FCBCA-C365-4D6C-AE2A-F1DEA18E7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972799" cy="4296833"/>
          </a:xfrm>
        </p:spPr>
        <p:txBody>
          <a:bodyPr anchor="t">
            <a:normAutofit/>
          </a:bodyPr>
          <a:lstStyle/>
          <a:p>
            <a:r>
              <a:rPr lang="en-US" altLang="zh-CN" sz="2800" dirty="0"/>
              <a:t>【</a:t>
            </a:r>
            <a:r>
              <a:rPr lang="zh-CN" altLang="en-US" sz="2800" dirty="0"/>
              <a:t>题目描述</a:t>
            </a:r>
            <a:r>
              <a:rPr lang="en-US" altLang="zh-CN" sz="2800" dirty="0"/>
              <a:t>】</a:t>
            </a:r>
            <a:r>
              <a:rPr lang="zh-CN" altLang="en-US" sz="2800" dirty="0"/>
              <a:t>你有一个破损的键盘。键盘上的所有键都可以正常工作，但有时</a:t>
            </a:r>
            <a:r>
              <a:rPr lang="en-US" altLang="zh-CN" sz="2800" dirty="0"/>
              <a:t>Home</a:t>
            </a:r>
            <a:r>
              <a:rPr lang="zh-CN" altLang="en-US" sz="2800" dirty="0"/>
              <a:t>键或者</a:t>
            </a:r>
            <a:r>
              <a:rPr lang="en-US" altLang="zh-CN" sz="2800" dirty="0"/>
              <a:t>End</a:t>
            </a:r>
            <a:r>
              <a:rPr lang="zh-CN" altLang="en-US" sz="2800" dirty="0"/>
              <a:t>键会自动按下。你并不知道键盘存在这一问题，而是专心地打稿子，甚至连显示器都没打开。当你打开显示器之后，展现在你面前的是一段悲剧的文本。你的任务是在打开显示器之前计算出这段悲剧文本。输入包含多组数据。每组数据占一行，包含不超过</a:t>
            </a:r>
            <a:r>
              <a:rPr lang="en-US" altLang="zh-CN" sz="2800" dirty="0"/>
              <a:t>100000</a:t>
            </a:r>
            <a:r>
              <a:rPr lang="zh-CN" altLang="en-US" sz="2800" dirty="0"/>
              <a:t>个字母、下划线、字符“</a:t>
            </a:r>
            <a:r>
              <a:rPr lang="en-US" altLang="zh-CN" sz="2800" dirty="0"/>
              <a:t>[”</a:t>
            </a:r>
            <a:r>
              <a:rPr lang="zh-CN" altLang="en-US" sz="2800" dirty="0"/>
              <a:t>或者“</a:t>
            </a:r>
            <a:r>
              <a:rPr lang="en-US" altLang="zh-CN" sz="2800" dirty="0"/>
              <a:t>]”</a:t>
            </a:r>
            <a:r>
              <a:rPr lang="zh-CN" altLang="en-US" sz="2800" dirty="0"/>
              <a:t>。其中字符“</a:t>
            </a:r>
            <a:r>
              <a:rPr lang="en-US" altLang="zh-CN" sz="2800" dirty="0"/>
              <a:t>[”</a:t>
            </a:r>
            <a:r>
              <a:rPr lang="zh-CN" altLang="en-US" sz="2800" dirty="0"/>
              <a:t>表示</a:t>
            </a:r>
            <a:r>
              <a:rPr lang="en-US" altLang="zh-CN" sz="2800" dirty="0"/>
              <a:t>Home</a:t>
            </a:r>
            <a:r>
              <a:rPr lang="zh-CN" altLang="en-US" sz="2800" dirty="0"/>
              <a:t>键，“</a:t>
            </a:r>
            <a:r>
              <a:rPr lang="en-US" altLang="zh-CN" sz="2800" dirty="0"/>
              <a:t>]”</a:t>
            </a:r>
            <a:r>
              <a:rPr lang="zh-CN" altLang="en-US" sz="2800" dirty="0"/>
              <a:t>表示</a:t>
            </a:r>
            <a:r>
              <a:rPr lang="en-US" altLang="zh-CN" sz="2800" dirty="0"/>
              <a:t>End</a:t>
            </a:r>
            <a:r>
              <a:rPr lang="zh-CN" altLang="en-US" sz="2800" dirty="0"/>
              <a:t>键。输入结束标志为文件结束符（</a:t>
            </a:r>
            <a:r>
              <a:rPr lang="en-US" altLang="zh-CN" sz="2800" dirty="0"/>
              <a:t>EOF</a:t>
            </a:r>
            <a:r>
              <a:rPr lang="zh-CN" altLang="en-US" sz="2800" dirty="0"/>
              <a:t>）。输入文件不超过</a:t>
            </a:r>
            <a:r>
              <a:rPr lang="en-US" altLang="zh-CN" sz="2800" dirty="0"/>
              <a:t>5MB</a:t>
            </a:r>
            <a:r>
              <a:rPr lang="zh-CN" altLang="en-US" sz="2800" dirty="0"/>
              <a:t>。对于每组数据，输出一行，即屏幕上的悲剧文本。</a:t>
            </a:r>
          </a:p>
        </p:txBody>
      </p:sp>
    </p:spTree>
    <p:extLst>
      <p:ext uri="{BB962C8B-B14F-4D97-AF65-F5344CB8AC3E}">
        <p14:creationId xmlns:p14="http://schemas.microsoft.com/office/powerpoint/2010/main" val="1825545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78</TotalTime>
  <Words>934</Words>
  <Application>Microsoft Office PowerPoint</Application>
  <PresentationFormat>宽屏</PresentationFormat>
  <Paragraphs>19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Calibri Light</vt:lpstr>
      <vt:lpstr>Consolas</vt:lpstr>
      <vt:lpstr>天体</vt:lpstr>
      <vt:lpstr>数据结构基础</vt:lpstr>
      <vt:lpstr>§6.1 再谈栈与队列</vt:lpstr>
      <vt:lpstr>例题6-1  并行程序模拟 (Concurrency Simulator, ACM/ICPC World Finals  1991,UVa210)</vt:lpstr>
      <vt:lpstr>例题6-1  并行程序模拟 (Concurrency Simulator, ACM/ICPC World Finals  1991,UVa210)</vt:lpstr>
      <vt:lpstr>§6.2 链表</vt:lpstr>
      <vt:lpstr>例6-4  破损的键盘（又名：悲剧文本） （Broken Keyboard（a.k.a. Beiju Text）,UVa 11988）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数据结构基础</dc:title>
  <dc:creator>Yewei Wang</dc:creator>
  <cp:lastModifiedBy>Yewei Wang</cp:lastModifiedBy>
  <cp:revision>8</cp:revision>
  <dcterms:created xsi:type="dcterms:W3CDTF">2020-07-22T11:32:14Z</dcterms:created>
  <dcterms:modified xsi:type="dcterms:W3CDTF">2020-07-22T15:06:57Z</dcterms:modified>
</cp:coreProperties>
</file>