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7" r:id="rId11"/>
    <p:sldId id="269" r:id="rId12"/>
    <p:sldId id="270" r:id="rId13"/>
    <p:sldId id="272" r:id="rId14"/>
    <p:sldId id="275" r:id="rId15"/>
    <p:sldId id="277" r:id="rId16"/>
    <p:sldId id="278" r:id="rId17"/>
    <p:sldId id="266" r:id="rId18"/>
    <p:sldId id="279" r:id="rId19"/>
    <p:sldId id="280" r:id="rId20"/>
    <p:sldId id="281" r:id="rId21"/>
    <p:sldId id="282" r:id="rId22"/>
    <p:sldId id="283" r:id="rId23"/>
    <p:sldId id="284" r:id="rId24"/>
    <p:sldId id="27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zwer.com/4917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4CD92-CBD1-467D-AF90-A3B969713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树形</a:t>
            </a:r>
            <a:r>
              <a:rPr lang="en-US" altLang="zh-CN" b="1" dirty="0"/>
              <a:t>DP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5C6C1-D8AD-43CA-BAB9-0F0890F52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动态规划进阶 </a:t>
            </a:r>
            <a:r>
              <a:rPr lang="en-US" altLang="zh-CN" dirty="0"/>
              <a:t>– </a:t>
            </a:r>
            <a:r>
              <a:rPr lang="zh-CN" altLang="en-US" dirty="0"/>
              <a:t>树形</a:t>
            </a:r>
            <a:r>
              <a:rPr lang="en-US" altLang="zh-CN" dirty="0" err="1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72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7FE9-7D1F-4E08-B0D4-99B7038D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【?】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1463 Strategic game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DDCB4CB-B5B2-4C0A-81EE-2CA55263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02682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此题还有另一种做法。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树是必然满足二分图性质的，因此这是二分图上“最小点覆盖”模型。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二分图上最小点覆盖数</a:t>
            </a:r>
            <a:r>
              <a:rPr lang="en-US" altLang="zh-CN" sz="2400" dirty="0">
                <a:latin typeface="Consolas" panose="020B0609020204030204" pitchFamily="49" charset="0"/>
              </a:rPr>
              <a:t>=</a:t>
            </a:r>
            <a:r>
              <a:rPr lang="zh-CN" altLang="en-US" sz="2400" dirty="0">
                <a:latin typeface="Consolas" panose="020B0609020204030204" pitchFamily="49" charset="0"/>
              </a:rPr>
              <a:t>最大匹配数，使用匈牙利算法求出最大匹配数即可。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简单的证明：求最大匹配主要思想是找增广路，即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</a:rPr>
              <a:t>未匹配</a:t>
            </a: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zh-CN" altLang="en-US" sz="2400" dirty="0">
                <a:latin typeface="Consolas" panose="020B0609020204030204" pitchFamily="49" charset="0"/>
              </a:rPr>
              <a:t>匹配</a:t>
            </a:r>
            <a:r>
              <a:rPr lang="en-US" altLang="zh-CN" sz="2400" dirty="0">
                <a:latin typeface="Consolas" panose="020B0609020204030204" pitchFamily="49" charset="0"/>
              </a:rPr>
              <a:t>-</a:t>
            </a:r>
            <a:r>
              <a:rPr lang="zh-CN" altLang="en-US" sz="2400" dirty="0">
                <a:latin typeface="Consolas" panose="020B0609020204030204" pitchFamily="49" charset="0"/>
              </a:rPr>
              <a:t>未匹配</a:t>
            </a:r>
            <a:r>
              <a:rPr lang="en-US" altLang="zh-CN" sz="2400" dirty="0">
                <a:latin typeface="Consolas" panose="020B0609020204030204" pitchFamily="49" charset="0"/>
              </a:rPr>
              <a:t>...</a:t>
            </a:r>
            <a:r>
              <a:rPr lang="zh-CN" altLang="en-US" sz="2400" dirty="0">
                <a:latin typeface="Consolas" panose="020B0609020204030204" pitchFamily="49" charset="0"/>
              </a:rPr>
              <a:t>未匹配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</a:rPr>
              <a:t>，交换匹配与未匹配关系，可让当前匹配数</a:t>
            </a:r>
            <a:r>
              <a:rPr lang="en-US" altLang="zh-CN" sz="2400" dirty="0">
                <a:latin typeface="Consolas" panose="020B0609020204030204" pitchFamily="49" charset="0"/>
              </a:rPr>
              <a:t>+1.</a:t>
            </a:r>
            <a:r>
              <a:rPr lang="zh-CN" altLang="en-US" sz="2400" dirty="0">
                <a:latin typeface="Consolas" panose="020B0609020204030204" pitchFamily="49" charset="0"/>
              </a:rPr>
              <a:t>无增广路时算法停止。对于每条匹配边，选取一个点即可覆盖当前匹配边与相邻的未匹配边。不可能存在某点的周围全是未匹配边（与找不到增广路矛盾）故此时最大匹配数</a:t>
            </a:r>
            <a:r>
              <a:rPr lang="en-US" altLang="zh-CN" sz="2400" dirty="0">
                <a:latin typeface="Consolas" panose="020B0609020204030204" pitchFamily="49" charset="0"/>
              </a:rPr>
              <a:t>=</a:t>
            </a:r>
            <a:r>
              <a:rPr lang="zh-CN" altLang="en-US" sz="2400" dirty="0">
                <a:latin typeface="Consolas" panose="020B0609020204030204" pitchFamily="49" charset="0"/>
              </a:rPr>
              <a:t>最小点覆盖数。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313A9-28E5-4799-AEFE-8861BFD0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73560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3585 Accumulation Degree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7ACB627-B56A-43B3-BA21-20618343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9401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给一棵树形图，每条边有流量限制，问以哪个点为源可得最大总流量。输出最大总流量。对于某点，流入的流量与流出的流量必须严格相等。</a:t>
            </a:r>
            <a:endParaRPr lang="en-US" altLang="zh-CN" sz="2400" dirty="0"/>
          </a:p>
          <a:p>
            <a:r>
              <a:rPr lang="zh-CN" altLang="en-US" sz="2400" dirty="0"/>
              <a:t>以右图为例：</a:t>
            </a:r>
            <a:br>
              <a:rPr lang="en-US" altLang="zh-CN" sz="2400" dirty="0"/>
            </a:br>
            <a:r>
              <a:rPr lang="en-US" altLang="zh-CN" sz="2400" dirty="0"/>
              <a:t>1:11+13=24</a:t>
            </a:r>
            <a:br>
              <a:rPr lang="en-US" altLang="zh-CN" sz="2400" dirty="0"/>
            </a:br>
            <a:r>
              <a:rPr lang="en-US" altLang="zh-CN" sz="2400" dirty="0"/>
              <a:t>2:11=11</a:t>
            </a:r>
            <a:br>
              <a:rPr lang="en-US" altLang="zh-CN" sz="2400" dirty="0"/>
            </a:br>
            <a:r>
              <a:rPr lang="en-US" altLang="zh-CN" sz="2400" dirty="0"/>
              <a:t>3:5=5</a:t>
            </a:r>
            <a:br>
              <a:rPr lang="en-US" altLang="zh-CN" sz="2400" dirty="0"/>
            </a:br>
            <a:r>
              <a:rPr lang="en-US" altLang="zh-CN" sz="2400" dirty="0"/>
              <a:t>4:11+10+5=26</a:t>
            </a:r>
            <a:br>
              <a:rPr lang="en-US" altLang="zh-CN" sz="2400" dirty="0"/>
            </a:br>
            <a:r>
              <a:rPr lang="en-US" altLang="zh-CN" sz="2400" dirty="0"/>
              <a:t>5:10=10</a:t>
            </a:r>
          </a:p>
          <a:p>
            <a:r>
              <a:rPr lang="zh-CN" altLang="en-US" sz="2400" dirty="0"/>
              <a:t>答案为</a:t>
            </a:r>
            <a:r>
              <a:rPr lang="en-US" altLang="zh-CN" sz="2400" dirty="0"/>
              <a:t>26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424248-D18C-4B6F-AA58-88800BB1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10" y="2959869"/>
            <a:ext cx="4003035" cy="33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3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A1EF06-E940-43EC-B354-55FD52DF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73560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3585 Accumulation Degree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6854213-01BB-4DA4-8D62-31D5FA949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649133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>
                    <a:latin typeface="Consolas" panose="020B0609020204030204" pitchFamily="49" charset="0"/>
                  </a:rPr>
                  <a:t>先以任意一点作为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root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源，通过树形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dp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求出流量大小。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表示以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作为根的子树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(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总的根是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root)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 的最大流量。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明显的有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])}</m:t>
                    </m:r>
                  </m:oMath>
                </a14:m>
                <a:br>
                  <a:rPr lang="en-US" altLang="zh-CN" sz="2400" b="0" dirty="0">
                    <a:latin typeface="Consolas" panose="020B0609020204030204" pitchFamily="49" charset="0"/>
                  </a:rPr>
                </a:br>
                <a:r>
                  <a:rPr lang="zh-CN" altLang="en-US" sz="2400" dirty="0">
                    <a:latin typeface="Consolas" panose="020B0609020204030204" pitchFamily="49" charset="0"/>
                  </a:rPr>
                  <a:t>其中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的儿子，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w[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i,j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到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的流量限制。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此时求出了以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root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为源的各点流量大小。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6854213-01BB-4DA4-8D62-31D5FA949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649133"/>
              </a:xfrm>
              <a:blipFill>
                <a:blip r:embed="rId2"/>
                <a:stretch>
                  <a:fillRect l="-843" t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5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A1EF06-E940-43EC-B354-55FD52DF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73560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3585 Accumulation Degree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6854213-01BB-4DA4-8D62-31D5FA949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535570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>
                    <a:latin typeface="Consolas" panose="020B0609020204030204" pitchFamily="49" charset="0"/>
                  </a:rPr>
                  <a:t>先以任意一点作为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root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源，通过树形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dp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求出流量大小。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表示以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作为根的子树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(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总的根是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root)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 的最大流量。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明显的有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])}</m:t>
                    </m:r>
                  </m:oMath>
                </a14:m>
                <a:br>
                  <a:rPr lang="en-US" altLang="zh-CN" sz="2400" b="0" dirty="0">
                    <a:latin typeface="Consolas" panose="020B0609020204030204" pitchFamily="49" charset="0"/>
                  </a:rPr>
                </a:br>
                <a:r>
                  <a:rPr lang="zh-CN" altLang="en-US" sz="2400" dirty="0">
                    <a:latin typeface="Consolas" panose="020B0609020204030204" pitchFamily="49" charset="0"/>
                  </a:rPr>
                  <a:t>其中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的儿子，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w[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i,j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]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到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的流量限制。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边界条件：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是叶子时，无需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dfs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(j),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直接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𝑟𝑜𝑜𝑡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此时求出了以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root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为源的各点最大流量。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6854213-01BB-4DA4-8D62-31D5FA949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535570"/>
              </a:xfrm>
              <a:blipFill>
                <a:blip r:embed="rId2"/>
                <a:stretch>
                  <a:fillRect l="-843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71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A1EF06-E940-43EC-B354-55FD52DF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73560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3585 Accumulation Degree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6854213-01BB-4DA4-8D62-31D5FA94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35570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二次扫描 与 换根法 替代 根枚举。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朴素的思路是枚举所有的点，做一次树形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zh-CN" altLang="en-US" sz="2400" dirty="0">
                <a:latin typeface="Consolas" panose="020B0609020204030204" pitchFamily="49" charset="0"/>
              </a:rPr>
              <a:t>，最后比较答案。但数据范围较大，这样极易超时。考虑换根法。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当前已经求出以</a:t>
            </a:r>
            <a:r>
              <a:rPr lang="en-US" altLang="zh-CN" sz="2400" dirty="0">
                <a:latin typeface="Consolas" panose="020B0609020204030204" pitchFamily="49" charset="0"/>
              </a:rPr>
              <a:t>root</a:t>
            </a:r>
            <a:r>
              <a:rPr lang="zh-CN" altLang="en-US" sz="2400" dirty="0">
                <a:latin typeface="Consolas" panose="020B0609020204030204" pitchFamily="49" charset="0"/>
              </a:rPr>
              <a:t>为根时的各点最大流量。若此时将</a:t>
            </a:r>
            <a:r>
              <a:rPr lang="en-US" altLang="zh-CN" sz="2400" dirty="0">
                <a:latin typeface="Consolas" panose="020B0609020204030204" pitchFamily="49" charset="0"/>
              </a:rPr>
              <a:t>root</a:t>
            </a:r>
            <a:r>
              <a:rPr lang="zh-CN" altLang="en-US" sz="2400" dirty="0">
                <a:latin typeface="Consolas" panose="020B0609020204030204" pitchFamily="49" charset="0"/>
              </a:rPr>
              <a:t>换成原</a:t>
            </a:r>
            <a:r>
              <a:rPr lang="en-US" altLang="zh-CN" sz="2400" dirty="0">
                <a:latin typeface="Consolas" panose="020B0609020204030204" pitchFamily="49" charset="0"/>
              </a:rPr>
              <a:t>root</a:t>
            </a:r>
            <a:r>
              <a:rPr lang="zh-CN" altLang="en-US" sz="2400" dirty="0">
                <a:latin typeface="Consolas" panose="020B0609020204030204" pitchFamily="49" charset="0"/>
              </a:rPr>
              <a:t>的某个子节点，可以发现：大部分的点的最大流量并没有太多变化，区别仅仅是原</a:t>
            </a:r>
            <a:r>
              <a:rPr lang="en-US" altLang="zh-CN" sz="2400" dirty="0">
                <a:latin typeface="Consolas" panose="020B0609020204030204" pitchFamily="49" charset="0"/>
              </a:rPr>
              <a:t>root</a:t>
            </a:r>
            <a:r>
              <a:rPr lang="zh-CN" altLang="en-US" sz="2400" dirty="0">
                <a:latin typeface="Consolas" panose="020B0609020204030204" pitchFamily="49" charset="0"/>
              </a:rPr>
              <a:t>变成了新</a:t>
            </a:r>
            <a:r>
              <a:rPr lang="en-US" altLang="zh-CN" sz="2400" dirty="0">
                <a:latin typeface="Consolas" panose="020B0609020204030204" pitchFamily="49" charset="0"/>
              </a:rPr>
              <a:t>root</a:t>
            </a:r>
            <a:r>
              <a:rPr lang="zh-CN" altLang="en-US" sz="2400" dirty="0">
                <a:latin typeface="Consolas" panose="020B0609020204030204" pitchFamily="49" charset="0"/>
              </a:rPr>
              <a:t>的子节点。（父子关系交换）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不妨令</a:t>
            </a:r>
            <a:r>
              <a:rPr lang="en-US" altLang="zh-CN" sz="2400" dirty="0">
                <a:latin typeface="Consolas" panose="020B0609020204030204" pitchFamily="49" charset="0"/>
              </a:rPr>
              <a:t>f[x]</a:t>
            </a:r>
            <a:r>
              <a:rPr lang="zh-CN" altLang="en-US" sz="2400" dirty="0">
                <a:latin typeface="Consolas" panose="020B0609020204030204" pitchFamily="49" charset="0"/>
              </a:rPr>
              <a:t>表示以</a:t>
            </a:r>
            <a:r>
              <a:rPr lang="en-US" altLang="zh-CN" sz="2400" dirty="0">
                <a:latin typeface="Consolas" panose="020B0609020204030204" pitchFamily="49" charset="0"/>
              </a:rPr>
              <a:t>x</a:t>
            </a:r>
            <a:r>
              <a:rPr lang="zh-CN" altLang="en-US" sz="2400" dirty="0">
                <a:latin typeface="Consolas" panose="020B0609020204030204" pitchFamily="49" charset="0"/>
              </a:rPr>
              <a:t>为</a:t>
            </a:r>
            <a:r>
              <a:rPr lang="en-US" altLang="zh-CN" sz="2400" dirty="0">
                <a:latin typeface="Consolas" panose="020B0609020204030204" pitchFamily="49" charset="0"/>
              </a:rPr>
              <a:t>root</a:t>
            </a:r>
            <a:r>
              <a:rPr lang="zh-CN" altLang="en-US" sz="2400" dirty="0">
                <a:latin typeface="Consolas" panose="020B0609020204030204" pitchFamily="49" charset="0"/>
              </a:rPr>
              <a:t>时的最大流量，明显有</a:t>
            </a:r>
            <a:r>
              <a:rPr lang="en-US" altLang="zh-CN" sz="2400" dirty="0">
                <a:latin typeface="Consolas" panose="020B0609020204030204" pitchFamily="49" charset="0"/>
              </a:rPr>
              <a:t>f[root]=d[root]</a:t>
            </a:r>
          </a:p>
        </p:txBody>
      </p:sp>
    </p:spTree>
    <p:extLst>
      <p:ext uri="{BB962C8B-B14F-4D97-AF65-F5344CB8AC3E}">
        <p14:creationId xmlns:p14="http://schemas.microsoft.com/office/powerpoint/2010/main" val="192789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A1EF06-E940-43EC-B354-55FD52DF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73560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3585 Accumulation Degree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6854213-01BB-4DA4-8D62-31D5FA94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97450"/>
            <a:ext cx="10131425" cy="5047298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从根</a:t>
            </a:r>
            <a:r>
              <a:rPr lang="en-US" altLang="zh-CN" sz="2400" dirty="0">
                <a:latin typeface="Consolas" panose="020B0609020204030204" pitchFamily="49" charset="0"/>
              </a:rPr>
              <a:t>x</a:t>
            </a:r>
            <a:r>
              <a:rPr lang="zh-CN" altLang="en-US" sz="2400" dirty="0">
                <a:latin typeface="Consolas" panose="020B0609020204030204" pitchFamily="49" charset="0"/>
              </a:rPr>
              <a:t>换到根</a:t>
            </a:r>
            <a:r>
              <a:rPr lang="en-US" altLang="zh-CN" sz="2400" dirty="0">
                <a:latin typeface="Consolas" panose="020B0609020204030204" pitchFamily="49" charset="0"/>
              </a:rPr>
              <a:t>y</a:t>
            </a:r>
            <a:endParaRPr lang="es-ES" altLang="zh-CN" sz="2400" dirty="0">
              <a:latin typeface="Consolas" panose="020B0609020204030204" pitchFamily="49" charset="0"/>
            </a:endParaRPr>
          </a:p>
          <a:p>
            <a:r>
              <a:rPr lang="es-ES" altLang="zh-CN" sz="2400" dirty="0">
                <a:latin typeface="Consolas" panose="020B0609020204030204" pitchFamily="49" charset="0"/>
              </a:rPr>
              <a:t>f[y]=</a:t>
            </a:r>
            <a:r>
              <a:rPr lang="en-US" altLang="zh-CN" sz="2400" dirty="0">
                <a:latin typeface="Consolas" panose="020B0609020204030204" pitchFamily="49" charset="0"/>
              </a:rPr>
              <a:t>d[y]+</a:t>
            </a:r>
            <a:r>
              <a:rPr lang="es-ES" altLang="zh-CN" sz="2400" dirty="0">
                <a:latin typeface="Consolas" panose="020B0609020204030204" pitchFamily="49" charset="0"/>
              </a:rPr>
              <a:t>min(f[x]-min(d[y],w[x,y]),w[x,y])</a:t>
            </a:r>
          </a:p>
          <a:p>
            <a:endParaRPr lang="es-E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解释：</a:t>
            </a:r>
            <a:r>
              <a:rPr lang="en-US" altLang="zh-CN" sz="2400" dirty="0">
                <a:latin typeface="Consolas" panose="020B0609020204030204" pitchFamily="49" charset="0"/>
              </a:rPr>
              <a:t>d[x]</a:t>
            </a:r>
            <a:r>
              <a:rPr lang="zh-CN" altLang="en-US" sz="2400" dirty="0">
                <a:latin typeface="Consolas" panose="020B0609020204030204" pitchFamily="49" charset="0"/>
              </a:rPr>
              <a:t>是原先的最大流量，流经</a:t>
            </a:r>
            <a:r>
              <a:rPr lang="en-US" altLang="zh-CN" sz="2400" dirty="0">
                <a:latin typeface="Consolas" panose="020B0609020204030204" pitchFamily="49" charset="0"/>
              </a:rPr>
              <a:t>x-&gt;y</a:t>
            </a:r>
            <a:r>
              <a:rPr lang="zh-CN" altLang="en-US" sz="2400" dirty="0">
                <a:latin typeface="Consolas" panose="020B0609020204030204" pitchFamily="49" charset="0"/>
              </a:rPr>
              <a:t>边的流量是</a:t>
            </a:r>
            <a:r>
              <a:rPr lang="es-ES" altLang="zh-CN" sz="2400" dirty="0">
                <a:latin typeface="Consolas" panose="020B0609020204030204" pitchFamily="49" charset="0"/>
              </a:rPr>
              <a:t>min(d[y],w[x,y])</a:t>
            </a:r>
            <a:br>
              <a:rPr lang="es-E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换根后，</a:t>
            </a:r>
            <a:r>
              <a:rPr lang="en-US" altLang="zh-CN" sz="2400" dirty="0">
                <a:latin typeface="Consolas" panose="020B0609020204030204" pitchFamily="49" charset="0"/>
              </a:rPr>
              <a:t>x</a:t>
            </a:r>
            <a:r>
              <a:rPr lang="zh-CN" altLang="en-US" sz="2400" dirty="0">
                <a:latin typeface="Consolas" panose="020B0609020204030204" pitchFamily="49" charset="0"/>
              </a:rPr>
              <a:t>是</a:t>
            </a:r>
            <a:r>
              <a:rPr lang="en-US" altLang="zh-CN" sz="2400" dirty="0">
                <a:latin typeface="Consolas" panose="020B0609020204030204" pitchFamily="49" charset="0"/>
              </a:rPr>
              <a:t>y</a:t>
            </a:r>
            <a:r>
              <a:rPr lang="zh-CN" altLang="en-US" sz="2400" dirty="0">
                <a:latin typeface="Consolas" panose="020B0609020204030204" pitchFamily="49" charset="0"/>
              </a:rPr>
              <a:t>的子节点，</a:t>
            </a:r>
            <a:r>
              <a:rPr lang="en-US" altLang="zh-CN" sz="2400" dirty="0">
                <a:latin typeface="Consolas" panose="020B0609020204030204" pitchFamily="49" charset="0"/>
              </a:rPr>
              <a:t>y</a:t>
            </a:r>
            <a:r>
              <a:rPr lang="zh-CN" altLang="en-US" sz="2400" dirty="0">
                <a:latin typeface="Consolas" panose="020B0609020204030204" pitchFamily="49" charset="0"/>
              </a:rPr>
              <a:t>是</a:t>
            </a:r>
            <a:r>
              <a:rPr lang="en-US" altLang="zh-CN" sz="2400" dirty="0">
                <a:latin typeface="Consolas" panose="020B0609020204030204" pitchFamily="49" charset="0"/>
              </a:rPr>
              <a:t>x</a:t>
            </a:r>
            <a:r>
              <a:rPr lang="zh-CN" altLang="en-US" sz="2400" dirty="0">
                <a:latin typeface="Consolas" panose="020B0609020204030204" pitchFamily="49" charset="0"/>
              </a:rPr>
              <a:t>的父亲，删去这部分后剩下的就是“以</a:t>
            </a:r>
            <a:r>
              <a:rPr lang="en-US" altLang="zh-CN" sz="2400" dirty="0">
                <a:latin typeface="Consolas" panose="020B0609020204030204" pitchFamily="49" charset="0"/>
              </a:rPr>
              <a:t>y</a:t>
            </a:r>
            <a:r>
              <a:rPr lang="zh-CN" altLang="en-US" sz="2400" dirty="0">
                <a:latin typeface="Consolas" panose="020B0609020204030204" pitchFamily="49" charset="0"/>
              </a:rPr>
              <a:t>为根时，</a:t>
            </a:r>
            <a:r>
              <a:rPr lang="en-US" altLang="zh-CN" sz="2400" dirty="0">
                <a:latin typeface="Consolas" panose="020B0609020204030204" pitchFamily="49" charset="0"/>
              </a:rPr>
              <a:t>x</a:t>
            </a:r>
            <a:r>
              <a:rPr lang="zh-CN" altLang="en-US" sz="2400" dirty="0">
                <a:latin typeface="Consolas" panose="020B0609020204030204" pitchFamily="49" charset="0"/>
              </a:rPr>
              <a:t>节点的最大流量”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与</a:t>
            </a:r>
            <a:r>
              <a:rPr lang="en-US" altLang="zh-CN" sz="2400" dirty="0">
                <a:latin typeface="Consolas" panose="020B0609020204030204" pitchFamily="49" charset="0"/>
              </a:rPr>
              <a:t>w[</a:t>
            </a:r>
            <a:r>
              <a:rPr lang="en-US" altLang="zh-CN" sz="2400" dirty="0" err="1">
                <a:latin typeface="Consolas" panose="020B0609020204030204" pitchFamily="49" charset="0"/>
              </a:rPr>
              <a:t>x,y</a:t>
            </a:r>
            <a:r>
              <a:rPr lang="en-US" altLang="zh-CN" sz="2400" dirty="0">
                <a:latin typeface="Consolas" panose="020B0609020204030204" pitchFamily="49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</a:rPr>
              <a:t>进行比较：求出以</a:t>
            </a:r>
            <a:r>
              <a:rPr lang="en-US" altLang="zh-CN" sz="2400" dirty="0">
                <a:latin typeface="Consolas" panose="020B0609020204030204" pitchFamily="49" charset="0"/>
              </a:rPr>
              <a:t>y</a:t>
            </a:r>
            <a:r>
              <a:rPr lang="zh-CN" altLang="en-US" sz="2400" dirty="0">
                <a:latin typeface="Consolas" panose="020B0609020204030204" pitchFamily="49" charset="0"/>
              </a:rPr>
              <a:t>为根时，流经</a:t>
            </a:r>
            <a:r>
              <a:rPr lang="en-US" altLang="zh-CN" sz="2400" dirty="0">
                <a:latin typeface="Consolas" panose="020B0609020204030204" pitchFamily="49" charset="0"/>
              </a:rPr>
              <a:t>y-&gt;x</a:t>
            </a:r>
            <a:r>
              <a:rPr lang="zh-CN" altLang="en-US" sz="2400" dirty="0">
                <a:latin typeface="Consolas" panose="020B0609020204030204" pitchFamily="49" charset="0"/>
              </a:rPr>
              <a:t>边的流量，加上本身的</a:t>
            </a:r>
            <a:r>
              <a:rPr lang="en-US" altLang="zh-CN" sz="2400" dirty="0">
                <a:latin typeface="Consolas" panose="020B0609020204030204" pitchFamily="49" charset="0"/>
              </a:rPr>
              <a:t>d[y],</a:t>
            </a:r>
            <a:r>
              <a:rPr lang="zh-CN" altLang="en-US" sz="2400" dirty="0">
                <a:latin typeface="Consolas" panose="020B0609020204030204" pitchFamily="49" charset="0"/>
              </a:rPr>
              <a:t>即为以</a:t>
            </a:r>
            <a:r>
              <a:rPr lang="en-US" altLang="zh-CN" sz="2400" dirty="0">
                <a:latin typeface="Consolas" panose="020B0609020204030204" pitchFamily="49" charset="0"/>
              </a:rPr>
              <a:t>y</a:t>
            </a:r>
            <a:r>
              <a:rPr lang="zh-CN" altLang="en-US" sz="2400" dirty="0">
                <a:latin typeface="Consolas" panose="020B0609020204030204" pitchFamily="49" charset="0"/>
              </a:rPr>
              <a:t>为</a:t>
            </a:r>
            <a:r>
              <a:rPr lang="en-US" altLang="zh-CN" sz="2400" dirty="0">
                <a:latin typeface="Consolas" panose="020B0609020204030204" pitchFamily="49" charset="0"/>
              </a:rPr>
              <a:t>root</a:t>
            </a:r>
            <a:r>
              <a:rPr lang="zh-CN" altLang="en-US" sz="2400" dirty="0">
                <a:latin typeface="Consolas" panose="020B0609020204030204" pitchFamily="49" charset="0"/>
              </a:rPr>
              <a:t>的最大流量。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明显的，这是以原根作为起点，逐渐向外扩散的换根法，也是所谓的二次扫描。所以再一次的树形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zh-CN" altLang="en-US" sz="2400" dirty="0">
                <a:latin typeface="Consolas" panose="020B0609020204030204" pitchFamily="49" charset="0"/>
              </a:rPr>
              <a:t>，即可求出答案。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1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A1EF06-E940-43EC-B354-55FD52DF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73560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3585 Accumulation Degree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6854213-01BB-4DA4-8D62-31D5FA94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5047298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换根二次扫描是常见的“以每个点为根求最值”问题的解法。先确定一个根，求一次答案，然后向外扩散换根，修补之间的误差即可。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叶子节点的判断：记录度数，度为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的就是叶子。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对于本题，注意边界问题。当求最大流量求到叶子时</a:t>
            </a:r>
            <a:r>
              <a:rPr lang="en-US" altLang="zh-CN" sz="2400" dirty="0">
                <a:latin typeface="Consolas" panose="020B0609020204030204" pitchFamily="49" charset="0"/>
              </a:rPr>
              <a:t>/</a:t>
            </a:r>
            <a:r>
              <a:rPr lang="zh-CN" altLang="en-US" sz="2400" dirty="0">
                <a:latin typeface="Consolas" panose="020B0609020204030204" pitchFamily="49" charset="0"/>
              </a:rPr>
              <a:t>换根时换到叶子时需要特殊对待。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7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HDU2196 Computer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8F889A-2B9B-4DE5-93C3-15119D8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问树上对于每个点而言的最远点的距离。例如</a:t>
            </a:r>
            <a:r>
              <a:rPr lang="en-US" altLang="zh-CN" sz="2400" dirty="0"/>
              <a:t>1 – 2 – 3 – 4 – 5 </a:t>
            </a:r>
            <a:r>
              <a:rPr lang="zh-CN" altLang="en-US" sz="2400" dirty="0"/>
              <a:t>的结构，对于</a:t>
            </a:r>
            <a:r>
              <a:rPr lang="en-US" altLang="zh-CN" sz="2400" dirty="0"/>
              <a:t>1</a:t>
            </a:r>
            <a:r>
              <a:rPr lang="zh-CN" altLang="en-US" sz="2400" dirty="0"/>
              <a:t>而言最远的是</a:t>
            </a:r>
            <a:r>
              <a:rPr lang="en-US" altLang="zh-CN" sz="2400" dirty="0"/>
              <a:t>5</a:t>
            </a:r>
            <a:r>
              <a:rPr lang="zh-CN" altLang="en-US" sz="2400" dirty="0"/>
              <a:t>，距离为</a:t>
            </a:r>
            <a:r>
              <a:rPr lang="en-US" altLang="zh-CN" sz="2400" dirty="0"/>
              <a:t>4</a:t>
            </a:r>
            <a:r>
              <a:rPr lang="zh-CN" altLang="en-US" sz="2400" dirty="0"/>
              <a:t>，对于</a:t>
            </a:r>
            <a:r>
              <a:rPr lang="en-US" altLang="zh-CN" sz="2400" dirty="0"/>
              <a:t>3</a:t>
            </a:r>
            <a:r>
              <a:rPr lang="zh-CN" altLang="en-US" sz="2400" dirty="0"/>
              <a:t>而言最远的是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5,</a:t>
            </a:r>
            <a:r>
              <a:rPr lang="zh-CN" altLang="en-US" sz="2400" dirty="0"/>
              <a:t>距离为</a:t>
            </a:r>
            <a:r>
              <a:rPr lang="en-US" altLang="zh-CN" sz="2400" dirty="0"/>
              <a:t>2.</a:t>
            </a:r>
            <a:r>
              <a:rPr lang="zh-CN" altLang="en-US" sz="2400" dirty="0"/>
              <a:t>每个点都要输出一个最远距离。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范围：点数</a:t>
            </a:r>
            <a:r>
              <a:rPr lang="en-US" altLang="zh-CN" sz="2400" dirty="0"/>
              <a:t>&lt;=10000 </a:t>
            </a:r>
            <a:r>
              <a:rPr lang="zh-CN" altLang="en-US" sz="2400" dirty="0"/>
              <a:t>，距离和</a:t>
            </a:r>
            <a:r>
              <a:rPr lang="en-US" altLang="zh-CN" sz="2400" dirty="0"/>
              <a:t>&lt;10^9</a:t>
            </a:r>
          </a:p>
        </p:txBody>
      </p:sp>
    </p:spTree>
    <p:extLst>
      <p:ext uri="{BB962C8B-B14F-4D97-AF65-F5344CB8AC3E}">
        <p14:creationId xmlns:p14="http://schemas.microsoft.com/office/powerpoint/2010/main" val="41325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HDU2196 Computer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8F889A-2B9B-4DE5-93C3-15119D8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先确定一个点作为根，不妨设点</a:t>
            </a:r>
            <a:r>
              <a:rPr lang="en-US" altLang="zh-CN" sz="2400" dirty="0"/>
              <a:t>1</a:t>
            </a:r>
            <a:r>
              <a:rPr lang="zh-CN" altLang="en-US" sz="2400" dirty="0"/>
              <a:t>为</a:t>
            </a:r>
            <a:r>
              <a:rPr lang="en-US" altLang="zh-CN" sz="2400" dirty="0"/>
              <a:t>root</a:t>
            </a:r>
            <a:r>
              <a:rPr lang="zh-CN" altLang="en-US" sz="2400" dirty="0"/>
              <a:t>，此时是一颗有根树。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（当前是以</a:t>
            </a:r>
            <a:r>
              <a:rPr lang="en-US" altLang="zh-CN" sz="2400" dirty="0"/>
              <a:t>1</a:t>
            </a:r>
            <a:r>
              <a:rPr lang="zh-CN" altLang="en-US" sz="2400" dirty="0"/>
              <a:t>为</a:t>
            </a:r>
            <a:r>
              <a:rPr lang="en-US" altLang="zh-CN" sz="2400" dirty="0"/>
              <a:t>root</a:t>
            </a:r>
            <a:r>
              <a:rPr lang="zh-CN" altLang="en-US" sz="2400" dirty="0"/>
              <a:t>的树）为以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作为根的子树中所有点到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的最远距离。通过一遍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即可将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求出来。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max{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[j]+w[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]} ,j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的子节点</a:t>
            </a:r>
            <a:endParaRPr lang="en-US" altLang="zh-CN" sz="2400" dirty="0"/>
          </a:p>
          <a:p>
            <a:r>
              <a:rPr lang="zh-CN" altLang="en-US" sz="2400" dirty="0"/>
              <a:t>下面考虑换根的思想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987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HDU2196 Computer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8F889A-2B9B-4DE5-93C3-15119D8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此时对</a:t>
            </a:r>
            <a:r>
              <a:rPr lang="en-US" altLang="zh-CN" sz="2400" dirty="0"/>
              <a:t>1</a:t>
            </a:r>
            <a:r>
              <a:rPr lang="zh-CN" altLang="en-US" sz="2400" dirty="0"/>
              <a:t>节点答案已经求出，就是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[1] </a:t>
            </a:r>
            <a:r>
              <a:rPr lang="zh-CN" altLang="en-US" sz="2400" dirty="0"/>
              <a:t>。考虑如图这个情况</a:t>
            </a:r>
            <a:endParaRPr lang="en-US" altLang="zh-CN" sz="2400" dirty="0"/>
          </a:p>
          <a:p>
            <a:r>
              <a:rPr lang="zh-CN" altLang="en-US" sz="2400" dirty="0"/>
              <a:t>此时想求以</a:t>
            </a:r>
            <a:r>
              <a:rPr lang="en-US" altLang="zh-CN" sz="2400" dirty="0"/>
              <a:t>2</a:t>
            </a:r>
            <a:r>
              <a:rPr lang="zh-CN" altLang="en-US" sz="2400" dirty="0"/>
              <a:t>作为</a:t>
            </a:r>
            <a:r>
              <a:rPr lang="en-US" altLang="zh-CN" sz="2400" dirty="0"/>
              <a:t>root</a:t>
            </a:r>
            <a:r>
              <a:rPr lang="zh-CN" altLang="en-US" sz="2400" dirty="0"/>
              <a:t>时的答案。</a:t>
            </a:r>
            <a:br>
              <a:rPr lang="en-US" altLang="zh-CN" sz="2400" dirty="0"/>
            </a:br>
            <a:r>
              <a:rPr lang="en-US" altLang="zh-CN" sz="2400" dirty="0"/>
              <a:t>max(</a:t>
            </a:r>
            <a:r>
              <a:rPr lang="zh-CN" altLang="en-US" sz="2400" dirty="0"/>
              <a:t>红子树的点到</a:t>
            </a:r>
            <a:r>
              <a:rPr lang="en-US" altLang="zh-CN" sz="2400" dirty="0"/>
              <a:t>2</a:t>
            </a:r>
            <a:r>
              <a:rPr lang="zh-CN" altLang="en-US" sz="2400" dirty="0"/>
              <a:t>最远距离</a:t>
            </a:r>
            <a:r>
              <a:rPr lang="en-US" altLang="zh-CN" sz="2400" dirty="0"/>
              <a:t>, w[1,2]+</a:t>
            </a:r>
            <a:r>
              <a:rPr lang="zh-CN" altLang="en-US" sz="2400" dirty="0"/>
              <a:t>蓝子树的点到</a:t>
            </a:r>
            <a:r>
              <a:rPr lang="en-US" altLang="zh-CN" sz="2400" dirty="0"/>
              <a:t>1</a:t>
            </a:r>
            <a:r>
              <a:rPr lang="zh-CN" altLang="en-US" sz="2400" dirty="0"/>
              <a:t>的最远距离</a:t>
            </a:r>
            <a:r>
              <a:rPr lang="en-US" altLang="zh-CN" sz="2400" dirty="0"/>
              <a:t>);</a:t>
            </a:r>
          </a:p>
          <a:p>
            <a:r>
              <a:rPr lang="zh-CN" altLang="en-US" sz="2400" dirty="0"/>
              <a:t>红子树的点到</a:t>
            </a:r>
            <a:r>
              <a:rPr lang="en-US" altLang="zh-CN" sz="2400" dirty="0"/>
              <a:t>2</a:t>
            </a:r>
            <a:r>
              <a:rPr lang="zh-CN" altLang="en-US" sz="2400" dirty="0"/>
              <a:t>最远距离就是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[2],</a:t>
            </a:r>
            <a:r>
              <a:rPr lang="zh-CN" altLang="en-US" sz="2400" dirty="0"/>
              <a:t>而蓝子树的部分没有求解。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故：只靠一个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是不足以满足全部的要求的。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353A38-102F-4B7C-9F6B-1644E30C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02" y="4186107"/>
            <a:ext cx="4731098" cy="27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A252-8DDE-49B6-A254-4E1451BA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树形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C13ED-3084-4CB2-AD67-95807D1B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 fontScale="92500" lnSpcReduction="10000"/>
          </a:bodyPr>
          <a:lstStyle/>
          <a:p>
            <a:r>
              <a:rPr lang="zh-CN" altLang="en-US" sz="2400" dirty="0"/>
              <a:t>树形 </a:t>
            </a:r>
            <a:r>
              <a:rPr lang="en-US" altLang="zh-CN" sz="2400" dirty="0"/>
              <a:t>DP</a:t>
            </a:r>
            <a:r>
              <a:rPr lang="zh-CN" altLang="en-US" sz="2400" dirty="0"/>
              <a:t>，即在树上进行的 </a:t>
            </a:r>
            <a:r>
              <a:rPr lang="en-US" altLang="zh-CN" sz="2400" dirty="0"/>
              <a:t>DP</a:t>
            </a:r>
            <a:r>
              <a:rPr lang="zh-CN" altLang="en-US" sz="2400" dirty="0"/>
              <a:t>。由于树固有的递归性质，树形 </a:t>
            </a:r>
            <a:r>
              <a:rPr lang="en-US" altLang="zh-CN" sz="2400" dirty="0"/>
              <a:t>DP </a:t>
            </a:r>
            <a:r>
              <a:rPr lang="zh-CN" altLang="en-US" sz="2400" dirty="0"/>
              <a:t>一般都是递归进行的。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树形</a:t>
            </a:r>
            <a:r>
              <a:rPr lang="en-US" altLang="zh-CN" sz="2400" dirty="0"/>
              <a:t>DP</a:t>
            </a:r>
            <a:r>
              <a:rPr lang="zh-CN" altLang="en-US" sz="2400" dirty="0"/>
              <a:t>，最常见的，设二维数组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表示状态。</a:t>
            </a:r>
            <a:br>
              <a:rPr lang="en-US" altLang="zh-CN" sz="2400" dirty="0"/>
            </a:br>
            <a:r>
              <a:rPr lang="zh-CN" altLang="en-US" sz="2400" dirty="0"/>
              <a:t>其中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表示编号为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的节点，</a:t>
            </a:r>
            <a:r>
              <a:rPr lang="en-US" altLang="zh-CN" sz="2400" dirty="0"/>
              <a:t>j</a:t>
            </a:r>
            <a:r>
              <a:rPr lang="zh-CN" altLang="en-US" sz="2400" dirty="0"/>
              <a:t>表示某个限制因子。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寻找 父节点</a:t>
            </a:r>
            <a:r>
              <a:rPr lang="en-US" altLang="zh-CN" sz="2400" dirty="0"/>
              <a:t>-</a:t>
            </a:r>
            <a:r>
              <a:rPr lang="zh-CN" altLang="en-US" sz="2400" dirty="0"/>
              <a:t>子节点 之间的关系，将其用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式子（转移方程）表示出来。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选择合适的方向（从根往下或是从叶子往根），求解</a:t>
            </a:r>
            <a:r>
              <a:rPr lang="en-US" altLang="zh-CN" sz="2400" dirty="0"/>
              <a:t>DP</a:t>
            </a:r>
            <a:r>
              <a:rPr lang="zh-CN" altLang="en-US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72745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HDU2196 Computer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8F889A-2B9B-4DE5-93C3-15119D8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64076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改进：记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][0] </a:t>
            </a:r>
            <a:r>
              <a:rPr lang="zh-CN" altLang="en-US" sz="2400" dirty="0"/>
              <a:t>表示：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节点向下所能走到的最远距离</a:t>
            </a:r>
            <a:r>
              <a:rPr lang="en-US" altLang="zh-CN" sz="2400" dirty="0"/>
              <a:t>(</a:t>
            </a:r>
            <a:r>
              <a:rPr lang="zh-CN" altLang="en-US" sz="2400" dirty="0"/>
              <a:t>原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zh-CN" altLang="en-US" sz="2400" dirty="0"/>
              <a:t>新增：记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][1] </a:t>
            </a:r>
            <a:r>
              <a:rPr lang="zh-CN" altLang="en-US" sz="2400" dirty="0"/>
              <a:t>表示：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节点向上经过父亲节点所能得到的最远距离。</a:t>
            </a:r>
            <a:endParaRPr lang="en-US" altLang="zh-CN" sz="2400" dirty="0"/>
          </a:p>
          <a:p>
            <a:r>
              <a:rPr lang="zh-CN" altLang="en-US" sz="2400" dirty="0"/>
              <a:t>一遍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求出了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][0]</a:t>
            </a:r>
            <a:r>
              <a:rPr lang="zh-CN" altLang="en-US" sz="2400" dirty="0"/>
              <a:t>。讨论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</a:t>
            </a:r>
            <a:r>
              <a:rPr lang="zh-CN" altLang="en-US" sz="2400" dirty="0"/>
              <a:t>的情况。</a:t>
            </a:r>
            <a:endParaRPr lang="en-US" altLang="zh-CN" sz="2400" dirty="0"/>
          </a:p>
          <a:p>
            <a:r>
              <a:rPr lang="zh-CN" altLang="en-US" sz="2400" dirty="0"/>
              <a:t>求出到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的最远路径经过了哪个子节点。（枚举子节点，记录是哪个</a:t>
            </a:r>
            <a:r>
              <a:rPr lang="en-US" altLang="zh-CN" sz="2400" dirty="0"/>
              <a:t>j</a:t>
            </a:r>
            <a:r>
              <a:rPr lang="zh-CN" altLang="en-US" sz="2400" dirty="0"/>
              <a:t>让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[j][0]+w[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取到最大值）记这个节点是</a:t>
            </a:r>
            <a:r>
              <a:rPr lang="en-US" altLang="zh-CN" sz="2400" dirty="0"/>
              <a:t>k</a:t>
            </a:r>
            <a:r>
              <a:rPr lang="zh-CN" altLang="en-US" sz="2400" dirty="0"/>
              <a:t>。（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-&gt;k-&gt;...</a:t>
            </a:r>
            <a:r>
              <a:rPr lang="zh-CN" altLang="en-US" sz="2400" dirty="0"/>
              <a:t>可获得最远路径）</a:t>
            </a:r>
            <a:endParaRPr lang="en-US" altLang="zh-CN" sz="2400" dirty="0"/>
          </a:p>
          <a:p>
            <a:r>
              <a:rPr lang="zh-CN" altLang="en-US" sz="2400" dirty="0"/>
              <a:t>对于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的其他子节点</a:t>
            </a:r>
            <a:r>
              <a:rPr lang="en-US" altLang="zh-CN" sz="2400" dirty="0"/>
              <a:t>j</a:t>
            </a:r>
            <a:r>
              <a:rPr lang="zh-CN" altLang="en-US" sz="2400" dirty="0"/>
              <a:t>（非</a:t>
            </a:r>
            <a:r>
              <a:rPr lang="en-US" altLang="zh-CN" sz="2400" dirty="0"/>
              <a:t>k</a:t>
            </a:r>
            <a:r>
              <a:rPr lang="zh-CN" altLang="en-US" sz="2400" dirty="0"/>
              <a:t>子节点）</a:t>
            </a:r>
            <a:br>
              <a:rPr lang="en-US" altLang="zh-CN" sz="2400" dirty="0"/>
            </a:br>
            <a:r>
              <a:rPr lang="zh-CN" altLang="en-US" sz="2400" dirty="0"/>
              <a:t>其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[j][1]=w[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]+w[</a:t>
            </a:r>
            <a:r>
              <a:rPr lang="en-US" altLang="zh-CN" sz="2400" dirty="0" err="1"/>
              <a:t>i,k</a:t>
            </a:r>
            <a:r>
              <a:rPr lang="en-US" altLang="zh-CN" sz="2400" dirty="0"/>
              <a:t>]+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[k][0]</a:t>
            </a:r>
          </a:p>
          <a:p>
            <a:r>
              <a:rPr lang="zh-CN" altLang="en-US" sz="2400" dirty="0"/>
              <a:t>对应如图情况，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[2][1]=w[1,2]+w[1,3]+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[3][0]</a:t>
            </a:r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B4B7DF-D4CC-47A7-B346-BCC43FA6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50" y="4265251"/>
            <a:ext cx="4457350" cy="25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HDU2196 Computer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8F889A-2B9B-4DE5-93C3-15119D8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64076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除了</a:t>
            </a:r>
            <a:r>
              <a:rPr lang="en-US" altLang="zh-CN" sz="2400" dirty="0">
                <a:latin typeface="Consolas" panose="020B0609020204030204" pitchFamily="49" charset="0"/>
              </a:rPr>
              <a:t>k</a:t>
            </a:r>
            <a:r>
              <a:rPr lang="zh-CN" altLang="en-US" sz="2400" dirty="0">
                <a:latin typeface="Consolas" panose="020B0609020204030204" pitchFamily="49" charset="0"/>
              </a:rPr>
              <a:t>的子节点的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[][1](</a:t>
            </a:r>
            <a:r>
              <a:rPr lang="zh-CN" altLang="en-US" sz="2400" dirty="0">
                <a:latin typeface="Consolas" panose="020B0609020204030204" pitchFamily="49" charset="0"/>
              </a:rPr>
              <a:t>经过父节点的最远距离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</a:rPr>
              <a:t>都求出来了，对于</a:t>
            </a:r>
            <a:r>
              <a:rPr lang="en-US" altLang="zh-CN" sz="2400" dirty="0">
                <a:latin typeface="Consolas" panose="020B0609020204030204" pitchFamily="49" charset="0"/>
              </a:rPr>
              <a:t>k</a:t>
            </a:r>
            <a:r>
              <a:rPr lang="zh-CN" altLang="en-US" sz="2400" dirty="0">
                <a:latin typeface="Consolas" panose="020B0609020204030204" pitchFamily="49" charset="0"/>
              </a:rPr>
              <a:t>本身的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[k][1]</a:t>
            </a:r>
            <a:r>
              <a:rPr lang="zh-CN" altLang="en-US" sz="2400" dirty="0">
                <a:latin typeface="Consolas" panose="020B0609020204030204" pitchFamily="49" charset="0"/>
              </a:rPr>
              <a:t>怎么求呢？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以图为例，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[k][1]=w[1,k]+max{w[1,j]+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[j][0]} (j!=k)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做完了吗？并没有。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目前的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[2][1],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[3][1] ...</a:t>
            </a:r>
            <a:r>
              <a:rPr lang="zh-CN" altLang="en-US" sz="2400" dirty="0">
                <a:latin typeface="Consolas" panose="020B0609020204030204" pitchFamily="49" charset="0"/>
              </a:rPr>
              <a:t> 都是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局限在以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为根的树内的。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是总根，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这样做的确没问题，但如果层次更深，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就不能这么理解了。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C3BACD-17E3-4701-8C86-73C64390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78" y="3499138"/>
            <a:ext cx="5774422" cy="33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HDU2196 Computer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8F889A-2B9B-4DE5-93C3-15119D8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64076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如图，以</a:t>
            </a: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为例，刚刚的过程结束后仅考虑了蓝色部分到</a:t>
            </a: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的最远距离，而红色部分到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再到</a:t>
            </a: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的情况没有被计算入内。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所以，对于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的所有子节点</a:t>
            </a:r>
            <a:r>
              <a:rPr lang="en-US" altLang="zh-CN" sz="2400" dirty="0">
                <a:latin typeface="Consolas" panose="020B0609020204030204" pitchFamily="49" charset="0"/>
              </a:rPr>
              <a:t>x</a:t>
            </a:r>
            <a:r>
              <a:rPr lang="zh-CN" altLang="en-US" sz="2400" dirty="0">
                <a:latin typeface="Consolas" panose="020B0609020204030204" pitchFamily="49" charset="0"/>
              </a:rPr>
              <a:t>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[x][1]=max{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[x][1],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w[</a:t>
            </a:r>
            <a:r>
              <a:rPr lang="en-US" altLang="zh-CN" sz="2400" dirty="0" err="1">
                <a:latin typeface="Consolas" panose="020B0609020204030204" pitchFamily="49" charset="0"/>
              </a:rPr>
              <a:t>x,fa</a:t>
            </a:r>
            <a:r>
              <a:rPr lang="en-US" altLang="zh-CN" sz="2400" dirty="0">
                <a:latin typeface="Consolas" panose="020B0609020204030204" pitchFamily="49" charset="0"/>
              </a:rPr>
              <a:t>(x)]+w[fa(x),fa(fa(x))]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+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[fa(x)][1]}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当然，这也是一个从根往下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递归深入的过程。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</a:rPr>
              <a:t>再次</a:t>
            </a:r>
            <a:r>
              <a:rPr lang="en-US" altLang="zh-CN" sz="2400" dirty="0" err="1">
                <a:latin typeface="Consolas" panose="020B0609020204030204" pitchFamily="49" charset="0"/>
              </a:rPr>
              <a:t>dfs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92982-B432-44B2-81B4-2FA37A5E6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6" r="9954" b="10953"/>
          <a:stretch/>
        </p:blipFill>
        <p:spPr>
          <a:xfrm>
            <a:off x="6212037" y="3508696"/>
            <a:ext cx="5979963" cy="33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28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HDU2196 Computer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8F889A-2B9B-4DE5-93C3-15119D8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64076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此后，对于某个点的答案，可以通过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][0]</a:t>
            </a:r>
            <a:r>
              <a:rPr lang="zh-CN" altLang="en-US" sz="2400" dirty="0">
                <a:latin typeface="Consolas" panose="020B0609020204030204" pitchFamily="49" charset="0"/>
              </a:rPr>
              <a:t>与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][1]</a:t>
            </a:r>
            <a:r>
              <a:rPr lang="zh-CN" altLang="en-US" sz="2400" dirty="0">
                <a:latin typeface="Consolas" panose="020B0609020204030204" pitchFamily="49" charset="0"/>
              </a:rPr>
              <a:t>中取较大值来得到。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此题理解起来比较复杂，可以参考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  <a:hlinkClick r:id="rId2"/>
              </a:rPr>
              <a:t>http://hzwer.com/4917.html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Hzwer</a:t>
            </a:r>
            <a:r>
              <a:rPr lang="zh-CN" altLang="en-US" sz="2400" dirty="0">
                <a:latin typeface="Consolas" panose="020B0609020204030204" pitchFamily="49" charset="0"/>
              </a:rPr>
              <a:t>大佬的代码，结合之前的讲解加以理解。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9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AE2F12C-6793-4E24-8A2A-EF5466FA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gym 102222G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13F60D3-BFC2-49E2-A92C-7152383A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64076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有</a:t>
            </a:r>
            <a:r>
              <a:rPr lang="en-US" altLang="zh-CN" sz="2400" dirty="0">
                <a:latin typeface="Consolas" panose="020B0609020204030204" pitchFamily="49" charset="0"/>
              </a:rPr>
              <a:t>n</a:t>
            </a:r>
            <a:r>
              <a:rPr lang="zh-CN" altLang="en-US" sz="2400" dirty="0">
                <a:latin typeface="Consolas" panose="020B0609020204030204" pitchFamily="49" charset="0"/>
              </a:rPr>
              <a:t>个城市，有</a:t>
            </a:r>
            <a:r>
              <a:rPr lang="en-US" altLang="zh-CN" sz="2400" dirty="0">
                <a:latin typeface="Consolas" panose="020B0609020204030204" pitchFamily="49" charset="0"/>
              </a:rPr>
              <a:t>n-1</a:t>
            </a:r>
            <a:r>
              <a:rPr lang="zh-CN" altLang="en-US" sz="2400" dirty="0">
                <a:latin typeface="Consolas" panose="020B0609020204030204" pitchFamily="49" charset="0"/>
              </a:rPr>
              <a:t>条路，路上边权代表距离。构成一棵树。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要建</a:t>
            </a:r>
            <a:r>
              <a:rPr lang="en-US" altLang="zh-CN" sz="2400" dirty="0">
                <a:latin typeface="Consolas" panose="020B0609020204030204" pitchFamily="49" charset="0"/>
              </a:rPr>
              <a:t>m</a:t>
            </a:r>
            <a:r>
              <a:rPr lang="zh-CN" altLang="en-US" sz="2400" dirty="0">
                <a:latin typeface="Consolas" panose="020B0609020204030204" pitchFamily="49" charset="0"/>
              </a:rPr>
              <a:t>个工厂，且只能建在叶子节点上。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问这</a:t>
            </a:r>
            <a:r>
              <a:rPr lang="en-US" altLang="zh-CN" sz="2400" dirty="0">
                <a:latin typeface="Consolas" panose="020B0609020204030204" pitchFamily="49" charset="0"/>
              </a:rPr>
              <a:t>m</a:t>
            </a:r>
            <a:r>
              <a:rPr lang="zh-CN" altLang="en-US" sz="2400" dirty="0">
                <a:latin typeface="Consolas" panose="020B0609020204030204" pitchFamily="49" charset="0"/>
              </a:rPr>
              <a:t>个工厂 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</a:rPr>
              <a:t>任意两个工厂间的距离的和</a:t>
            </a:r>
            <a:r>
              <a:rPr lang="en-US" altLang="zh-CN" sz="2400" dirty="0">
                <a:latin typeface="Consolas" panose="020B0609020204030204" pitchFamily="49" charset="0"/>
              </a:rPr>
              <a:t>) </a:t>
            </a:r>
            <a:r>
              <a:rPr lang="zh-CN" altLang="en-US" sz="2400" dirty="0">
                <a:latin typeface="Consolas" panose="020B0609020204030204" pitchFamily="49" charset="0"/>
              </a:rPr>
              <a:t>的最小值。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树形</a:t>
            </a:r>
            <a:r>
              <a:rPr lang="en-US" altLang="zh-CN" sz="2400" dirty="0">
                <a:latin typeface="Consolas" panose="020B0609020204030204" pitchFamily="49" charset="0"/>
              </a:rPr>
              <a:t>DP</a:t>
            </a:r>
            <a:r>
              <a:rPr lang="zh-CN" altLang="en-US" sz="2400" dirty="0">
                <a:latin typeface="Consolas" panose="020B0609020204030204" pitchFamily="49" charset="0"/>
              </a:rPr>
              <a:t>，考虑边对答案的贡献。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设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[u][j] </a:t>
            </a:r>
            <a:r>
              <a:rPr lang="zh-CN" altLang="en-US" sz="2400" dirty="0">
                <a:latin typeface="Consolas" panose="020B0609020204030204" pitchFamily="49" charset="0"/>
              </a:rPr>
              <a:t>表示以</a:t>
            </a:r>
            <a:r>
              <a:rPr lang="en-US" altLang="zh-CN" sz="2400" dirty="0">
                <a:latin typeface="Consolas" panose="020B0609020204030204" pitchFamily="49" charset="0"/>
              </a:rPr>
              <a:t>u</a:t>
            </a:r>
            <a:r>
              <a:rPr lang="zh-CN" altLang="en-US" sz="2400" dirty="0">
                <a:latin typeface="Consolas" panose="020B0609020204030204" pitchFamily="49" charset="0"/>
              </a:rPr>
              <a:t>为根节点的子树上建</a:t>
            </a:r>
            <a:r>
              <a:rPr lang="en-US" altLang="zh-CN" sz="2400" dirty="0">
                <a:latin typeface="Consolas" panose="020B0609020204030204" pitchFamily="49" charset="0"/>
              </a:rPr>
              <a:t>j</a:t>
            </a:r>
            <a:r>
              <a:rPr lang="zh-CN" altLang="en-US" sz="2400" dirty="0">
                <a:latin typeface="Consolas" panose="020B0609020204030204" pitchFamily="49" charset="0"/>
              </a:rPr>
              <a:t>个工厂的最小权值和（子树中边对最终答案的贡献和）。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状态转移方程： 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[u][j]=min(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[u][j],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[u][j-k]+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[v][k]+w*k*(m-k))   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w</a:t>
            </a:r>
            <a:r>
              <a:rPr lang="zh-CN" altLang="en-US" sz="2400" dirty="0">
                <a:latin typeface="Consolas" panose="020B0609020204030204" pitchFamily="49" charset="0"/>
              </a:rPr>
              <a:t>是</a:t>
            </a:r>
            <a:r>
              <a:rPr lang="en-US" altLang="zh-CN" sz="2400" dirty="0">
                <a:latin typeface="Consolas" panose="020B0609020204030204" pitchFamily="49" charset="0"/>
              </a:rPr>
              <a:t>u</a:t>
            </a:r>
            <a:r>
              <a:rPr lang="zh-CN" altLang="en-US" sz="2400" dirty="0">
                <a:latin typeface="Consolas" panose="020B0609020204030204" pitchFamily="49" charset="0"/>
              </a:rPr>
              <a:t>到</a:t>
            </a:r>
            <a:r>
              <a:rPr lang="en-US" altLang="zh-CN" sz="2400" dirty="0">
                <a:latin typeface="Consolas" panose="020B0609020204030204" pitchFamily="49" charset="0"/>
              </a:rPr>
              <a:t>v</a:t>
            </a:r>
            <a:r>
              <a:rPr lang="zh-CN" altLang="en-US" sz="2400" dirty="0">
                <a:latin typeface="Consolas" panose="020B0609020204030204" pitchFamily="49" charset="0"/>
              </a:rPr>
              <a:t>的权值， </a:t>
            </a:r>
            <a:r>
              <a:rPr lang="en-US" altLang="zh-CN" sz="2400" dirty="0">
                <a:latin typeface="Consolas" panose="020B0609020204030204" pitchFamily="49" charset="0"/>
              </a:rPr>
              <a:t>k*(m-k)</a:t>
            </a:r>
            <a:r>
              <a:rPr lang="zh-CN" altLang="en-US" sz="2400" dirty="0">
                <a:latin typeface="Consolas" panose="020B0609020204030204" pitchFamily="49" charset="0"/>
              </a:rPr>
              <a:t> 是这条边在最终答案中计算的次数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w*k*(m-k)</a:t>
            </a:r>
            <a:r>
              <a:rPr lang="zh-CN" altLang="en-US" sz="2400" dirty="0">
                <a:latin typeface="Consolas" panose="020B0609020204030204" pitchFamily="49" charset="0"/>
              </a:rPr>
              <a:t>就是这条边对最终答案的贡献</a:t>
            </a:r>
          </a:p>
        </p:txBody>
      </p:sp>
    </p:spTree>
    <p:extLst>
      <p:ext uri="{BB962C8B-B14F-4D97-AF65-F5344CB8AC3E}">
        <p14:creationId xmlns:p14="http://schemas.microsoft.com/office/powerpoint/2010/main" val="123399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AE2F12C-6793-4E24-8A2A-EF5466FA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 gym 102222G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13F60D3-BFC2-49E2-A92C-7152383A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5064076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有</a:t>
            </a:r>
            <a:r>
              <a:rPr lang="en-US" altLang="zh-CN" sz="2400" dirty="0">
                <a:latin typeface="Consolas" panose="020B0609020204030204" pitchFamily="49" charset="0"/>
              </a:rPr>
              <a:t>n</a:t>
            </a:r>
            <a:r>
              <a:rPr lang="zh-CN" altLang="en-US" sz="2400" dirty="0">
                <a:latin typeface="Consolas" panose="020B0609020204030204" pitchFamily="49" charset="0"/>
              </a:rPr>
              <a:t>个城市，有</a:t>
            </a:r>
            <a:r>
              <a:rPr lang="en-US" altLang="zh-CN" sz="2400" dirty="0">
                <a:latin typeface="Consolas" panose="020B0609020204030204" pitchFamily="49" charset="0"/>
              </a:rPr>
              <a:t>n-1</a:t>
            </a:r>
            <a:r>
              <a:rPr lang="zh-CN" altLang="en-US" sz="2400" dirty="0">
                <a:latin typeface="Consolas" panose="020B0609020204030204" pitchFamily="49" charset="0"/>
              </a:rPr>
              <a:t>条路，路上边权代表距离。构成一棵树。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要建</a:t>
            </a:r>
            <a:r>
              <a:rPr lang="en-US" altLang="zh-CN" sz="2400" dirty="0">
                <a:latin typeface="Consolas" panose="020B0609020204030204" pitchFamily="49" charset="0"/>
              </a:rPr>
              <a:t>m</a:t>
            </a:r>
            <a:r>
              <a:rPr lang="zh-CN" altLang="en-US" sz="2400" dirty="0">
                <a:latin typeface="Consolas" panose="020B0609020204030204" pitchFamily="49" charset="0"/>
              </a:rPr>
              <a:t>个工厂，且只能建在叶子节点上。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问这</a:t>
            </a:r>
            <a:r>
              <a:rPr lang="en-US" altLang="zh-CN" sz="2400" dirty="0">
                <a:latin typeface="Consolas" panose="020B0609020204030204" pitchFamily="49" charset="0"/>
              </a:rPr>
              <a:t>m</a:t>
            </a:r>
            <a:r>
              <a:rPr lang="zh-CN" altLang="en-US" sz="2400" dirty="0">
                <a:latin typeface="Consolas" panose="020B0609020204030204" pitchFamily="49" charset="0"/>
              </a:rPr>
              <a:t>个工厂 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</a:rPr>
              <a:t>任意两个工厂间的距离的和</a:t>
            </a:r>
            <a:r>
              <a:rPr lang="en-US" altLang="zh-CN" sz="2400" dirty="0">
                <a:latin typeface="Consolas" panose="020B0609020204030204" pitchFamily="49" charset="0"/>
              </a:rPr>
              <a:t>) </a:t>
            </a:r>
            <a:r>
              <a:rPr lang="zh-CN" altLang="en-US" sz="2400" dirty="0">
                <a:latin typeface="Consolas" panose="020B0609020204030204" pitchFamily="49" charset="0"/>
              </a:rPr>
              <a:t>的最小值。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树形</a:t>
            </a:r>
            <a:r>
              <a:rPr lang="en-US" altLang="zh-CN" sz="2400" dirty="0">
                <a:latin typeface="Consolas" panose="020B0609020204030204" pitchFamily="49" charset="0"/>
              </a:rPr>
              <a:t>DP</a:t>
            </a:r>
            <a:r>
              <a:rPr lang="zh-CN" altLang="en-US" sz="2400" dirty="0">
                <a:latin typeface="Consolas" panose="020B0609020204030204" pitchFamily="49" charset="0"/>
              </a:rPr>
              <a:t>，考虑边对答案的贡献。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</a:rPr>
              <a:t>设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[u][j] </a:t>
            </a:r>
            <a:r>
              <a:rPr lang="zh-CN" altLang="en-US" sz="2400" dirty="0">
                <a:latin typeface="Consolas" panose="020B0609020204030204" pitchFamily="49" charset="0"/>
              </a:rPr>
              <a:t>表示以</a:t>
            </a:r>
            <a:r>
              <a:rPr lang="en-US" altLang="zh-CN" sz="2400" dirty="0">
                <a:latin typeface="Consolas" panose="020B0609020204030204" pitchFamily="49" charset="0"/>
              </a:rPr>
              <a:t>u</a:t>
            </a:r>
            <a:r>
              <a:rPr lang="zh-CN" altLang="en-US" sz="2400" dirty="0">
                <a:latin typeface="Consolas" panose="020B0609020204030204" pitchFamily="49" charset="0"/>
              </a:rPr>
              <a:t>为根节点的子树上建</a:t>
            </a:r>
            <a:r>
              <a:rPr lang="en-US" altLang="zh-CN" sz="2400" dirty="0">
                <a:latin typeface="Consolas" panose="020B0609020204030204" pitchFamily="49" charset="0"/>
              </a:rPr>
              <a:t>j</a:t>
            </a:r>
            <a:r>
              <a:rPr lang="zh-CN" altLang="en-US" sz="2400" dirty="0">
                <a:latin typeface="Consolas" panose="020B0609020204030204" pitchFamily="49" charset="0"/>
              </a:rPr>
              <a:t>个工厂的最小权值和（子树中边对最终答案的贡献和）。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状态转移方程： 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[u][j]=min(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[u][j],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[u][j-k]+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[v][k]+w*k*(m-k))   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w</a:t>
            </a:r>
            <a:r>
              <a:rPr lang="zh-CN" altLang="en-US" sz="2400" dirty="0">
                <a:latin typeface="Consolas" panose="020B0609020204030204" pitchFamily="49" charset="0"/>
              </a:rPr>
              <a:t>是</a:t>
            </a:r>
            <a:r>
              <a:rPr lang="en-US" altLang="zh-CN" sz="2400" dirty="0">
                <a:latin typeface="Consolas" panose="020B0609020204030204" pitchFamily="49" charset="0"/>
              </a:rPr>
              <a:t>u</a:t>
            </a:r>
            <a:r>
              <a:rPr lang="zh-CN" altLang="en-US" sz="2400" dirty="0">
                <a:latin typeface="Consolas" panose="020B0609020204030204" pitchFamily="49" charset="0"/>
              </a:rPr>
              <a:t>到</a:t>
            </a:r>
            <a:r>
              <a:rPr lang="en-US" altLang="zh-CN" sz="2400" dirty="0">
                <a:latin typeface="Consolas" panose="020B0609020204030204" pitchFamily="49" charset="0"/>
              </a:rPr>
              <a:t>v</a:t>
            </a:r>
            <a:r>
              <a:rPr lang="zh-CN" altLang="en-US" sz="2400" dirty="0">
                <a:latin typeface="Consolas" panose="020B0609020204030204" pitchFamily="49" charset="0"/>
              </a:rPr>
              <a:t>的权值， </a:t>
            </a:r>
            <a:r>
              <a:rPr lang="en-US" altLang="zh-CN" sz="2400" dirty="0">
                <a:latin typeface="Consolas" panose="020B0609020204030204" pitchFamily="49" charset="0"/>
              </a:rPr>
              <a:t>k*(m-k)</a:t>
            </a:r>
            <a:r>
              <a:rPr lang="zh-CN" altLang="en-US" sz="2400" dirty="0">
                <a:latin typeface="Consolas" panose="020B0609020204030204" pitchFamily="49" charset="0"/>
              </a:rPr>
              <a:t> 是这条边在最终答案中计算的次数</a:t>
            </a:r>
            <a:br>
              <a:rPr lang="en-US" altLang="zh-CN" sz="2400" dirty="0">
                <a:latin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</a:rPr>
              <a:t>w*k*(m-k)</a:t>
            </a:r>
            <a:r>
              <a:rPr lang="zh-CN" altLang="en-US" sz="2400" dirty="0">
                <a:latin typeface="Consolas" panose="020B0609020204030204" pitchFamily="49" charset="0"/>
              </a:rPr>
              <a:t>就是这条边对最终答案的贡献</a:t>
            </a:r>
          </a:p>
        </p:txBody>
      </p:sp>
    </p:spTree>
    <p:extLst>
      <p:ext uri="{BB962C8B-B14F-4D97-AF65-F5344CB8AC3E}">
        <p14:creationId xmlns:p14="http://schemas.microsoft.com/office/powerpoint/2010/main" val="10326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A252-8DDE-49B6-A254-4E1451BA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2342 Anniversary party 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C13ED-3084-4CB2-AD67-95807D1B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某公司要举办一次晚会，但是为了使得晚会的气氛更加活跃，每个参加晚会的人都不希望在晚会中见到他的 </a:t>
            </a:r>
            <a:r>
              <a:rPr lang="zh-CN" altLang="en-US" sz="2400" b="1" dirty="0"/>
              <a:t>直接 </a:t>
            </a:r>
            <a:r>
              <a:rPr lang="zh-CN" altLang="en-US" sz="2400" dirty="0"/>
              <a:t>上司。现在已知每个人的活跃指数和上司关系（当然不可能存在环），求邀请哪些人（多少人）来能使得晚会的总活跃指数最大。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规模</a:t>
            </a:r>
            <a:r>
              <a:rPr lang="en-US" altLang="zh-CN" sz="2400" dirty="0"/>
              <a:t>】</a:t>
            </a:r>
            <a:r>
              <a:rPr lang="zh-CN" altLang="en-US" sz="2400" dirty="0"/>
              <a:t>人数</a:t>
            </a:r>
            <a:r>
              <a:rPr lang="en-US" altLang="zh-CN" sz="2400" dirty="0"/>
              <a:t>&lt;=6000</a:t>
            </a:r>
            <a:r>
              <a:rPr lang="zh-CN" altLang="en-US" sz="2400" dirty="0"/>
              <a:t>，活跃值</a:t>
            </a:r>
            <a:r>
              <a:rPr lang="en-US" altLang="zh-CN" sz="2400" dirty="0"/>
              <a:t>[-128,128]</a:t>
            </a:r>
            <a:r>
              <a:rPr lang="zh-CN" altLang="en-US" sz="2400" dirty="0"/>
              <a:t>，保证树结构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632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A252-8DDE-49B6-A254-4E1451BA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】POJ 2342 Anniversary party 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C13ED-3084-4CB2-AD67-95807D1B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可考虑树上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遍历，枚举这个人来</a:t>
            </a:r>
            <a:r>
              <a:rPr lang="en-US" altLang="zh-CN" sz="2400" dirty="0"/>
              <a:t> or </a:t>
            </a:r>
            <a:r>
              <a:rPr lang="zh-CN" altLang="en-US" sz="2400" dirty="0"/>
              <a:t>不来，计算活跃值更新答案。但由于数据范围较大，使用搜索极易</a:t>
            </a:r>
            <a:r>
              <a:rPr lang="en-US" altLang="zh-CN" sz="2400" dirty="0"/>
              <a:t>TLE</a:t>
            </a:r>
            <a:r>
              <a:rPr lang="zh-CN" altLang="en-US" sz="2400" dirty="0"/>
              <a:t>。故考虑树形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设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][0]</a:t>
            </a:r>
            <a:r>
              <a:rPr lang="zh-CN" altLang="en-US" sz="2400" dirty="0"/>
              <a:t>表示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这个人（节点）不来，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][1]</a:t>
            </a:r>
            <a:r>
              <a:rPr lang="zh-CN" altLang="en-US" sz="2400" dirty="0"/>
              <a:t>表示这个人（节点）来。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由于每个人前来与否只会对自己的下属树产生影响，故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][]</a:t>
            </a:r>
            <a:r>
              <a:rPr lang="zh-CN" altLang="en-US" sz="2400" dirty="0"/>
              <a:t>记录的是“以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节点为根的子树所能产生的最大活跃值”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7310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A252-8DDE-49B6-A254-4E1451BA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】POJ 2342 Anniversary party 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0C13ED-3084-4CB2-AD67-95807D1B7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649133"/>
              </a:xfrm>
            </p:spPr>
            <p:txBody>
              <a:bodyPr anchor="t">
                <a:normAutofit/>
              </a:bodyPr>
              <a:lstStyle/>
              <a:p>
                <a:r>
                  <a:rPr lang="zh-CN" altLang="en-US" sz="2400" dirty="0">
                    <a:latin typeface="Consolas" panose="020B0609020204030204" pitchFamily="49" charset="0"/>
                  </a:rPr>
                  <a:t>设当前讨论的节点为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。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的子节点。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自身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活跃值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当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前来，则下属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不能前来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当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不来，则下属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j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可来可不来，选更大的作为答案。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0C13ED-3084-4CB2-AD67-95807D1B7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649133"/>
              </a:xfrm>
              <a:blipFill>
                <a:blip r:embed="rId2"/>
                <a:stretch>
                  <a:fillRect l="-843" t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71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AEB0D-B56F-44AC-AA3A-CD021601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】POJ 2342 Anniversary party 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084FE1B-6623-44D4-ABE2-26DD25DE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注意到求解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</a:rPr>
              <a:t>时是通过其子节点算出来的，所以先算子节点，再算父亲节点。可以再开辟一个</a:t>
            </a:r>
            <a:r>
              <a:rPr lang="en-US" altLang="zh-CN" sz="2400" dirty="0">
                <a:latin typeface="Consolas" panose="020B0609020204030204" pitchFamily="49" charset="0"/>
              </a:rPr>
              <a:t>father[]</a:t>
            </a:r>
            <a:r>
              <a:rPr lang="zh-CN" altLang="en-US" sz="2400" dirty="0">
                <a:latin typeface="Consolas" panose="020B0609020204030204" pitchFamily="49" charset="0"/>
              </a:rPr>
              <a:t>用来保存上司关系。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最先计算的应该是最底层的员工（叶子节点），他们的去 </a:t>
            </a:r>
            <a:r>
              <a:rPr lang="en-US" altLang="zh-CN" sz="2400" dirty="0">
                <a:latin typeface="Consolas" panose="020B0609020204030204" pitchFamily="49" charset="0"/>
              </a:rPr>
              <a:t>or </a:t>
            </a:r>
            <a:r>
              <a:rPr lang="zh-CN" altLang="en-US" sz="2400" dirty="0">
                <a:latin typeface="Consolas" panose="020B0609020204030204" pitchFamily="49" charset="0"/>
              </a:rPr>
              <a:t>不去，都不会对任何人有影响，所以作为初始化节点，他们的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][0]=0</a:t>
            </a:r>
            <a:r>
              <a:rPr lang="zh-CN" altLang="en-US" sz="2400" dirty="0">
                <a:latin typeface="Consolas" panose="020B0609020204030204" pitchFamily="49" charset="0"/>
              </a:rPr>
              <a:t>，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][1]=</a:t>
            </a:r>
            <a:r>
              <a:rPr lang="zh-CN" altLang="en-US" sz="2400" dirty="0">
                <a:latin typeface="Consolas" panose="020B0609020204030204" pitchFamily="49" charset="0"/>
              </a:rPr>
              <a:t>自身活跃值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多组数据，注意输入输出的处理。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2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1463 Strategic game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8F889A-2B9B-4DE5-93C3-15119D8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 anchor="t">
            <a:normAutofit/>
          </a:bodyPr>
          <a:lstStyle/>
          <a:p>
            <a:r>
              <a:rPr lang="en-US" altLang="zh-CN" sz="2400" dirty="0"/>
              <a:t>n</a:t>
            </a:r>
            <a:r>
              <a:rPr lang="zh-CN" altLang="en-US" sz="2400" dirty="0"/>
              <a:t>个城市与其道路构成一棵树。可在城市里布置士兵，管控的范围是所有与该城市直接相连的边。问最少在几个城市里布置可以管控全部的道路。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即，在一棵树上选取最少的点，使得所有边都与这些点有关联。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范围</a:t>
            </a:r>
            <a:r>
              <a:rPr lang="en-US" altLang="zh-CN" sz="2400" dirty="0"/>
              <a:t>】</a:t>
            </a:r>
            <a:r>
              <a:rPr lang="zh-CN" altLang="en-US" sz="2400" dirty="0"/>
              <a:t>点数</a:t>
            </a:r>
            <a:r>
              <a:rPr lang="en-US" altLang="zh-CN" sz="2400" dirty="0"/>
              <a:t>&lt;=1500</a:t>
            </a:r>
          </a:p>
        </p:txBody>
      </p:sp>
    </p:spTree>
    <p:extLst>
      <p:ext uri="{BB962C8B-B14F-4D97-AF65-F5344CB8AC3E}">
        <p14:creationId xmlns:p14="http://schemas.microsoft.com/office/powerpoint/2010/main" val="384001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1463 Strategic game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F8F889A-2B9B-4DE5-93C3-15119D8429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60268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zh-CN" altLang="en-US" sz="2400" dirty="0">
                    <a:latin typeface="Consolas" panose="020B0609020204030204" pitchFamily="49" charset="0"/>
                  </a:rPr>
                  <a:t>同理，树形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dp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。考虑城市（节点）放与不放的决策会导致什么结果。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[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][0]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表示城市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无士兵，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[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][1]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表示城市有士兵。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dp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[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][]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保存的是在该状态下以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作为根的子树总共需要多少士兵。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Consolas" panose="020B0609020204030204" pitchFamily="49" charset="0"/>
                  </a:rPr>
                  <a:t>         j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是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的子节点</a:t>
                </a:r>
                <a:endParaRPr lang="en-US" altLang="zh-CN" sz="2400" b="0" i="1" dirty="0">
                  <a:latin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][1])}</m:t>
                    </m:r>
                  </m:oMath>
                </a14:m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当城市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无士兵，子节点就必须放士兵（否则根</a:t>
                </a:r>
                <a:r>
                  <a:rPr lang="en-US" altLang="zh-CN" sz="2400" dirty="0">
                    <a:latin typeface="Consolas" panose="020B0609020204030204" pitchFamily="49" charset="0"/>
                  </a:rPr>
                  <a:t>-&gt;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子 道路无人管控）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r>
                  <a:rPr lang="zh-CN" altLang="en-US" sz="2400" dirty="0">
                    <a:latin typeface="Consolas" panose="020B0609020204030204" pitchFamily="49" charset="0"/>
                  </a:rPr>
                  <a:t>当城市</a:t>
                </a:r>
                <a:r>
                  <a:rPr lang="en-US" altLang="zh-CN" sz="2400" dirty="0" err="1">
                    <a:latin typeface="Consolas" panose="020B0609020204030204" pitchFamily="49" charset="0"/>
                  </a:rPr>
                  <a:t>i</a:t>
                </a:r>
                <a:r>
                  <a:rPr lang="zh-CN" altLang="en-US" sz="2400" dirty="0">
                    <a:latin typeface="Consolas" panose="020B0609020204030204" pitchFamily="49" charset="0"/>
                  </a:rPr>
                  <a:t>有士兵，子节点有无皆可。选取更优的答案即可。</a:t>
                </a:r>
                <a:endParaRPr lang="en-US" altLang="zh-CN" sz="2400" dirty="0">
                  <a:latin typeface="Consolas" panose="020B0609020204030204" pitchFamily="49" charset="0"/>
                </a:endParaRPr>
              </a:p>
              <a:p>
                <a:endParaRPr lang="en-US" altLang="zh-CN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F8F889A-2B9B-4DE5-93C3-15119D842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602682"/>
              </a:xfrm>
              <a:blipFill>
                <a:blip r:embed="rId2"/>
                <a:stretch>
                  <a:fillRect l="-843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97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4FEA-B435-4488-951B-CAC8FE11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POJ 1463 Strategic game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8F889A-2B9B-4DE5-93C3-15119D84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02682"/>
          </a:xfrm>
        </p:spPr>
        <p:txBody>
          <a:bodyPr anchor="t">
            <a:norm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此题类似与“欢乐派对”那题。根节点的答案是通过子节点答案计算而来的。可以用</a:t>
            </a:r>
            <a:r>
              <a:rPr lang="en-US" altLang="zh-CN" sz="2400" dirty="0" err="1">
                <a:latin typeface="Consolas" panose="020B0609020204030204" pitchFamily="49" charset="0"/>
              </a:rPr>
              <a:t>dfs</a:t>
            </a:r>
            <a:r>
              <a:rPr lang="zh-CN" altLang="en-US" sz="2400" dirty="0">
                <a:latin typeface="Consolas" panose="020B0609020204030204" pitchFamily="49" charset="0"/>
              </a:rPr>
              <a:t>，从根开始向下访问，得到答案后回溯。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边界：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zh-CN" altLang="en-US" sz="2400" dirty="0">
                <a:latin typeface="Consolas" panose="020B0609020204030204" pitchFamily="49" charset="0"/>
              </a:rPr>
              <a:t>叶子节点</a:t>
            </a:r>
            <a:r>
              <a:rPr lang="en-US" altLang="zh-CN" sz="2400" dirty="0">
                <a:latin typeface="Consolas" panose="020B0609020204030204" pitchFamily="49" charset="0"/>
              </a:rPr>
              <a:t>][0]=0, 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</a:t>
            </a:r>
            <a:r>
              <a:rPr lang="zh-CN" altLang="en-US" sz="2400" dirty="0">
                <a:latin typeface="Consolas" panose="020B0609020204030204" pitchFamily="49" charset="0"/>
              </a:rPr>
              <a:t>叶子节点</a:t>
            </a:r>
            <a:r>
              <a:rPr lang="en-US" altLang="zh-CN" sz="2400" dirty="0">
                <a:latin typeface="Consolas" panose="020B0609020204030204" pitchFamily="49" charset="0"/>
              </a:rPr>
              <a:t>][1]=1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对于根节点，无法得知是放士兵最优还是不放最优，因此</a:t>
            </a:r>
            <a:r>
              <a:rPr lang="en-US" altLang="zh-CN" sz="2400" dirty="0" err="1">
                <a:latin typeface="Consolas" panose="020B0609020204030204" pitchFamily="49" charset="0"/>
              </a:rPr>
              <a:t>ans</a:t>
            </a:r>
            <a:r>
              <a:rPr lang="en-US" altLang="zh-CN" sz="2400" dirty="0">
                <a:latin typeface="Consolas" panose="020B0609020204030204" pitchFamily="49" charset="0"/>
              </a:rPr>
              <a:t>=min(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[root][0],</a:t>
            </a:r>
            <a:r>
              <a:rPr lang="en-US" altLang="zh-CN" sz="2400" dirty="0" err="1">
                <a:latin typeface="Consolas" panose="020B0609020204030204" pitchFamily="49" charset="0"/>
              </a:rPr>
              <a:t>dp</a:t>
            </a:r>
            <a:r>
              <a:rPr lang="en-US" altLang="zh-CN" sz="2400" dirty="0">
                <a:latin typeface="Consolas" panose="020B0609020204030204" pitchFamily="49" charset="0"/>
              </a:rPr>
              <a:t>[root][1])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多组数据，注意输入输出处理。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0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428</TotalTime>
  <Words>2900</Words>
  <Application>Microsoft Office PowerPoint</Application>
  <PresentationFormat>宽屏</PresentationFormat>
  <Paragraphs>153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天体</vt:lpstr>
      <vt:lpstr>树形DP</vt:lpstr>
      <vt:lpstr>树形DP</vt:lpstr>
      <vt:lpstr>【例题】 POJ 2342 Anniversary party  </vt:lpstr>
      <vt:lpstr>【分析】POJ 2342 Anniversary party  </vt:lpstr>
      <vt:lpstr>【分析】POJ 2342 Anniversary party  </vt:lpstr>
      <vt:lpstr>【提示】POJ 2342 Anniversary party  </vt:lpstr>
      <vt:lpstr>【例题】 POJ 1463 Strategic game </vt:lpstr>
      <vt:lpstr>【分析】 POJ 1463 Strategic game </vt:lpstr>
      <vt:lpstr>【提示】 POJ 1463 Strategic game </vt:lpstr>
      <vt:lpstr>【?】 POJ 1463 Strategic game </vt:lpstr>
      <vt:lpstr>【例题】 POJ 3585 Accumulation Degree </vt:lpstr>
      <vt:lpstr>【分析】 POJ 3585 Accumulation Degree </vt:lpstr>
      <vt:lpstr>【分析】 POJ 3585 Accumulation Degree </vt:lpstr>
      <vt:lpstr>【分析】 POJ 3585 Accumulation Degree </vt:lpstr>
      <vt:lpstr>【分析】 POJ 3585 Accumulation Degree </vt:lpstr>
      <vt:lpstr>【提示】 POJ 3585 Accumulation Degree </vt:lpstr>
      <vt:lpstr>【例题】 HDU2196 Computer </vt:lpstr>
      <vt:lpstr>【分析】 HDU2196 Computer </vt:lpstr>
      <vt:lpstr>【分析】 HDU2196 Computer </vt:lpstr>
      <vt:lpstr>【分析】 HDU2196 Computer </vt:lpstr>
      <vt:lpstr>【分析】 HDU2196 Computer </vt:lpstr>
      <vt:lpstr>【分析】 HDU2196 Computer </vt:lpstr>
      <vt:lpstr>【分析】 HDU2196 Computer </vt:lpstr>
      <vt:lpstr>【例题】 CF gym 102222G</vt:lpstr>
      <vt:lpstr>【例题】 CF gym 102222G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树形DP</dc:title>
  <dc:creator>Yewei Wang</dc:creator>
  <cp:lastModifiedBy>Yewei Wang</cp:lastModifiedBy>
  <cp:revision>28</cp:revision>
  <dcterms:created xsi:type="dcterms:W3CDTF">2020-07-23T02:31:04Z</dcterms:created>
  <dcterms:modified xsi:type="dcterms:W3CDTF">2020-07-23T09:40:02Z</dcterms:modified>
</cp:coreProperties>
</file>