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4" r:id="rId7"/>
    <p:sldId id="265" r:id="rId8"/>
    <p:sldId id="266" r:id="rId9"/>
    <p:sldId id="267" r:id="rId10"/>
    <p:sldId id="268" r:id="rId11"/>
    <p:sldId id="271" r:id="rId12"/>
    <p:sldId id="274" r:id="rId13"/>
    <p:sldId id="275" r:id="rId14"/>
    <p:sldId id="276" r:id="rId15"/>
    <p:sldId id="277" r:id="rId16"/>
    <p:sldId id="278" r:id="rId17"/>
    <p:sldId id="279" r:id="rId18"/>
    <p:sldId id="280" r:id="rId19"/>
    <p:sldId id="281" r:id="rId20"/>
    <p:sldId id="28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2E77-49AD-498B-9E33-CB8B6689EC85}"/>
              </a:ext>
            </a:extLst>
          </p:cNvPr>
          <p:cNvSpPr>
            <a:spLocks noGrp="1"/>
          </p:cNvSpPr>
          <p:nvPr>
            <p:ph type="ctrTitle"/>
          </p:nvPr>
        </p:nvSpPr>
        <p:spPr/>
        <p:txBody>
          <a:bodyPr/>
          <a:lstStyle/>
          <a:p>
            <a:r>
              <a:rPr lang="zh-CN" altLang="en-US" b="1" dirty="0"/>
              <a:t>强连通分量与</a:t>
            </a:r>
            <a:r>
              <a:rPr lang="en-US" altLang="zh-CN" b="1" dirty="0" err="1"/>
              <a:t>Tarjan</a:t>
            </a:r>
            <a:endParaRPr lang="zh-CN" altLang="en-US" b="1" dirty="0"/>
          </a:p>
        </p:txBody>
      </p:sp>
      <p:sp>
        <p:nvSpPr>
          <p:cNvPr id="3" name="副标题 2">
            <a:extLst>
              <a:ext uri="{FF2B5EF4-FFF2-40B4-BE49-F238E27FC236}">
                <a16:creationId xmlns:a16="http://schemas.microsoft.com/office/drawing/2014/main" id="{42020AAC-45E4-4736-B252-BE162E30A9B5}"/>
              </a:ext>
            </a:extLst>
          </p:cNvPr>
          <p:cNvSpPr>
            <a:spLocks noGrp="1"/>
          </p:cNvSpPr>
          <p:nvPr>
            <p:ph type="subTitle" idx="1"/>
          </p:nvPr>
        </p:nvSpPr>
        <p:spPr/>
        <p:txBody>
          <a:bodyPr/>
          <a:lstStyle/>
          <a:p>
            <a:r>
              <a:rPr lang="zh-CN" altLang="en-US" dirty="0"/>
              <a:t>图论进阶</a:t>
            </a:r>
          </a:p>
        </p:txBody>
      </p:sp>
    </p:spTree>
    <p:extLst>
      <p:ext uri="{BB962C8B-B14F-4D97-AF65-F5344CB8AC3E}">
        <p14:creationId xmlns:p14="http://schemas.microsoft.com/office/powerpoint/2010/main" val="166069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染色法记录强连通分量</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我们可以设数组</a:t>
            </a:r>
            <a:r>
              <a:rPr lang="en-US" altLang="zh-CN" sz="2200" dirty="0">
                <a:latin typeface="Consolas" panose="020B0609020204030204" pitchFamily="49" charset="0"/>
              </a:rPr>
              <a:t>color[</a:t>
            </a:r>
            <a:r>
              <a:rPr lang="en-US" altLang="zh-CN" sz="2200" dirty="0" err="1">
                <a:latin typeface="Consolas" panose="020B0609020204030204" pitchFamily="49" charset="0"/>
              </a:rPr>
              <a:t>i</a:t>
            </a:r>
            <a:r>
              <a:rPr lang="en-US" altLang="zh-CN" sz="2200" dirty="0">
                <a:latin typeface="Consolas" panose="020B0609020204030204" pitchFamily="49" charset="0"/>
              </a:rPr>
              <a:t>]</a:t>
            </a:r>
            <a:r>
              <a:rPr lang="zh-CN" altLang="en-US" sz="2200" dirty="0">
                <a:latin typeface="Consolas" panose="020B0609020204030204" pitchFamily="49" charset="0"/>
              </a:rPr>
              <a:t>表示点</a:t>
            </a:r>
            <a:r>
              <a:rPr lang="en-US" altLang="zh-CN" sz="2200" dirty="0" err="1">
                <a:latin typeface="Consolas" panose="020B0609020204030204" pitchFamily="49" charset="0"/>
              </a:rPr>
              <a:t>i</a:t>
            </a:r>
            <a:r>
              <a:rPr lang="zh-CN" altLang="en-US" sz="2200" dirty="0">
                <a:latin typeface="Consolas" panose="020B0609020204030204" pitchFamily="49" charset="0"/>
              </a:rPr>
              <a:t>所属的强连通分量编号。（颜色）</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在找到点</a:t>
            </a:r>
            <a:r>
              <a:rPr lang="en-US" altLang="zh-CN" sz="2200" dirty="0">
                <a:latin typeface="Consolas" panose="020B0609020204030204" pitchFamily="49" charset="0"/>
              </a:rPr>
              <a:t>u(</a:t>
            </a:r>
            <a:r>
              <a:rPr lang="en-US" altLang="zh-CN" sz="2200" dirty="0" err="1">
                <a:latin typeface="Consolas" panose="020B0609020204030204" pitchFamily="49" charset="0"/>
              </a:rPr>
              <a:t>dfn</a:t>
            </a:r>
            <a:r>
              <a:rPr lang="en-US" altLang="zh-CN" sz="2200" dirty="0">
                <a:latin typeface="Consolas" panose="020B0609020204030204" pitchFamily="49" charset="0"/>
              </a:rPr>
              <a:t>[u]==low[u])</a:t>
            </a:r>
            <a:r>
              <a:rPr lang="zh-CN" altLang="en-US" sz="2200" dirty="0">
                <a:latin typeface="Consolas" panose="020B0609020204030204" pitchFamily="49" charset="0"/>
              </a:rPr>
              <a:t>后，退栈时把退出的节点的</a:t>
            </a:r>
            <a:r>
              <a:rPr lang="en-US" altLang="zh-CN" sz="2200" dirty="0">
                <a:latin typeface="Consolas" panose="020B0609020204030204" pitchFamily="49" charset="0"/>
              </a:rPr>
              <a:t>color</a:t>
            </a:r>
            <a:r>
              <a:rPr lang="zh-CN" altLang="en-US" sz="2200" dirty="0">
                <a:latin typeface="Consolas" panose="020B0609020204030204" pitchFamily="49" charset="0"/>
              </a:rPr>
              <a:t>标记为</a:t>
            </a:r>
            <a:r>
              <a:rPr lang="en-US" altLang="zh-CN" sz="2200" dirty="0">
                <a:latin typeface="Consolas" panose="020B0609020204030204" pitchFamily="49" charset="0"/>
              </a:rPr>
              <a:t>u</a:t>
            </a:r>
            <a:r>
              <a:rPr lang="zh-CN" altLang="en-US" sz="2200" dirty="0">
                <a:latin typeface="Consolas" panose="020B0609020204030204" pitchFamily="49" charset="0"/>
              </a:rPr>
              <a:t>。（染色）</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最后通过</a:t>
            </a:r>
            <a:r>
              <a:rPr lang="en-US" altLang="zh-CN" sz="2200" dirty="0">
                <a:latin typeface="Consolas" panose="020B0609020204030204" pitchFamily="49" charset="0"/>
              </a:rPr>
              <a:t>color</a:t>
            </a:r>
            <a:r>
              <a:rPr lang="zh-CN" altLang="en-US" sz="2200" dirty="0">
                <a:latin typeface="Consolas" panose="020B0609020204030204" pitchFamily="49" charset="0"/>
              </a:rPr>
              <a:t>数组就可以知道哪些点是同属一个强连通分量了。</a:t>
            </a:r>
            <a:endParaRPr lang="en-US" altLang="zh-CN" sz="2200" dirty="0">
              <a:latin typeface="Consolas" panose="020B0609020204030204" pitchFamily="49" charset="0"/>
            </a:endParaRPr>
          </a:p>
          <a:p>
            <a:pPr marL="0" indent="0">
              <a:buNone/>
            </a:pPr>
            <a:endParaRPr lang="en-US" altLang="zh-CN" sz="2200" dirty="0">
              <a:latin typeface="Consolas" panose="020B0609020204030204" pitchFamily="49" charset="0"/>
            </a:endParaRPr>
          </a:p>
          <a:p>
            <a:r>
              <a:rPr lang="en-US" altLang="zh-CN" sz="2200" dirty="0" err="1">
                <a:latin typeface="Consolas" panose="020B0609020204030204" pitchFamily="49" charset="0"/>
              </a:rPr>
              <a:t>dfs</a:t>
            </a:r>
            <a:r>
              <a:rPr lang="zh-CN" altLang="en-US" sz="2200" dirty="0">
                <a:latin typeface="Consolas" panose="020B0609020204030204" pitchFamily="49" charset="0"/>
              </a:rPr>
              <a:t>树中的</a:t>
            </a:r>
            <a:r>
              <a:rPr lang="zh-CN" altLang="en-US" sz="2200" dirty="0">
                <a:solidFill>
                  <a:srgbClr val="00B0F0"/>
                </a:solidFill>
                <a:latin typeface="Consolas" panose="020B0609020204030204" pitchFamily="49" charset="0"/>
              </a:rPr>
              <a:t>前向边</a:t>
            </a:r>
            <a:r>
              <a:rPr lang="zh-CN" altLang="en-US" sz="2200" dirty="0">
                <a:solidFill>
                  <a:srgbClr val="FF0000"/>
                </a:solidFill>
                <a:latin typeface="Consolas" panose="020B0609020204030204" pitchFamily="49" charset="0"/>
              </a:rPr>
              <a:t>横叉边</a:t>
            </a:r>
            <a:r>
              <a:rPr lang="zh-CN" altLang="en-US" sz="2200" dirty="0">
                <a:latin typeface="Consolas" panose="020B0609020204030204" pitchFamily="49" charset="0"/>
              </a:rPr>
              <a:t>对求解过程无影响，无需考虑。</a:t>
            </a:r>
            <a:endParaRPr lang="en-US" altLang="zh-CN" sz="2200" dirty="0">
              <a:latin typeface="Consolas" panose="020B0609020204030204" pitchFamily="49" charset="0"/>
            </a:endParaRPr>
          </a:p>
        </p:txBody>
      </p:sp>
    </p:spTree>
    <p:extLst>
      <p:ext uri="{BB962C8B-B14F-4D97-AF65-F5344CB8AC3E}">
        <p14:creationId xmlns:p14="http://schemas.microsoft.com/office/powerpoint/2010/main" val="181618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代码</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1921086"/>
            <a:ext cx="10131425" cy="4792133"/>
          </a:xfrm>
        </p:spPr>
        <p:txBody>
          <a:bodyPr anchor="t">
            <a:normAutofit fontScale="85000" lnSpcReduction="20000"/>
          </a:bodyPr>
          <a:lstStyle/>
          <a:p>
            <a:pPr marL="0" indent="0">
              <a:buNone/>
            </a:pPr>
            <a:r>
              <a:rPr lang="en-US" altLang="zh-CN" sz="2200" dirty="0">
                <a:latin typeface="Consolas" panose="020B0609020204030204" pitchFamily="49" charset="0"/>
              </a:rPr>
              <a:t>void </a:t>
            </a:r>
            <a:r>
              <a:rPr lang="en-US" altLang="zh-CN" sz="2200" dirty="0" err="1">
                <a:latin typeface="Consolas" panose="020B0609020204030204" pitchFamily="49" charset="0"/>
              </a:rPr>
              <a:t>Tarjan</a:t>
            </a:r>
            <a:r>
              <a:rPr lang="en-US" altLang="zh-CN" sz="2200" dirty="0">
                <a:latin typeface="Consolas" panose="020B0609020204030204" pitchFamily="49" charset="0"/>
              </a:rPr>
              <a:t>(int u){</a:t>
            </a:r>
          </a:p>
          <a:p>
            <a:pPr marL="0" indent="0">
              <a:buNone/>
            </a:pPr>
            <a:r>
              <a:rPr lang="en-US" altLang="zh-CN" sz="2200" dirty="0">
                <a:latin typeface="Consolas" panose="020B0609020204030204" pitchFamily="49" charset="0"/>
              </a:rPr>
              <a:t>	</a:t>
            </a:r>
            <a:r>
              <a:rPr lang="en-US" altLang="zh-CN" sz="2200" dirty="0" err="1">
                <a:latin typeface="Consolas" panose="020B0609020204030204" pitchFamily="49" charset="0"/>
              </a:rPr>
              <a:t>st.push</a:t>
            </a:r>
            <a:r>
              <a:rPr lang="en-US" altLang="zh-CN" sz="2200" dirty="0">
                <a:latin typeface="Consolas" panose="020B0609020204030204" pitchFamily="49" charset="0"/>
              </a:rPr>
              <a:t>(u);</a:t>
            </a:r>
          </a:p>
          <a:p>
            <a:pPr marL="0" indent="0">
              <a:buNone/>
            </a:pPr>
            <a:r>
              <a:rPr lang="en-US" altLang="zh-CN" sz="2200" dirty="0">
                <a:latin typeface="Consolas" panose="020B0609020204030204" pitchFamily="49" charset="0"/>
              </a:rPr>
              <a:t>	</a:t>
            </a:r>
            <a:r>
              <a:rPr lang="en-US" altLang="zh-CN" sz="2200" dirty="0" err="1">
                <a:latin typeface="Consolas" panose="020B0609020204030204" pitchFamily="49" charset="0"/>
              </a:rPr>
              <a:t>dfn</a:t>
            </a:r>
            <a:r>
              <a:rPr lang="en-US" altLang="zh-CN" sz="2200" dirty="0">
                <a:latin typeface="Consolas" panose="020B0609020204030204" pitchFamily="49" charset="0"/>
              </a:rPr>
              <a:t>[u] = low[u] = ++</a:t>
            </a:r>
            <a:r>
              <a:rPr lang="en-US" altLang="zh-CN" sz="2200" dirty="0" err="1">
                <a:latin typeface="Consolas" panose="020B0609020204030204" pitchFamily="49" charset="0"/>
              </a:rPr>
              <a:t>cnt</a:t>
            </a:r>
            <a:r>
              <a:rPr lang="en-US" altLang="zh-CN" sz="2200" dirty="0">
                <a:latin typeface="Consolas" panose="020B0609020204030204" pitchFamily="49" charset="0"/>
              </a:rPr>
              <a:t>;</a:t>
            </a:r>
          </a:p>
          <a:p>
            <a:pPr marL="0" indent="0">
              <a:buNone/>
            </a:pPr>
            <a:r>
              <a:rPr lang="en-US" altLang="zh-CN" sz="2200" dirty="0">
                <a:latin typeface="Consolas" panose="020B0609020204030204" pitchFamily="49" charset="0"/>
              </a:rPr>
              <a:t>	ins[u]=1;</a:t>
            </a:r>
          </a:p>
          <a:p>
            <a:pPr marL="0" indent="0">
              <a:buNone/>
            </a:pPr>
            <a:r>
              <a:rPr lang="en-US" altLang="zh-CN" sz="2200" dirty="0">
                <a:latin typeface="Consolas" panose="020B0609020204030204" pitchFamily="49" charset="0"/>
              </a:rPr>
              <a:t>	for(each u-&gt;v){</a:t>
            </a:r>
          </a:p>
          <a:p>
            <a:pPr marL="0" indent="0">
              <a:buNone/>
            </a:pPr>
            <a:r>
              <a:rPr lang="en-US" altLang="zh-CN" sz="2200" dirty="0">
                <a:latin typeface="Consolas" panose="020B0609020204030204" pitchFamily="49" charset="0"/>
              </a:rPr>
              <a:t>		if(!</a:t>
            </a:r>
            <a:r>
              <a:rPr lang="en-US" altLang="zh-CN" sz="2200" dirty="0" err="1">
                <a:latin typeface="Consolas" panose="020B0609020204030204" pitchFamily="49" charset="0"/>
              </a:rPr>
              <a:t>dfn</a:t>
            </a:r>
            <a:r>
              <a:rPr lang="en-US" altLang="zh-CN" sz="2200" dirty="0">
                <a:latin typeface="Consolas" panose="020B0609020204030204" pitchFamily="49" charset="0"/>
              </a:rPr>
              <a:t>[v]){ </a:t>
            </a:r>
            <a:r>
              <a:rPr lang="en-US" altLang="zh-CN" sz="2200" dirty="0" err="1">
                <a:latin typeface="Consolas" panose="020B0609020204030204" pitchFamily="49" charset="0"/>
              </a:rPr>
              <a:t>Tarjan</a:t>
            </a:r>
            <a:r>
              <a:rPr lang="en-US" altLang="zh-CN" sz="2200" dirty="0">
                <a:latin typeface="Consolas" panose="020B0609020204030204" pitchFamily="49" charset="0"/>
              </a:rPr>
              <a:t>(v); low[u] = min(low[u],low[v]);}</a:t>
            </a:r>
          </a:p>
          <a:p>
            <a:pPr marL="0" indent="0">
              <a:buNone/>
            </a:pPr>
            <a:r>
              <a:rPr lang="en-US" altLang="zh-CN" sz="2200" dirty="0">
                <a:latin typeface="Consolas" panose="020B0609020204030204" pitchFamily="49" charset="0"/>
              </a:rPr>
              <a:t>		else if(ins[v]) low[u] = min(low[u],</a:t>
            </a:r>
            <a:r>
              <a:rPr lang="en-US" altLang="zh-CN" sz="2200" dirty="0" err="1">
                <a:latin typeface="Consolas" panose="020B0609020204030204" pitchFamily="49" charset="0"/>
              </a:rPr>
              <a:t>dfn</a:t>
            </a:r>
            <a:r>
              <a:rPr lang="en-US" altLang="zh-CN" sz="2200" dirty="0">
                <a:latin typeface="Consolas" panose="020B0609020204030204" pitchFamily="49" charset="0"/>
              </a:rPr>
              <a:t>[v]); }	</a:t>
            </a:r>
          </a:p>
          <a:p>
            <a:pPr marL="0" indent="0">
              <a:buNone/>
            </a:pPr>
            <a:r>
              <a:rPr lang="en-US" altLang="zh-CN" sz="2200" dirty="0">
                <a:latin typeface="Consolas" panose="020B0609020204030204" pitchFamily="49" charset="0"/>
              </a:rPr>
              <a:t>	if(</a:t>
            </a:r>
            <a:r>
              <a:rPr lang="en-US" altLang="zh-CN" sz="2200" dirty="0" err="1">
                <a:latin typeface="Consolas" panose="020B0609020204030204" pitchFamily="49" charset="0"/>
              </a:rPr>
              <a:t>dfn</a:t>
            </a:r>
            <a:r>
              <a:rPr lang="en-US" altLang="zh-CN" sz="2200" dirty="0">
                <a:latin typeface="Consolas" panose="020B0609020204030204" pitchFamily="49" charset="0"/>
              </a:rPr>
              <a:t>[u]==low[u]){</a:t>
            </a:r>
          </a:p>
          <a:p>
            <a:pPr marL="0" indent="0">
              <a:buNone/>
            </a:pPr>
            <a:r>
              <a:rPr lang="en-US" altLang="zh-CN" sz="2200" dirty="0">
                <a:latin typeface="Consolas" panose="020B0609020204030204" pitchFamily="49" charset="0"/>
              </a:rPr>
              <a:t>		int now;</a:t>
            </a:r>
          </a:p>
          <a:p>
            <a:pPr marL="0" indent="0">
              <a:buNone/>
            </a:pPr>
            <a:r>
              <a:rPr lang="en-US" altLang="zh-CN" sz="2200" dirty="0">
                <a:latin typeface="Consolas" panose="020B0609020204030204" pitchFamily="49" charset="0"/>
              </a:rPr>
              <a:t>		do{ now=</a:t>
            </a:r>
            <a:r>
              <a:rPr lang="en-US" altLang="zh-CN" sz="2200" dirty="0" err="1">
                <a:latin typeface="Consolas" panose="020B0609020204030204" pitchFamily="49" charset="0"/>
              </a:rPr>
              <a:t>st.top</a:t>
            </a:r>
            <a:r>
              <a:rPr lang="en-US" altLang="zh-CN" sz="2200" dirty="0">
                <a:latin typeface="Consolas" panose="020B0609020204030204" pitchFamily="49" charset="0"/>
              </a:rPr>
              <a:t>(); color[now]=u; ins[now]=0; </a:t>
            </a:r>
            <a:r>
              <a:rPr lang="en-US" altLang="zh-CN" sz="2200" dirty="0" err="1">
                <a:latin typeface="Consolas" panose="020B0609020204030204" pitchFamily="49" charset="0"/>
              </a:rPr>
              <a:t>st.pop</a:t>
            </a:r>
            <a:r>
              <a:rPr lang="en-US" altLang="zh-CN" sz="2200" dirty="0">
                <a:latin typeface="Consolas" panose="020B0609020204030204" pitchFamily="49" charset="0"/>
              </a:rPr>
              <a:t>();}</a:t>
            </a:r>
          </a:p>
          <a:p>
            <a:pPr marL="0" indent="0">
              <a:buNone/>
            </a:pPr>
            <a:r>
              <a:rPr lang="en-US" altLang="zh-CN" sz="2200" dirty="0">
                <a:latin typeface="Consolas" panose="020B0609020204030204" pitchFamily="49" charset="0"/>
              </a:rPr>
              <a:t>		while(now!=u);}</a:t>
            </a:r>
          </a:p>
          <a:p>
            <a:pPr marL="0" indent="0">
              <a:buNone/>
            </a:pPr>
            <a:r>
              <a:rPr lang="en-US" altLang="zh-CN" sz="2200" dirty="0">
                <a:latin typeface="Consolas" panose="020B0609020204030204" pitchFamily="49" charset="0"/>
              </a:rPr>
              <a:t>	return;	</a:t>
            </a:r>
          </a:p>
          <a:p>
            <a:pPr marL="0" indent="0">
              <a:buNone/>
            </a:pPr>
            <a:r>
              <a:rPr lang="en-US" altLang="zh-CN" sz="2200" dirty="0">
                <a:latin typeface="Consolas" panose="020B0609020204030204" pitchFamily="49" charset="0"/>
              </a:rPr>
              <a:t>} </a:t>
            </a:r>
          </a:p>
        </p:txBody>
      </p:sp>
    </p:spTree>
    <p:extLst>
      <p:ext uri="{BB962C8B-B14F-4D97-AF65-F5344CB8AC3E}">
        <p14:creationId xmlns:p14="http://schemas.microsoft.com/office/powerpoint/2010/main" val="274599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Tarjan</a:t>
            </a:r>
            <a:r>
              <a:rPr lang="zh-CN" altLang="en-US" b="1" dirty="0">
                <a:latin typeface="微软雅黑" panose="020B0503020204020204" pitchFamily="34" charset="-122"/>
                <a:ea typeface="微软雅黑" panose="020B0503020204020204" pitchFamily="34" charset="-122"/>
              </a:rPr>
              <a:t>过程模拟</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注意，部分图可能不完全联通，需要对每一块都做一次</a:t>
            </a:r>
            <a:r>
              <a:rPr lang="en-US" altLang="zh-CN" sz="2200" dirty="0" err="1">
                <a:latin typeface="Consolas" panose="020B0609020204030204" pitchFamily="49" charset="0"/>
              </a:rPr>
              <a:t>tarjan</a:t>
            </a:r>
            <a:r>
              <a:rPr lang="zh-CN" altLang="en-US" sz="2200" dirty="0">
                <a:latin typeface="Consolas" panose="020B0609020204030204" pitchFamily="49" charset="0"/>
              </a:rPr>
              <a:t>。</a:t>
            </a:r>
            <a:endParaRPr lang="en-US" altLang="zh-CN" sz="2200" dirty="0">
              <a:latin typeface="Consolas" panose="020B0609020204030204" pitchFamily="49" charset="0"/>
            </a:endParaRPr>
          </a:p>
          <a:p>
            <a:pPr marL="0" indent="0">
              <a:buNone/>
            </a:pPr>
            <a:r>
              <a:rPr lang="en-US" altLang="zh-CN" sz="2200" dirty="0">
                <a:latin typeface="Consolas" panose="020B0609020204030204" pitchFamily="49" charset="0"/>
              </a:rPr>
              <a:t>for(int </a:t>
            </a:r>
            <a:r>
              <a:rPr lang="en-US" altLang="zh-CN" sz="2200" dirty="0" err="1">
                <a:latin typeface="Consolas" panose="020B0609020204030204" pitchFamily="49" charset="0"/>
              </a:rPr>
              <a:t>i</a:t>
            </a:r>
            <a:r>
              <a:rPr lang="en-US" altLang="zh-CN" sz="2200" dirty="0">
                <a:latin typeface="Consolas" panose="020B0609020204030204" pitchFamily="49" charset="0"/>
              </a:rPr>
              <a:t>=1;i&lt;=</a:t>
            </a:r>
            <a:r>
              <a:rPr lang="en-US" altLang="zh-CN" sz="2200" dirty="0" err="1">
                <a:latin typeface="Consolas" panose="020B0609020204030204" pitchFamily="49" charset="0"/>
              </a:rPr>
              <a:t>n;i</a:t>
            </a:r>
            <a:r>
              <a:rPr lang="en-US" altLang="zh-CN" sz="2200" dirty="0">
                <a:latin typeface="Consolas" panose="020B0609020204030204" pitchFamily="49" charset="0"/>
              </a:rPr>
              <a:t>++)</a:t>
            </a:r>
          </a:p>
          <a:p>
            <a:pPr marL="0" indent="0">
              <a:buNone/>
            </a:pPr>
            <a:r>
              <a:rPr lang="en-US" altLang="zh-CN" sz="2200" dirty="0">
                <a:latin typeface="Consolas" panose="020B0609020204030204" pitchFamily="49" charset="0"/>
              </a:rPr>
              <a:t>	</a:t>
            </a:r>
            <a:r>
              <a:rPr lang="en-US" altLang="zh-CN" sz="2000" dirty="0">
                <a:latin typeface="Consolas" panose="020B0609020204030204" pitchFamily="49" charset="0"/>
              </a:rPr>
              <a:t>if(!</a:t>
            </a:r>
            <a:r>
              <a:rPr lang="en-US" altLang="zh-CN" sz="2000" dirty="0" err="1">
                <a:latin typeface="Consolas" panose="020B0609020204030204" pitchFamily="49" charset="0"/>
              </a:rPr>
              <a:t>dfn</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marL="0" indent="0">
              <a:buNone/>
            </a:pPr>
            <a:r>
              <a:rPr lang="en-US" altLang="zh-CN" sz="2000" dirty="0">
                <a:latin typeface="Consolas" panose="020B0609020204030204" pitchFamily="49" charset="0"/>
              </a:rPr>
              <a:t>		</a:t>
            </a:r>
            <a:r>
              <a:rPr lang="en-US" altLang="zh-CN" sz="2200" dirty="0" err="1">
                <a:latin typeface="Consolas" panose="020B0609020204030204" pitchFamily="49" charset="0"/>
              </a:rPr>
              <a:t>Tarjan</a:t>
            </a:r>
            <a:r>
              <a:rPr lang="en-US" altLang="zh-CN" sz="2200" dirty="0">
                <a:latin typeface="Consolas" panose="020B0609020204030204" pitchFamily="49" charset="0"/>
              </a:rPr>
              <a:t>(</a:t>
            </a:r>
            <a:r>
              <a:rPr lang="en-US" altLang="zh-CN" sz="2200" dirty="0" err="1">
                <a:latin typeface="Consolas" panose="020B0609020204030204" pitchFamily="49" charset="0"/>
              </a:rPr>
              <a:t>i</a:t>
            </a:r>
            <a:r>
              <a:rPr lang="en-US" altLang="zh-CN" sz="2200" dirty="0">
                <a:latin typeface="Consolas" panose="020B0609020204030204" pitchFamily="49" charset="0"/>
              </a:rPr>
              <a:t>);</a:t>
            </a:r>
          </a:p>
          <a:p>
            <a:pPr marL="0" indent="0">
              <a:buNone/>
            </a:pPr>
            <a:r>
              <a:rPr lang="zh-CN" altLang="en-US" sz="2200" dirty="0">
                <a:latin typeface="Consolas" panose="020B0609020204030204" pitchFamily="49" charset="0"/>
              </a:rPr>
              <a:t>。</a:t>
            </a:r>
            <a:r>
              <a:rPr lang="en-US" altLang="zh-CN" sz="2200" dirty="0">
                <a:latin typeface="Consolas" panose="020B0609020204030204" pitchFamily="49" charset="0"/>
              </a:rPr>
              <a:t>,</a:t>
            </a:r>
          </a:p>
          <a:p>
            <a:pPr marL="0" indent="0">
              <a:buNone/>
            </a:pPr>
            <a:endParaRPr lang="en-US" altLang="zh-CN" sz="2200" dirty="0">
              <a:latin typeface="Consolas" panose="020B0609020204030204" pitchFamily="49" charset="0"/>
            </a:endParaRPr>
          </a:p>
          <a:p>
            <a:r>
              <a:rPr lang="zh-CN" altLang="en-US" sz="2200" dirty="0">
                <a:latin typeface="Consolas" panose="020B0609020204030204" pitchFamily="49" charset="0"/>
              </a:rPr>
              <a:t>尝试模拟右图的</a:t>
            </a:r>
            <a:r>
              <a:rPr lang="en-US" altLang="zh-CN" sz="2200" dirty="0" err="1">
                <a:latin typeface="Consolas" panose="020B0609020204030204" pitchFamily="49" charset="0"/>
              </a:rPr>
              <a:t>tarjan</a:t>
            </a:r>
            <a:r>
              <a:rPr lang="zh-CN" altLang="en-US" sz="2200" dirty="0">
                <a:latin typeface="Consolas" panose="020B0609020204030204" pitchFamily="49" charset="0"/>
              </a:rPr>
              <a:t>过程</a:t>
            </a:r>
            <a:br>
              <a:rPr lang="en-US" altLang="zh-CN" sz="2200" dirty="0">
                <a:latin typeface="Consolas" panose="020B0609020204030204" pitchFamily="49" charset="0"/>
              </a:rPr>
            </a:br>
            <a:r>
              <a:rPr lang="zh-CN" altLang="en-US" sz="2200" dirty="0">
                <a:latin typeface="Consolas" panose="020B0609020204030204" pitchFamily="49" charset="0"/>
              </a:rPr>
              <a:t>体悟</a:t>
            </a:r>
            <a:r>
              <a:rPr lang="en-US" altLang="zh-CN" sz="2200" dirty="0" err="1">
                <a:latin typeface="Consolas" panose="020B0609020204030204" pitchFamily="49" charset="0"/>
              </a:rPr>
              <a:t>dfn</a:t>
            </a:r>
            <a:r>
              <a:rPr lang="zh-CN" altLang="en-US" sz="2200" dirty="0">
                <a:latin typeface="Consolas" panose="020B0609020204030204" pitchFamily="49" charset="0"/>
              </a:rPr>
              <a:t>与</a:t>
            </a:r>
            <a:r>
              <a:rPr lang="en-US" altLang="zh-CN" sz="2200" dirty="0">
                <a:latin typeface="Consolas" panose="020B0609020204030204" pitchFamily="49" charset="0"/>
              </a:rPr>
              <a:t>low</a:t>
            </a:r>
            <a:r>
              <a:rPr lang="zh-CN" altLang="en-US" sz="2200" dirty="0">
                <a:latin typeface="Consolas" panose="020B0609020204030204" pitchFamily="49" charset="0"/>
              </a:rPr>
              <a:t>的作用</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p:txBody>
      </p:sp>
      <p:pic>
        <p:nvPicPr>
          <p:cNvPr id="4" name="内容占位符 3">
            <a:extLst>
              <a:ext uri="{FF2B5EF4-FFF2-40B4-BE49-F238E27FC236}">
                <a16:creationId xmlns:a16="http://schemas.microsoft.com/office/drawing/2014/main" id="{53FAC581-023A-4506-9CF3-E49149D974B6}"/>
              </a:ext>
            </a:extLst>
          </p:cNvPr>
          <p:cNvPicPr>
            <a:picLocks noChangeAspect="1"/>
          </p:cNvPicPr>
          <p:nvPr/>
        </p:nvPicPr>
        <p:blipFill>
          <a:blip r:embed="rId2"/>
          <a:stretch>
            <a:fillRect/>
          </a:stretch>
        </p:blipFill>
        <p:spPr>
          <a:xfrm>
            <a:off x="4879340" y="2926925"/>
            <a:ext cx="6524625" cy="3609975"/>
          </a:xfrm>
          <a:prstGeom prst="rect">
            <a:avLst/>
          </a:prstGeom>
        </p:spPr>
      </p:pic>
    </p:spTree>
    <p:extLst>
      <p:ext uri="{BB962C8B-B14F-4D97-AF65-F5344CB8AC3E}">
        <p14:creationId xmlns:p14="http://schemas.microsoft.com/office/powerpoint/2010/main" val="250784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例题：洛谷</a:t>
            </a:r>
            <a:r>
              <a:rPr lang="en-US" altLang="zh-CN" b="1" dirty="0">
                <a:latin typeface="微软雅黑" panose="020B0503020204020204" pitchFamily="34" charset="-122"/>
                <a:ea typeface="微软雅黑" panose="020B0503020204020204" pitchFamily="34" charset="-122"/>
              </a:rPr>
              <a:t>P2863 </a:t>
            </a:r>
            <a:r>
              <a:rPr lang="zh-CN" altLang="en-US" b="1" dirty="0">
                <a:latin typeface="微软雅黑" panose="020B0503020204020204" pitchFamily="34" charset="-122"/>
                <a:ea typeface="微软雅黑" panose="020B0503020204020204" pitchFamily="34" charset="-122"/>
              </a:rPr>
              <a:t>牛的舞会</a:t>
            </a:r>
            <a:br>
              <a:rPr lang="en-US" altLang="zh-CN" b="1" dirty="0">
                <a:latin typeface="微软雅黑" panose="020B0503020204020204" pitchFamily="34" charset="-122"/>
                <a:ea typeface="微软雅黑" panose="020B0503020204020204" pitchFamily="34" charset="-122"/>
              </a:rPr>
            </a:br>
            <a:r>
              <a:rPr lang="en-US" altLang="zh-CN" sz="1600" b="1" dirty="0">
                <a:latin typeface="微软雅黑" panose="020B0503020204020204" pitchFamily="34" charset="-122"/>
                <a:ea typeface="微软雅黑" panose="020B0503020204020204" pitchFamily="34" charset="-122"/>
              </a:rPr>
              <a:t>[USACO06JAN] The Cow Prom</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endParaRPr lang="en-US" altLang="zh-CN" sz="2200" dirty="0">
              <a:latin typeface="Consolas" panose="020B0609020204030204" pitchFamily="49" charset="0"/>
            </a:endParaRPr>
          </a:p>
          <a:p>
            <a:r>
              <a:rPr lang="zh-CN" altLang="en-US" sz="2200" dirty="0">
                <a:latin typeface="Consolas" panose="020B0609020204030204" pitchFamily="49" charset="0"/>
              </a:rPr>
              <a:t>题意：</a:t>
            </a:r>
            <a:r>
              <a:rPr lang="en-US" altLang="zh-CN" sz="2200" dirty="0">
                <a:latin typeface="Consolas" panose="020B0609020204030204" pitchFamily="49" charset="0"/>
              </a:rPr>
              <a:t>n</a:t>
            </a:r>
            <a:r>
              <a:rPr lang="zh-CN" altLang="en-US" sz="2200" dirty="0">
                <a:latin typeface="Consolas" panose="020B0609020204030204" pitchFamily="49" charset="0"/>
              </a:rPr>
              <a:t>个点，</a:t>
            </a:r>
            <a:r>
              <a:rPr lang="en-US" altLang="zh-CN" sz="2200" dirty="0">
                <a:latin typeface="Consolas" panose="020B0609020204030204" pitchFamily="49" charset="0"/>
              </a:rPr>
              <a:t>m</a:t>
            </a:r>
            <a:r>
              <a:rPr lang="zh-CN" altLang="en-US" sz="2200" dirty="0">
                <a:latin typeface="Consolas" panose="020B0609020204030204" pitchFamily="49" charset="0"/>
              </a:rPr>
              <a:t>条边，求图中所有点数</a:t>
            </a:r>
            <a:r>
              <a:rPr lang="en-US" altLang="zh-CN" sz="2200" dirty="0">
                <a:latin typeface="Consolas" panose="020B0609020204030204" pitchFamily="49" charset="0"/>
              </a:rPr>
              <a:t>&gt;1</a:t>
            </a:r>
            <a:r>
              <a:rPr lang="zh-CN" altLang="en-US" sz="2200" dirty="0">
                <a:latin typeface="Consolas" panose="020B0609020204030204" pitchFamily="49" charset="0"/>
              </a:rPr>
              <a:t>的强连通分量的个数</a:t>
            </a:r>
            <a:r>
              <a:rPr lang="en-US" altLang="zh-CN" sz="2200" dirty="0">
                <a:latin typeface="Consolas" panose="020B0609020204030204" pitchFamily="49" charset="0"/>
              </a:rPr>
              <a:t>.</a:t>
            </a:r>
          </a:p>
          <a:p>
            <a:endParaRPr lang="en-US" altLang="zh-CN" sz="2200" dirty="0">
              <a:latin typeface="Consolas" panose="020B0609020204030204" pitchFamily="49" charset="0"/>
            </a:endParaRPr>
          </a:p>
          <a:p>
            <a:r>
              <a:rPr lang="zh-CN" altLang="en-US" sz="2200" dirty="0">
                <a:latin typeface="Consolas" panose="020B0609020204030204" pitchFamily="49" charset="0"/>
              </a:rPr>
              <a:t>分析：裸强连通分量题，在</a:t>
            </a:r>
            <a:r>
              <a:rPr lang="en-US" altLang="zh-CN" sz="2200" dirty="0">
                <a:latin typeface="Consolas" panose="020B0609020204030204" pitchFamily="49" charset="0"/>
              </a:rPr>
              <a:t>color</a:t>
            </a:r>
            <a:r>
              <a:rPr lang="zh-CN" altLang="en-US" sz="2200" dirty="0">
                <a:latin typeface="Consolas" panose="020B0609020204030204" pitchFamily="49" charset="0"/>
              </a:rPr>
              <a:t>统计一下即可得到答案。</a:t>
            </a:r>
            <a:endParaRPr lang="en-US" altLang="zh-CN" sz="2200" dirty="0">
              <a:latin typeface="Consolas" panose="020B0609020204030204" pitchFamily="49" charset="0"/>
            </a:endParaRPr>
          </a:p>
        </p:txBody>
      </p:sp>
    </p:spTree>
    <p:extLst>
      <p:ext uri="{BB962C8B-B14F-4D97-AF65-F5344CB8AC3E}">
        <p14:creationId xmlns:p14="http://schemas.microsoft.com/office/powerpoint/2010/main" val="276621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缩点：</a:t>
            </a:r>
            <a:r>
              <a:rPr lang="en-US" altLang="zh-CN" b="1" dirty="0">
                <a:latin typeface="微软雅黑" panose="020B0503020204020204" pitchFamily="34" charset="-122"/>
                <a:ea typeface="微软雅黑" panose="020B0503020204020204" pitchFamily="34" charset="-122"/>
              </a:rPr>
              <a:t>POJ2186 </a:t>
            </a:r>
            <a:r>
              <a:rPr lang="zh-CN" altLang="en-US" b="1" dirty="0">
                <a:latin typeface="微软雅黑" panose="020B0503020204020204" pitchFamily="34" charset="-122"/>
                <a:ea typeface="微软雅黑" panose="020B0503020204020204" pitchFamily="34" charset="-122"/>
              </a:rPr>
              <a:t>受欢迎的牛</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强连通分量可以等效成一个点。在一些有权值，且权值可以传递贡献的（累加</a:t>
            </a:r>
            <a:r>
              <a:rPr lang="en-US" altLang="zh-CN" sz="2200" dirty="0">
                <a:latin typeface="Consolas" panose="020B0609020204030204" pitchFamily="49" charset="0"/>
              </a:rPr>
              <a:t>/</a:t>
            </a:r>
            <a:r>
              <a:rPr lang="zh-CN" altLang="en-US" sz="2200" dirty="0">
                <a:latin typeface="Consolas" panose="020B0609020204030204" pitchFamily="49" charset="0"/>
              </a:rPr>
              <a:t>累成等），可以考虑缩点。缩点后的权值相应产生变化。</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例题：给出若干头牛的受欢迎关系，该关系可以传递。问有多少头牛被其他所有牛都欢迎。</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分析：一个强连通分量里的牛全部互相受欢迎，对于其他牛而言，这个强连通分量可等效成一头牛。所有的强连通分量都缩完之后，该图变成</a:t>
            </a:r>
            <a:r>
              <a:rPr lang="en-US" altLang="zh-CN" sz="2200" dirty="0">
                <a:latin typeface="Consolas" panose="020B0609020204030204" pitchFamily="49" charset="0"/>
              </a:rPr>
              <a:t>DAG</a:t>
            </a:r>
            <a:r>
              <a:rPr lang="zh-CN" altLang="en-US" sz="2200" dirty="0">
                <a:latin typeface="Consolas" panose="020B0609020204030204" pitchFamily="49" charset="0"/>
              </a:rPr>
              <a:t>。</a:t>
            </a:r>
            <a:r>
              <a:rPr lang="en-US" altLang="zh-CN" sz="2200" dirty="0">
                <a:latin typeface="Consolas" panose="020B0609020204030204" pitchFamily="49" charset="0"/>
              </a:rPr>
              <a:t>DAG</a:t>
            </a:r>
            <a:r>
              <a:rPr lang="zh-CN" altLang="en-US" sz="2200" dirty="0">
                <a:latin typeface="Consolas" panose="020B0609020204030204" pitchFamily="49" charset="0"/>
              </a:rPr>
              <a:t>上唯一的出度为</a:t>
            </a:r>
            <a:r>
              <a:rPr lang="en-US" altLang="zh-CN" sz="2200" dirty="0">
                <a:latin typeface="Consolas" panose="020B0609020204030204" pitchFamily="49" charset="0"/>
              </a:rPr>
              <a:t>0</a:t>
            </a:r>
            <a:r>
              <a:rPr lang="zh-CN" altLang="en-US" sz="2200" dirty="0">
                <a:latin typeface="Consolas" panose="020B0609020204030204" pitchFamily="49" charset="0"/>
              </a:rPr>
              <a:t>的点必然是受全部牛欢迎的。若出现</a:t>
            </a:r>
            <a:r>
              <a:rPr lang="en-US" altLang="zh-CN" sz="2200" dirty="0">
                <a:latin typeface="Consolas" panose="020B0609020204030204" pitchFamily="49" charset="0"/>
              </a:rPr>
              <a:t>2</a:t>
            </a:r>
            <a:r>
              <a:rPr lang="zh-CN" altLang="en-US" sz="2200" dirty="0">
                <a:latin typeface="Consolas" panose="020B0609020204030204" pitchFamily="49" charset="0"/>
              </a:rPr>
              <a:t>个以上的出度为</a:t>
            </a:r>
            <a:r>
              <a:rPr lang="en-US" altLang="zh-CN" sz="2200" dirty="0">
                <a:latin typeface="Consolas" panose="020B0609020204030204" pitchFamily="49" charset="0"/>
              </a:rPr>
              <a:t>0</a:t>
            </a:r>
            <a:r>
              <a:rPr lang="zh-CN" altLang="en-US" sz="2200" dirty="0">
                <a:latin typeface="Consolas" panose="020B0609020204030204" pitchFamily="49" charset="0"/>
              </a:rPr>
              <a:t>的点说明答案为</a:t>
            </a:r>
            <a:r>
              <a:rPr lang="en-US" altLang="zh-CN" sz="2200" dirty="0">
                <a:latin typeface="Consolas" panose="020B0609020204030204" pitchFamily="49" charset="0"/>
              </a:rPr>
              <a:t>0</a:t>
            </a:r>
            <a:r>
              <a:rPr lang="zh-CN" altLang="en-US" sz="2200" dirty="0">
                <a:latin typeface="Consolas" panose="020B0609020204030204" pitchFamily="49" charset="0"/>
              </a:rPr>
              <a:t>。注意，可能这个出度为</a:t>
            </a:r>
            <a:r>
              <a:rPr lang="en-US" altLang="zh-CN" sz="2200" dirty="0">
                <a:latin typeface="Consolas" panose="020B0609020204030204" pitchFamily="49" charset="0"/>
              </a:rPr>
              <a:t>0</a:t>
            </a:r>
            <a:r>
              <a:rPr lang="zh-CN" altLang="en-US" sz="2200" dirty="0">
                <a:latin typeface="Consolas" panose="020B0609020204030204" pitchFamily="49" charset="0"/>
              </a:rPr>
              <a:t>的点也是被缩过的“超级牛”。</a:t>
            </a:r>
            <a:endParaRPr lang="en-US" altLang="zh-CN" sz="2200" dirty="0">
              <a:latin typeface="Consolas" panose="020B0609020204030204" pitchFamily="49" charset="0"/>
            </a:endParaRPr>
          </a:p>
        </p:txBody>
      </p:sp>
    </p:spTree>
    <p:extLst>
      <p:ext uri="{BB962C8B-B14F-4D97-AF65-F5344CB8AC3E}">
        <p14:creationId xmlns:p14="http://schemas.microsoft.com/office/powerpoint/2010/main" val="179716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割点与桥</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割点：在一个</a:t>
            </a:r>
            <a:r>
              <a:rPr lang="zh-CN" altLang="en-US" sz="2200" b="1" dirty="0">
                <a:solidFill>
                  <a:srgbClr val="FF0000"/>
                </a:solidFill>
                <a:latin typeface="Consolas" panose="020B0609020204030204" pitchFamily="49" charset="0"/>
              </a:rPr>
              <a:t>无向图</a:t>
            </a:r>
            <a:r>
              <a:rPr lang="zh-CN" altLang="en-US" sz="2200" dirty="0">
                <a:latin typeface="Consolas" panose="020B0609020204030204" pitchFamily="49" charset="0"/>
              </a:rPr>
              <a:t>中，如果有一个顶点集合，删除这个顶点集合以及这个集合中所有顶点相关联的边以后，图的连通分量增多，就称这个点集为割点集合。</a:t>
            </a:r>
            <a:endParaRPr lang="en-US" altLang="zh-CN" sz="2200" dirty="0">
              <a:latin typeface="Consolas" panose="020B0609020204030204" pitchFamily="49" charset="0"/>
            </a:endParaRPr>
          </a:p>
          <a:p>
            <a:r>
              <a:rPr lang="zh-CN" altLang="en-US" sz="2200" dirty="0">
                <a:latin typeface="Consolas" panose="020B0609020204030204" pitchFamily="49" charset="0"/>
              </a:rPr>
              <a:t>桥：也称割边。类似于割点的定义，即删去某边后图的连通分量增多。这类边的集合称之为割边集合。</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求割点方法：</a:t>
            </a:r>
            <a:br>
              <a:rPr lang="en-US" altLang="zh-CN" sz="2200" dirty="0">
                <a:latin typeface="Consolas" panose="020B0609020204030204" pitchFamily="49" charset="0"/>
              </a:rPr>
            </a:br>
            <a:r>
              <a:rPr lang="zh-CN" altLang="en-US" sz="2200" dirty="0">
                <a:latin typeface="Consolas" panose="020B0609020204030204" pitchFamily="49" charset="0"/>
              </a:rPr>
              <a:t>对于</a:t>
            </a:r>
            <a:r>
              <a:rPr lang="en-US" altLang="zh-CN" sz="2200" dirty="0" err="1">
                <a:latin typeface="Consolas" panose="020B0609020204030204" pitchFamily="49" charset="0"/>
              </a:rPr>
              <a:t>dfs</a:t>
            </a:r>
            <a:r>
              <a:rPr lang="zh-CN" altLang="en-US" sz="2200" dirty="0">
                <a:latin typeface="Consolas" panose="020B0609020204030204" pitchFamily="49" charset="0"/>
              </a:rPr>
              <a:t>树，若根节点拥有</a:t>
            </a:r>
            <a:r>
              <a:rPr lang="en-US" altLang="zh-CN" sz="2200" dirty="0">
                <a:latin typeface="Consolas" panose="020B0609020204030204" pitchFamily="49" charset="0"/>
              </a:rPr>
              <a:t>2</a:t>
            </a:r>
            <a:r>
              <a:rPr lang="zh-CN" altLang="en-US" sz="2200" dirty="0">
                <a:latin typeface="Consolas" panose="020B0609020204030204" pitchFamily="49" charset="0"/>
              </a:rPr>
              <a:t>个以上的子树，则是割点。</a:t>
            </a:r>
            <a:br>
              <a:rPr lang="en-US" altLang="zh-CN" sz="2200" dirty="0">
                <a:latin typeface="Consolas" panose="020B0609020204030204" pitchFamily="49" charset="0"/>
              </a:rPr>
            </a:br>
            <a:r>
              <a:rPr lang="zh-CN" altLang="en-US" sz="2200" dirty="0">
                <a:latin typeface="Consolas" panose="020B0609020204030204" pitchFamily="49" charset="0"/>
              </a:rPr>
              <a:t>对于其他节点，用</a:t>
            </a:r>
            <a:r>
              <a:rPr lang="en-US" altLang="zh-CN" sz="2200" dirty="0" err="1">
                <a:latin typeface="Consolas" panose="020B0609020204030204" pitchFamily="49" charset="0"/>
              </a:rPr>
              <a:t>tarjan</a:t>
            </a:r>
            <a:r>
              <a:rPr lang="zh-CN" altLang="en-US" sz="2200" dirty="0">
                <a:latin typeface="Consolas" panose="020B0609020204030204" pitchFamily="49" charset="0"/>
              </a:rPr>
              <a:t>算法。注意，由于是无向图，所以在枚举</a:t>
            </a:r>
            <a:r>
              <a:rPr lang="en-US" altLang="zh-CN" sz="2200" dirty="0">
                <a:latin typeface="Consolas" panose="020B0609020204030204" pitchFamily="49" charset="0"/>
              </a:rPr>
              <a:t>u-&gt;v</a:t>
            </a:r>
            <a:r>
              <a:rPr lang="zh-CN" altLang="en-US" sz="2200" dirty="0">
                <a:latin typeface="Consolas" panose="020B0609020204030204" pitchFamily="49" charset="0"/>
              </a:rPr>
              <a:t>时需要跳过父亲节点，这与有向图中的两条有向边有所不同。当</a:t>
            </a:r>
            <a:r>
              <a:rPr lang="en-US" altLang="zh-CN" sz="2200" dirty="0">
                <a:latin typeface="Consolas" panose="020B0609020204030204" pitchFamily="49" charset="0"/>
              </a:rPr>
              <a:t>low[v]&gt;=</a:t>
            </a:r>
            <a:r>
              <a:rPr lang="en-US" altLang="zh-CN" sz="2200" dirty="0" err="1">
                <a:latin typeface="Consolas" panose="020B0609020204030204" pitchFamily="49" charset="0"/>
              </a:rPr>
              <a:t>dfn</a:t>
            </a:r>
            <a:r>
              <a:rPr lang="en-US" altLang="zh-CN" sz="2200" dirty="0">
                <a:latin typeface="Consolas" panose="020B0609020204030204" pitchFamily="49" charset="0"/>
              </a:rPr>
              <a:t>[u]</a:t>
            </a:r>
            <a:r>
              <a:rPr lang="zh-CN" altLang="en-US" sz="2200" dirty="0">
                <a:latin typeface="Consolas" panose="020B0609020204030204" pitchFamily="49" charset="0"/>
              </a:rPr>
              <a:t>时，</a:t>
            </a:r>
            <a:r>
              <a:rPr lang="en-US" altLang="zh-CN" sz="2200" dirty="0">
                <a:latin typeface="Consolas" panose="020B0609020204030204" pitchFamily="49" charset="0"/>
              </a:rPr>
              <a:t>u</a:t>
            </a:r>
            <a:r>
              <a:rPr lang="zh-CN" altLang="en-US" sz="2200" dirty="0">
                <a:latin typeface="Consolas" panose="020B0609020204030204" pitchFamily="49" charset="0"/>
              </a:rPr>
              <a:t>是割点。</a:t>
            </a:r>
            <a:endParaRPr lang="en-US" altLang="zh-CN" sz="2200" dirty="0">
              <a:latin typeface="Consolas" panose="020B0609020204030204" pitchFamily="49" charset="0"/>
            </a:endParaRPr>
          </a:p>
        </p:txBody>
      </p:sp>
    </p:spTree>
    <p:extLst>
      <p:ext uri="{BB962C8B-B14F-4D97-AF65-F5344CB8AC3E}">
        <p14:creationId xmlns:p14="http://schemas.microsoft.com/office/powerpoint/2010/main" val="248610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割点</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对于</a:t>
            </a:r>
            <a:r>
              <a:rPr lang="en-US" altLang="zh-CN" sz="2200" dirty="0" err="1">
                <a:latin typeface="Consolas" panose="020B0609020204030204" pitchFamily="49" charset="0"/>
              </a:rPr>
              <a:t>dfs</a:t>
            </a:r>
            <a:r>
              <a:rPr lang="zh-CN" altLang="en-US" sz="2200" dirty="0">
                <a:latin typeface="Consolas" panose="020B0609020204030204" pitchFamily="49" charset="0"/>
              </a:rPr>
              <a:t>树，若根节点拥有</a:t>
            </a:r>
            <a:r>
              <a:rPr lang="en-US" altLang="zh-CN" sz="2200" dirty="0">
                <a:latin typeface="Consolas" panose="020B0609020204030204" pitchFamily="49" charset="0"/>
              </a:rPr>
              <a:t>2</a:t>
            </a:r>
            <a:r>
              <a:rPr lang="zh-CN" altLang="en-US" sz="2200" dirty="0">
                <a:latin typeface="Consolas" panose="020B0609020204030204" pitchFamily="49" charset="0"/>
              </a:rPr>
              <a:t>个以上的子树，则是割点。</a:t>
            </a:r>
            <a:br>
              <a:rPr lang="en-US" altLang="zh-CN" sz="2200" dirty="0">
                <a:latin typeface="Consolas" panose="020B0609020204030204" pitchFamily="49" charset="0"/>
              </a:rPr>
            </a:br>
            <a:endParaRPr lang="en-US" altLang="zh-CN" sz="2200" dirty="0">
              <a:latin typeface="Consolas" panose="020B0609020204030204" pitchFamily="49" charset="0"/>
            </a:endParaRPr>
          </a:p>
          <a:p>
            <a:r>
              <a:rPr lang="zh-CN" altLang="en-US" sz="2200" dirty="0">
                <a:latin typeface="Consolas" panose="020B0609020204030204" pitchFamily="49" charset="0"/>
              </a:rPr>
              <a:t>因为：无向图里能访问到的点必然在同一个子树下。</a:t>
            </a:r>
            <a:br>
              <a:rPr lang="en-US" altLang="zh-CN" sz="2200" dirty="0">
                <a:latin typeface="Consolas" panose="020B0609020204030204" pitchFamily="49" charset="0"/>
              </a:rPr>
            </a:br>
            <a:r>
              <a:rPr lang="zh-CN" altLang="en-US" sz="2200" dirty="0">
                <a:latin typeface="Consolas" panose="020B0609020204030204" pitchFamily="49" charset="0"/>
              </a:rPr>
              <a:t>在不同的子树下说明是不同的分支，删去根节点就无法互相访问。</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对于其他节点，当</a:t>
            </a:r>
            <a:r>
              <a:rPr lang="en-US" altLang="zh-CN" sz="2200" dirty="0">
                <a:latin typeface="Consolas" panose="020B0609020204030204" pitchFamily="49" charset="0"/>
              </a:rPr>
              <a:t>low[v]&gt;=</a:t>
            </a:r>
            <a:r>
              <a:rPr lang="en-US" altLang="zh-CN" sz="2200" dirty="0" err="1">
                <a:latin typeface="Consolas" panose="020B0609020204030204" pitchFamily="49" charset="0"/>
              </a:rPr>
              <a:t>dfn</a:t>
            </a:r>
            <a:r>
              <a:rPr lang="en-US" altLang="zh-CN" sz="2200" dirty="0">
                <a:latin typeface="Consolas" panose="020B0609020204030204" pitchFamily="49" charset="0"/>
              </a:rPr>
              <a:t>[u]</a:t>
            </a:r>
            <a:r>
              <a:rPr lang="zh-CN" altLang="en-US" sz="2200" dirty="0">
                <a:latin typeface="Consolas" panose="020B0609020204030204" pitchFamily="49" charset="0"/>
              </a:rPr>
              <a:t>时，</a:t>
            </a:r>
            <a:r>
              <a:rPr lang="en-US" altLang="zh-CN" sz="2200" dirty="0">
                <a:latin typeface="Consolas" panose="020B0609020204030204" pitchFamily="49" charset="0"/>
              </a:rPr>
              <a:t>u</a:t>
            </a:r>
            <a:r>
              <a:rPr lang="zh-CN" altLang="en-US" sz="2200" dirty="0">
                <a:latin typeface="Consolas" panose="020B0609020204030204" pitchFamily="49" charset="0"/>
              </a:rPr>
              <a:t>是割点。</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en-US" altLang="zh-CN" sz="2200" dirty="0">
                <a:latin typeface="Consolas" panose="020B0609020204030204" pitchFamily="49" charset="0"/>
              </a:rPr>
              <a:t>u</a:t>
            </a:r>
            <a:r>
              <a:rPr lang="zh-CN" altLang="en-US" sz="2200" dirty="0">
                <a:latin typeface="Consolas" panose="020B0609020204030204" pitchFamily="49" charset="0"/>
              </a:rPr>
              <a:t>点将图分割成了两部分，被</a:t>
            </a:r>
            <a:r>
              <a:rPr lang="en-US" altLang="zh-CN" sz="2200" dirty="0">
                <a:latin typeface="Consolas" panose="020B0609020204030204" pitchFamily="49" charset="0"/>
              </a:rPr>
              <a:t>u</a:t>
            </a:r>
            <a:r>
              <a:rPr lang="zh-CN" altLang="en-US" sz="2200" dirty="0">
                <a:latin typeface="Consolas" panose="020B0609020204030204" pitchFamily="49" charset="0"/>
              </a:rPr>
              <a:t>隔开的部分（祖先）无法被</a:t>
            </a:r>
            <a:r>
              <a:rPr lang="en-US" altLang="zh-CN" sz="2200" dirty="0">
                <a:latin typeface="Consolas" panose="020B0609020204030204" pitchFamily="49" charset="0"/>
              </a:rPr>
              <a:t>v</a:t>
            </a:r>
            <a:r>
              <a:rPr lang="zh-CN" altLang="en-US" sz="2200" dirty="0">
                <a:latin typeface="Consolas" panose="020B0609020204030204" pitchFamily="49" charset="0"/>
              </a:rPr>
              <a:t>访问到</a:t>
            </a:r>
            <a:endParaRPr lang="en-US" altLang="zh-CN" sz="2200" dirty="0">
              <a:latin typeface="Consolas" panose="020B0609020204030204" pitchFamily="49" charset="0"/>
            </a:endParaRPr>
          </a:p>
          <a:p>
            <a:r>
              <a:rPr lang="zh-CN" altLang="en-US" sz="2200" dirty="0">
                <a:latin typeface="Consolas" panose="020B0609020204030204" pitchFamily="49" charset="0"/>
              </a:rPr>
              <a:t>（否则</a:t>
            </a:r>
            <a:r>
              <a:rPr lang="en-US" altLang="zh-CN" sz="2200" dirty="0">
                <a:latin typeface="Consolas" panose="020B0609020204030204" pitchFamily="49" charset="0"/>
              </a:rPr>
              <a:t>low[v]</a:t>
            </a:r>
            <a:r>
              <a:rPr lang="zh-CN" altLang="en-US" sz="2200" dirty="0">
                <a:latin typeface="Consolas" panose="020B0609020204030204" pitchFamily="49" charset="0"/>
              </a:rPr>
              <a:t>就不满足条件了）</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endParaRPr lang="en-US" altLang="zh-CN" sz="2200" dirty="0">
              <a:latin typeface="Consolas" panose="020B0609020204030204" pitchFamily="49" charset="0"/>
            </a:endParaRPr>
          </a:p>
        </p:txBody>
      </p:sp>
      <p:pic>
        <p:nvPicPr>
          <p:cNvPr id="5" name="图片 4">
            <a:extLst>
              <a:ext uri="{FF2B5EF4-FFF2-40B4-BE49-F238E27FC236}">
                <a16:creationId xmlns:a16="http://schemas.microsoft.com/office/drawing/2014/main" id="{E898FA2F-7ABE-48B3-9AA5-5EDD471FC987}"/>
              </a:ext>
            </a:extLst>
          </p:cNvPr>
          <p:cNvPicPr>
            <a:picLocks noChangeAspect="1"/>
          </p:cNvPicPr>
          <p:nvPr/>
        </p:nvPicPr>
        <p:blipFill rotWithShape="1">
          <a:blip r:embed="rId2"/>
          <a:srcRect l="11219" r="9834" b="4606"/>
          <a:stretch/>
        </p:blipFill>
        <p:spPr>
          <a:xfrm>
            <a:off x="9477375" y="1333499"/>
            <a:ext cx="2714625" cy="5524500"/>
          </a:xfrm>
          <a:prstGeom prst="rect">
            <a:avLst/>
          </a:prstGeom>
        </p:spPr>
      </p:pic>
    </p:spTree>
    <p:extLst>
      <p:ext uri="{BB962C8B-B14F-4D97-AF65-F5344CB8AC3E}">
        <p14:creationId xmlns:p14="http://schemas.microsoft.com/office/powerpoint/2010/main" val="104004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桥</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当</a:t>
            </a:r>
            <a:r>
              <a:rPr lang="en-US" altLang="zh-CN" sz="2200" dirty="0">
                <a:latin typeface="Consolas" panose="020B0609020204030204" pitchFamily="49" charset="0"/>
              </a:rPr>
              <a:t>u-&gt;v</a:t>
            </a:r>
            <a:r>
              <a:rPr lang="zh-CN" altLang="en-US" sz="2200" dirty="0">
                <a:latin typeface="Consolas" panose="020B0609020204030204" pitchFamily="49" charset="0"/>
              </a:rPr>
              <a:t>且</a:t>
            </a:r>
            <a:r>
              <a:rPr lang="en-US" altLang="zh-CN" sz="2200" dirty="0">
                <a:latin typeface="Consolas" panose="020B0609020204030204" pitchFamily="49" charset="0"/>
              </a:rPr>
              <a:t>low[v]&gt;</a:t>
            </a:r>
            <a:r>
              <a:rPr lang="en-US" altLang="zh-CN" sz="2200" dirty="0" err="1">
                <a:latin typeface="Consolas" panose="020B0609020204030204" pitchFamily="49" charset="0"/>
              </a:rPr>
              <a:t>dfn</a:t>
            </a:r>
            <a:r>
              <a:rPr lang="en-US" altLang="zh-CN" sz="2200" dirty="0">
                <a:latin typeface="Consolas" panose="020B0609020204030204" pitchFamily="49" charset="0"/>
              </a:rPr>
              <a:t>[u]</a:t>
            </a:r>
            <a:r>
              <a:rPr lang="zh-CN" altLang="en-US" sz="2200" dirty="0">
                <a:latin typeface="Consolas" panose="020B0609020204030204" pitchFamily="49" charset="0"/>
              </a:rPr>
              <a:t>时 </a:t>
            </a:r>
            <a:r>
              <a:rPr lang="en-US" altLang="zh-CN" sz="2200" dirty="0">
                <a:latin typeface="Consolas" panose="020B0609020204030204" pitchFamily="49" charset="0"/>
              </a:rPr>
              <a:t>u-v</a:t>
            </a:r>
            <a:r>
              <a:rPr lang="zh-CN" altLang="en-US" sz="2200" dirty="0">
                <a:latin typeface="Consolas" panose="020B0609020204030204" pitchFamily="49" charset="0"/>
              </a:rPr>
              <a:t>是桥</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因为</a:t>
            </a:r>
            <a:r>
              <a:rPr lang="en-US" altLang="zh-CN" sz="2200" dirty="0">
                <a:latin typeface="Consolas" panose="020B0609020204030204" pitchFamily="49" charset="0"/>
              </a:rPr>
              <a:t>u-&gt;v</a:t>
            </a:r>
            <a:r>
              <a:rPr lang="zh-CN" altLang="en-US" sz="2200" dirty="0">
                <a:latin typeface="Consolas" panose="020B0609020204030204" pitchFamily="49" charset="0"/>
              </a:rPr>
              <a:t>枚举时必须跳过父亲，（重边不算），</a:t>
            </a:r>
            <a:r>
              <a:rPr lang="en-US" altLang="zh-CN" sz="2200" dirty="0">
                <a:latin typeface="Consolas" panose="020B0609020204030204" pitchFamily="49" charset="0"/>
              </a:rPr>
              <a:t>low[v]&gt;</a:t>
            </a:r>
            <a:r>
              <a:rPr lang="en-US" altLang="zh-CN" sz="2200" dirty="0" err="1">
                <a:latin typeface="Consolas" panose="020B0609020204030204" pitchFamily="49" charset="0"/>
              </a:rPr>
              <a:t>dfn</a:t>
            </a:r>
            <a:r>
              <a:rPr lang="en-US" altLang="zh-CN" sz="2200" dirty="0">
                <a:latin typeface="Consolas" panose="020B0609020204030204" pitchFamily="49" charset="0"/>
              </a:rPr>
              <a:t>[u]</a:t>
            </a:r>
            <a:r>
              <a:rPr lang="zh-CN" altLang="en-US" sz="2200" dirty="0">
                <a:latin typeface="Consolas" panose="020B0609020204030204" pitchFamily="49" charset="0"/>
              </a:rPr>
              <a:t>说明</a:t>
            </a:r>
            <a:br>
              <a:rPr lang="en-US" altLang="zh-CN" sz="2200" dirty="0">
                <a:latin typeface="Consolas" panose="020B0609020204030204" pitchFamily="49" charset="0"/>
              </a:rPr>
            </a:br>
            <a:r>
              <a:rPr lang="en-US" altLang="zh-CN" sz="2200" dirty="0">
                <a:latin typeface="Consolas" panose="020B0609020204030204" pitchFamily="49" charset="0"/>
              </a:rPr>
              <a:t>v</a:t>
            </a:r>
            <a:r>
              <a:rPr lang="zh-CN" altLang="en-US" sz="2200" dirty="0">
                <a:latin typeface="Consolas" panose="020B0609020204030204" pitchFamily="49" charset="0"/>
              </a:rPr>
              <a:t>无法访问到父亲与祖先。（割点访问到父亲是可以的）</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zh-CN" altLang="en-US" sz="2200" dirty="0">
                <a:latin typeface="Consolas" panose="020B0609020204030204" pitchFamily="49" charset="0"/>
              </a:rPr>
              <a:t>求桥时与根节点无关，因为子树数量与桥无直接联系。</a:t>
            </a:r>
            <a:endParaRPr lang="en-US" altLang="zh-CN" sz="2200" dirty="0">
              <a:latin typeface="Consolas" panose="020B0609020204030204" pitchFamily="49" charset="0"/>
            </a:endParaRPr>
          </a:p>
        </p:txBody>
      </p:sp>
      <p:pic>
        <p:nvPicPr>
          <p:cNvPr id="4" name="图片 3">
            <a:extLst>
              <a:ext uri="{FF2B5EF4-FFF2-40B4-BE49-F238E27FC236}">
                <a16:creationId xmlns:a16="http://schemas.microsoft.com/office/drawing/2014/main" id="{FEC9BD3B-1A9E-4003-BE1C-6D4CB74D3369}"/>
              </a:ext>
            </a:extLst>
          </p:cNvPr>
          <p:cNvPicPr>
            <a:picLocks noChangeAspect="1"/>
          </p:cNvPicPr>
          <p:nvPr/>
        </p:nvPicPr>
        <p:blipFill>
          <a:blip r:embed="rId2"/>
          <a:stretch>
            <a:fillRect/>
          </a:stretch>
        </p:blipFill>
        <p:spPr>
          <a:xfrm>
            <a:off x="9810750" y="1066800"/>
            <a:ext cx="2381250" cy="5791200"/>
          </a:xfrm>
          <a:prstGeom prst="rect">
            <a:avLst/>
          </a:prstGeom>
        </p:spPr>
      </p:pic>
    </p:spTree>
    <p:extLst>
      <p:ext uri="{BB962C8B-B14F-4D97-AF65-F5344CB8AC3E}">
        <p14:creationId xmlns:p14="http://schemas.microsoft.com/office/powerpoint/2010/main" val="137226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例题 洛谷</a:t>
            </a:r>
            <a:r>
              <a:rPr lang="en-US" altLang="zh-CN" b="1" dirty="0">
                <a:latin typeface="微软雅黑" panose="020B0503020204020204" pitchFamily="34" charset="-122"/>
                <a:ea typeface="微软雅黑" panose="020B0503020204020204" pitchFamily="34" charset="-122"/>
              </a:rPr>
              <a:t>P3388</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HDU4738</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洛谷</a:t>
            </a:r>
            <a:r>
              <a:rPr lang="en-US" altLang="zh-CN" sz="2200" dirty="0">
                <a:latin typeface="Consolas" panose="020B0609020204030204" pitchFamily="49" charset="0"/>
              </a:rPr>
              <a:t>P3388:</a:t>
            </a:r>
            <a:r>
              <a:rPr lang="zh-CN" altLang="en-US" sz="2200" dirty="0">
                <a:latin typeface="Consolas" panose="020B0609020204030204" pitchFamily="49" charset="0"/>
              </a:rPr>
              <a:t>割点模板</a:t>
            </a:r>
            <a:endParaRPr lang="en-US" altLang="zh-CN" sz="2200" dirty="0">
              <a:latin typeface="Consolas" panose="020B0609020204030204" pitchFamily="49" charset="0"/>
            </a:endParaRPr>
          </a:p>
          <a:p>
            <a:endParaRPr lang="en-US" altLang="zh-CN" sz="2200" dirty="0">
              <a:latin typeface="Consolas" panose="020B0609020204030204" pitchFamily="49" charset="0"/>
            </a:endParaRPr>
          </a:p>
          <a:p>
            <a:r>
              <a:rPr lang="en-US" altLang="zh-CN" sz="2200" dirty="0">
                <a:latin typeface="Consolas" panose="020B0609020204030204" pitchFamily="49" charset="0"/>
              </a:rPr>
              <a:t>HDU4738</a:t>
            </a:r>
            <a:r>
              <a:rPr lang="zh-CN" altLang="en-US" sz="2200" dirty="0">
                <a:latin typeface="Consolas" panose="020B0609020204030204" pitchFamily="49" charset="0"/>
              </a:rPr>
              <a:t>：大意</a:t>
            </a:r>
            <a:r>
              <a:rPr lang="zh-CN" altLang="en-US" sz="2400" dirty="0"/>
              <a:t>给定一张无向图，求其中权值最小的一座桥，派最少的士兵去炸掉。求桥，选其中最小权值的即可。注意参照题目叙述给出恰当的输出。特殊情况需要特殊处理。</a:t>
            </a:r>
            <a:endParaRPr lang="en-US" altLang="zh-CN" sz="2200" dirty="0">
              <a:latin typeface="Consolas" panose="020B0609020204030204" pitchFamily="49" charset="0"/>
            </a:endParaRPr>
          </a:p>
        </p:txBody>
      </p:sp>
    </p:spTree>
    <p:extLst>
      <p:ext uri="{BB962C8B-B14F-4D97-AF65-F5344CB8AC3E}">
        <p14:creationId xmlns:p14="http://schemas.microsoft.com/office/powerpoint/2010/main" val="141379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双连通分量</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400" dirty="0"/>
              <a:t>在一张连通的无向图中，对于两个点</a:t>
            </a:r>
            <a:r>
              <a:rPr lang="en-US" altLang="zh-CN" sz="2400" dirty="0"/>
              <a:t>u</a:t>
            </a:r>
            <a:r>
              <a:rPr lang="zh-CN" altLang="en-US" sz="2400" dirty="0"/>
              <a:t>和</a:t>
            </a:r>
            <a:r>
              <a:rPr lang="en-US" altLang="zh-CN" sz="2400" dirty="0"/>
              <a:t>v</a:t>
            </a:r>
            <a:r>
              <a:rPr lang="zh-CN" altLang="en-US" sz="2400" dirty="0"/>
              <a:t>，如果无论删去哪条边（只能删去一条）都不能使它们不连通，我们就说</a:t>
            </a:r>
            <a:r>
              <a:rPr lang="en-US" altLang="zh-CN" sz="2400" dirty="0"/>
              <a:t>u</a:t>
            </a:r>
            <a:r>
              <a:rPr lang="zh-CN" altLang="en-US" sz="2400" dirty="0"/>
              <a:t>和</a:t>
            </a:r>
            <a:r>
              <a:rPr lang="en-US" altLang="zh-CN" sz="2400" dirty="0"/>
              <a:t>v</a:t>
            </a:r>
            <a:r>
              <a:rPr lang="zh-CN" altLang="en-US" sz="2400" b="1" dirty="0"/>
              <a:t>边双连通</a:t>
            </a:r>
            <a:r>
              <a:rPr lang="zh-CN" altLang="en-US" sz="2400" dirty="0"/>
              <a:t> 。</a:t>
            </a:r>
          </a:p>
          <a:p>
            <a:r>
              <a:rPr lang="zh-CN" altLang="en-US" sz="2400" dirty="0"/>
              <a:t>在一张连通的无向图中，对于两个点</a:t>
            </a:r>
            <a:r>
              <a:rPr lang="en-US" altLang="zh-CN" sz="2400" dirty="0"/>
              <a:t>u</a:t>
            </a:r>
            <a:r>
              <a:rPr lang="zh-CN" altLang="en-US" sz="2400" dirty="0"/>
              <a:t>和</a:t>
            </a:r>
            <a:r>
              <a:rPr lang="en-US" altLang="zh-CN" sz="2400" dirty="0"/>
              <a:t>v</a:t>
            </a:r>
            <a:r>
              <a:rPr lang="zh-CN" altLang="en-US" sz="2400" dirty="0"/>
              <a:t>，如果无论删去哪个点（只能删去一个，且不能删自己）都不能使它们不连通，我们就说</a:t>
            </a:r>
            <a:r>
              <a:rPr lang="en-US" altLang="zh-CN" sz="2400" dirty="0"/>
              <a:t>u</a:t>
            </a:r>
            <a:r>
              <a:rPr lang="zh-CN" altLang="en-US" sz="2400" dirty="0"/>
              <a:t>和</a:t>
            </a:r>
            <a:r>
              <a:rPr lang="en-US" altLang="zh-CN" sz="2400" dirty="0"/>
              <a:t>v</a:t>
            </a:r>
            <a:r>
              <a:rPr lang="zh-CN" altLang="en-US" sz="2400" b="1" dirty="0"/>
              <a:t>点双连通</a:t>
            </a:r>
            <a:r>
              <a:rPr lang="zh-CN" altLang="en-US" sz="2400" dirty="0"/>
              <a:t> 。</a:t>
            </a:r>
            <a:endParaRPr lang="en-US" altLang="zh-CN" sz="2400" dirty="0"/>
          </a:p>
          <a:p>
            <a:r>
              <a:rPr lang="zh-CN" altLang="en-US" sz="2400" dirty="0"/>
              <a:t>边双连通具有传递性</a:t>
            </a:r>
            <a:endParaRPr lang="en-US" altLang="zh-CN" sz="2400" dirty="0"/>
          </a:p>
          <a:p>
            <a:r>
              <a:rPr lang="zh-CN" altLang="en-US" sz="2400" dirty="0"/>
              <a:t>点双连通</a:t>
            </a:r>
            <a:r>
              <a:rPr lang="zh-CN" altLang="en-US" sz="2400" b="1" dirty="0"/>
              <a:t>不</a:t>
            </a:r>
            <a:r>
              <a:rPr lang="zh-CN" altLang="en-US" sz="2400" dirty="0"/>
              <a:t>具有传递性。（右图反例）</a:t>
            </a:r>
            <a:br>
              <a:rPr lang="en-US" altLang="zh-CN" sz="2400" dirty="0"/>
            </a:br>
            <a:r>
              <a:rPr lang="zh-CN" altLang="en-US" sz="2400" dirty="0"/>
              <a:t>（</a:t>
            </a:r>
            <a:r>
              <a:rPr lang="en-US" altLang="zh-CN" sz="2400" dirty="0"/>
              <a:t>AB</a:t>
            </a:r>
            <a:r>
              <a:rPr lang="zh-CN" altLang="en-US" sz="2400" dirty="0"/>
              <a:t>双连通，</a:t>
            </a:r>
            <a:r>
              <a:rPr lang="en-US" altLang="zh-CN" sz="2400" dirty="0"/>
              <a:t>BC</a:t>
            </a:r>
            <a:r>
              <a:rPr lang="zh-CN" altLang="en-US" sz="2400" dirty="0"/>
              <a:t>双连通，</a:t>
            </a:r>
            <a:r>
              <a:rPr lang="en-US" altLang="zh-CN" sz="2400" dirty="0"/>
              <a:t>AC</a:t>
            </a:r>
            <a:r>
              <a:rPr lang="zh-CN" altLang="en-US" sz="2400" dirty="0"/>
              <a:t>不是）</a:t>
            </a:r>
            <a:endParaRPr lang="en-US" altLang="zh-CN" sz="2400" dirty="0"/>
          </a:p>
          <a:p>
            <a:endParaRPr lang="en-US" altLang="zh-CN" sz="2400" dirty="0">
              <a:latin typeface="Consolas" panose="020B0609020204030204" pitchFamily="49" charset="0"/>
            </a:endParaRPr>
          </a:p>
          <a:p>
            <a:endParaRPr lang="en-US" altLang="zh-CN" sz="2200" dirty="0">
              <a:latin typeface="Consolas" panose="020B0609020204030204" pitchFamily="49" charset="0"/>
            </a:endParaRPr>
          </a:p>
        </p:txBody>
      </p:sp>
      <p:pic>
        <p:nvPicPr>
          <p:cNvPr id="6" name="图片 5">
            <a:extLst>
              <a:ext uri="{FF2B5EF4-FFF2-40B4-BE49-F238E27FC236}">
                <a16:creationId xmlns:a16="http://schemas.microsoft.com/office/drawing/2014/main" id="{C8799D17-52B5-470C-88E0-DDCF28C22FA9}"/>
              </a:ext>
            </a:extLst>
          </p:cNvPr>
          <p:cNvPicPr>
            <a:picLocks noChangeAspect="1"/>
          </p:cNvPicPr>
          <p:nvPr/>
        </p:nvPicPr>
        <p:blipFill>
          <a:blip r:embed="rId2"/>
          <a:stretch>
            <a:fillRect/>
          </a:stretch>
        </p:blipFill>
        <p:spPr>
          <a:xfrm>
            <a:off x="6563429" y="3934191"/>
            <a:ext cx="5628571" cy="2923809"/>
          </a:xfrm>
          <a:prstGeom prst="rect">
            <a:avLst/>
          </a:prstGeom>
        </p:spPr>
      </p:pic>
    </p:spTree>
    <p:extLst>
      <p:ext uri="{BB962C8B-B14F-4D97-AF65-F5344CB8AC3E}">
        <p14:creationId xmlns:p14="http://schemas.microsoft.com/office/powerpoint/2010/main" val="128506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899D-5CB3-4234-9DDC-475E5F4763CF}"/>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DFS</a:t>
            </a:r>
            <a:r>
              <a:rPr lang="zh-CN" altLang="en-US" b="1" dirty="0">
                <a:latin typeface="微软雅黑" panose="020B0503020204020204" pitchFamily="34" charset="-122"/>
                <a:ea typeface="微软雅黑" panose="020B0503020204020204" pitchFamily="34" charset="-122"/>
              </a:rPr>
              <a:t>生成树</a:t>
            </a:r>
          </a:p>
        </p:txBody>
      </p:sp>
      <p:sp>
        <p:nvSpPr>
          <p:cNvPr id="3" name="内容占位符 2">
            <a:extLst>
              <a:ext uri="{FF2B5EF4-FFF2-40B4-BE49-F238E27FC236}">
                <a16:creationId xmlns:a16="http://schemas.microsoft.com/office/drawing/2014/main" id="{B5C58645-BC88-4F44-AEED-DCAA5A7D72E1}"/>
              </a:ext>
            </a:extLst>
          </p:cNvPr>
          <p:cNvSpPr>
            <a:spLocks noGrp="1"/>
          </p:cNvSpPr>
          <p:nvPr>
            <p:ph idx="1"/>
          </p:nvPr>
        </p:nvSpPr>
        <p:spPr/>
        <p:txBody>
          <a:bodyPr>
            <a:normAutofit/>
          </a:bodyPr>
          <a:lstStyle/>
          <a:p>
            <a:r>
              <a:rPr lang="zh-CN" altLang="en-US" sz="2000" dirty="0"/>
              <a:t>有向图的 </a:t>
            </a:r>
            <a:r>
              <a:rPr lang="en-US" altLang="zh-CN" sz="2000" dirty="0"/>
              <a:t>DFS </a:t>
            </a:r>
            <a:r>
              <a:rPr lang="zh-CN" altLang="en-US" sz="2000" dirty="0"/>
              <a:t>生成树主要有 </a:t>
            </a:r>
            <a:r>
              <a:rPr lang="en-US" altLang="zh-CN" sz="2000" dirty="0"/>
              <a:t>4 </a:t>
            </a:r>
            <a:r>
              <a:rPr lang="zh-CN" altLang="en-US" sz="2000" dirty="0"/>
              <a:t>种边（不一定全部出现）：</a:t>
            </a:r>
            <a:endParaRPr lang="en-US" altLang="zh-CN" sz="2000" dirty="0"/>
          </a:p>
          <a:p>
            <a:r>
              <a:rPr lang="zh-CN" altLang="en-US" sz="2000" b="1" dirty="0">
                <a:solidFill>
                  <a:srgbClr val="00B050"/>
                </a:solidFill>
              </a:rPr>
              <a:t>树边（</a:t>
            </a:r>
            <a:r>
              <a:rPr lang="en-US" altLang="zh-CN" sz="2000" b="1" dirty="0">
                <a:solidFill>
                  <a:srgbClr val="00B050"/>
                </a:solidFill>
              </a:rPr>
              <a:t>tree edge</a:t>
            </a:r>
            <a:r>
              <a:rPr lang="zh-CN" altLang="en-US" sz="2000" b="1" dirty="0">
                <a:solidFill>
                  <a:srgbClr val="00B050"/>
                </a:solidFill>
              </a:rPr>
              <a:t>）</a:t>
            </a:r>
            <a:r>
              <a:rPr lang="zh-CN" altLang="en-US" sz="2000" dirty="0"/>
              <a:t>每次搜索找到一个还没有访问过的结点的时候就形成了一条树边。</a:t>
            </a:r>
            <a:endParaRPr lang="en-US" altLang="zh-CN" sz="2000" dirty="0"/>
          </a:p>
          <a:p>
            <a:r>
              <a:rPr lang="zh-CN" altLang="en-US" sz="2000" b="1" dirty="0">
                <a:solidFill>
                  <a:srgbClr val="FFFF00"/>
                </a:solidFill>
              </a:rPr>
              <a:t>反祖边（</a:t>
            </a:r>
            <a:r>
              <a:rPr lang="en-US" altLang="zh-CN" sz="2000" b="1" dirty="0">
                <a:solidFill>
                  <a:srgbClr val="FFFF00"/>
                </a:solidFill>
              </a:rPr>
              <a:t>back edge</a:t>
            </a:r>
            <a:r>
              <a:rPr lang="zh-CN" altLang="en-US" sz="2000" b="1" dirty="0">
                <a:solidFill>
                  <a:srgbClr val="FFFF00"/>
                </a:solidFill>
              </a:rPr>
              <a:t>）</a:t>
            </a:r>
            <a:r>
              <a:rPr lang="zh-CN" altLang="en-US" sz="2000" dirty="0"/>
              <a:t>也被叫做回边，即指向祖先结点的边。</a:t>
            </a:r>
            <a:endParaRPr lang="en-US" altLang="zh-CN" sz="2000" dirty="0"/>
          </a:p>
          <a:p>
            <a:r>
              <a:rPr lang="zh-CN" altLang="en-US" sz="2000" b="1" dirty="0">
                <a:solidFill>
                  <a:srgbClr val="FF0000"/>
                </a:solidFill>
              </a:rPr>
              <a:t>横叉边（</a:t>
            </a:r>
            <a:r>
              <a:rPr lang="en-US" altLang="zh-CN" sz="2000" b="1" dirty="0">
                <a:solidFill>
                  <a:srgbClr val="FF0000"/>
                </a:solidFill>
              </a:rPr>
              <a:t>cross edge</a:t>
            </a:r>
            <a:r>
              <a:rPr lang="zh-CN" altLang="en-US" sz="2000" b="1" dirty="0">
                <a:solidFill>
                  <a:srgbClr val="FF0000"/>
                </a:solidFill>
              </a:rPr>
              <a:t>）</a:t>
            </a:r>
            <a:r>
              <a:rPr lang="zh-CN" altLang="en-US" sz="2000" dirty="0"/>
              <a:t>它主要是在搜索的时候遇到了一个已经访问过的结点，但是这个结点 并不是 当前结点的祖先时形成的。</a:t>
            </a:r>
            <a:endParaRPr lang="en-US" altLang="zh-CN" sz="2000" dirty="0"/>
          </a:p>
          <a:p>
            <a:r>
              <a:rPr lang="zh-CN" altLang="en-US" sz="2000" b="1" dirty="0">
                <a:solidFill>
                  <a:srgbClr val="00B0F0"/>
                </a:solidFill>
              </a:rPr>
              <a:t>前向边（</a:t>
            </a:r>
            <a:r>
              <a:rPr lang="en-US" altLang="zh-CN" sz="2000" b="1" dirty="0">
                <a:solidFill>
                  <a:srgbClr val="00B0F0"/>
                </a:solidFill>
              </a:rPr>
              <a:t>forward edge</a:t>
            </a:r>
            <a:r>
              <a:rPr lang="zh-CN" altLang="en-US" sz="2000" b="1" dirty="0">
                <a:solidFill>
                  <a:srgbClr val="00B0F0"/>
                </a:solidFill>
              </a:rPr>
              <a:t>）</a:t>
            </a:r>
            <a:r>
              <a:rPr lang="zh-CN" altLang="en-US" sz="2000" dirty="0"/>
              <a:t>它是在搜索的时候遇到子树中的结点的时候形成的。</a:t>
            </a:r>
          </a:p>
          <a:p>
            <a:endParaRPr lang="zh-CN" altLang="en-US" sz="2000" dirty="0"/>
          </a:p>
          <a:p>
            <a:endParaRPr lang="zh-CN" altLang="en-US" sz="2000" dirty="0"/>
          </a:p>
        </p:txBody>
      </p:sp>
    </p:spTree>
    <p:extLst>
      <p:ext uri="{BB962C8B-B14F-4D97-AF65-F5344CB8AC3E}">
        <p14:creationId xmlns:p14="http://schemas.microsoft.com/office/powerpoint/2010/main" val="40616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normAutofit/>
          </a:bodyPr>
          <a:lstStyle/>
          <a:p>
            <a:r>
              <a:rPr lang="en-US" altLang="zh-CN" b="1" dirty="0">
                <a:latin typeface="微软雅黑" panose="020B0503020204020204" pitchFamily="34" charset="-122"/>
                <a:ea typeface="微软雅黑" panose="020B0503020204020204" pitchFamily="34" charset="-122"/>
              </a:rPr>
              <a:t>DFS</a:t>
            </a:r>
            <a:r>
              <a:rPr lang="zh-CN" altLang="en-US" b="1" dirty="0">
                <a:latin typeface="微软雅黑" panose="020B0503020204020204" pitchFamily="34" charset="-122"/>
                <a:ea typeface="微软雅黑" panose="020B0503020204020204" pitchFamily="34" charset="-122"/>
              </a:rPr>
              <a:t>判断</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400" dirty="0"/>
              <a:t>对于一张连通的无向图，我们可以从任意一点开始 </a:t>
            </a:r>
            <a:r>
              <a:rPr lang="en-US" altLang="zh-CN" sz="2400" dirty="0"/>
              <a:t>DFS</a:t>
            </a:r>
            <a:r>
              <a:rPr lang="zh-CN" altLang="en-US" sz="2400" dirty="0"/>
              <a:t>，得到原图的一棵生成树（以开始 </a:t>
            </a:r>
            <a:r>
              <a:rPr lang="en-US" altLang="zh-CN" sz="2400" dirty="0"/>
              <a:t>DFS </a:t>
            </a:r>
            <a:r>
              <a:rPr lang="zh-CN" altLang="en-US" sz="2400" dirty="0"/>
              <a:t>的那个点为根），这棵生成树上的边称作 </a:t>
            </a:r>
            <a:r>
              <a:rPr lang="zh-CN" altLang="en-US" sz="2400" b="1" dirty="0"/>
              <a:t>树边</a:t>
            </a:r>
            <a:r>
              <a:rPr lang="zh-CN" altLang="en-US" sz="2400" dirty="0"/>
              <a:t> ，不在生成树上的边称作 </a:t>
            </a:r>
            <a:r>
              <a:rPr lang="zh-CN" altLang="en-US" sz="2400" b="1" dirty="0"/>
              <a:t>非树边</a:t>
            </a:r>
            <a:r>
              <a:rPr lang="zh-CN" altLang="en-US" sz="2400" dirty="0"/>
              <a:t> 。</a:t>
            </a:r>
          </a:p>
          <a:p>
            <a:r>
              <a:rPr lang="zh-CN" altLang="en-US" sz="2400" dirty="0"/>
              <a:t>由于 </a:t>
            </a:r>
            <a:r>
              <a:rPr lang="en-US" altLang="zh-CN" sz="2400" dirty="0"/>
              <a:t>DFS </a:t>
            </a:r>
            <a:r>
              <a:rPr lang="zh-CN" altLang="en-US" sz="2400" dirty="0"/>
              <a:t>的性质，我们可以保证所有非树边连接的两个点在生成树上都满足其中一个是另一个的祖先。</a:t>
            </a:r>
            <a:endParaRPr lang="en-US" altLang="zh-CN" sz="2400" dirty="0"/>
          </a:p>
          <a:p>
            <a:r>
              <a:rPr lang="zh-CN" altLang="en-US" sz="2400" dirty="0"/>
              <a:t>如右图，黑</a:t>
            </a:r>
            <a:r>
              <a:rPr lang="zh-CN" altLang="en-US" sz="2400" dirty="0">
                <a:solidFill>
                  <a:srgbClr val="00FF00"/>
                </a:solidFill>
              </a:rPr>
              <a:t>绿</a:t>
            </a:r>
            <a:r>
              <a:rPr lang="zh-CN" altLang="en-US" sz="2400" dirty="0"/>
              <a:t>边是树边，</a:t>
            </a:r>
            <a:r>
              <a:rPr lang="zh-CN" altLang="en-US" sz="2400" dirty="0">
                <a:solidFill>
                  <a:srgbClr val="FF0000"/>
                </a:solidFill>
              </a:rPr>
              <a:t>红色</a:t>
            </a:r>
            <a:r>
              <a:rPr lang="zh-CN" altLang="en-US" sz="2400" dirty="0"/>
              <a:t>为</a:t>
            </a:r>
            <a:r>
              <a:rPr lang="zh-CN" altLang="en-US" sz="2400" dirty="0">
                <a:solidFill>
                  <a:srgbClr val="FF0000"/>
                </a:solidFill>
              </a:rPr>
              <a:t>非树边</a:t>
            </a:r>
            <a:r>
              <a:rPr lang="zh-CN" altLang="en-US" sz="2400" dirty="0"/>
              <a:t>。</a:t>
            </a:r>
            <a:endParaRPr lang="en-US" altLang="zh-CN" sz="2400" dirty="0"/>
          </a:p>
          <a:p>
            <a:r>
              <a:rPr lang="zh-CN" altLang="en-US" sz="2400" dirty="0">
                <a:solidFill>
                  <a:srgbClr val="00FF00"/>
                </a:solidFill>
              </a:rPr>
              <a:t>绿色的树边</a:t>
            </a:r>
            <a:r>
              <a:rPr lang="zh-CN" altLang="en-US" sz="2400" dirty="0"/>
              <a:t>至少 被一条</a:t>
            </a:r>
            <a:r>
              <a:rPr lang="zh-CN" altLang="en-US" sz="2400" dirty="0">
                <a:solidFill>
                  <a:srgbClr val="FF0000"/>
                </a:solidFill>
              </a:rPr>
              <a:t>非树边</a:t>
            </a:r>
            <a:r>
              <a:rPr lang="zh-CN" altLang="en-US" sz="2400" dirty="0"/>
              <a:t>覆盖，</a:t>
            </a:r>
            <a:br>
              <a:rPr lang="en-US" altLang="zh-CN" sz="2400" dirty="0"/>
            </a:br>
            <a:r>
              <a:rPr lang="zh-CN" altLang="en-US" sz="2400" dirty="0"/>
              <a:t>黑色的树边不被 任何 </a:t>
            </a:r>
            <a:r>
              <a:rPr lang="zh-CN" altLang="en-US" sz="2400" dirty="0">
                <a:solidFill>
                  <a:srgbClr val="FF0000"/>
                </a:solidFill>
              </a:rPr>
              <a:t>非树边</a:t>
            </a:r>
            <a:r>
              <a:rPr lang="zh-CN" altLang="en-US" sz="2400" dirty="0"/>
              <a:t>覆盖。</a:t>
            </a:r>
          </a:p>
          <a:p>
            <a:r>
              <a:rPr lang="zh-CN" altLang="en-US" sz="2400" dirty="0"/>
              <a:t>显然，非树边和绿色的树边一定不是桥，</a:t>
            </a:r>
            <a:br>
              <a:rPr lang="en-US" altLang="zh-CN" sz="2400" dirty="0"/>
            </a:br>
            <a:r>
              <a:rPr lang="zh-CN" altLang="en-US" sz="2400" b="1" dirty="0"/>
              <a:t>黑色的树边一定是桥。</a:t>
            </a:r>
            <a:endParaRPr lang="en-US" altLang="zh-CN" sz="2400" b="1" dirty="0"/>
          </a:p>
        </p:txBody>
      </p:sp>
      <p:pic>
        <p:nvPicPr>
          <p:cNvPr id="4" name="图片 3">
            <a:extLst>
              <a:ext uri="{FF2B5EF4-FFF2-40B4-BE49-F238E27FC236}">
                <a16:creationId xmlns:a16="http://schemas.microsoft.com/office/drawing/2014/main" id="{A2831BA1-204A-404E-AC3B-1C9DEDEE6B4B}"/>
              </a:ext>
            </a:extLst>
          </p:cNvPr>
          <p:cNvPicPr>
            <a:picLocks noChangeAspect="1"/>
          </p:cNvPicPr>
          <p:nvPr/>
        </p:nvPicPr>
        <p:blipFill>
          <a:blip r:embed="rId2"/>
          <a:stretch>
            <a:fillRect/>
          </a:stretch>
        </p:blipFill>
        <p:spPr>
          <a:xfrm>
            <a:off x="8681157" y="3686175"/>
            <a:ext cx="3510843" cy="3171825"/>
          </a:xfrm>
          <a:prstGeom prst="rect">
            <a:avLst/>
          </a:prstGeom>
        </p:spPr>
      </p:pic>
    </p:spTree>
    <p:extLst>
      <p:ext uri="{BB962C8B-B14F-4D97-AF65-F5344CB8AC3E}">
        <p14:creationId xmlns:p14="http://schemas.microsoft.com/office/powerpoint/2010/main" val="351072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A6163-8311-4EA3-A07B-5DCCB50D89F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8047DFF-0A7B-4C3A-8A0F-B9A3036F4E0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359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091A4AE-7BAC-4593-AA8B-72F5A8BD901B}"/>
              </a:ext>
            </a:extLst>
          </p:cNvPr>
          <p:cNvPicPr>
            <a:picLocks noGrp="1" noChangeAspect="1"/>
          </p:cNvPicPr>
          <p:nvPr>
            <p:ph idx="1"/>
          </p:nvPr>
        </p:nvPicPr>
        <p:blipFill>
          <a:blip r:embed="rId2"/>
          <a:stretch>
            <a:fillRect/>
          </a:stretch>
        </p:blipFill>
        <p:spPr>
          <a:xfrm>
            <a:off x="3954886" y="2141538"/>
            <a:ext cx="3593253" cy="3649662"/>
          </a:xfrm>
          <a:prstGeom prst="rect">
            <a:avLst/>
          </a:prstGeom>
        </p:spPr>
      </p:pic>
    </p:spTree>
    <p:extLst>
      <p:ext uri="{BB962C8B-B14F-4D97-AF65-F5344CB8AC3E}">
        <p14:creationId xmlns:p14="http://schemas.microsoft.com/office/powerpoint/2010/main" val="199263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9701B91E-1FFE-4889-9807-C07AE6CD8469}"/>
              </a:ext>
            </a:extLst>
          </p:cNvPr>
          <p:cNvPicPr>
            <a:picLocks noGrp="1" noChangeAspect="1"/>
          </p:cNvPicPr>
          <p:nvPr>
            <p:ph idx="1"/>
          </p:nvPr>
        </p:nvPicPr>
        <p:blipFill>
          <a:blip r:embed="rId2"/>
          <a:stretch>
            <a:fillRect/>
          </a:stretch>
        </p:blipFill>
        <p:spPr>
          <a:xfrm>
            <a:off x="3957146" y="2084388"/>
            <a:ext cx="3588732" cy="3649662"/>
          </a:xfrm>
          <a:prstGeom prst="rect">
            <a:avLst/>
          </a:prstGeom>
        </p:spPr>
      </p:pic>
    </p:spTree>
    <p:extLst>
      <p:ext uri="{BB962C8B-B14F-4D97-AF65-F5344CB8AC3E}">
        <p14:creationId xmlns:p14="http://schemas.microsoft.com/office/powerpoint/2010/main" val="150549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DFS </a:t>
            </a:r>
            <a:r>
              <a:rPr lang="zh-CN" altLang="en-US" b="1" dirty="0">
                <a:latin typeface="微软雅黑" panose="020B0503020204020204" pitchFamily="34" charset="-122"/>
                <a:ea typeface="微软雅黑" panose="020B0503020204020204" pitchFamily="34" charset="-122"/>
              </a:rPr>
              <a:t>生成树与强连通分量之间的关系</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p:txBody>
          <a:bodyPr anchor="t">
            <a:normAutofit/>
          </a:bodyPr>
          <a:lstStyle/>
          <a:p>
            <a:r>
              <a:rPr lang="zh-CN" altLang="en-US" sz="2400" dirty="0"/>
              <a:t>如果结点</a:t>
            </a:r>
            <a:r>
              <a:rPr lang="en-US" altLang="zh-CN" sz="2400" dirty="0"/>
              <a:t>u</a:t>
            </a:r>
            <a:r>
              <a:rPr lang="zh-CN" altLang="en-US" sz="2400" dirty="0"/>
              <a:t>是某个强连通分量在搜索树中遇到的第一个结点，那么这个强连通分量的其余结点肯定是在搜索树中的以</a:t>
            </a:r>
            <a:r>
              <a:rPr lang="en-US" altLang="zh-CN" sz="2400" dirty="0"/>
              <a:t>u</a:t>
            </a:r>
            <a:r>
              <a:rPr lang="zh-CN" altLang="en-US" sz="2400" dirty="0"/>
              <a:t>为根的子树中。</a:t>
            </a:r>
            <a:r>
              <a:rPr lang="en-US" altLang="zh-CN" sz="2400" dirty="0"/>
              <a:t>u</a:t>
            </a:r>
            <a:r>
              <a:rPr lang="zh-CN" altLang="en-US" sz="2400" dirty="0"/>
              <a:t>被称为这个强连通分量的根。</a:t>
            </a:r>
          </a:p>
          <a:p>
            <a:endParaRPr lang="zh-CN" altLang="en-US" sz="2400" dirty="0"/>
          </a:p>
          <a:p>
            <a:r>
              <a:rPr lang="zh-CN" altLang="en-US" sz="2400" dirty="0"/>
              <a:t>反证法：假设有个结点</a:t>
            </a:r>
            <a:r>
              <a:rPr lang="en-US" altLang="zh-CN" sz="2400" dirty="0"/>
              <a:t>v</a:t>
            </a:r>
            <a:r>
              <a:rPr lang="zh-CN" altLang="en-US" sz="2400" dirty="0"/>
              <a:t>在该强连通分量中，但是不在以</a:t>
            </a:r>
            <a:r>
              <a:rPr lang="en-US" altLang="zh-CN" sz="2400" dirty="0"/>
              <a:t>u</a:t>
            </a:r>
            <a:r>
              <a:rPr lang="zh-CN" altLang="en-US" sz="2400" dirty="0"/>
              <a:t>为根的子树中，那么</a:t>
            </a:r>
            <a:r>
              <a:rPr lang="en-US" altLang="zh-CN" sz="2400" dirty="0"/>
              <a:t>u</a:t>
            </a:r>
            <a:r>
              <a:rPr lang="zh-CN" altLang="en-US" sz="2400" dirty="0"/>
              <a:t>到</a:t>
            </a:r>
            <a:r>
              <a:rPr lang="en-US" altLang="zh-CN" sz="2400" dirty="0"/>
              <a:t>v</a:t>
            </a:r>
            <a:r>
              <a:rPr lang="zh-CN" altLang="en-US" sz="2400" dirty="0"/>
              <a:t>的路径中肯定有一条离开子树的边。但是这样的边只可能是横叉边或者反祖边，然而这两条边都要求指向的结点已经被访问过了，这就和</a:t>
            </a:r>
            <a:r>
              <a:rPr lang="en-US" altLang="zh-CN" sz="2400" dirty="0"/>
              <a:t>u</a:t>
            </a:r>
            <a:r>
              <a:rPr lang="zh-CN" altLang="en-US" sz="2400" dirty="0"/>
              <a:t>是第一个访问的结点矛盾了。得证。</a:t>
            </a:r>
          </a:p>
        </p:txBody>
      </p:sp>
    </p:spTree>
    <p:extLst>
      <p:ext uri="{BB962C8B-B14F-4D97-AF65-F5344CB8AC3E}">
        <p14:creationId xmlns:p14="http://schemas.microsoft.com/office/powerpoint/2010/main" val="423859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Tarjan</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算法</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1" y="2142067"/>
            <a:ext cx="10131425" cy="4649258"/>
          </a:xfrm>
        </p:spPr>
        <p:txBody>
          <a:bodyPr anchor="t">
            <a:normAutofit/>
          </a:bodyPr>
          <a:lstStyle/>
          <a:p>
            <a:r>
              <a:rPr lang="zh-CN" altLang="en-US" sz="2400" dirty="0"/>
              <a:t>明显的，当搜索到</a:t>
            </a:r>
            <a:r>
              <a:rPr lang="zh-CN" altLang="en-US" sz="2400" b="1" dirty="0">
                <a:solidFill>
                  <a:srgbClr val="FFFF00"/>
                </a:solidFill>
              </a:rPr>
              <a:t>反祖边</a:t>
            </a:r>
            <a:r>
              <a:rPr lang="zh-CN" altLang="en-US" sz="2400" dirty="0"/>
              <a:t>时，说明出现了一个</a:t>
            </a:r>
            <a:br>
              <a:rPr lang="en-US" altLang="zh-CN" sz="2400" dirty="0"/>
            </a:br>
            <a:r>
              <a:rPr lang="zh-CN" altLang="en-US" sz="2400" dirty="0"/>
              <a:t>强连通分量。（如右图中</a:t>
            </a:r>
            <a:r>
              <a:rPr lang="en-US" altLang="zh-CN" sz="2400" dirty="0"/>
              <a:t>3-10-7)</a:t>
            </a:r>
            <a:r>
              <a:rPr lang="zh-CN" altLang="en-US" sz="2400" dirty="0"/>
              <a:t>。</a:t>
            </a:r>
            <a:r>
              <a:rPr lang="zh-CN" altLang="en-US" sz="2400" b="1" dirty="0"/>
              <a:t>但不一定是极大强连通分量</a:t>
            </a:r>
            <a:r>
              <a:rPr lang="zh-CN" altLang="en-US" sz="2400" dirty="0"/>
              <a:t>。</a:t>
            </a:r>
            <a:endParaRPr lang="en-US" altLang="zh-CN" sz="2400" dirty="0"/>
          </a:p>
          <a:p>
            <a:endParaRPr lang="en-US" altLang="zh-CN" sz="2400" dirty="0"/>
          </a:p>
          <a:p>
            <a:r>
              <a:rPr lang="zh-CN" altLang="en-US" sz="2400" dirty="0"/>
              <a:t>记</a:t>
            </a:r>
            <a:r>
              <a:rPr lang="en-US" altLang="zh-CN" sz="2400" dirty="0" err="1"/>
              <a:t>dfn</a:t>
            </a:r>
            <a:r>
              <a:rPr lang="en-US" altLang="zh-CN" sz="2400" dirty="0"/>
              <a:t>[</a:t>
            </a:r>
            <a:r>
              <a:rPr lang="en-US" altLang="zh-CN" sz="2400" dirty="0" err="1"/>
              <a:t>i</a:t>
            </a:r>
            <a:r>
              <a:rPr lang="en-US" altLang="zh-CN" sz="2400" dirty="0"/>
              <a:t>]</a:t>
            </a:r>
            <a:r>
              <a:rPr lang="zh-CN" altLang="en-US" sz="2400" dirty="0"/>
              <a:t> 为点</a:t>
            </a:r>
            <a:r>
              <a:rPr lang="en-US" altLang="zh-CN" sz="2400" dirty="0" err="1"/>
              <a:t>i</a:t>
            </a:r>
            <a:r>
              <a:rPr lang="zh-CN" altLang="en-US" sz="2400" dirty="0"/>
              <a:t>在</a:t>
            </a:r>
            <a:r>
              <a:rPr lang="en-US" altLang="zh-CN" sz="2400" dirty="0" err="1"/>
              <a:t>dfs</a:t>
            </a:r>
            <a:r>
              <a:rPr lang="zh-CN" altLang="en-US" sz="2400" dirty="0"/>
              <a:t>过程中 </a:t>
            </a:r>
            <a:r>
              <a:rPr lang="zh-CN" altLang="en-US" sz="2400" b="1" dirty="0">
                <a:solidFill>
                  <a:schemeClr val="accent6">
                    <a:lumMod val="20000"/>
                    <a:lumOff val="80000"/>
                  </a:schemeClr>
                </a:solidFill>
              </a:rPr>
              <a:t>被搜索到的时刻</a:t>
            </a:r>
            <a:r>
              <a:rPr lang="en-US" altLang="zh-CN" sz="2400" b="1" dirty="0">
                <a:solidFill>
                  <a:schemeClr val="accent6">
                    <a:lumMod val="20000"/>
                    <a:lumOff val="80000"/>
                  </a:schemeClr>
                </a:solidFill>
              </a:rPr>
              <a:t>/</a:t>
            </a:r>
            <a:r>
              <a:rPr lang="zh-CN" altLang="en-US" sz="2400" b="1" dirty="0">
                <a:solidFill>
                  <a:schemeClr val="accent6">
                    <a:lumMod val="20000"/>
                    <a:lumOff val="80000"/>
                  </a:schemeClr>
                </a:solidFill>
              </a:rPr>
              <a:t>次序</a:t>
            </a:r>
            <a:r>
              <a:rPr lang="zh-CN" altLang="en-US" sz="2400" dirty="0"/>
              <a:t>。</a:t>
            </a:r>
            <a:br>
              <a:rPr lang="en-US" altLang="zh-CN" sz="2400" dirty="0"/>
            </a:br>
            <a:r>
              <a:rPr lang="zh-CN" altLang="en-US" sz="2400" dirty="0"/>
              <a:t>这也被称之为“时间戳”。</a:t>
            </a:r>
            <a:endParaRPr lang="en-US" altLang="zh-CN" sz="2400" dirty="0"/>
          </a:p>
          <a:p>
            <a:r>
              <a:rPr lang="zh-CN" altLang="en-US" sz="2400" dirty="0"/>
              <a:t>记</a:t>
            </a:r>
            <a:r>
              <a:rPr lang="en-US" altLang="zh-CN" sz="2400" dirty="0"/>
              <a:t>low[</a:t>
            </a:r>
            <a:r>
              <a:rPr lang="en-US" altLang="zh-CN" sz="2400" dirty="0" err="1"/>
              <a:t>i</a:t>
            </a:r>
            <a:r>
              <a:rPr lang="en-US" altLang="zh-CN" sz="2400" dirty="0"/>
              <a:t>]</a:t>
            </a:r>
            <a:r>
              <a:rPr lang="zh-CN" altLang="en-US" sz="2400" dirty="0"/>
              <a:t>为从</a:t>
            </a:r>
            <a:r>
              <a:rPr lang="en-US" altLang="zh-CN" sz="2400" dirty="0" err="1"/>
              <a:t>i</a:t>
            </a:r>
            <a:r>
              <a:rPr lang="zh-CN" altLang="en-US" sz="2400" dirty="0"/>
              <a:t>点出发，能走到的</a:t>
            </a:r>
            <a:br>
              <a:rPr lang="en-US" altLang="zh-CN" sz="2400" dirty="0"/>
            </a:br>
            <a:r>
              <a:rPr lang="zh-CN" altLang="en-US" sz="2400" dirty="0"/>
              <a:t>“最早的、已被搜过”的点的“时间戳”。</a:t>
            </a:r>
            <a:endParaRPr lang="en-US" altLang="zh-CN" sz="2400" dirty="0"/>
          </a:p>
          <a:p>
            <a:endParaRPr lang="en-US" altLang="zh-CN" sz="2400" dirty="0"/>
          </a:p>
          <a:p>
            <a:r>
              <a:rPr lang="zh-CN" altLang="en-US" sz="2400" dirty="0"/>
              <a:t>每个节点的时间戳是独一无二的</a:t>
            </a:r>
            <a:br>
              <a:rPr lang="en-US" altLang="zh-CN" sz="2400" dirty="0"/>
            </a:br>
            <a:r>
              <a:rPr lang="zh-CN" altLang="en-US" sz="2400" dirty="0"/>
              <a:t>所以</a:t>
            </a:r>
            <a:r>
              <a:rPr lang="en-US" altLang="zh-CN" sz="2400" dirty="0"/>
              <a:t>low</a:t>
            </a:r>
            <a:r>
              <a:rPr lang="zh-CN" altLang="en-US" sz="2400" dirty="0"/>
              <a:t>标记的不仅是时间，也对应着独一无二的节点。</a:t>
            </a:r>
          </a:p>
        </p:txBody>
      </p:sp>
      <p:pic>
        <p:nvPicPr>
          <p:cNvPr id="5" name="内容占位符 7">
            <a:extLst>
              <a:ext uri="{FF2B5EF4-FFF2-40B4-BE49-F238E27FC236}">
                <a16:creationId xmlns:a16="http://schemas.microsoft.com/office/drawing/2014/main" id="{BBC9AF01-3B07-4EE0-977B-5220ED824B90}"/>
              </a:ext>
            </a:extLst>
          </p:cNvPr>
          <p:cNvPicPr>
            <a:picLocks noChangeAspect="1"/>
          </p:cNvPicPr>
          <p:nvPr/>
        </p:nvPicPr>
        <p:blipFill>
          <a:blip r:embed="rId2"/>
          <a:stretch>
            <a:fillRect/>
          </a:stretch>
        </p:blipFill>
        <p:spPr>
          <a:xfrm>
            <a:off x="8603268" y="3217863"/>
            <a:ext cx="3588732" cy="3649662"/>
          </a:xfrm>
          <a:prstGeom prst="rect">
            <a:avLst/>
          </a:prstGeom>
        </p:spPr>
      </p:pic>
    </p:spTree>
    <p:extLst>
      <p:ext uri="{BB962C8B-B14F-4D97-AF65-F5344CB8AC3E}">
        <p14:creationId xmlns:p14="http://schemas.microsoft.com/office/powerpoint/2010/main" val="35992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Tarjan</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算法</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7"/>
            <a:ext cx="10131425" cy="4649258"/>
          </a:xfrm>
        </p:spPr>
        <p:txBody>
          <a:bodyPr anchor="t">
            <a:normAutofit/>
          </a:bodyPr>
          <a:lstStyle/>
          <a:p>
            <a:r>
              <a:rPr lang="zh-CN" altLang="en-US" sz="2400" dirty="0">
                <a:latin typeface="Consolas" panose="020B0609020204030204" pitchFamily="49" charset="0"/>
              </a:rPr>
              <a:t>在</a:t>
            </a:r>
            <a:r>
              <a:rPr lang="en-US" altLang="zh-CN" sz="2400" dirty="0" err="1">
                <a:latin typeface="Consolas" panose="020B0609020204030204" pitchFamily="49" charset="0"/>
              </a:rPr>
              <a:t>dfs</a:t>
            </a:r>
            <a:r>
              <a:rPr lang="zh-CN" altLang="en-US" sz="2400" dirty="0">
                <a:latin typeface="Consolas" panose="020B0609020204030204" pitchFamily="49" charset="0"/>
              </a:rPr>
              <a:t>过程中，当前节点为</a:t>
            </a:r>
            <a:r>
              <a:rPr lang="en-US" altLang="zh-CN" sz="2400" dirty="0">
                <a:latin typeface="Consolas" panose="020B0609020204030204" pitchFamily="49" charset="0"/>
              </a:rPr>
              <a:t>u</a:t>
            </a:r>
            <a:r>
              <a:rPr lang="zh-CN" altLang="en-US" sz="2400" dirty="0">
                <a:latin typeface="Consolas" panose="020B0609020204030204" pitchFamily="49" charset="0"/>
              </a:rPr>
              <a:t>，先盖上时间戳，即</a:t>
            </a:r>
            <a:r>
              <a:rPr lang="en-US" altLang="zh-CN" sz="2400" dirty="0" err="1">
                <a:latin typeface="Consolas" panose="020B0609020204030204" pitchFamily="49" charset="0"/>
              </a:rPr>
              <a:t>dfn</a:t>
            </a:r>
            <a:r>
              <a:rPr lang="en-US" altLang="zh-CN" sz="2400" dirty="0">
                <a:latin typeface="Consolas" panose="020B0609020204030204" pitchFamily="49" charset="0"/>
              </a:rPr>
              <a:t>[u]=++Index;</a:t>
            </a:r>
            <a:br>
              <a:rPr lang="en-US" altLang="zh-CN" sz="2400" dirty="0">
                <a:latin typeface="Consolas" panose="020B0609020204030204" pitchFamily="49" charset="0"/>
              </a:rPr>
            </a:br>
            <a:r>
              <a:rPr lang="zh-CN" altLang="en-US" sz="2400" dirty="0">
                <a:latin typeface="Consolas" panose="020B0609020204030204" pitchFamily="49" charset="0"/>
              </a:rPr>
              <a:t>后续节点情况尚未了解，只能令</a:t>
            </a:r>
            <a:r>
              <a:rPr lang="en-US" altLang="zh-CN" sz="2400" dirty="0">
                <a:latin typeface="Consolas" panose="020B0609020204030204" pitchFamily="49" charset="0"/>
              </a:rPr>
              <a:t>low[u]=</a:t>
            </a:r>
            <a:r>
              <a:rPr lang="en-US" altLang="zh-CN" sz="2400" dirty="0" err="1">
                <a:latin typeface="Consolas" panose="020B0609020204030204" pitchFamily="49" charset="0"/>
              </a:rPr>
              <a:t>dfn</a:t>
            </a:r>
            <a:r>
              <a:rPr lang="en-US" altLang="zh-CN" sz="2400" dirty="0">
                <a:latin typeface="Consolas" panose="020B0609020204030204" pitchFamily="49" charset="0"/>
              </a:rPr>
              <a:t>[u]; </a:t>
            </a:r>
          </a:p>
          <a:p>
            <a:r>
              <a:rPr lang="zh-CN" altLang="en-US" sz="2400" dirty="0">
                <a:latin typeface="Consolas" panose="020B0609020204030204" pitchFamily="49" charset="0"/>
              </a:rPr>
              <a:t>枚举</a:t>
            </a:r>
            <a:r>
              <a:rPr lang="en-US" altLang="zh-CN" sz="2400" dirty="0">
                <a:latin typeface="Consolas" panose="020B0609020204030204" pitchFamily="49" charset="0"/>
              </a:rPr>
              <a:t>u</a:t>
            </a:r>
            <a:r>
              <a:rPr lang="zh-CN" altLang="en-US" sz="2400" dirty="0">
                <a:latin typeface="Consolas" panose="020B0609020204030204" pitchFamily="49" charset="0"/>
              </a:rPr>
              <a:t>的所有出边 </a:t>
            </a:r>
            <a:r>
              <a:rPr lang="en-US" altLang="zh-CN" sz="2400" dirty="0">
                <a:latin typeface="Consolas" panose="020B0609020204030204" pitchFamily="49" charset="0"/>
              </a:rPr>
              <a:t>u-&gt;v</a:t>
            </a:r>
          </a:p>
          <a:p>
            <a:pPr lvl="1"/>
            <a:r>
              <a:rPr lang="zh-CN" altLang="en-US" sz="2200" dirty="0">
                <a:latin typeface="Consolas" panose="020B0609020204030204" pitchFamily="49" charset="0"/>
              </a:rPr>
              <a:t>若 </a:t>
            </a:r>
            <a:r>
              <a:rPr lang="en-US" altLang="zh-CN" sz="2200" b="1" dirty="0">
                <a:solidFill>
                  <a:srgbClr val="00B050"/>
                </a:solidFill>
                <a:latin typeface="Consolas" panose="020B0609020204030204" pitchFamily="49" charset="0"/>
              </a:rPr>
              <a:t>u-&gt;v</a:t>
            </a:r>
            <a:r>
              <a:rPr lang="zh-CN" altLang="en-US" sz="2200" b="1" dirty="0">
                <a:solidFill>
                  <a:srgbClr val="00B050"/>
                </a:solidFill>
                <a:latin typeface="Consolas" panose="020B0609020204030204" pitchFamily="49" charset="0"/>
              </a:rPr>
              <a:t>为树枝边 </a:t>
            </a:r>
            <a:r>
              <a:rPr lang="zh-CN" altLang="en-US" sz="2200" dirty="0">
                <a:latin typeface="Consolas" panose="020B0609020204030204" pitchFamily="49" charset="0"/>
              </a:rPr>
              <a:t>则</a:t>
            </a:r>
            <a:br>
              <a:rPr lang="en-US" altLang="zh-CN" sz="2200" dirty="0">
                <a:latin typeface="Consolas" panose="020B0609020204030204" pitchFamily="49" charset="0"/>
              </a:rPr>
            </a:br>
            <a:r>
              <a:rPr lang="en-US" altLang="zh-CN" sz="2200" dirty="0" err="1">
                <a:latin typeface="Consolas" panose="020B0609020204030204" pitchFamily="49" charset="0"/>
              </a:rPr>
              <a:t>dfs</a:t>
            </a:r>
            <a:r>
              <a:rPr lang="en-US" altLang="zh-CN" sz="2200" dirty="0">
                <a:latin typeface="Consolas" panose="020B0609020204030204" pitchFamily="49" charset="0"/>
              </a:rPr>
              <a:t>(v); </a:t>
            </a:r>
            <a:br>
              <a:rPr lang="en-US" altLang="zh-CN" sz="2200" dirty="0">
                <a:latin typeface="Consolas" panose="020B0609020204030204" pitchFamily="49" charset="0"/>
              </a:rPr>
            </a:br>
            <a:r>
              <a:rPr lang="en-US" altLang="zh-CN" sz="2200" dirty="0">
                <a:latin typeface="Consolas" panose="020B0609020204030204" pitchFamily="49" charset="0"/>
              </a:rPr>
              <a:t>low[u] = min( low[u],low[v] );</a:t>
            </a:r>
          </a:p>
          <a:p>
            <a:pPr lvl="1"/>
            <a:r>
              <a:rPr lang="zh-CN" altLang="en-US" sz="2200" dirty="0">
                <a:latin typeface="Consolas" panose="020B0609020204030204" pitchFamily="49" charset="0"/>
              </a:rPr>
              <a:t>若 </a:t>
            </a:r>
            <a:r>
              <a:rPr lang="en-US" altLang="zh-CN" sz="2200" b="1" dirty="0">
                <a:solidFill>
                  <a:srgbClr val="FFFF00"/>
                </a:solidFill>
                <a:latin typeface="Consolas" panose="020B0609020204030204" pitchFamily="49" charset="0"/>
              </a:rPr>
              <a:t>u-&gt;v</a:t>
            </a:r>
            <a:r>
              <a:rPr lang="zh-CN" altLang="en-US" sz="2200" b="1" dirty="0">
                <a:solidFill>
                  <a:srgbClr val="FFFF00"/>
                </a:solidFill>
                <a:latin typeface="Consolas" panose="020B0609020204030204" pitchFamily="49" charset="0"/>
              </a:rPr>
              <a:t>为反祖边 </a:t>
            </a:r>
            <a:r>
              <a:rPr lang="zh-CN" altLang="en-US" sz="2200" dirty="0">
                <a:latin typeface="Consolas" panose="020B0609020204030204" pitchFamily="49" charset="0"/>
              </a:rPr>
              <a:t>则</a:t>
            </a:r>
            <a:br>
              <a:rPr lang="en-US" altLang="zh-CN" sz="2200" dirty="0">
                <a:latin typeface="Consolas" panose="020B0609020204030204" pitchFamily="49" charset="0"/>
              </a:rPr>
            </a:br>
            <a:r>
              <a:rPr lang="en-US" altLang="zh-CN" sz="2200" dirty="0">
                <a:latin typeface="Consolas" panose="020B0609020204030204" pitchFamily="49" charset="0"/>
              </a:rPr>
              <a:t>low[u] = min( low[u],</a:t>
            </a:r>
            <a:r>
              <a:rPr lang="en-US" altLang="zh-CN" sz="2200" dirty="0" err="1">
                <a:latin typeface="Consolas" panose="020B0609020204030204" pitchFamily="49" charset="0"/>
              </a:rPr>
              <a:t>dfn</a:t>
            </a:r>
            <a:r>
              <a:rPr lang="en-US" altLang="zh-CN" sz="2200" dirty="0">
                <a:latin typeface="Consolas" panose="020B0609020204030204" pitchFamily="49" charset="0"/>
              </a:rPr>
              <a:t>[v] );</a:t>
            </a:r>
            <a:endParaRPr lang="en-US" altLang="zh-CN" sz="2400" dirty="0">
              <a:latin typeface="Consolas" panose="020B0609020204030204" pitchFamily="49" charset="0"/>
            </a:endParaRPr>
          </a:p>
          <a:p>
            <a:r>
              <a:rPr lang="zh-CN" altLang="en-US" sz="2400" b="1" dirty="0">
                <a:solidFill>
                  <a:srgbClr val="00B050"/>
                </a:solidFill>
                <a:latin typeface="Consolas" panose="020B0609020204030204" pitchFamily="49" charset="0"/>
              </a:rPr>
              <a:t>树枝边</a:t>
            </a:r>
            <a:r>
              <a:rPr lang="zh-CN" altLang="en-US" sz="2400" dirty="0">
                <a:latin typeface="Consolas" panose="020B0609020204030204" pitchFamily="49" charset="0"/>
              </a:rPr>
              <a:t>说明</a:t>
            </a:r>
            <a:r>
              <a:rPr lang="en-US" altLang="zh-CN" sz="2400" dirty="0">
                <a:latin typeface="Consolas" panose="020B0609020204030204" pitchFamily="49" charset="0"/>
              </a:rPr>
              <a:t>v</a:t>
            </a:r>
            <a:r>
              <a:rPr lang="zh-CN" altLang="en-US" sz="2400" dirty="0">
                <a:latin typeface="Consolas" panose="020B0609020204030204" pitchFamily="49" charset="0"/>
              </a:rPr>
              <a:t>还未被处理过，</a:t>
            </a:r>
            <a:r>
              <a:rPr lang="en-US" altLang="zh-CN" sz="2400" dirty="0">
                <a:latin typeface="Consolas" panose="020B0609020204030204" pitchFamily="49" charset="0"/>
              </a:rPr>
              <a:t>v</a:t>
            </a:r>
            <a:r>
              <a:rPr lang="zh-CN" altLang="en-US" sz="2400" dirty="0">
                <a:latin typeface="Consolas" panose="020B0609020204030204" pitchFamily="49" charset="0"/>
              </a:rPr>
              <a:t>有可能走到更“早”的点。</a:t>
            </a:r>
            <a:endParaRPr lang="en-US" altLang="zh-CN" sz="2400" dirty="0">
              <a:latin typeface="Consolas" panose="020B0609020204030204" pitchFamily="49" charset="0"/>
            </a:endParaRPr>
          </a:p>
          <a:p>
            <a:r>
              <a:rPr lang="zh-CN" altLang="en-US" sz="2400" b="1" dirty="0">
                <a:solidFill>
                  <a:srgbClr val="FFFF00"/>
                </a:solidFill>
                <a:latin typeface="Consolas" panose="020B0609020204030204" pitchFamily="49" charset="0"/>
              </a:rPr>
              <a:t>反祖边</a:t>
            </a:r>
            <a:r>
              <a:rPr lang="zh-CN" altLang="en-US" sz="2400" dirty="0">
                <a:latin typeface="Consolas" panose="020B0609020204030204" pitchFamily="49" charset="0"/>
              </a:rPr>
              <a:t>说明</a:t>
            </a:r>
            <a:r>
              <a:rPr lang="en-US" altLang="zh-CN" sz="2400" dirty="0">
                <a:latin typeface="Consolas" panose="020B0609020204030204" pitchFamily="49" charset="0"/>
              </a:rPr>
              <a:t>v</a:t>
            </a:r>
            <a:r>
              <a:rPr lang="zh-CN" altLang="en-US" sz="2400" dirty="0">
                <a:latin typeface="Consolas" panose="020B0609020204030204" pitchFamily="49" charset="0"/>
              </a:rPr>
              <a:t>就是更“早”的点，可借此更新</a:t>
            </a:r>
            <a:r>
              <a:rPr lang="en-US" altLang="zh-CN" sz="2400" dirty="0">
                <a:latin typeface="Consolas" panose="020B0609020204030204" pitchFamily="49" charset="0"/>
              </a:rPr>
              <a:t>low[u]</a:t>
            </a:r>
            <a:r>
              <a:rPr lang="zh-CN" altLang="en-US" sz="2400" dirty="0">
                <a:latin typeface="Consolas" panose="020B0609020204030204" pitchFamily="49" charset="0"/>
              </a:rPr>
              <a:t>。</a:t>
            </a:r>
            <a:br>
              <a:rPr lang="en-US" altLang="zh-CN" sz="2400" dirty="0">
                <a:latin typeface="Consolas" panose="020B0609020204030204" pitchFamily="49" charset="0"/>
              </a:rPr>
            </a:br>
            <a:endParaRPr lang="zh-CN" altLang="en-US" sz="2400" dirty="0">
              <a:latin typeface="Consolas" panose="020B0609020204030204" pitchFamily="49" charset="0"/>
            </a:endParaRPr>
          </a:p>
        </p:txBody>
      </p:sp>
      <p:pic>
        <p:nvPicPr>
          <p:cNvPr id="6" name="图片 5">
            <a:extLst>
              <a:ext uri="{FF2B5EF4-FFF2-40B4-BE49-F238E27FC236}">
                <a16:creationId xmlns:a16="http://schemas.microsoft.com/office/drawing/2014/main" id="{DA391209-9BFA-4FF6-8BE3-CC2A4640DBD9}"/>
              </a:ext>
            </a:extLst>
          </p:cNvPr>
          <p:cNvPicPr>
            <a:picLocks noChangeAspect="1"/>
          </p:cNvPicPr>
          <p:nvPr/>
        </p:nvPicPr>
        <p:blipFill>
          <a:blip r:embed="rId2"/>
          <a:stretch>
            <a:fillRect/>
          </a:stretch>
        </p:blipFill>
        <p:spPr>
          <a:xfrm>
            <a:off x="8550275" y="3179552"/>
            <a:ext cx="3641725" cy="3678448"/>
          </a:xfrm>
          <a:prstGeom prst="rect">
            <a:avLst/>
          </a:prstGeom>
        </p:spPr>
      </p:pic>
    </p:spTree>
    <p:extLst>
      <p:ext uri="{BB962C8B-B14F-4D97-AF65-F5344CB8AC3E}">
        <p14:creationId xmlns:p14="http://schemas.microsoft.com/office/powerpoint/2010/main" val="313295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Tarjan</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算法</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7"/>
            <a:ext cx="10131425" cy="4649258"/>
          </a:xfrm>
        </p:spPr>
        <p:txBody>
          <a:bodyPr anchor="t">
            <a:normAutofit fontScale="92500" lnSpcReduction="10000"/>
          </a:bodyPr>
          <a:lstStyle/>
          <a:p>
            <a:r>
              <a:rPr lang="zh-CN" altLang="en-US" sz="2400" dirty="0">
                <a:latin typeface="Consolas" panose="020B0609020204030204" pitchFamily="49" charset="0"/>
              </a:rPr>
              <a:t>判断边的性质需要合适的方法。（？）</a:t>
            </a:r>
            <a:br>
              <a:rPr lang="en-US" altLang="zh-CN" sz="2400" dirty="0">
                <a:latin typeface="Consolas" panose="020B0609020204030204" pitchFamily="49" charset="0"/>
              </a:rPr>
            </a:br>
            <a:r>
              <a:rPr lang="zh-CN" altLang="en-US" sz="2400" dirty="0">
                <a:latin typeface="Consolas" panose="020B0609020204030204" pitchFamily="49" charset="0"/>
              </a:rPr>
              <a:t>祖先节点的</a:t>
            </a:r>
            <a:r>
              <a:rPr lang="en-US" altLang="zh-CN" sz="2400" dirty="0" err="1">
                <a:latin typeface="Consolas" panose="020B0609020204030204" pitchFamily="49" charset="0"/>
              </a:rPr>
              <a:t>dfn</a:t>
            </a:r>
            <a:r>
              <a:rPr lang="zh-CN" altLang="en-US" sz="2400" dirty="0">
                <a:latin typeface="Consolas" panose="020B0609020204030204" pitchFamily="49" charset="0"/>
              </a:rPr>
              <a:t>必然小于当前节点，但</a:t>
            </a:r>
            <a:r>
              <a:rPr lang="en-US" altLang="zh-CN" sz="2400" dirty="0" err="1">
                <a:latin typeface="Consolas" panose="020B0609020204030204" pitchFamily="49" charset="0"/>
              </a:rPr>
              <a:t>dfn</a:t>
            </a:r>
            <a:r>
              <a:rPr lang="zh-CN" altLang="en-US" sz="2400" dirty="0">
                <a:latin typeface="Consolas" panose="020B0609020204030204" pitchFamily="49" charset="0"/>
              </a:rPr>
              <a:t>小于当前节点的不一定是祖先。</a:t>
            </a:r>
            <a:br>
              <a:rPr lang="en-US" altLang="zh-CN" sz="2400" dirty="0">
                <a:latin typeface="Consolas" panose="020B0609020204030204" pitchFamily="49" charset="0"/>
              </a:rPr>
            </a:br>
            <a:r>
              <a:rPr lang="zh-CN" altLang="en-US" sz="2400" b="1" dirty="0">
                <a:solidFill>
                  <a:srgbClr val="FFFF00"/>
                </a:solidFill>
                <a:latin typeface="Consolas" panose="020B0609020204030204" pitchFamily="49" charset="0"/>
              </a:rPr>
              <a:t>反祖边</a:t>
            </a:r>
            <a:r>
              <a:rPr lang="zh-CN" altLang="en-US" sz="2400" b="1" dirty="0">
                <a:solidFill>
                  <a:srgbClr val="FF0000"/>
                </a:solidFill>
              </a:rPr>
              <a:t>横叉边</a:t>
            </a:r>
            <a:r>
              <a:rPr lang="zh-CN" altLang="en-US" sz="2400" dirty="0">
                <a:latin typeface="Consolas" panose="020B0609020204030204" pitchFamily="49" charset="0"/>
              </a:rPr>
              <a:t>都满足</a:t>
            </a:r>
            <a:r>
              <a:rPr lang="en-US" altLang="zh-CN" sz="2400" dirty="0" err="1">
                <a:latin typeface="Consolas" panose="020B0609020204030204" pitchFamily="49" charset="0"/>
              </a:rPr>
              <a:t>dfn</a:t>
            </a:r>
            <a:r>
              <a:rPr lang="zh-CN" altLang="en-US" sz="2400" dirty="0">
                <a:latin typeface="Consolas" panose="020B0609020204030204" pitchFamily="49" charset="0"/>
              </a:rPr>
              <a:t>小于当前节点的性质。</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可以开辟一个栈，表示当前正在处理的节点。</a:t>
            </a:r>
            <a:br>
              <a:rPr lang="en-US" altLang="zh-CN" sz="2400" dirty="0">
                <a:latin typeface="Consolas" panose="020B0609020204030204" pitchFamily="49" charset="0"/>
              </a:rPr>
            </a:br>
            <a:r>
              <a:rPr lang="zh-CN" altLang="en-US" sz="2400" dirty="0">
                <a:latin typeface="Consolas" panose="020B0609020204030204" pitchFamily="49" charset="0"/>
              </a:rPr>
              <a:t>若该点 </a:t>
            </a:r>
            <a:r>
              <a:rPr lang="zh-CN" altLang="en-US" sz="2400" b="1" u="sng" dirty="0">
                <a:latin typeface="Consolas" panose="020B0609020204030204" pitchFamily="49" charset="0"/>
              </a:rPr>
              <a:t>被处理完成</a:t>
            </a:r>
            <a:r>
              <a:rPr lang="zh-CN" altLang="en-US" sz="2400" b="1" dirty="0">
                <a:latin typeface="Consolas" panose="020B0609020204030204" pitchFamily="49" charset="0"/>
              </a:rPr>
              <a:t> </a:t>
            </a:r>
            <a:r>
              <a:rPr lang="zh-CN" altLang="en-US" sz="2400" dirty="0">
                <a:latin typeface="Consolas" panose="020B0609020204030204" pitchFamily="49" charset="0"/>
              </a:rPr>
              <a:t>，就应该退栈。</a:t>
            </a:r>
            <a:endParaRPr lang="en-US" altLang="zh-CN" sz="2400" dirty="0">
              <a:latin typeface="Consolas" panose="020B0609020204030204" pitchFamily="49" charset="0"/>
            </a:endParaRPr>
          </a:p>
          <a:p>
            <a:r>
              <a:rPr lang="zh-CN" altLang="en-US" sz="2400" dirty="0">
                <a:latin typeface="Consolas" panose="020B0609020204030204" pitchFamily="49" charset="0"/>
              </a:rPr>
              <a:t>开辟一个数组</a:t>
            </a:r>
            <a:r>
              <a:rPr lang="en-US" altLang="zh-CN" sz="2400" dirty="0">
                <a:latin typeface="Consolas" panose="020B0609020204030204" pitchFamily="49" charset="0"/>
              </a:rPr>
              <a:t>ins</a:t>
            </a:r>
            <a:r>
              <a:rPr lang="zh-CN" altLang="en-US" sz="2400" dirty="0">
                <a:latin typeface="Consolas" panose="020B0609020204030204" pitchFamily="49" charset="0"/>
              </a:rPr>
              <a:t>，表示某个节点是否在栈中。</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对于边 </a:t>
            </a:r>
            <a:r>
              <a:rPr lang="en-US" altLang="zh-CN" sz="2400" dirty="0">
                <a:latin typeface="Consolas" panose="020B0609020204030204" pitchFamily="49" charset="0"/>
              </a:rPr>
              <a:t>u-&gt;v</a:t>
            </a:r>
          </a:p>
          <a:p>
            <a:pPr lvl="1"/>
            <a:r>
              <a:rPr lang="en-US" altLang="zh-CN" sz="2200" dirty="0">
                <a:latin typeface="Consolas" panose="020B0609020204030204" pitchFamily="49" charset="0"/>
              </a:rPr>
              <a:t>if !</a:t>
            </a:r>
            <a:r>
              <a:rPr lang="en-US" altLang="zh-CN" sz="2200" dirty="0" err="1">
                <a:latin typeface="Consolas" panose="020B0609020204030204" pitchFamily="49" charset="0"/>
              </a:rPr>
              <a:t>dfn</a:t>
            </a:r>
            <a:r>
              <a:rPr lang="en-US" altLang="zh-CN" sz="2200" dirty="0">
                <a:latin typeface="Consolas" panose="020B0609020204030204" pitchFamily="49" charset="0"/>
              </a:rPr>
              <a:t>[v] (</a:t>
            </a:r>
            <a:r>
              <a:rPr lang="zh-CN" altLang="en-US" sz="2200" dirty="0">
                <a:latin typeface="Consolas" panose="020B0609020204030204" pitchFamily="49" charset="0"/>
              </a:rPr>
              <a:t>未访问过</a:t>
            </a:r>
            <a:r>
              <a:rPr lang="en-US" altLang="zh-CN" sz="2200" dirty="0">
                <a:latin typeface="Consolas" panose="020B0609020204030204" pitchFamily="49" charset="0"/>
              </a:rPr>
              <a:t>) u-&gt;v</a:t>
            </a:r>
            <a:r>
              <a:rPr lang="zh-CN" altLang="en-US" sz="2200" dirty="0">
                <a:latin typeface="Consolas" panose="020B0609020204030204" pitchFamily="49" charset="0"/>
              </a:rPr>
              <a:t>是</a:t>
            </a:r>
            <a:r>
              <a:rPr lang="zh-CN" altLang="en-US" sz="2200" b="1" dirty="0">
                <a:solidFill>
                  <a:srgbClr val="00B050"/>
                </a:solidFill>
                <a:latin typeface="Consolas" panose="020B0609020204030204" pitchFamily="49" charset="0"/>
              </a:rPr>
              <a:t>树枝边</a:t>
            </a:r>
            <a:endParaRPr lang="en-US" altLang="zh-CN" sz="2200" dirty="0">
              <a:latin typeface="Consolas" panose="020B0609020204030204" pitchFamily="49" charset="0"/>
            </a:endParaRPr>
          </a:p>
          <a:p>
            <a:pPr lvl="1"/>
            <a:r>
              <a:rPr lang="en-US" altLang="zh-CN" sz="2200" dirty="0">
                <a:latin typeface="Consolas" panose="020B0609020204030204" pitchFamily="49" charset="0"/>
              </a:rPr>
              <a:t>else</a:t>
            </a:r>
            <a:r>
              <a:rPr lang="zh-CN" altLang="en-US" sz="2200" dirty="0">
                <a:latin typeface="Consolas" panose="020B0609020204030204" pitchFamily="49" charset="0"/>
              </a:rPr>
              <a:t> </a:t>
            </a:r>
            <a:r>
              <a:rPr lang="en-US" altLang="zh-CN" sz="2200" dirty="0">
                <a:latin typeface="Consolas" panose="020B0609020204030204" pitchFamily="49" charset="0"/>
              </a:rPr>
              <a:t>if ins[v]</a:t>
            </a:r>
            <a:r>
              <a:rPr lang="zh-CN" altLang="en-US" sz="2200" dirty="0">
                <a:latin typeface="Consolas" panose="020B0609020204030204" pitchFamily="49" charset="0"/>
              </a:rPr>
              <a:t>，则说明</a:t>
            </a:r>
            <a:r>
              <a:rPr lang="en-US" altLang="zh-CN" sz="2200" dirty="0">
                <a:latin typeface="Consolas" panose="020B0609020204030204" pitchFamily="49" charset="0"/>
              </a:rPr>
              <a:t>v</a:t>
            </a:r>
            <a:r>
              <a:rPr lang="zh-CN" altLang="en-US" sz="2200" dirty="0">
                <a:latin typeface="Consolas" panose="020B0609020204030204" pitchFamily="49" charset="0"/>
              </a:rPr>
              <a:t>是祖先，</a:t>
            </a:r>
            <a:r>
              <a:rPr lang="en-US" altLang="zh-CN" sz="2200" dirty="0">
                <a:latin typeface="Consolas" panose="020B0609020204030204" pitchFamily="49" charset="0"/>
              </a:rPr>
              <a:t>u-&gt;v</a:t>
            </a:r>
            <a:r>
              <a:rPr lang="zh-CN" altLang="en-US" sz="2200" dirty="0">
                <a:latin typeface="Consolas" panose="020B0609020204030204" pitchFamily="49" charset="0"/>
              </a:rPr>
              <a:t>是</a:t>
            </a:r>
            <a:r>
              <a:rPr lang="zh-CN" altLang="en-US" sz="2200" b="1" dirty="0">
                <a:solidFill>
                  <a:srgbClr val="FFFF00"/>
                </a:solidFill>
                <a:latin typeface="Consolas" panose="020B0609020204030204" pitchFamily="49" charset="0"/>
              </a:rPr>
              <a:t>反祖边</a:t>
            </a:r>
            <a:endParaRPr lang="en-US" altLang="zh-CN" sz="2200" b="1" dirty="0">
              <a:solidFill>
                <a:srgbClr val="FFFF00"/>
              </a:solidFill>
              <a:latin typeface="Consolas" panose="020B0609020204030204" pitchFamily="49" charset="0"/>
            </a:endParaRPr>
          </a:p>
          <a:p>
            <a:pPr lvl="1"/>
            <a:r>
              <a:rPr lang="en-US" altLang="zh-CN" sz="2200" dirty="0">
                <a:latin typeface="Consolas" panose="020B0609020204030204" pitchFamily="49" charset="0"/>
              </a:rPr>
              <a:t>else</a:t>
            </a:r>
            <a:r>
              <a:rPr lang="zh-CN" altLang="en-US" sz="2200" dirty="0">
                <a:latin typeface="Consolas" panose="020B0609020204030204" pitchFamily="49" charset="0"/>
              </a:rPr>
              <a:t> </a:t>
            </a:r>
            <a:r>
              <a:rPr lang="en-US" altLang="zh-CN" sz="2200" dirty="0">
                <a:latin typeface="Consolas" panose="020B0609020204030204" pitchFamily="49" charset="0"/>
              </a:rPr>
              <a:t>v</a:t>
            </a:r>
            <a:r>
              <a:rPr lang="zh-CN" altLang="en-US" sz="2200" dirty="0">
                <a:latin typeface="Consolas" panose="020B0609020204030204" pitchFamily="49" charset="0"/>
              </a:rPr>
              <a:t>不在栈中，则说明</a:t>
            </a:r>
            <a:r>
              <a:rPr lang="en-US" altLang="zh-CN" sz="2200" dirty="0">
                <a:latin typeface="Consolas" panose="020B0609020204030204" pitchFamily="49" charset="0"/>
              </a:rPr>
              <a:t>u-&gt;v</a:t>
            </a:r>
            <a:r>
              <a:rPr lang="zh-CN" altLang="en-US" sz="2200" dirty="0">
                <a:latin typeface="Consolas" panose="020B0609020204030204" pitchFamily="49" charset="0"/>
              </a:rPr>
              <a:t>是</a:t>
            </a:r>
            <a:r>
              <a:rPr lang="zh-CN" altLang="en-US" sz="2200" b="1" dirty="0">
                <a:solidFill>
                  <a:srgbClr val="FF0000"/>
                </a:solidFill>
              </a:rPr>
              <a:t>横叉边</a:t>
            </a:r>
            <a:endParaRPr lang="zh-CN" altLang="en-US" sz="2200" dirty="0">
              <a:latin typeface="Consolas" panose="020B0609020204030204" pitchFamily="49" charset="0"/>
            </a:endParaRPr>
          </a:p>
        </p:txBody>
      </p:sp>
      <p:pic>
        <p:nvPicPr>
          <p:cNvPr id="5" name="图片 4">
            <a:extLst>
              <a:ext uri="{FF2B5EF4-FFF2-40B4-BE49-F238E27FC236}">
                <a16:creationId xmlns:a16="http://schemas.microsoft.com/office/drawing/2014/main" id="{E5178B99-0A18-49B5-A6C0-4CB21FD73576}"/>
              </a:ext>
            </a:extLst>
          </p:cNvPr>
          <p:cNvPicPr>
            <a:picLocks noChangeAspect="1"/>
          </p:cNvPicPr>
          <p:nvPr/>
        </p:nvPicPr>
        <p:blipFill rotWithShape="1">
          <a:blip r:embed="rId2"/>
          <a:srcRect r="3672" b="4226"/>
          <a:stretch/>
        </p:blipFill>
        <p:spPr>
          <a:xfrm>
            <a:off x="7943850" y="3619500"/>
            <a:ext cx="4248150" cy="3238500"/>
          </a:xfrm>
          <a:prstGeom prst="rect">
            <a:avLst/>
          </a:prstGeom>
        </p:spPr>
      </p:pic>
    </p:spTree>
    <p:extLst>
      <p:ext uri="{BB962C8B-B14F-4D97-AF65-F5344CB8AC3E}">
        <p14:creationId xmlns:p14="http://schemas.microsoft.com/office/powerpoint/2010/main" val="146683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1783-49CD-4D76-86F3-9BCD62B11AF6}"/>
              </a:ext>
            </a:extLst>
          </p:cNvPr>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Tarjan</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算法</a:t>
            </a:r>
          </a:p>
        </p:txBody>
      </p:sp>
      <p:sp>
        <p:nvSpPr>
          <p:cNvPr id="3" name="内容占位符 2">
            <a:extLst>
              <a:ext uri="{FF2B5EF4-FFF2-40B4-BE49-F238E27FC236}">
                <a16:creationId xmlns:a16="http://schemas.microsoft.com/office/drawing/2014/main" id="{A032197E-E22A-4D89-8D0B-92D2F2BA6460}"/>
              </a:ext>
            </a:extLst>
          </p:cNvPr>
          <p:cNvSpPr>
            <a:spLocks noGrp="1"/>
          </p:cNvSpPr>
          <p:nvPr>
            <p:ph idx="1"/>
          </p:nvPr>
        </p:nvSpPr>
        <p:spPr>
          <a:xfrm>
            <a:off x="685800" y="2065866"/>
            <a:ext cx="10131425" cy="4792133"/>
          </a:xfrm>
        </p:spPr>
        <p:txBody>
          <a:bodyPr anchor="t">
            <a:normAutofit/>
          </a:bodyPr>
          <a:lstStyle/>
          <a:p>
            <a:r>
              <a:rPr lang="zh-CN" altLang="en-US" sz="2200" dirty="0">
                <a:latin typeface="Consolas" panose="020B0609020204030204" pitchFamily="49" charset="0"/>
              </a:rPr>
              <a:t>怎么判断退栈条件？（点被处理完毕？）</a:t>
            </a:r>
            <a:br>
              <a:rPr lang="en-US" altLang="zh-CN" sz="2200" dirty="0">
                <a:latin typeface="Consolas" panose="020B0609020204030204" pitchFamily="49" charset="0"/>
              </a:rPr>
            </a:br>
            <a:r>
              <a:rPr lang="zh-CN" altLang="en-US" sz="2200" dirty="0">
                <a:latin typeface="Consolas" panose="020B0609020204030204" pitchFamily="49" charset="0"/>
              </a:rPr>
              <a:t>若一个点</a:t>
            </a:r>
            <a:r>
              <a:rPr lang="zh-CN" altLang="en-US" sz="2200" b="1" dirty="0">
                <a:solidFill>
                  <a:srgbClr val="FF0000"/>
                </a:solidFill>
                <a:latin typeface="Consolas" panose="020B0609020204030204" pitchFamily="49" charset="0"/>
              </a:rPr>
              <a:t>所属的</a:t>
            </a:r>
            <a:r>
              <a:rPr lang="zh-CN" altLang="en-US" sz="2200" dirty="0">
                <a:latin typeface="Consolas" panose="020B0609020204030204" pitchFamily="49" charset="0"/>
              </a:rPr>
              <a:t>极大强连通分量被求出来，则该点可看成“被处理完毕”。</a:t>
            </a:r>
            <a:endParaRPr lang="en-US" altLang="zh-CN" sz="2200" dirty="0">
              <a:latin typeface="Consolas" panose="020B0609020204030204" pitchFamily="49" charset="0"/>
            </a:endParaRPr>
          </a:p>
          <a:p>
            <a:r>
              <a:rPr lang="zh-CN" altLang="en-US" sz="2200" dirty="0">
                <a:latin typeface="Consolas" panose="020B0609020204030204" pitchFamily="49" charset="0"/>
              </a:rPr>
              <a:t>根据</a:t>
            </a:r>
            <a:r>
              <a:rPr lang="en-US" altLang="zh-CN" sz="2200" dirty="0">
                <a:latin typeface="Consolas" panose="020B0609020204030204" pitchFamily="49" charset="0"/>
              </a:rPr>
              <a:t>low[]</a:t>
            </a:r>
            <a:r>
              <a:rPr lang="zh-CN" altLang="en-US" sz="2200" dirty="0">
                <a:latin typeface="Consolas" panose="020B0609020204030204" pitchFamily="49" charset="0"/>
              </a:rPr>
              <a:t>的定义，一个极大强连通分量里的点的</a:t>
            </a:r>
            <a:r>
              <a:rPr lang="en-US" altLang="zh-CN" sz="2200" dirty="0">
                <a:latin typeface="Consolas" panose="020B0609020204030204" pitchFamily="49" charset="0"/>
              </a:rPr>
              <a:t>low</a:t>
            </a:r>
            <a:r>
              <a:rPr lang="zh-CN" altLang="en-US" sz="2200" dirty="0">
                <a:latin typeface="Consolas" panose="020B0609020204030204" pitchFamily="49" charset="0"/>
              </a:rPr>
              <a:t>必定指向同一个点的</a:t>
            </a:r>
            <a:r>
              <a:rPr lang="en-US" altLang="zh-CN" sz="2200" dirty="0" err="1">
                <a:latin typeface="Consolas" panose="020B0609020204030204" pitchFamily="49" charset="0"/>
              </a:rPr>
              <a:t>dfn</a:t>
            </a:r>
            <a:r>
              <a:rPr lang="en-US" altLang="zh-CN" sz="2200" dirty="0">
                <a:latin typeface="Consolas" panose="020B0609020204030204" pitchFamily="49" charset="0"/>
              </a:rPr>
              <a:t>.</a:t>
            </a:r>
            <a:r>
              <a:rPr lang="zh-CN" altLang="en-US" sz="2200" dirty="0">
                <a:latin typeface="Consolas" panose="020B0609020204030204" pitchFamily="49" charset="0"/>
              </a:rPr>
              <a:t>这个点</a:t>
            </a:r>
            <a:r>
              <a:rPr lang="en-US" altLang="zh-CN" sz="2200" dirty="0">
                <a:latin typeface="Consolas" panose="020B0609020204030204" pitchFamily="49" charset="0"/>
              </a:rPr>
              <a:t>, </a:t>
            </a:r>
            <a:r>
              <a:rPr lang="zh-CN" altLang="en-US" sz="2200" dirty="0">
                <a:latin typeface="Consolas" panose="020B0609020204030204" pitchFamily="49" charset="0"/>
              </a:rPr>
              <a:t>就是这个极大强连通分量里第一个被</a:t>
            </a:r>
            <a:r>
              <a:rPr lang="en-US" altLang="zh-CN" sz="2200" dirty="0" err="1">
                <a:latin typeface="Consolas" panose="020B0609020204030204" pitchFamily="49" charset="0"/>
              </a:rPr>
              <a:t>dfs</a:t>
            </a:r>
            <a:r>
              <a:rPr lang="zh-CN" altLang="en-US" sz="2200" dirty="0">
                <a:latin typeface="Consolas" panose="020B0609020204030204" pitchFamily="49" charset="0"/>
              </a:rPr>
              <a:t>到的点。</a:t>
            </a:r>
            <a:endParaRPr lang="en-US" altLang="zh-CN" sz="2200" dirty="0">
              <a:latin typeface="Consolas" panose="020B0609020204030204" pitchFamily="49" charset="0"/>
            </a:endParaRPr>
          </a:p>
          <a:p>
            <a:r>
              <a:rPr lang="zh-CN" altLang="en-US" sz="2200" dirty="0">
                <a:latin typeface="Consolas" panose="020B0609020204030204" pitchFamily="49" charset="0"/>
              </a:rPr>
              <a:t>对于该点，有</a:t>
            </a:r>
            <a:r>
              <a:rPr lang="en-US" altLang="zh-CN" sz="2200" b="1" dirty="0" err="1">
                <a:solidFill>
                  <a:srgbClr val="FF0000"/>
                </a:solidFill>
                <a:latin typeface="Consolas" panose="020B0609020204030204" pitchFamily="49" charset="0"/>
              </a:rPr>
              <a:t>dfn</a:t>
            </a:r>
            <a:r>
              <a:rPr lang="en-US" altLang="zh-CN" sz="2200" b="1" dirty="0">
                <a:solidFill>
                  <a:srgbClr val="FF0000"/>
                </a:solidFill>
                <a:latin typeface="Consolas" panose="020B0609020204030204" pitchFamily="49" charset="0"/>
              </a:rPr>
              <a:t>[u]==low[u]</a:t>
            </a:r>
          </a:p>
          <a:p>
            <a:endParaRPr lang="en-US" altLang="zh-CN" sz="2200" b="1" dirty="0">
              <a:solidFill>
                <a:srgbClr val="FF0000"/>
              </a:solidFill>
              <a:latin typeface="Consolas" panose="020B0609020204030204" pitchFamily="49" charset="0"/>
            </a:endParaRPr>
          </a:p>
          <a:p>
            <a:r>
              <a:rPr lang="zh-CN" altLang="en-US" sz="2200" dirty="0">
                <a:latin typeface="Consolas" panose="020B0609020204030204" pitchFamily="49" charset="0"/>
              </a:rPr>
              <a:t>在</a:t>
            </a:r>
            <a:r>
              <a:rPr lang="en-US" altLang="zh-CN" sz="2200" dirty="0" err="1">
                <a:latin typeface="Consolas" panose="020B0609020204030204" pitchFamily="49" charset="0"/>
              </a:rPr>
              <a:t>dfs</a:t>
            </a:r>
            <a:r>
              <a:rPr lang="zh-CN" altLang="en-US" sz="2200" dirty="0">
                <a:latin typeface="Consolas" panose="020B0609020204030204" pitchFamily="49" charset="0"/>
              </a:rPr>
              <a:t>中，将</a:t>
            </a:r>
            <a:r>
              <a:rPr lang="en-US" altLang="zh-CN" sz="2200" dirty="0">
                <a:latin typeface="Consolas" panose="020B0609020204030204" pitchFamily="49" charset="0"/>
              </a:rPr>
              <a:t>u</a:t>
            </a:r>
            <a:r>
              <a:rPr lang="zh-CN" altLang="en-US" sz="2200" dirty="0">
                <a:latin typeface="Consolas" panose="020B0609020204030204" pitchFamily="49" charset="0"/>
              </a:rPr>
              <a:t>的所有边</a:t>
            </a:r>
            <a:r>
              <a:rPr lang="en-US" altLang="zh-CN" sz="2200" dirty="0">
                <a:latin typeface="Consolas" panose="020B0609020204030204" pitchFamily="49" charset="0"/>
              </a:rPr>
              <a:t>u-&gt;v</a:t>
            </a:r>
            <a:r>
              <a:rPr lang="zh-CN" altLang="en-US" sz="2200" dirty="0">
                <a:latin typeface="Consolas" panose="020B0609020204030204" pitchFamily="49" charset="0"/>
              </a:rPr>
              <a:t>处理完之后，如果还能保证</a:t>
            </a:r>
            <a:r>
              <a:rPr lang="en-US" altLang="zh-CN" sz="2200" b="1" dirty="0" err="1">
                <a:solidFill>
                  <a:srgbClr val="FF0000"/>
                </a:solidFill>
                <a:latin typeface="Consolas" panose="020B0609020204030204" pitchFamily="49" charset="0"/>
              </a:rPr>
              <a:t>dfn</a:t>
            </a:r>
            <a:r>
              <a:rPr lang="en-US" altLang="zh-CN" sz="2200" b="1" dirty="0">
                <a:solidFill>
                  <a:srgbClr val="FF0000"/>
                </a:solidFill>
                <a:latin typeface="Consolas" panose="020B0609020204030204" pitchFamily="49" charset="0"/>
              </a:rPr>
              <a:t>[u]==low[u]</a:t>
            </a:r>
            <a:r>
              <a:rPr lang="zh-CN" altLang="en-US" sz="2200" dirty="0">
                <a:latin typeface="Consolas" panose="020B0609020204030204" pitchFamily="49" charset="0"/>
              </a:rPr>
              <a:t>，说明我们找到了一个 </a:t>
            </a:r>
            <a:r>
              <a:rPr lang="zh-CN" altLang="en-US" sz="2200" b="1" dirty="0">
                <a:latin typeface="Consolas" panose="020B0609020204030204" pitchFamily="49" charset="0"/>
              </a:rPr>
              <a:t>极大强连通分量</a:t>
            </a:r>
            <a:r>
              <a:rPr lang="zh-CN" altLang="en-US" sz="2200" dirty="0">
                <a:latin typeface="Consolas" panose="020B0609020204030204" pitchFamily="49" charset="0"/>
              </a:rPr>
              <a:t>。这个强连通分量里的点都还在栈里。我们可以一直退栈，直到将点</a:t>
            </a:r>
            <a:r>
              <a:rPr lang="en-US" altLang="zh-CN" sz="2200" dirty="0">
                <a:latin typeface="Consolas" panose="020B0609020204030204" pitchFamily="49" charset="0"/>
              </a:rPr>
              <a:t>u</a:t>
            </a:r>
            <a:r>
              <a:rPr lang="zh-CN" altLang="en-US" sz="2200" dirty="0">
                <a:latin typeface="Consolas" panose="020B0609020204030204" pitchFamily="49" charset="0"/>
              </a:rPr>
              <a:t>退出。这些被退出来的点，就是刚刚求出的</a:t>
            </a:r>
            <a:r>
              <a:rPr lang="zh-CN" altLang="en-US" sz="2200" b="1" dirty="0">
                <a:latin typeface="Consolas" panose="020B0609020204030204" pitchFamily="49" charset="0"/>
              </a:rPr>
              <a:t>极大强连通分量</a:t>
            </a:r>
            <a:r>
              <a:rPr lang="zh-CN" altLang="en-US" sz="2200" dirty="0">
                <a:latin typeface="Consolas" panose="020B0609020204030204" pitchFamily="49" charset="0"/>
              </a:rPr>
              <a:t>的点。</a:t>
            </a:r>
            <a:endParaRPr lang="en-US" altLang="zh-CN" sz="2200" dirty="0">
              <a:latin typeface="Consolas" panose="020B0609020204030204" pitchFamily="49" charset="0"/>
            </a:endParaRPr>
          </a:p>
          <a:p>
            <a:r>
              <a:rPr lang="zh-CN" altLang="en-US" sz="2200" dirty="0">
                <a:latin typeface="Consolas" panose="020B0609020204030204" pitchFamily="49" charset="0"/>
              </a:rPr>
              <a:t>因为：</a:t>
            </a:r>
            <a:r>
              <a:rPr lang="en-US" altLang="zh-CN" sz="2200" dirty="0" err="1">
                <a:latin typeface="Consolas" panose="020B0609020204030204" pitchFamily="49" charset="0"/>
              </a:rPr>
              <a:t>dfs</a:t>
            </a:r>
            <a:r>
              <a:rPr lang="zh-CN" altLang="en-US" sz="2200" dirty="0">
                <a:latin typeface="Consolas" panose="020B0609020204030204" pitchFamily="49" charset="0"/>
              </a:rPr>
              <a:t>与栈的性质，保证了</a:t>
            </a:r>
            <a:r>
              <a:rPr lang="en-US" altLang="zh-CN" sz="2200" dirty="0">
                <a:latin typeface="Consolas" panose="020B0609020204030204" pitchFamily="49" charset="0"/>
              </a:rPr>
              <a:t>u</a:t>
            </a:r>
            <a:r>
              <a:rPr lang="zh-CN" altLang="en-US" sz="2200" dirty="0">
                <a:latin typeface="Consolas" panose="020B0609020204030204" pitchFamily="49" charset="0"/>
              </a:rPr>
              <a:t>可达的点都比</a:t>
            </a:r>
            <a:r>
              <a:rPr lang="en-US" altLang="zh-CN" sz="2200" dirty="0">
                <a:latin typeface="Consolas" panose="020B0609020204030204" pitchFamily="49" charset="0"/>
              </a:rPr>
              <a:t>u</a:t>
            </a:r>
            <a:r>
              <a:rPr lang="zh-CN" altLang="en-US" sz="2200" dirty="0">
                <a:latin typeface="Consolas" panose="020B0609020204030204" pitchFamily="49" charset="0"/>
              </a:rPr>
              <a:t>后入栈。</a:t>
            </a:r>
            <a:endParaRPr lang="en-US" altLang="zh-CN" sz="2200" dirty="0">
              <a:latin typeface="Consolas" panose="020B0609020204030204" pitchFamily="49" charset="0"/>
            </a:endParaRPr>
          </a:p>
        </p:txBody>
      </p:sp>
    </p:spTree>
    <p:extLst>
      <p:ext uri="{BB962C8B-B14F-4D97-AF65-F5344CB8AC3E}">
        <p14:creationId xmlns:p14="http://schemas.microsoft.com/office/powerpoint/2010/main" val="12809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383</TotalTime>
  <Words>2114</Words>
  <Application>Microsoft Office PowerPoint</Application>
  <PresentationFormat>宽屏</PresentationFormat>
  <Paragraphs>118</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宋体</vt:lpstr>
      <vt:lpstr>微软雅黑</vt:lpstr>
      <vt:lpstr>Arial</vt:lpstr>
      <vt:lpstr>Calibri</vt:lpstr>
      <vt:lpstr>Calibri Light</vt:lpstr>
      <vt:lpstr>Consolas</vt:lpstr>
      <vt:lpstr>天体</vt:lpstr>
      <vt:lpstr>强连通分量与Tarjan</vt:lpstr>
      <vt:lpstr>DFS生成树</vt:lpstr>
      <vt:lpstr>PowerPoint 演示文稿</vt:lpstr>
      <vt:lpstr>PowerPoint 演示文稿</vt:lpstr>
      <vt:lpstr>DFS 生成树与强连通分量之间的关系</vt:lpstr>
      <vt:lpstr>Tarjan 算法</vt:lpstr>
      <vt:lpstr>Tarjan 算法</vt:lpstr>
      <vt:lpstr>Tarjan 算法</vt:lpstr>
      <vt:lpstr>Tarjan 算法</vt:lpstr>
      <vt:lpstr>染色法记录强连通分量</vt:lpstr>
      <vt:lpstr>代码</vt:lpstr>
      <vt:lpstr>Tarjan过程模拟</vt:lpstr>
      <vt:lpstr>例题：洛谷P2863 牛的舞会 [USACO06JAN] The Cow Prom</vt:lpstr>
      <vt:lpstr>缩点：POJ2186 受欢迎的牛</vt:lpstr>
      <vt:lpstr>割点与桥</vt:lpstr>
      <vt:lpstr>割点</vt:lpstr>
      <vt:lpstr>桥</vt:lpstr>
      <vt:lpstr>例题 洛谷P3388，HDU4738</vt:lpstr>
      <vt:lpstr>双连通分量</vt:lpstr>
      <vt:lpstr>DFS判断</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强连通分量与Tarjan</dc:title>
  <dc:creator>Yewei Wang</dc:creator>
  <cp:lastModifiedBy>Yewei Wang</cp:lastModifiedBy>
  <cp:revision>29</cp:revision>
  <dcterms:created xsi:type="dcterms:W3CDTF">2020-07-24T04:18:03Z</dcterms:created>
  <dcterms:modified xsi:type="dcterms:W3CDTF">2020-07-24T11:57:10Z</dcterms:modified>
</cp:coreProperties>
</file>