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347005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3791D-C04D-4549-92CA-1912BE4A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scanf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726E3-130E-4465-9780-33791946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类似于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(),</a:t>
            </a:r>
            <a:r>
              <a:rPr lang="zh-CN" altLang="en-US" dirty="0">
                <a:latin typeface="Consolas" panose="020B0609020204030204" pitchFamily="49" charset="0"/>
              </a:rPr>
              <a:t>功能是输出。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(“</a:t>
            </a:r>
            <a:r>
              <a:rPr lang="zh-CN" altLang="en-US" dirty="0">
                <a:latin typeface="Consolas" panose="020B0609020204030204" pitchFamily="49" charset="0"/>
              </a:rPr>
              <a:t>格式化字符串</a:t>
            </a:r>
            <a:r>
              <a:rPr lang="en-US" altLang="zh-CN" dirty="0">
                <a:latin typeface="Consolas" panose="020B0609020204030204" pitchFamily="49" charset="0"/>
              </a:rPr>
              <a:t>”,</a:t>
            </a:r>
            <a:r>
              <a:rPr lang="zh-CN" altLang="en-US" dirty="0">
                <a:latin typeface="Consolas" panose="020B0609020204030204" pitchFamily="49" charset="0"/>
              </a:rPr>
              <a:t>变量列表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  <a:r>
              <a:rPr lang="zh-CN" altLang="en-US" dirty="0">
                <a:latin typeface="Consolas" panose="020B0609020204030204" pitchFamily="49" charset="0"/>
              </a:rPr>
              <a:t> 格式化字符串和上相同。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zh-CN" altLang="en-US" dirty="0">
                <a:latin typeface="Consolas" panose="020B0609020204030204" pitchFamily="49" charset="0"/>
              </a:rPr>
              <a:t>相比于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zh-CN" altLang="en-US" dirty="0">
                <a:latin typeface="Consolas" panose="020B0609020204030204" pitchFamily="49" charset="0"/>
              </a:rPr>
              <a:t>的格式化输出更加方便。具体见例程</a:t>
            </a:r>
            <a:r>
              <a:rPr lang="en-US" altLang="zh-CN" dirty="0">
                <a:latin typeface="Consolas" panose="020B0609020204030204" pitchFamily="49" charset="0"/>
              </a:rPr>
              <a:t>printf.cpp</a:t>
            </a:r>
            <a:r>
              <a:rPr lang="zh-CN" altLang="en-US" dirty="0">
                <a:latin typeface="Consolas" panose="020B0609020204030204" pitchFamily="49" charset="0"/>
              </a:rPr>
              <a:t>中的演示。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只需记住四舍五入小数的用法即可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“%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.6</a:t>
            </a:r>
            <a:r>
              <a:rPr lang="en-US" altLang="zh-CN" dirty="0">
                <a:latin typeface="Consolas" panose="020B0609020204030204" pitchFamily="49" charset="0"/>
              </a:rPr>
              <a:t>lf” </a:t>
            </a:r>
            <a:r>
              <a:rPr lang="zh-CN" altLang="en-US" dirty="0">
                <a:latin typeface="Consolas" panose="020B0609020204030204" pitchFamily="49" charset="0"/>
              </a:rPr>
              <a:t>表示输出 </a:t>
            </a:r>
            <a:r>
              <a:rPr lang="zh-CN" altLang="en-US" b="1" dirty="0">
                <a:latin typeface="Consolas" panose="020B0609020204030204" pitchFamily="49" charset="0"/>
              </a:rPr>
              <a:t>四舍五入到</a:t>
            </a:r>
            <a:r>
              <a:rPr lang="en-US" altLang="zh-CN" b="1" dirty="0">
                <a:latin typeface="Consolas" panose="020B0609020204030204" pitchFamily="49" charset="0"/>
              </a:rPr>
              <a:t>6</a:t>
            </a:r>
            <a:r>
              <a:rPr lang="zh-CN" altLang="en-US" b="1" dirty="0">
                <a:latin typeface="Consolas" panose="020B0609020204030204" pitchFamily="49" charset="0"/>
              </a:rPr>
              <a:t>位的</a:t>
            </a:r>
            <a:r>
              <a:rPr lang="en-US" altLang="zh-CN" b="1" dirty="0">
                <a:latin typeface="Consolas" panose="020B0609020204030204" pitchFamily="49" charset="0"/>
              </a:rPr>
              <a:t>double</a:t>
            </a:r>
            <a:r>
              <a:rPr lang="zh-CN" altLang="en-US" b="1" dirty="0">
                <a:latin typeface="Consolas" panose="020B0609020204030204" pitchFamily="49" charset="0"/>
              </a:rPr>
              <a:t>类型 </a:t>
            </a:r>
            <a:r>
              <a:rPr lang="zh-CN" altLang="en-US" dirty="0">
                <a:latin typeface="Consolas" panose="020B0609020204030204" pitchFamily="49" charset="0"/>
              </a:rPr>
              <a:t>数据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1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621AA-17E2-4C3C-8AFB-C885E807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277B6-7FF9-4E1D-8C39-2DD47625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速度很慢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  <a:r>
              <a:rPr lang="zh-CN" altLang="en-US" dirty="0">
                <a:latin typeface="Consolas" panose="020B0609020204030204" pitchFamily="49" charset="0"/>
              </a:rPr>
              <a:t> 是怎么一回事？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慢是有原因的。默认的时候，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stdin</a:t>
            </a:r>
            <a:r>
              <a:rPr lang="zh-CN" altLang="en-US" dirty="0">
                <a:latin typeface="Consolas" panose="020B0609020204030204" pitchFamily="49" charset="0"/>
              </a:rPr>
              <a:t>总是保持同步的，也就是说这两种方法可以混用，而不必担心文件指针混乱，同时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 err="1">
                <a:latin typeface="Consolas" panose="020B0609020204030204" pitchFamily="49" charset="0"/>
              </a:rPr>
              <a:t>stdout</a:t>
            </a:r>
            <a:r>
              <a:rPr lang="zh-CN" altLang="en-US" dirty="0">
                <a:latin typeface="Consolas" panose="020B0609020204030204" pitchFamily="49" charset="0"/>
              </a:rPr>
              <a:t>也一样，两者混用不会输出顺序错乱。正因为这个兼容性的特性，导致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zh-CN" altLang="en-US" dirty="0">
                <a:latin typeface="Consolas" panose="020B0609020204030204" pitchFamily="49" charset="0"/>
              </a:rPr>
              <a:t>有许多额外的时间开销。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如何禁用这个特性呢？只需一个语句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ios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sync_with_stdio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(false);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这样就可以取消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zh-CN" altLang="en-US" dirty="0">
                <a:latin typeface="Consolas" panose="020B0609020204030204" pitchFamily="49" charset="0"/>
              </a:rPr>
              <a:t>于</a:t>
            </a:r>
            <a:r>
              <a:rPr lang="en-US" altLang="zh-CN" dirty="0">
                <a:latin typeface="Consolas" panose="020B0609020204030204" pitchFamily="49" charset="0"/>
              </a:rPr>
              <a:t>stdin</a:t>
            </a:r>
            <a:r>
              <a:rPr lang="zh-CN" altLang="en-US" dirty="0">
                <a:latin typeface="Consolas" panose="020B0609020204030204" pitchFamily="49" charset="0"/>
              </a:rPr>
              <a:t>的同步了。但此时如果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zh-CN" altLang="en-US" dirty="0">
                <a:latin typeface="Consolas" panose="020B0609020204030204" pitchFamily="49" charset="0"/>
              </a:rPr>
              <a:t>之类的混用，会导致输入输出错误。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比赛场上使用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务必加上此句。除非可以确保不会超时。</a:t>
            </a:r>
          </a:p>
        </p:txBody>
      </p:sp>
    </p:spTree>
    <p:extLst>
      <p:ext uri="{BB962C8B-B14F-4D97-AF65-F5344CB8AC3E}">
        <p14:creationId xmlns:p14="http://schemas.microsoft.com/office/powerpoint/2010/main" val="313947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B54FB-F5BB-42FB-B96B-B642AD83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文件输入输出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385B5-583A-48F7-95A7-CBBDD063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比赛时与网络</a:t>
            </a:r>
            <a:r>
              <a:rPr lang="en-US" altLang="zh-CN" dirty="0">
                <a:latin typeface="Consolas" panose="020B0609020204030204" pitchFamily="49" charset="0"/>
              </a:rPr>
              <a:t>OJ</a:t>
            </a:r>
            <a:r>
              <a:rPr lang="zh-CN" altLang="en-US" dirty="0">
                <a:latin typeface="Consolas" panose="020B0609020204030204" pitchFamily="49" charset="0"/>
              </a:rPr>
              <a:t>不同，输入输出都是通过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文件形式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例如，比赛试题名为</a:t>
            </a:r>
            <a:r>
              <a:rPr lang="en-US" altLang="zh-CN" dirty="0">
                <a:latin typeface="Consolas" panose="020B0609020204030204" pitchFamily="49" charset="0"/>
              </a:rPr>
              <a:t>test</a:t>
            </a:r>
            <a:r>
              <a:rPr lang="zh-CN" altLang="en-US" dirty="0">
                <a:latin typeface="Consolas" panose="020B0609020204030204" pitchFamily="49" charset="0"/>
              </a:rPr>
              <a:t>，则一般默认的输入文件是</a:t>
            </a:r>
            <a:r>
              <a:rPr lang="en-US" altLang="zh-CN" dirty="0">
                <a:latin typeface="Consolas" panose="020B0609020204030204" pitchFamily="49" charset="0"/>
              </a:rPr>
              <a:t>test.in</a:t>
            </a:r>
            <a:r>
              <a:rPr lang="zh-CN" altLang="en-US" dirty="0">
                <a:latin typeface="Consolas" panose="020B0609020204030204" pitchFamily="49" charset="0"/>
              </a:rPr>
              <a:t>，默认的输出文件是</a:t>
            </a:r>
            <a:r>
              <a:rPr lang="en-US" altLang="zh-CN" dirty="0" err="1">
                <a:latin typeface="Consolas" panose="020B0609020204030204" pitchFamily="49" charset="0"/>
              </a:rPr>
              <a:t>test.out</a:t>
            </a:r>
            <a:r>
              <a:rPr lang="zh-CN" altLang="en-US" dirty="0">
                <a:latin typeface="Consolas" panose="020B0609020204030204" pitchFamily="49" charset="0"/>
              </a:rPr>
              <a:t>。将这两句话放入程序中合适的位置（一般都是</a:t>
            </a:r>
            <a:r>
              <a:rPr lang="en-US" altLang="zh-CN" dirty="0">
                <a:latin typeface="Consolas" panose="020B0609020204030204" pitchFamily="49" charset="0"/>
              </a:rPr>
              <a:t>main</a:t>
            </a:r>
            <a:r>
              <a:rPr lang="zh-CN" altLang="en-US" dirty="0">
                <a:latin typeface="Consolas" panose="020B0609020204030204" pitchFamily="49" charset="0"/>
              </a:rPr>
              <a:t>函数的最开头），即可作文件输入输出。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freopen</a:t>
            </a:r>
            <a:r>
              <a:rPr lang="en-US" altLang="zh-CN" dirty="0">
                <a:latin typeface="Consolas" panose="020B0609020204030204" pitchFamily="49" charset="0"/>
              </a:rPr>
              <a:t>("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 err="1">
                <a:latin typeface="Consolas" panose="020B0609020204030204" pitchFamily="49" charset="0"/>
              </a:rPr>
              <a:t>.in","r",stdin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freopen</a:t>
            </a:r>
            <a:r>
              <a:rPr lang="en-US" altLang="zh-CN" dirty="0">
                <a:latin typeface="Consolas" panose="020B0609020204030204" pitchFamily="49" charset="0"/>
              </a:rPr>
              <a:t>("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dirty="0">
                <a:latin typeface="Consolas" panose="020B0609020204030204" pitchFamily="49" charset="0"/>
              </a:rPr>
              <a:t>.out","w",</a:t>
            </a:r>
            <a:r>
              <a:rPr lang="en-US" altLang="zh-CN" dirty="0" err="1">
                <a:latin typeface="Consolas" panose="020B0609020204030204" pitchFamily="49" charset="0"/>
              </a:rPr>
              <a:t>stdout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比赛时只需要将</a:t>
            </a:r>
            <a:r>
              <a:rPr lang="en-US" altLang="zh-CN" dirty="0">
                <a:latin typeface="Consolas" panose="020B0609020204030204" pitchFamily="49" charset="0"/>
              </a:rPr>
              <a:t>test</a:t>
            </a:r>
            <a:r>
              <a:rPr lang="zh-CN" altLang="en-US" dirty="0">
                <a:latin typeface="Consolas" panose="020B0609020204030204" pitchFamily="49" charset="0"/>
              </a:rPr>
              <a:t>改成对应的题目名即可。注意，上述的两句话要求：输入输出文件都与可执行文件</a:t>
            </a:r>
            <a:r>
              <a:rPr lang="zh-CN" altLang="en-US" b="1" dirty="0">
                <a:latin typeface="Consolas" panose="020B0609020204030204" pitchFamily="49" charset="0"/>
              </a:rPr>
              <a:t>在同一个目录下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1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E2BB9-C9BF-4693-A238-AA2F8B5F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轮子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7FEB2-7BB9-4A9D-BC85-B6F39A6D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一些常用的</a:t>
            </a:r>
            <a:r>
              <a:rPr lang="en-US" altLang="zh-CN" dirty="0"/>
              <a:t>/</a:t>
            </a:r>
            <a:r>
              <a:rPr lang="zh-CN" altLang="en-US" dirty="0"/>
              <a:t>工具性质的</a:t>
            </a:r>
            <a:r>
              <a:rPr lang="en-US" altLang="zh-CN" dirty="0"/>
              <a:t>/</a:t>
            </a:r>
            <a:r>
              <a:rPr lang="zh-CN" altLang="en-US" dirty="0"/>
              <a:t>现代优化过了的</a:t>
            </a:r>
            <a:r>
              <a:rPr lang="en-US" altLang="zh-CN" dirty="0"/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能直接拿来用</a:t>
            </a:r>
            <a:r>
              <a:rPr lang="zh-CN" altLang="en-US" dirty="0"/>
              <a:t>的算法或功能或容器之类的东西，称之为“</a:t>
            </a:r>
            <a:r>
              <a:rPr lang="zh-CN" altLang="en-US" b="1" dirty="0"/>
              <a:t>轮子</a:t>
            </a:r>
            <a:r>
              <a:rPr lang="zh-CN" altLang="en-US" dirty="0"/>
              <a:t>”。写程序警惕</a:t>
            </a:r>
            <a:r>
              <a:rPr lang="zh-CN" altLang="en-US" b="1" dirty="0"/>
              <a:t>重复造轮子</a:t>
            </a:r>
            <a:r>
              <a:rPr lang="zh-CN" altLang="en-US" dirty="0"/>
              <a:t>，但在</a:t>
            </a:r>
            <a:r>
              <a:rPr lang="zh-CN" altLang="en-US" b="1" dirty="0">
                <a:solidFill>
                  <a:srgbClr val="FF0000"/>
                </a:solidFill>
              </a:rPr>
              <a:t>学习的时候</a:t>
            </a:r>
            <a:r>
              <a:rPr lang="zh-CN" altLang="en-US" dirty="0"/>
              <a:t>要知晓熟悉“轮子是</a:t>
            </a:r>
            <a:r>
              <a:rPr lang="zh-CN" altLang="en-US" b="1" dirty="0"/>
              <a:t>怎么造的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一些数据结构（例如线性表，队列，堆栈等）已有</a:t>
            </a:r>
            <a:r>
              <a:rPr lang="en-US" altLang="zh-CN" dirty="0"/>
              <a:t>C++</a:t>
            </a:r>
            <a:r>
              <a:rPr lang="zh-CN" altLang="en-US" dirty="0"/>
              <a:t>标准模板库（即</a:t>
            </a:r>
            <a:r>
              <a:rPr lang="en-US" altLang="zh-CN" dirty="0"/>
              <a:t>STL</a:t>
            </a:r>
            <a:r>
              <a:rPr lang="zh-CN" altLang="en-US" dirty="0"/>
              <a:t>）为我们写好，可以直接使用，没有特殊要求时就不必要重写。</a:t>
            </a:r>
            <a:r>
              <a:rPr lang="en-US" altLang="zh-CN" b="1" dirty="0">
                <a:solidFill>
                  <a:srgbClr val="FF0000"/>
                </a:solidFill>
              </a:rPr>
              <a:t>NOI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ICPC </a:t>
            </a:r>
            <a:r>
              <a:rPr lang="zh-CN" altLang="en-US" b="1" dirty="0">
                <a:solidFill>
                  <a:srgbClr val="FF0000"/>
                </a:solidFill>
              </a:rPr>
              <a:t>赛事都支持 </a:t>
            </a:r>
            <a:r>
              <a:rPr lang="en-US" altLang="zh-CN" b="1" dirty="0">
                <a:solidFill>
                  <a:srgbClr val="FF0000"/>
                </a:solidFill>
              </a:rPr>
              <a:t>STL </a:t>
            </a:r>
            <a:r>
              <a:rPr lang="zh-CN" altLang="en-US" b="1" dirty="0">
                <a:solidFill>
                  <a:srgbClr val="FF0000"/>
                </a:solidFill>
              </a:rPr>
              <a:t>库的使用</a:t>
            </a:r>
            <a:r>
              <a:rPr lang="zh-CN" altLang="en-US" dirty="0"/>
              <a:t>，因此合理利用 </a:t>
            </a:r>
            <a:r>
              <a:rPr lang="en-US" altLang="zh-CN" dirty="0"/>
              <a:t>STL </a:t>
            </a:r>
            <a:r>
              <a:rPr lang="zh-CN" altLang="en-US" dirty="0"/>
              <a:t>可以避免编写无用算法。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8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A5612-E282-46AF-A963-1478734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常用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STL</a:t>
            </a:r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F7FC6-155F-4AE6-A955-82BECD6D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vector </a:t>
            </a:r>
            <a:r>
              <a:rPr lang="zh-CN" altLang="en-US" dirty="0">
                <a:latin typeface="Consolas" panose="020B0609020204030204" pitchFamily="49" charset="0"/>
              </a:rPr>
              <a:t>（向量、线性表、弹性数组）后端增删元素的线性表。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queue</a:t>
            </a:r>
            <a:r>
              <a:rPr lang="zh-CN" altLang="en-US" dirty="0">
                <a:latin typeface="Consolas" panose="020B0609020204030204" pitchFamily="49" charset="0"/>
              </a:rPr>
              <a:t>（队列）前端删除，后端增加的线性表。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priority_queue</a:t>
            </a:r>
            <a:r>
              <a:rPr lang="zh-CN" altLang="en-US" dirty="0">
                <a:latin typeface="Consolas" panose="020B0609020204030204" pitchFamily="49" charset="0"/>
              </a:rPr>
              <a:t>（堆、优先队列）特殊的队列，自动排序功能。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（字符串）</a:t>
            </a:r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</a:rPr>
              <a:t>提供的字符串。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================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以上四个必须会熟练使用</a:t>
            </a:r>
            <a:r>
              <a:rPr lang="en-US" altLang="zh-CN" dirty="0">
                <a:latin typeface="Consolas" panose="020B0609020204030204" pitchFamily="49" charset="0"/>
              </a:rPr>
              <a:t>================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map</a:t>
            </a:r>
            <a:r>
              <a:rPr lang="zh-CN" altLang="en-US" dirty="0">
                <a:latin typeface="Consolas" panose="020B0609020204030204" pitchFamily="49" charset="0"/>
              </a:rPr>
              <a:t>（映射，键</a:t>
            </a: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zh-CN" altLang="en-US" dirty="0">
                <a:latin typeface="Consolas" panose="020B0609020204030204" pitchFamily="49" charset="0"/>
              </a:rPr>
              <a:t>值映射），“超级数组”，特殊题目有奇效。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stack</a:t>
            </a:r>
            <a:r>
              <a:rPr lang="zh-CN" altLang="en-US" dirty="0">
                <a:latin typeface="Consolas" panose="020B0609020204030204" pitchFamily="49" charset="0"/>
              </a:rPr>
              <a:t>（栈），与</a:t>
            </a:r>
            <a:r>
              <a:rPr lang="en-US" altLang="zh-CN" dirty="0">
                <a:latin typeface="Consolas" panose="020B0609020204030204" pitchFamily="49" charset="0"/>
              </a:rPr>
              <a:t>vector</a:t>
            </a:r>
            <a:r>
              <a:rPr lang="zh-CN" altLang="en-US" dirty="0">
                <a:latin typeface="Consolas" panose="020B0609020204030204" pitchFamily="49" charset="0"/>
              </a:rPr>
              <a:t>不同，为了实现栈而限制了部分功能。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具体的函数使用会在后续课程补充。（建议百度）</a:t>
            </a:r>
          </a:p>
        </p:txBody>
      </p:sp>
    </p:spTree>
    <p:extLst>
      <p:ext uri="{BB962C8B-B14F-4D97-AF65-F5344CB8AC3E}">
        <p14:creationId xmlns:p14="http://schemas.microsoft.com/office/powerpoint/2010/main" val="395069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15B38-11C9-4EEA-BF28-0AB4B1CA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补充：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下的部分操作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89AE4-336D-485B-ABA9-546FFDC7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3"/>
            <a:ext cx="10515600" cy="521436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部分地区的</a:t>
            </a:r>
            <a:r>
              <a:rPr lang="en-US" altLang="zh-CN" dirty="0">
                <a:latin typeface="Consolas" panose="020B0609020204030204" pitchFamily="49" charset="0"/>
              </a:rPr>
              <a:t>NOIP</a:t>
            </a:r>
            <a:r>
              <a:rPr lang="zh-CN" altLang="en-US" dirty="0">
                <a:latin typeface="Consolas" panose="020B0609020204030204" pitchFamily="49" charset="0"/>
              </a:rPr>
              <a:t>赛事是在</a:t>
            </a:r>
            <a:r>
              <a:rPr lang="en-US" altLang="zh-CN" dirty="0">
                <a:latin typeface="Consolas" panose="020B0609020204030204" pitchFamily="49" charset="0"/>
              </a:rPr>
              <a:t>Linux</a:t>
            </a:r>
            <a:r>
              <a:rPr lang="zh-CN" altLang="en-US" dirty="0">
                <a:latin typeface="Consolas" panose="020B0609020204030204" pitchFamily="49" charset="0"/>
              </a:rPr>
              <a:t>环境下举办的，使用的是</a:t>
            </a:r>
            <a:r>
              <a:rPr lang="en-US" altLang="zh-CN" dirty="0">
                <a:latin typeface="Consolas" panose="020B0609020204030204" pitchFamily="49" charset="0"/>
              </a:rPr>
              <a:t>NOI Linux</a:t>
            </a:r>
            <a:r>
              <a:rPr lang="zh-CN" altLang="en-US" dirty="0">
                <a:latin typeface="Consolas" panose="020B0609020204030204" pitchFamily="49" charset="0"/>
              </a:rPr>
              <a:t>系统。内置的编辑器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不是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DevCpp</a:t>
            </a:r>
            <a:r>
              <a:rPr lang="en-US" altLang="zh-CN" dirty="0">
                <a:latin typeface="Consolas" panose="020B0609020204030204" pitchFamily="49" charset="0"/>
              </a:rPr>
              <a:t>!</a:t>
            </a:r>
            <a:r>
              <a:rPr lang="zh-CN" altLang="en-US" dirty="0">
                <a:latin typeface="Consolas" panose="020B0609020204030204" pitchFamily="49" charset="0"/>
              </a:rPr>
              <a:t>为了防止突发性变化，建议找机会提前熟悉相关操作。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Ctrl + Alt + T </a:t>
            </a:r>
            <a:r>
              <a:rPr lang="zh-CN" altLang="en-US" dirty="0">
                <a:latin typeface="Consolas" panose="020B0609020204030204" pitchFamily="49" charset="0"/>
              </a:rPr>
              <a:t>打开终端（类似命令提示行）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推荐使用</a:t>
            </a:r>
            <a:r>
              <a:rPr lang="en-US" altLang="zh-CN" dirty="0">
                <a:latin typeface="Consolas" panose="020B0609020204030204" pitchFamily="49" charset="0"/>
              </a:rPr>
              <a:t>guide</a:t>
            </a:r>
            <a:r>
              <a:rPr lang="zh-CN" altLang="en-US" dirty="0">
                <a:latin typeface="Consolas" panose="020B0609020204030204" pitchFamily="49" charset="0"/>
              </a:rPr>
              <a:t>编写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zh-CN" altLang="en-US" dirty="0">
                <a:latin typeface="Consolas" panose="020B0609020204030204" pitchFamily="49" charset="0"/>
              </a:rPr>
              <a:t>程序。如果你会使用</a:t>
            </a:r>
            <a:r>
              <a:rPr lang="en-US" altLang="zh-CN" dirty="0">
                <a:latin typeface="Consolas" panose="020B0609020204030204" pitchFamily="49" charset="0"/>
              </a:rPr>
              <a:t>vim</a:t>
            </a:r>
            <a:r>
              <a:rPr lang="zh-CN" altLang="en-US" dirty="0">
                <a:latin typeface="Consolas" panose="020B0609020204030204" pitchFamily="49" charset="0"/>
              </a:rPr>
              <a:t>等高级操作，那选择你自己喜欢的方式即可。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guide</a:t>
            </a:r>
            <a:r>
              <a:rPr lang="zh-CN" altLang="en-US" dirty="0">
                <a:latin typeface="Consolas" panose="020B0609020204030204" pitchFamily="49" charset="0"/>
              </a:rPr>
              <a:t>有点像</a:t>
            </a:r>
            <a:r>
              <a:rPr lang="en-US" altLang="zh-CN" dirty="0" err="1">
                <a:latin typeface="Consolas" panose="020B0609020204030204" pitchFamily="49" charset="0"/>
              </a:rPr>
              <a:t>devcpp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但界面完全不同。也可以在终端使用</a:t>
            </a:r>
            <a:r>
              <a:rPr lang="en-US" altLang="zh-CN" dirty="0">
                <a:latin typeface="Consolas" panose="020B0609020204030204" pitchFamily="49" charset="0"/>
              </a:rPr>
              <a:t>g++</a:t>
            </a:r>
            <a:r>
              <a:rPr lang="zh-CN" altLang="en-US" dirty="0">
                <a:latin typeface="Consolas" panose="020B0609020204030204" pitchFamily="49" charset="0"/>
              </a:rPr>
              <a:t>等命令进行编译调试操作。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Linux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不支持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&lt;bits/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++.h&gt;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4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76D21-95A2-4621-BCF8-C63BFC05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补充：虚拟机 与 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NOI-Linux</a:t>
            </a:r>
            <a:endParaRPr lang="zh-CN" altLang="en-US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447E-6A08-4655-9909-E41DE625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50847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推荐使用 </a:t>
            </a:r>
            <a:r>
              <a:rPr lang="en-US" altLang="zh-CN" dirty="0">
                <a:latin typeface="Consolas" panose="020B0609020204030204" pitchFamily="49" charset="0"/>
              </a:rPr>
              <a:t>VMware </a:t>
            </a:r>
            <a:r>
              <a:rPr lang="zh-CN" altLang="en-US" dirty="0">
                <a:latin typeface="Consolas" panose="020B0609020204030204" pitchFamily="49" charset="0"/>
              </a:rPr>
              <a:t>旗下</a:t>
            </a:r>
            <a:r>
              <a:rPr lang="en-US" altLang="zh-CN" dirty="0">
                <a:latin typeface="Consolas" panose="020B0609020204030204" pitchFamily="49" charset="0"/>
              </a:rPr>
              <a:t> Workstation Pro.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目前最新版本</a:t>
            </a:r>
            <a:r>
              <a:rPr lang="en-US" altLang="zh-CN" dirty="0">
                <a:latin typeface="Consolas" panose="020B0609020204030204" pitchFamily="49" charset="0"/>
              </a:rPr>
              <a:t>15.5.6 </a:t>
            </a:r>
            <a:r>
              <a:rPr lang="zh-CN" altLang="en-US" b="1" dirty="0">
                <a:latin typeface="Consolas" panose="020B0609020204030204" pitchFamily="49" charset="0"/>
              </a:rPr>
              <a:t>进入官网</a:t>
            </a:r>
            <a:r>
              <a:rPr lang="zh-CN" altLang="en-US" dirty="0">
                <a:latin typeface="Consolas" panose="020B0609020204030204" pitchFamily="49" charset="0"/>
              </a:rPr>
              <a:t>点击下载菜单，选择相应版本安装即可。百度搜索“</a:t>
            </a:r>
            <a:r>
              <a:rPr lang="en-US" altLang="zh-CN" dirty="0">
                <a:latin typeface="Consolas" panose="020B0609020204030204" pitchFamily="49" charset="0"/>
              </a:rPr>
              <a:t>VMWare </a:t>
            </a:r>
            <a:r>
              <a:rPr lang="zh-CN" altLang="en-US" dirty="0">
                <a:latin typeface="Consolas" panose="020B0609020204030204" pitchFamily="49" charset="0"/>
              </a:rPr>
              <a:t>激活密钥” 复制粘贴即可。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下载</a:t>
            </a:r>
            <a:r>
              <a:rPr lang="en-US" altLang="zh-CN" dirty="0">
                <a:latin typeface="Consolas" panose="020B0609020204030204" pitchFamily="49" charset="0"/>
              </a:rPr>
              <a:t>NOI-Linux</a:t>
            </a:r>
            <a:r>
              <a:rPr lang="zh-CN" altLang="en-US" dirty="0">
                <a:latin typeface="Consolas" panose="020B0609020204030204" pitchFamily="49" charset="0"/>
              </a:rPr>
              <a:t>的镜像文件；链接如下</a:t>
            </a:r>
            <a:r>
              <a:rPr lang="en-US" altLang="zh-CN" dirty="0">
                <a:latin typeface="Consolas" panose="020B0609020204030204" pitchFamily="49" charset="0"/>
              </a:rPr>
              <a:t>(1.2GB)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https://sys-code.oss-cn-beijing.aliyuncs.com/NOI/noilinux-1.4.1.iso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打开</a:t>
            </a:r>
            <a:r>
              <a:rPr lang="en-US" altLang="zh-CN" dirty="0">
                <a:latin typeface="Consolas" panose="020B0609020204030204" pitchFamily="49" charset="0"/>
              </a:rPr>
              <a:t>VMware</a:t>
            </a:r>
            <a:r>
              <a:rPr lang="zh-CN" altLang="en-US" dirty="0">
                <a:latin typeface="Consolas" panose="020B0609020204030204" pitchFamily="49" charset="0"/>
              </a:rPr>
              <a:t>，选择刚刚下载的</a:t>
            </a:r>
            <a:r>
              <a:rPr lang="en-US" altLang="zh-CN" dirty="0">
                <a:latin typeface="Consolas" panose="020B0609020204030204" pitchFamily="49" charset="0"/>
              </a:rPr>
              <a:t>iso</a:t>
            </a:r>
            <a:r>
              <a:rPr lang="zh-CN" altLang="en-US" dirty="0">
                <a:latin typeface="Consolas" panose="020B0609020204030204" pitchFamily="49" charset="0"/>
              </a:rPr>
              <a:t>文件，分配定量的内存与存储空间，即可自动完成该系统的安装。建议分配</a:t>
            </a:r>
            <a:r>
              <a:rPr lang="en-US" altLang="zh-CN" dirty="0">
                <a:latin typeface="Consolas" panose="020B0609020204030204" pitchFamily="49" charset="0"/>
              </a:rPr>
              <a:t>2gb</a:t>
            </a:r>
            <a:r>
              <a:rPr lang="zh-CN" altLang="en-US" dirty="0">
                <a:latin typeface="Consolas" panose="020B0609020204030204" pitchFamily="49" charset="0"/>
              </a:rPr>
              <a:t>内存与</a:t>
            </a:r>
            <a:r>
              <a:rPr lang="en-US" altLang="zh-CN" dirty="0">
                <a:latin typeface="Consolas" panose="020B0609020204030204" pitchFamily="49" charset="0"/>
              </a:rPr>
              <a:t>20gb</a:t>
            </a:r>
            <a:r>
              <a:rPr lang="zh-CN" altLang="en-US" dirty="0">
                <a:latin typeface="Consolas" panose="020B0609020204030204" pitchFamily="49" charset="0"/>
              </a:rPr>
              <a:t>存储空间。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可以参考网络博客上给出的安装过程。链接如下：</a:t>
            </a:r>
            <a:r>
              <a:rPr lang="en-US" altLang="zh-CN" sz="2000" dirty="0">
                <a:latin typeface="Consolas" panose="020B0609020204030204" pitchFamily="49" charset="0"/>
              </a:rPr>
              <a:t>https://www.cnblogs.com/Rorshach/p/8901781.html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FBFEE-9FC8-48B3-BD16-E7D9E38D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547A-7580-4E52-AA4F-AE500B98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4814" cy="4351338"/>
          </a:xfrm>
        </p:spPr>
        <p:txBody>
          <a:bodyPr/>
          <a:lstStyle/>
          <a:p>
            <a:r>
              <a:rPr lang="zh-CN" altLang="en-US" dirty="0"/>
              <a:t>变量是用来存放数据的抽象概念，常用的有下列几种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声明时没有初始化值的 </a:t>
            </a:r>
            <a:r>
              <a:rPr lang="zh-CN" altLang="en-US" b="1" dirty="0"/>
              <a:t>全局变量 </a:t>
            </a:r>
            <a:r>
              <a:rPr lang="zh-CN" altLang="en-US" dirty="0"/>
              <a:t>会被初始化为 </a:t>
            </a:r>
            <a:r>
              <a:rPr lang="en-US" altLang="zh-CN" dirty="0"/>
              <a:t>0</a:t>
            </a:r>
            <a:r>
              <a:rPr lang="zh-CN" altLang="en-US" dirty="0"/>
              <a:t>。而局部变量无此特性，因此在任何时候最好都</a:t>
            </a:r>
            <a:r>
              <a:rPr lang="zh-CN" altLang="en-US" b="1" dirty="0">
                <a:solidFill>
                  <a:srgbClr val="FF0000"/>
                </a:solidFill>
              </a:rPr>
              <a:t>手动赋初始值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3C06604-EA8F-49FC-90E4-C9547D0E6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03304"/>
              </p:ext>
            </p:extLst>
          </p:nvPr>
        </p:nvGraphicFramePr>
        <p:xfrm>
          <a:off x="838200" y="2533668"/>
          <a:ext cx="97651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73">
                  <a:extLst>
                    <a:ext uri="{9D8B030D-6E8A-4147-A177-3AD203B41FA5}">
                      <a16:colId xmlns:a16="http://schemas.microsoft.com/office/drawing/2014/main" val="1307992489"/>
                    </a:ext>
                  </a:extLst>
                </a:gridCol>
                <a:gridCol w="989826">
                  <a:extLst>
                    <a:ext uri="{9D8B030D-6E8A-4147-A177-3AD203B41FA5}">
                      <a16:colId xmlns:a16="http://schemas.microsoft.com/office/drawing/2014/main" val="1045045226"/>
                    </a:ext>
                  </a:extLst>
                </a:gridCol>
                <a:gridCol w="7119891">
                  <a:extLst>
                    <a:ext uri="{9D8B030D-6E8A-4147-A177-3AD203B41FA5}">
                      <a16:colId xmlns:a16="http://schemas.microsoft.com/office/drawing/2014/main" val="6272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取值范围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取值精度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-2147483648~2147483647,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-2^31~2^31-1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21</a:t>
                      </a:r>
                      <a:r>
                        <a:rPr lang="zh-CN" altLang="en-US" dirty="0"/>
                        <a:t>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4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-9223372036854775808 ~ 9223372036854775807  19</a:t>
                      </a:r>
                      <a:r>
                        <a:rPr lang="zh-CN" altLang="en-US" dirty="0"/>
                        <a:t>位，不到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6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精度</a:t>
                      </a:r>
                      <a:r>
                        <a:rPr lang="en-US" altLang="zh-CN" dirty="0"/>
                        <a:t>15~16</a:t>
                      </a:r>
                      <a:r>
                        <a:rPr lang="zh-CN" altLang="en-US" dirty="0"/>
                        <a:t>位，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单个字符，数值范围</a:t>
                      </a:r>
                      <a:r>
                        <a:rPr lang="en-US" altLang="zh-CN" dirty="0"/>
                        <a:t>-128~+127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6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0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5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A6632-1A44-4616-A16F-9F5DC3DD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CC365-2AD8-494C-BE0C-0EC2A148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算数运算符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加</a:t>
            </a:r>
            <a:r>
              <a:rPr lang="en-US" altLang="zh-CN" dirty="0">
                <a:latin typeface="Consolas" panose="020B0609020204030204" pitchFamily="49" charset="0"/>
              </a:rPr>
              <a:t>+ </a:t>
            </a:r>
            <a:r>
              <a:rPr lang="zh-CN" altLang="en-US" dirty="0">
                <a:latin typeface="Consolas" panose="020B0609020204030204" pitchFamily="49" charset="0"/>
              </a:rPr>
              <a:t>减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乘* 除</a:t>
            </a:r>
            <a:r>
              <a:rPr lang="en-US" altLang="zh-CN" dirty="0">
                <a:latin typeface="Consolas" panose="020B0609020204030204" pitchFamily="49" charset="0"/>
              </a:rPr>
              <a:t>/ </a:t>
            </a:r>
            <a:r>
              <a:rPr lang="zh-CN" altLang="en-US" dirty="0">
                <a:latin typeface="Consolas" panose="020B0609020204030204" pitchFamily="49" charset="0"/>
              </a:rPr>
              <a:t>取余</a:t>
            </a:r>
            <a:r>
              <a:rPr lang="en-US" altLang="zh-CN" dirty="0">
                <a:latin typeface="Consolas" panose="020B0609020204030204" pitchFamily="49" charset="0"/>
              </a:rPr>
              <a:t>%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位运算符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按位与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zh-CN" altLang="en-US" dirty="0">
                <a:latin typeface="Consolas" panose="020B0609020204030204" pitchFamily="49" charset="0"/>
              </a:rPr>
              <a:t>按位或</a:t>
            </a:r>
            <a:r>
              <a:rPr lang="en-US" altLang="zh-CN" dirty="0">
                <a:latin typeface="Consolas" panose="020B0609020204030204" pitchFamily="49" charset="0"/>
              </a:rPr>
              <a:t>| </a:t>
            </a:r>
            <a:r>
              <a:rPr lang="zh-CN" altLang="en-US" dirty="0">
                <a:latin typeface="Consolas" panose="020B0609020204030204" pitchFamily="49" charset="0"/>
              </a:rPr>
              <a:t>按位取反</a:t>
            </a:r>
            <a:r>
              <a:rPr lang="en-US" altLang="zh-CN" dirty="0">
                <a:latin typeface="Consolas" panose="020B0609020204030204" pitchFamily="49" charset="0"/>
              </a:rPr>
              <a:t>~ </a:t>
            </a:r>
            <a:r>
              <a:rPr lang="zh-CN" altLang="en-US" dirty="0">
                <a:latin typeface="Consolas" panose="020B0609020204030204" pitchFamily="49" charset="0"/>
              </a:rPr>
              <a:t>异或</a:t>
            </a:r>
            <a:r>
              <a:rPr lang="en-US" altLang="zh-CN" dirty="0">
                <a:latin typeface="Consolas" panose="020B0609020204030204" pitchFamily="49" charset="0"/>
              </a:rPr>
              <a:t>^ </a:t>
            </a:r>
            <a:r>
              <a:rPr lang="zh-CN" altLang="en-US" dirty="0">
                <a:latin typeface="Consolas" panose="020B0609020204030204" pitchFamily="49" charset="0"/>
              </a:rPr>
              <a:t>左移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zh-CN" altLang="en-US" dirty="0">
                <a:latin typeface="Consolas" panose="020B0609020204030204" pitchFamily="49" charset="0"/>
              </a:rPr>
              <a:t>右移</a:t>
            </a:r>
            <a:r>
              <a:rPr lang="en-US" altLang="zh-CN" dirty="0">
                <a:latin typeface="Consolas" panose="020B0609020204030204" pitchFamily="49" charset="0"/>
              </a:rPr>
              <a:t>&gt;&gt;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逻辑运算符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r>
              <a:rPr lang="zh-CN" altLang="en-US" dirty="0">
                <a:latin typeface="Consolas" panose="020B0609020204030204" pitchFamily="49" charset="0"/>
              </a:rPr>
              <a:t>逻辑与</a:t>
            </a:r>
            <a:r>
              <a:rPr lang="en-US" altLang="zh-CN" dirty="0">
                <a:latin typeface="Consolas" panose="020B0609020204030204" pitchFamily="49" charset="0"/>
              </a:rPr>
              <a:t>&amp;&amp; </a:t>
            </a:r>
            <a:r>
              <a:rPr lang="zh-CN" altLang="en-US" dirty="0">
                <a:latin typeface="Consolas" panose="020B0609020204030204" pitchFamily="49" charset="0"/>
              </a:rPr>
              <a:t>逻辑或</a:t>
            </a:r>
            <a:r>
              <a:rPr lang="en-US" altLang="zh-CN" dirty="0">
                <a:latin typeface="Consolas" panose="020B0609020204030204" pitchFamily="49" charset="0"/>
              </a:rPr>
              <a:t>|| </a:t>
            </a:r>
            <a:r>
              <a:rPr lang="zh-CN" altLang="en-US" dirty="0">
                <a:latin typeface="Consolas" panose="020B0609020204030204" pitchFamily="49" charset="0"/>
              </a:rPr>
              <a:t>逻辑非</a:t>
            </a:r>
            <a:r>
              <a:rPr lang="en-US" altLang="zh-CN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【</a:t>
            </a:r>
            <a:r>
              <a:rPr lang="zh-CN" altLang="en-US" dirty="0">
                <a:latin typeface="Consolas" panose="020B0609020204030204" pitchFamily="49" charset="0"/>
              </a:rPr>
              <a:t>比较运算符</a:t>
            </a:r>
            <a:r>
              <a:rPr lang="en-US" altLang="zh-CN" dirty="0">
                <a:latin typeface="Consolas" panose="020B0609020204030204" pitchFamily="49" charset="0"/>
              </a:rPr>
              <a:t>】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大于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zh-CN" altLang="en-US" dirty="0">
                <a:latin typeface="Consolas" panose="020B0609020204030204" pitchFamily="49" charset="0"/>
              </a:rPr>
              <a:t>小于</a:t>
            </a:r>
            <a:r>
              <a:rPr lang="en-US" altLang="zh-CN" dirty="0">
                <a:latin typeface="Consolas" panose="020B0609020204030204" pitchFamily="49" charset="0"/>
              </a:rPr>
              <a:t>&lt; </a:t>
            </a:r>
            <a:r>
              <a:rPr lang="zh-CN" altLang="en-US" dirty="0">
                <a:latin typeface="Consolas" panose="020B0609020204030204" pitchFamily="49" charset="0"/>
              </a:rPr>
              <a:t>大于等于</a:t>
            </a:r>
            <a:r>
              <a:rPr lang="en-US" altLang="zh-CN" dirty="0">
                <a:latin typeface="Consolas" panose="020B0609020204030204" pitchFamily="49" charset="0"/>
              </a:rPr>
              <a:t>&gt;= </a:t>
            </a:r>
            <a:r>
              <a:rPr lang="zh-CN" altLang="en-US" dirty="0">
                <a:latin typeface="Consolas" panose="020B0609020204030204" pitchFamily="49" charset="0"/>
              </a:rPr>
              <a:t>小于等于</a:t>
            </a:r>
            <a:r>
              <a:rPr lang="en-US" altLang="zh-CN" dirty="0">
                <a:latin typeface="Consolas" panose="020B0609020204030204" pitchFamily="49" charset="0"/>
              </a:rPr>
              <a:t>&lt;=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不等于</a:t>
            </a:r>
            <a:r>
              <a:rPr lang="en-US" altLang="zh-CN" dirty="0">
                <a:latin typeface="Consolas" panose="020B0609020204030204" pitchFamily="49" charset="0"/>
              </a:rPr>
              <a:t>!=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自增自减运算符：</a:t>
            </a:r>
            <a:r>
              <a:rPr lang="en-US" altLang="zh-CN" dirty="0">
                <a:latin typeface="Consolas" panose="020B0609020204030204" pitchFamily="49" charset="0"/>
              </a:rPr>
              <a:t>++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-- </a:t>
            </a:r>
            <a:r>
              <a:rPr lang="zh-CN" altLang="en-US" dirty="0">
                <a:latin typeface="Consolas" panose="020B0609020204030204" pitchFamily="49" charset="0"/>
              </a:rPr>
              <a:t>注意前后缀的区别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优先级问题：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多加括号</a:t>
            </a:r>
          </a:p>
        </p:txBody>
      </p:sp>
    </p:spTree>
    <p:extLst>
      <p:ext uri="{BB962C8B-B14F-4D97-AF65-F5344CB8AC3E}">
        <p14:creationId xmlns:p14="http://schemas.microsoft.com/office/powerpoint/2010/main" val="169643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CA1F6-EDB7-4F52-B76A-412084AE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D9320-9BA0-40CD-B2FE-7BB156D2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if(A) {B} //</a:t>
            </a:r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为真（非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数，包括负数）则执行</a:t>
            </a:r>
            <a:r>
              <a:rPr lang="en-US" altLang="zh-CN" dirty="0">
                <a:latin typeface="Consolas" panose="020B0609020204030204" pitchFamily="49" charset="0"/>
              </a:rPr>
              <a:t>B </a:t>
            </a:r>
            <a:r>
              <a:rPr lang="zh-CN" altLang="en-US" dirty="0">
                <a:latin typeface="Consolas" panose="020B0609020204030204" pitchFamily="49" charset="0"/>
              </a:rPr>
              <a:t>否则执行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else {C}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latin typeface="Consolas" panose="020B0609020204030204" pitchFamily="49" charset="0"/>
              </a:rPr>
              <a:t>语句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switch(X){ //</a:t>
            </a:r>
            <a:r>
              <a:rPr lang="zh-CN" altLang="en-US" dirty="0">
                <a:latin typeface="Consolas" panose="020B0609020204030204" pitchFamily="49" charset="0"/>
              </a:rPr>
              <a:t>若</a:t>
            </a:r>
            <a:r>
              <a:rPr lang="en-US" altLang="zh-CN" dirty="0">
                <a:latin typeface="Consolas" panose="020B0609020204030204" pitchFamily="49" charset="0"/>
              </a:rPr>
              <a:t>X==A</a:t>
            </a:r>
            <a:r>
              <a:rPr lang="zh-CN" altLang="en-US" dirty="0">
                <a:latin typeface="Consolas" panose="020B0609020204030204" pitchFamily="49" charset="0"/>
              </a:rPr>
              <a:t>则执行</a:t>
            </a:r>
            <a:r>
              <a:rPr lang="en-US" altLang="zh-CN" dirty="0">
                <a:latin typeface="Consolas" panose="020B0609020204030204" pitchFamily="49" charset="0"/>
              </a:rPr>
              <a:t>case A:</a:t>
            </a:r>
            <a:r>
              <a:rPr lang="zh-CN" altLang="en-US" dirty="0">
                <a:latin typeface="Consolas" panose="020B0609020204030204" pitchFamily="49" charset="0"/>
              </a:rPr>
              <a:t>后的所有语句，包括</a:t>
            </a:r>
            <a:r>
              <a:rPr lang="en-US" altLang="zh-CN" dirty="0">
                <a:latin typeface="Consolas" panose="020B0609020204030204" pitchFamily="49" charset="0"/>
              </a:rPr>
              <a:t>case B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default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case A: //</a:t>
            </a:r>
            <a:r>
              <a:rPr lang="zh-CN" altLang="en-US" dirty="0">
                <a:latin typeface="Consolas" panose="020B0609020204030204" pitchFamily="49" charset="0"/>
              </a:rPr>
              <a:t>可以通过使用</a:t>
            </a:r>
            <a:r>
              <a:rPr lang="en-US" altLang="zh-CN" dirty="0">
                <a:latin typeface="Consolas" panose="020B0609020204030204" pitchFamily="49" charset="0"/>
              </a:rPr>
              <a:t>break</a:t>
            </a:r>
            <a:r>
              <a:rPr lang="zh-CN" altLang="en-US" dirty="0">
                <a:latin typeface="Consolas" panose="020B0609020204030204" pitchFamily="49" charset="0"/>
              </a:rPr>
              <a:t>来跳出</a:t>
            </a:r>
            <a:r>
              <a:rPr lang="en-US" altLang="zh-CN" dirty="0">
                <a:latin typeface="Consolas" panose="020B0609020204030204" pitchFamily="49" charset="0"/>
              </a:rPr>
              <a:t>switch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    ... //default</a:t>
            </a:r>
            <a:r>
              <a:rPr lang="zh-CN" altLang="en-US" dirty="0">
                <a:latin typeface="Consolas" panose="020B0609020204030204" pitchFamily="49" charset="0"/>
              </a:rPr>
              <a:t>的位置可能对结果产生影响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case B: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慎用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    ...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default: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    ...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A41A7-7D1D-4E7D-BC4E-30E328CD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B4C15-8679-4628-8EC1-198BF8A7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7694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循环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for (</a:t>
            </a:r>
            <a:r>
              <a:rPr lang="zh-CN" altLang="en-US" dirty="0">
                <a:latin typeface="Consolas" panose="020B0609020204030204" pitchFamily="49" charset="0"/>
              </a:rPr>
              <a:t>初始化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zh-CN" altLang="en-US" dirty="0">
                <a:latin typeface="Consolas" panose="020B0609020204030204" pitchFamily="49" charset="0"/>
              </a:rPr>
              <a:t>判断条件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zh-CN" altLang="en-US" dirty="0">
                <a:latin typeface="Consolas" panose="020B0609020204030204" pitchFamily="49" charset="0"/>
              </a:rPr>
              <a:t>更新</a:t>
            </a:r>
            <a:r>
              <a:rPr lang="en-US" altLang="zh-CN" dirty="0">
                <a:latin typeface="Consolas" panose="020B0609020204030204" pitchFamily="49" charset="0"/>
              </a:rPr>
              <a:t>) { 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循环体</a:t>
            </a:r>
            <a:r>
              <a:rPr lang="en-US" altLang="zh-CN" dirty="0">
                <a:latin typeface="Consolas" panose="020B0609020204030204" pitchFamily="49" charset="0"/>
              </a:rPr>
              <a:t>; // </a:t>
            </a:r>
            <a:r>
              <a:rPr lang="zh-CN" altLang="en-US" dirty="0">
                <a:latin typeface="Consolas" panose="020B0609020204030204" pitchFamily="49" charset="0"/>
              </a:rPr>
              <a:t>判断条件为“真”时，执行一次循环体，再更新。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循环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while (</a:t>
            </a:r>
            <a:r>
              <a:rPr lang="zh-CN" altLang="en-US" dirty="0">
                <a:latin typeface="Consolas" panose="020B0609020204030204" pitchFamily="49" charset="0"/>
              </a:rPr>
              <a:t>判断条件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 循环体</a:t>
            </a:r>
            <a:r>
              <a:rPr lang="en-US" altLang="zh-CN" dirty="0">
                <a:latin typeface="Consolas" panose="020B0609020204030204" pitchFamily="49" charset="0"/>
              </a:rPr>
              <a:t>; //</a:t>
            </a:r>
            <a:r>
              <a:rPr lang="zh-CN" altLang="en-US" dirty="0">
                <a:latin typeface="Consolas" panose="020B0609020204030204" pitchFamily="49" charset="0"/>
              </a:rPr>
              <a:t>判断条件为“真”时，执行一次循环体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          //</a:t>
            </a:r>
            <a:r>
              <a:rPr lang="zh-CN" altLang="en-US" dirty="0">
                <a:latin typeface="Consolas" panose="020B0609020204030204" pitchFamily="49" charset="0"/>
              </a:rPr>
              <a:t>因此在循环体里一定要有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“更新”</a:t>
            </a:r>
            <a:r>
              <a:rPr lang="zh-CN" altLang="en-US" dirty="0">
                <a:latin typeface="Consolas" panose="020B0609020204030204" pitchFamily="49" charset="0"/>
              </a:rPr>
              <a:t>，否则会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“死循环”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do-while</a:t>
            </a:r>
            <a:r>
              <a:rPr lang="zh-CN" altLang="en-US" dirty="0">
                <a:latin typeface="Consolas" panose="020B0609020204030204" pitchFamily="49" charset="0"/>
              </a:rPr>
              <a:t>循环 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先执行一次循环体，再判断条件是否需要下一次循环。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不推荐使用。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1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380B-BF77-4129-B8DA-F17F4546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9DCFD-8AC9-41A7-849D-2802676E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声明形如</a:t>
            </a:r>
            <a:r>
              <a:rPr lang="en-US" altLang="zh-CN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a[N]</a:t>
            </a:r>
            <a:r>
              <a:rPr lang="zh-CN" altLang="en-US" dirty="0">
                <a:latin typeface="Consolas" panose="020B0609020204030204" pitchFamily="49" charset="0"/>
              </a:rPr>
              <a:t>。其中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是数组名，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是数组长度。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多维数组如</a:t>
            </a:r>
            <a:r>
              <a:rPr lang="en-US" altLang="zh-CN" dirty="0">
                <a:latin typeface="Consolas" panose="020B0609020204030204" pitchFamily="49" charset="0"/>
              </a:rPr>
              <a:t>int b[N][M] </a:t>
            </a:r>
            <a:r>
              <a:rPr lang="zh-CN" altLang="en-US" dirty="0">
                <a:latin typeface="Consolas" panose="020B0609020204030204" pitchFamily="49" charset="0"/>
              </a:rPr>
              <a:t>本质上是“数组的数组”，即</a:t>
            </a:r>
            <a:r>
              <a:rPr lang="en-US" altLang="zh-CN" dirty="0">
                <a:latin typeface="Consolas" panose="020B0609020204030204" pitchFamily="49" charset="0"/>
              </a:rPr>
              <a:t>b[0]...b[N-1]</a:t>
            </a:r>
            <a:r>
              <a:rPr lang="zh-CN" altLang="en-US" dirty="0">
                <a:latin typeface="Consolas" panose="020B0609020204030204" pitchFamily="49" charset="0"/>
              </a:rPr>
              <a:t>分别对应一个长为</a:t>
            </a:r>
            <a:r>
              <a:rPr lang="en-US" altLang="zh-CN" dirty="0">
                <a:latin typeface="Consolas" panose="020B0609020204030204" pitchFamily="49" charset="0"/>
              </a:rPr>
              <a:t>M</a:t>
            </a:r>
            <a:r>
              <a:rPr lang="zh-CN" altLang="en-US" dirty="0">
                <a:latin typeface="Consolas" panose="020B0609020204030204" pitchFamily="49" charset="0"/>
              </a:rPr>
              <a:t>的数组。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声明长度时</a:t>
            </a:r>
            <a:r>
              <a:rPr lang="zh-CN" altLang="en-US" dirty="0"/>
              <a:t>应该是一个整型的</a:t>
            </a:r>
            <a:r>
              <a:rPr lang="zh-CN" altLang="en-US" b="1" dirty="0">
                <a:solidFill>
                  <a:srgbClr val="FF0000"/>
                </a:solidFill>
              </a:rPr>
              <a:t>常量表达式</a:t>
            </a:r>
            <a:r>
              <a:rPr lang="zh-CN" altLang="en-US" dirty="0"/>
              <a:t>。在</a:t>
            </a:r>
            <a:r>
              <a:rPr lang="en-US" altLang="zh-CN" dirty="0"/>
              <a:t>C99</a:t>
            </a:r>
            <a:r>
              <a:rPr lang="zh-CN" altLang="en-US" dirty="0"/>
              <a:t>标准之后允许在</a:t>
            </a:r>
            <a:r>
              <a:rPr lang="zh-CN" altLang="en-US" b="1" dirty="0"/>
              <a:t>某些情况下</a:t>
            </a:r>
            <a:r>
              <a:rPr lang="zh-CN" altLang="en-US" dirty="0"/>
              <a:t>使用变量作为数组长度，</a:t>
            </a:r>
            <a:r>
              <a:rPr lang="en-US" altLang="zh-CN" dirty="0"/>
              <a:t>C++</a:t>
            </a:r>
            <a:r>
              <a:rPr lang="zh-CN" altLang="en-US" dirty="0"/>
              <a:t>至今都</a:t>
            </a:r>
            <a:r>
              <a:rPr lang="zh-CN" altLang="en-US" b="1" dirty="0">
                <a:solidFill>
                  <a:srgbClr val="FF0000"/>
                </a:solidFill>
              </a:rPr>
              <a:t>禁止</a:t>
            </a:r>
            <a:r>
              <a:rPr lang="zh-CN" altLang="en-US" dirty="0"/>
              <a:t>这种做法。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DevC</a:t>
            </a:r>
            <a:r>
              <a:rPr lang="en-US" altLang="zh-CN" dirty="0">
                <a:latin typeface="Consolas" panose="020B0609020204030204" pitchFamily="49" charset="0"/>
              </a:rPr>
              <a:t>++</a:t>
            </a:r>
            <a:r>
              <a:rPr lang="zh-CN" altLang="en-US" dirty="0">
                <a:latin typeface="Consolas" panose="020B0609020204030204" pitchFamily="49" charset="0"/>
              </a:rPr>
              <a:t>能正确编译运行，是因为部分编译器允许这种“不安全”行为。为了保险起见，请牢记使用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常量</a:t>
            </a:r>
            <a:r>
              <a:rPr lang="zh-CN" altLang="en-US" dirty="0">
                <a:latin typeface="Consolas" panose="020B0609020204030204" pitchFamily="49" charset="0"/>
              </a:rPr>
              <a:t>作为数组长度。</a:t>
            </a:r>
          </a:p>
        </p:txBody>
      </p:sp>
    </p:spTree>
    <p:extLst>
      <p:ext uri="{BB962C8B-B14F-4D97-AF65-F5344CB8AC3E}">
        <p14:creationId xmlns:p14="http://schemas.microsoft.com/office/powerpoint/2010/main" val="365114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1856C-C413-435B-AAAE-94D113D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6822B-BADE-44EA-99BD-8651781E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数组下标从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开始，也即</a:t>
            </a:r>
            <a:r>
              <a:rPr lang="en-US" altLang="zh-CN" dirty="0">
                <a:latin typeface="Consolas" panose="020B0609020204030204" pitchFamily="49" charset="0"/>
              </a:rPr>
              <a:t>a[N] </a:t>
            </a:r>
            <a:r>
              <a:rPr lang="zh-CN" altLang="en-US" dirty="0">
                <a:latin typeface="Consolas" panose="020B0609020204030204" pitchFamily="49" charset="0"/>
              </a:rPr>
              <a:t>对应的是</a:t>
            </a:r>
            <a:r>
              <a:rPr lang="en-US" altLang="zh-CN" dirty="0">
                <a:latin typeface="Consolas" panose="020B0609020204030204" pitchFamily="49" charset="0"/>
              </a:rPr>
              <a:t>a[0]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a[N-1]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因此数组比题目给定范围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稍大一些</a:t>
            </a:r>
            <a:r>
              <a:rPr lang="zh-CN" altLang="en-US" dirty="0">
                <a:latin typeface="Consolas" panose="020B0609020204030204" pitchFamily="49" charset="0"/>
              </a:rPr>
              <a:t>最优。例如题目明确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≤</a:t>
            </a:r>
            <a:r>
              <a:rPr lang="en-US" altLang="zh-CN" dirty="0">
                <a:latin typeface="Consolas" panose="020B0609020204030204" pitchFamily="49" charset="0"/>
              </a:rPr>
              <a:t>100</a:t>
            </a:r>
            <a:r>
              <a:rPr lang="zh-CN" altLang="en-US" dirty="0">
                <a:latin typeface="Consolas" panose="020B0609020204030204" pitchFamily="49" charset="0"/>
              </a:rPr>
              <a:t>，数组可以开</a:t>
            </a:r>
            <a:r>
              <a:rPr lang="en-US" altLang="zh-CN" dirty="0">
                <a:latin typeface="Consolas" panose="020B0609020204030204" pitchFamily="49" charset="0"/>
              </a:rPr>
              <a:t>105,110</a:t>
            </a:r>
            <a:r>
              <a:rPr lang="zh-CN" altLang="en-US" dirty="0">
                <a:latin typeface="Consolas" panose="020B0609020204030204" pitchFamily="49" charset="0"/>
              </a:rPr>
              <a:t>之类。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当程序产生“</a:t>
            </a:r>
            <a:r>
              <a:rPr lang="zh-CN" altLang="en-US" b="1" dirty="0">
                <a:latin typeface="Consolas" panose="020B0609020204030204" pitchFamily="49" charset="0"/>
              </a:rPr>
              <a:t>崩溃</a:t>
            </a:r>
            <a:r>
              <a:rPr lang="en-US" altLang="zh-CN" b="1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错误的输出</a:t>
            </a:r>
            <a:r>
              <a:rPr lang="en-US" altLang="zh-CN" b="1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无输出</a:t>
            </a:r>
            <a:r>
              <a:rPr lang="en-US" altLang="zh-CN" b="1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段错误</a:t>
            </a:r>
            <a:r>
              <a:rPr lang="zh-CN" altLang="en-US" dirty="0">
                <a:latin typeface="Consolas" panose="020B0609020204030204" pitchFamily="49" charset="0"/>
              </a:rPr>
              <a:t>”时，就要考虑是不是出现了“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数组越界</a:t>
            </a:r>
            <a:r>
              <a:rPr lang="zh-CN" altLang="en-US" dirty="0">
                <a:latin typeface="Consolas" panose="020B0609020204030204" pitchFamily="49" charset="0"/>
              </a:rPr>
              <a:t>”行为，即访问了不在数组范围之内的地方。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数组尽量定义为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全局变量</a:t>
            </a:r>
            <a:r>
              <a:rPr lang="zh-CN" altLang="en-US" dirty="0">
                <a:latin typeface="Consolas" panose="020B0609020204030204" pitchFamily="49" charset="0"/>
              </a:rPr>
              <a:t>。（即写在</a:t>
            </a:r>
            <a:r>
              <a:rPr lang="en-US" altLang="zh-CN" dirty="0">
                <a:latin typeface="Consolas" panose="020B0609020204030204" pitchFamily="49" charset="0"/>
              </a:rPr>
              <a:t>main()</a:t>
            </a:r>
            <a:r>
              <a:rPr lang="zh-CN" altLang="en-US" dirty="0">
                <a:latin typeface="Consolas" panose="020B0609020204030204" pitchFamily="49" charset="0"/>
              </a:rPr>
              <a:t>外），写在函数内的数组被视为局部变量而开辟在栈中，极易导致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MLE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139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CA70-7B33-41A4-9802-4F847B61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3ADD-98BA-4527-A2BB-DFCF8F29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</a:rPr>
              <a:t>中的</a:t>
            </a:r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极其相似，竞赛时</a:t>
            </a:r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足够用。有部分变量总是</a:t>
            </a:r>
            <a:r>
              <a:rPr lang="zh-CN" altLang="en-US" b="1" dirty="0">
                <a:latin typeface="Consolas" panose="020B0609020204030204" pitchFamily="49" charset="0"/>
              </a:rPr>
              <a:t>捆绑在一起</a:t>
            </a:r>
            <a:r>
              <a:rPr lang="zh-CN" altLang="en-US" dirty="0">
                <a:latin typeface="Consolas" panose="020B0609020204030204" pitchFamily="49" charset="0"/>
              </a:rPr>
              <a:t>，不方便分别处理，则需要考虑使用</a:t>
            </a:r>
            <a:r>
              <a:rPr lang="en-US" altLang="zh-CN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例如：坐标，边信息，同一个物品的价值与价格等等。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结构：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</a:t>
            </a:r>
            <a:r>
              <a:rPr lang="zh-CN" altLang="en-US" dirty="0">
                <a:latin typeface="Consolas" panose="020B0609020204030204" pitchFamily="49" charset="0"/>
              </a:rPr>
              <a:t>结构体名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zh-CN" altLang="en-US" dirty="0">
                <a:latin typeface="Consolas" panose="020B0609020204030204" pitchFamily="49" charset="0"/>
              </a:rPr>
              <a:t>成员变量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 //</a:t>
            </a:r>
            <a:r>
              <a:rPr lang="zh-CN" altLang="en-US" dirty="0">
                <a:latin typeface="Consolas" panose="020B0609020204030204" pitchFamily="49" charset="0"/>
              </a:rPr>
              <a:t>将结构体名当做是与 </a:t>
            </a:r>
            <a:r>
              <a:rPr lang="en-US" altLang="zh-CN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类似的变量类型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//</a:t>
            </a:r>
            <a:r>
              <a:rPr lang="zh-CN" altLang="en-US" dirty="0">
                <a:latin typeface="Consolas" panose="020B0609020204030204" pitchFamily="49" charset="0"/>
              </a:rPr>
              <a:t>声明结构体变量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dirty="0">
                <a:latin typeface="Consolas" panose="020B0609020204030204" pitchFamily="49" charset="0"/>
              </a:rPr>
              <a:t>结构体数组即可。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latin typeface="Consolas" panose="020B0609020204030204" pitchFamily="49" charset="0"/>
              </a:rPr>
              <a:t> “.” </a:t>
            </a:r>
            <a:r>
              <a:rPr lang="zh-CN" altLang="en-US" dirty="0">
                <a:latin typeface="Consolas" panose="020B0609020204030204" pitchFamily="49" charset="0"/>
              </a:rPr>
              <a:t>访问成员变量。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A289C-E63C-437E-84C4-BECD546E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scanf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zh-CN" altLang="en-US" b="1" dirty="0">
                <a:latin typeface="Consolas" panose="020B0609020204030204" pitchFamily="49" charset="0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endParaRPr lang="zh-CN" altLang="en-US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E91A6-B272-4EEB-817E-69B52C46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4345" cy="4351338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 与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zh-CN" altLang="en-US" dirty="0">
                <a:latin typeface="Consolas" panose="020B0609020204030204" pitchFamily="49" charset="0"/>
              </a:rPr>
              <a:t>是</a:t>
            </a:r>
            <a:r>
              <a:rPr lang="en-US" altLang="zh-CN" dirty="0">
                <a:latin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</a:rPr>
              <a:t>语言的格式化输入输出函数。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使用格式为 </a:t>
            </a:r>
            <a:r>
              <a:rPr lang="en-US" altLang="zh-CN" b="1" dirty="0" err="1">
                <a:latin typeface="Consolas" panose="020B0609020204030204" pitchFamily="49" charset="0"/>
              </a:rPr>
              <a:t>scanf</a:t>
            </a:r>
            <a:r>
              <a:rPr lang="en-US" altLang="zh-CN" b="1" dirty="0">
                <a:latin typeface="Consolas" panose="020B0609020204030204" pitchFamily="49" charset="0"/>
              </a:rPr>
              <a:t>(“</a:t>
            </a:r>
            <a:r>
              <a:rPr lang="zh-CN" altLang="en-US" b="1" dirty="0">
                <a:latin typeface="Consolas" panose="020B0609020204030204" pitchFamily="49" charset="0"/>
              </a:rPr>
              <a:t>格式化字符串</a:t>
            </a:r>
            <a:r>
              <a:rPr lang="en-US" altLang="zh-CN" b="1" dirty="0">
                <a:latin typeface="Consolas" panose="020B0609020204030204" pitchFamily="49" charset="0"/>
              </a:rPr>
              <a:t>”,</a:t>
            </a:r>
            <a:r>
              <a:rPr lang="zh-CN" altLang="en-US" b="1" dirty="0">
                <a:latin typeface="Consolas" panose="020B0609020204030204" pitchFamily="49" charset="0"/>
              </a:rPr>
              <a:t>地址列表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zh-CN" altLang="en-US" dirty="0">
                <a:latin typeface="Consolas" panose="020B0609020204030204" pitchFamily="49" charset="0"/>
              </a:rPr>
              <a:t>的返回值是成功赋值的数据项数，无读取会返回</a:t>
            </a:r>
            <a:r>
              <a:rPr lang="en-US" altLang="zh-CN" dirty="0">
                <a:latin typeface="Consolas" panose="020B0609020204030204" pitchFamily="49" charset="0"/>
              </a:rPr>
              <a:t>EOF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格式化字符串：使用格式化字符告诉编译器接下来的读入格式。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常用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FABA48-8DA3-4961-89B9-C0C087879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4268"/>
              </p:ext>
            </p:extLst>
          </p:nvPr>
        </p:nvGraphicFramePr>
        <p:xfrm>
          <a:off x="1930401" y="4368800"/>
          <a:ext cx="4645889" cy="229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526">
                  <a:extLst>
                    <a:ext uri="{9D8B030D-6E8A-4147-A177-3AD203B41FA5}">
                      <a16:colId xmlns:a16="http://schemas.microsoft.com/office/drawing/2014/main" val="3725591282"/>
                    </a:ext>
                  </a:extLst>
                </a:gridCol>
                <a:gridCol w="2632363">
                  <a:extLst>
                    <a:ext uri="{9D8B030D-6E8A-4147-A177-3AD203B41FA5}">
                      <a16:colId xmlns:a16="http://schemas.microsoft.com/office/drawing/2014/main" val="605441381"/>
                    </a:ext>
                  </a:extLst>
                </a:gridCol>
              </a:tblGrid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格式化字符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02300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%d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十进制整数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(int)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6322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%f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浮点数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(float)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6120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%c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字符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(char)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63246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%s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字符串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(char*)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90739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A53C6B7-D53E-4F09-BCBA-516E56B17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95539"/>
              </p:ext>
            </p:extLst>
          </p:nvPr>
        </p:nvGraphicFramePr>
        <p:xfrm>
          <a:off x="6707911" y="4368800"/>
          <a:ext cx="5308598" cy="229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53">
                  <a:extLst>
                    <a:ext uri="{9D8B030D-6E8A-4147-A177-3AD203B41FA5}">
                      <a16:colId xmlns:a16="http://schemas.microsoft.com/office/drawing/2014/main" val="3725591282"/>
                    </a:ext>
                  </a:extLst>
                </a:gridCol>
                <a:gridCol w="3491345">
                  <a:extLst>
                    <a:ext uri="{9D8B030D-6E8A-4147-A177-3AD203B41FA5}">
                      <a16:colId xmlns:a16="http://schemas.microsoft.com/office/drawing/2014/main" val="605441381"/>
                    </a:ext>
                  </a:extLst>
                </a:gridCol>
              </a:tblGrid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格式化字符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02300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US" altLang="zh-CN" sz="2400" dirty="0" err="1">
                          <a:latin typeface="Consolas" panose="020B0609020204030204" pitchFamily="49" charset="0"/>
                        </a:rPr>
                        <a:t>lld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长整数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2400" dirty="0" err="1">
                          <a:latin typeface="Consolas" panose="020B0609020204030204" pitchFamily="49" charset="0"/>
                        </a:rPr>
                        <a:t>longlong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6322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en-US" altLang="zh-CN" sz="2400" dirty="0" err="1">
                          <a:latin typeface="Consolas" panose="020B0609020204030204" pitchFamily="49" charset="0"/>
                        </a:rPr>
                        <a:t>lf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双精度浮点数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(double)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466120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%o</a:t>
                      </a:r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、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%x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八进制与十六进制数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63246"/>
                  </a:ext>
                </a:extLst>
              </a:tr>
              <a:tr h="459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%%</a:t>
                      </a:r>
                      <a:endParaRPr lang="zh-CN" alt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读取</a:t>
                      </a:r>
                      <a:r>
                        <a:rPr lang="en-US" altLang="zh-CN" sz="2400" dirty="0">
                          <a:latin typeface="Consolas" panose="020B0609020204030204" pitchFamily="49" charset="0"/>
                        </a:rPr>
                        <a:t>%</a:t>
                      </a:r>
                      <a:r>
                        <a:rPr lang="zh-CN" altLang="en-US" sz="2400" dirty="0">
                          <a:latin typeface="Consolas" panose="020B0609020204030204" pitchFamily="49" charset="0"/>
                        </a:rPr>
                        <a:t>这个字符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9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7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1675</Words>
  <Application>Microsoft Office PowerPoint</Application>
  <PresentationFormat>宽屏</PresentationFormat>
  <Paragraphs>153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Consolas</vt:lpstr>
      <vt:lpstr>Office 主题​​</vt:lpstr>
      <vt:lpstr>基础语法复习</vt:lpstr>
      <vt:lpstr>变量</vt:lpstr>
      <vt:lpstr>运算</vt:lpstr>
      <vt:lpstr>分支</vt:lpstr>
      <vt:lpstr>循环</vt:lpstr>
      <vt:lpstr>数组</vt:lpstr>
      <vt:lpstr>数组</vt:lpstr>
      <vt:lpstr>结构体</vt:lpstr>
      <vt:lpstr>scanf() 与 printf()</vt:lpstr>
      <vt:lpstr>scanf() 与 printf()</vt:lpstr>
      <vt:lpstr>速度</vt:lpstr>
      <vt:lpstr>文件输入输出</vt:lpstr>
      <vt:lpstr>轮子</vt:lpstr>
      <vt:lpstr>常用STL介绍</vt:lpstr>
      <vt:lpstr>补充：Linux下的部分操作</vt:lpstr>
      <vt:lpstr>补充：虚拟机 与 NOI-Linux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31</cp:revision>
  <dcterms:created xsi:type="dcterms:W3CDTF">2020-07-12T05:16:34Z</dcterms:created>
  <dcterms:modified xsi:type="dcterms:W3CDTF">2020-07-13T05:18:10Z</dcterms:modified>
</cp:coreProperties>
</file>