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8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706-F4CA-4CFD-BC00-819FD91166C9}" v="292" dt="2020-07-12T07:33:5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9B18-BCDB-4C6A-9238-E923D545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C9335-6D00-4F45-8D7D-B4FF2983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BE6C-166F-43C9-B139-025AE82E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EEFE-819A-4652-A61F-789AAD00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2C49-2604-45CB-8E6D-5E45369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0B01-AA61-4D41-AC6B-EC828E47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E64D-65EE-4866-B917-F1A0BA26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693C-A4B3-413A-A7D6-B03EDAC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A1B7-CD99-4EE2-B99C-9E21A99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B311-43BD-4938-844C-C9C8718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EA4FB-9667-4C49-A0AE-3CEB8C53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BD4C3-2C4C-414C-A046-D785D77C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F6C5-A9E4-4081-A651-5B3DD95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EF55-907F-4AB8-9620-0E1EC1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003-D7BE-47C7-B808-1068E839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D21C-4DCD-400C-8000-1BDA11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8593-DB2A-4988-8698-E4F1452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A3E7-4D49-4983-BF0F-15F3CA1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91E8-9590-442F-A05A-3109B7E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2E157-2B1D-4FD3-8388-519E742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1A1D-F95F-4EAD-9095-10FA742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0551-74AB-42BF-AB08-5151A48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06B8-60C9-4922-892B-C0A0B43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6D9D-CD2D-4E36-B9F9-D95D42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86E5-7491-4A56-8923-F59F083D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8DA0-9264-497D-B2B3-0C369EC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6AFC-A9C9-49E7-B87A-9516C4E0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C9CEE-1B97-4DF4-8969-D81775D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68C77-2208-4761-83B0-BF0528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459F-B0FF-41A5-BA31-CD7CEDB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AE063-5B99-4633-BE6C-69E3793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90DC-9E66-4E43-B036-F063532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0826-1995-4EE2-9425-FCD5B502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BC01-2079-4BBF-B4F6-FC122C62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C067-6EC7-40C5-AED5-9F48DF1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EB5E-699B-4FED-A458-D0390546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29072-5988-4314-A24D-682AD6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A08A0-CCCD-4C93-B2CC-B92203F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500E7C-37DA-44F9-9194-BEA84BF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BE34-8F4F-46E7-A606-F4FF3F7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67064-CE98-4DEB-AF1E-3BF47294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AA1B-93DC-4DBF-B9B9-C49781C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3FD4A-DCD5-4102-9678-BFAACE2E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CC82D-20A2-470E-A5F3-D56DC5BC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04741-0697-4542-B928-FDEFC06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50BB-A035-4F64-A19A-E6C7C59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290A-64C4-4291-BA2E-4A34222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5EFF-DCC9-4B70-8105-99E5D2F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E026-F891-47F9-BDBD-A2512662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8383-FA6C-428A-9A0C-C0633AF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4DCD-8822-4470-B13D-B0151BC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7A29-466B-4302-86B0-59BB46C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DC3-61C0-4860-A793-1F05D8A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F157-8867-471A-9849-99F81F58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BDA4-3BEF-454A-9022-DE71A5F8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9EAC-0B29-4B79-BB83-D0DAF44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9161-9440-4D9C-BCB3-0AD93FE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B5C-B5B3-4F76-8BCE-964190E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F08EE-70EB-40CC-A5C4-EFFAD27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D8F98-582F-42E7-B0A1-FF45B7E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07FF4-07C9-4CE2-9865-6E26CB2B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4C71-FE63-4035-B4EB-AC1D1CEEA9E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6C69-8CC5-4944-A8DD-7C1AAA02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C9FB-6615-46DF-A805-94273E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WalkingC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赛前冲刺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CSP-J/NOIP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普及组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2020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暑期冲刺</a:t>
            </a:r>
          </a:p>
        </p:txBody>
      </p:sp>
    </p:spTree>
    <p:extLst>
      <p:ext uri="{BB962C8B-B14F-4D97-AF65-F5344CB8AC3E}">
        <p14:creationId xmlns:p14="http://schemas.microsoft.com/office/powerpoint/2010/main" val="90604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88283-4C78-438B-A857-B3873D4E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4AD7F-1FAB-4105-A21B-61DC9F28A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递归中省略“递”的过程，直接从最小问题开始“推”回原问题，称为递推。同问题的递归与递推相比，递推的性能要好很多。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在写完递归后，若题目表现出</a:t>
            </a:r>
            <a:r>
              <a:rPr lang="zh-CN" altLang="en-US" b="1" dirty="0">
                <a:solidFill>
                  <a:srgbClr val="FF0000"/>
                </a:solidFill>
              </a:rPr>
              <a:t>明显的数学相关</a:t>
            </a:r>
            <a:r>
              <a:rPr lang="zh-CN" altLang="en-US" dirty="0"/>
              <a:t>性，或是能通过方程</a:t>
            </a:r>
            <a:r>
              <a:rPr lang="zh-CN" altLang="en-US" b="1" dirty="0"/>
              <a:t>推导得出数学公式</a:t>
            </a:r>
            <a:r>
              <a:rPr lang="zh-CN" altLang="en-US" dirty="0"/>
              <a:t>，则需要考虑使用</a:t>
            </a:r>
            <a:r>
              <a:rPr lang="zh-CN" altLang="en-US" b="1" dirty="0"/>
              <a:t>递推</a:t>
            </a:r>
            <a:r>
              <a:rPr lang="zh-CN" altLang="en-US" dirty="0"/>
              <a:t>优化。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递推主要考察点为“</a:t>
            </a:r>
            <a:r>
              <a:rPr lang="zh-CN" altLang="en-US" b="1" dirty="0"/>
              <a:t>推导得出数学公式</a:t>
            </a:r>
            <a:r>
              <a:rPr lang="zh-CN" altLang="en-US" dirty="0"/>
              <a:t>”，即考查如何找到不同规模问题间的联系。最近的一次“递推”题为</a:t>
            </a:r>
            <a:r>
              <a:rPr lang="en-US" altLang="zh-CN" b="1" dirty="0"/>
              <a:t>NOIP2008T3</a:t>
            </a:r>
            <a:r>
              <a:rPr lang="zh-CN" altLang="en-US" b="1" dirty="0"/>
              <a:t>传球游戏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65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F17E1-114C-4BAB-ABEB-8681A4C8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7C277E-C039-4D2F-9B79-2A16BB970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递归与分治往往放在一起讨论。分治即</a:t>
                </a:r>
                <a:r>
                  <a:rPr lang="zh-CN" altLang="en-US" b="1" dirty="0"/>
                  <a:t>“分而治之”</a:t>
                </a:r>
                <a:r>
                  <a:rPr lang="zh-CN" altLang="en-US" dirty="0"/>
                  <a:t>，本质上是将问题划分成若干个小规模的子问题，再合并得出原问题的解。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常见的分治是分为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两份</a:t>
                </a:r>
                <a:r>
                  <a:rPr lang="zh-CN" altLang="en-US" dirty="0"/>
                  <a:t>。例如</a:t>
                </a:r>
                <a:r>
                  <a:rPr lang="zh-CN" altLang="en-US" b="1" dirty="0"/>
                  <a:t>归并排序</a:t>
                </a:r>
                <a:r>
                  <a:rPr lang="zh-CN" altLang="en-US" dirty="0"/>
                  <a:t>是经典的分治算法。这是经典的“分解 →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解决 →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合并” 过程。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/>
                        <m:t>排序一段区间</m:t>
                      </m:r>
                      <m:d>
                        <m:dPr>
                          <m:begChr m:val="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dirty="0"/>
                                    <m:t>排序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b="1" dirty="0"/>
                                    <m:t>左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dirty="0"/>
                                    <m:t>段区间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dirty="0"/>
                                    <m:t>排序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b="1" dirty="0" smtClean="0"/>
                                    <m:t>右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dirty="0"/>
                                    <m:t>段区间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zh-CN" altLang="en-US" dirty="0"/>
                        <m:t>合并左右区间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7C277E-C039-4D2F-9B79-2A16BB970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4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99ADB-423A-4C76-810E-CABFE49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28BBD-EA95-419D-8BBC-5446E55C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分治很考验选手对问题的划分技巧，出现分治基本上题目都较难。（省选常见）普及组中分治多以二分查找的形式出现。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最近一次“分治”作为主考点出现是 </a:t>
            </a:r>
            <a:r>
              <a:rPr lang="en-US" altLang="zh-CN" b="1" dirty="0"/>
              <a:t>NOIP2011T3</a:t>
            </a:r>
            <a:r>
              <a:rPr lang="zh-CN" altLang="en-US" b="1" dirty="0"/>
              <a:t>瑞士轮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分治的解题思路：</a:t>
            </a:r>
            <a:endParaRPr lang="en-US" altLang="zh-CN" dirty="0"/>
          </a:p>
          <a:p>
            <a:pPr lvl="1"/>
            <a:r>
              <a:rPr lang="zh-CN" altLang="en-US" dirty="0"/>
              <a:t>最小规模的问题如何求解？（是否可以直接得出答案</a:t>
            </a:r>
            <a:r>
              <a:rPr lang="en-US" altLang="zh-CN" dirty="0"/>
              <a:t>?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能否通过子问题合并得出规模较大问题的解？</a:t>
            </a:r>
            <a:endParaRPr lang="en-US" altLang="zh-CN" dirty="0"/>
          </a:p>
          <a:p>
            <a:pPr lvl="1"/>
            <a:r>
              <a:rPr lang="zh-CN" altLang="en-US" dirty="0"/>
              <a:t>参考归并排序，考虑划分区间与合并方式。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757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AD80A-EBD3-4DA1-8D0B-0D4FA60E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49F32-1508-45A0-BD8F-B821A547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NOIP2001</a:t>
            </a:r>
            <a:r>
              <a:rPr lang="zh-CN" altLang="en-US" b="1" dirty="0"/>
              <a:t>数的计算</a:t>
            </a:r>
            <a:endParaRPr lang="en-US" altLang="zh-CN" b="1" dirty="0"/>
          </a:p>
          <a:p>
            <a:r>
              <a:rPr lang="en-US" altLang="zh-CN" b="1"/>
              <a:t>NOIP2012</a:t>
            </a:r>
            <a:r>
              <a:rPr lang="zh-CN" altLang="en-US" b="1" dirty="0"/>
              <a:t>国王游戏</a:t>
            </a:r>
            <a:endParaRPr lang="en-US" altLang="zh-CN" b="1" dirty="0"/>
          </a:p>
          <a:p>
            <a:r>
              <a:rPr lang="en-US" altLang="zh-CN" b="1" dirty="0"/>
              <a:t>NOIP2011</a:t>
            </a:r>
            <a:r>
              <a:rPr lang="zh-CN" altLang="en-US" b="1" dirty="0"/>
              <a:t>瑞士轮</a:t>
            </a:r>
            <a:endParaRPr lang="en-US" altLang="zh-CN" b="1" dirty="0"/>
          </a:p>
          <a:p>
            <a:r>
              <a:rPr lang="en-US" altLang="zh-CN" b="1" dirty="0"/>
              <a:t>NOIP2006</a:t>
            </a:r>
            <a:r>
              <a:rPr lang="zh-CN" altLang="en-US" b="1" dirty="0"/>
              <a:t>能量项链</a:t>
            </a:r>
          </a:p>
        </p:txBody>
      </p:sp>
    </p:spTree>
    <p:extLst>
      <p:ext uri="{BB962C8B-B14F-4D97-AF65-F5344CB8AC3E}">
        <p14:creationId xmlns:p14="http://schemas.microsoft.com/office/powerpoint/2010/main" val="24371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0018F-BF56-4428-9544-67A905E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F2F29-D91A-470A-BAB3-6B62662B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排序是日常生活中所用到的较为高级的算法。排序的考点主要在于时空复杂度的分析以及合适的排序算法选用。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排序的稳定性</a:t>
            </a:r>
            <a:r>
              <a:rPr lang="zh-CN" altLang="en-US" dirty="0"/>
              <a:t>：待排序的序列中</a:t>
            </a:r>
            <a:r>
              <a:rPr lang="zh-CN" altLang="en-US" b="1" dirty="0">
                <a:solidFill>
                  <a:srgbClr val="FF0000"/>
                </a:solidFill>
              </a:rPr>
              <a:t>存在相等的元素</a:t>
            </a:r>
            <a:r>
              <a:rPr lang="zh-CN" altLang="en-US" dirty="0"/>
              <a:t>，若这些元素在排列前后的相对位置不变，则称为稳定的，反之为不稳定的。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基数、计数、插入、冒泡、归并是稳定排序。</a:t>
            </a:r>
          </a:p>
          <a:p>
            <a:r>
              <a:rPr lang="zh-CN" altLang="en-US" b="1" dirty="0"/>
              <a:t>选择、堆排、</a:t>
            </a:r>
            <a:r>
              <a:rPr lang="zh-CN" altLang="en-US" b="1" dirty="0">
                <a:solidFill>
                  <a:srgbClr val="FF0000"/>
                </a:solidFill>
              </a:rPr>
              <a:t>快排</a:t>
            </a:r>
            <a:r>
              <a:rPr lang="zh-CN" altLang="en-US" b="1" dirty="0"/>
              <a:t>不是稳定排序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6179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41A3A-BAB5-4F2A-B0CA-017613D9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5FB03-E60E-4D77-A97C-B93844CB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54065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以排序作为主考知识点的题目不多。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最近的是 </a:t>
            </a:r>
            <a:r>
              <a:rPr lang="en-US" altLang="zh-CN" b="1" dirty="0">
                <a:latin typeface="Consolas" panose="020B0609020204030204" pitchFamily="49" charset="0"/>
              </a:rPr>
              <a:t>NOIP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2011</a:t>
            </a:r>
            <a:r>
              <a:rPr lang="en-US" altLang="zh-CN" b="1" dirty="0">
                <a:latin typeface="Consolas" panose="020B0609020204030204" pitchFamily="49" charset="0"/>
              </a:rPr>
              <a:t>T3</a:t>
            </a:r>
            <a:r>
              <a:rPr lang="zh-CN" altLang="en-US" b="1" dirty="0">
                <a:latin typeface="Consolas" panose="020B0609020204030204" pitchFamily="49" charset="0"/>
              </a:rPr>
              <a:t>瑞士轮 </a:t>
            </a:r>
            <a:r>
              <a:rPr lang="zh-CN" altLang="en-US" dirty="0">
                <a:latin typeface="Consolas" panose="020B0609020204030204" pitchFamily="49" charset="0"/>
              </a:rPr>
              <a:t>，考察点为归并排序。此题在当年比赛杀伤力巨大，以至于近</a:t>
            </a:r>
            <a:r>
              <a:rPr lang="en-US" altLang="zh-CN" dirty="0">
                <a:latin typeface="Consolas" panose="020B0609020204030204" pitchFamily="49" charset="0"/>
              </a:rPr>
              <a:t>10</a:t>
            </a:r>
            <a:r>
              <a:rPr lang="zh-CN" altLang="en-US" dirty="0">
                <a:latin typeface="Consolas" panose="020B0609020204030204" pitchFamily="49" charset="0"/>
              </a:rPr>
              <a:t>年没有考过特殊排序了。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排序更多是作为其他算法的陪衬（例如贪心，模拟，搜索等）。一般而言，在此种条件下对排序的要求不是很高，常用的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快排与桶排</a:t>
            </a:r>
            <a:r>
              <a:rPr lang="zh-CN" altLang="en-US" dirty="0">
                <a:latin typeface="Consolas" panose="020B0609020204030204" pitchFamily="49" charset="0"/>
              </a:rPr>
              <a:t>即可胜任。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对于快排，只需熟练使用</a:t>
            </a:r>
            <a:r>
              <a:rPr lang="en-US" altLang="zh-CN" dirty="0">
                <a:latin typeface="Consolas" panose="020B0609020204030204" pitchFamily="49" charset="0"/>
              </a:rPr>
              <a:t>sort()</a:t>
            </a:r>
            <a:r>
              <a:rPr lang="zh-CN" altLang="en-US" dirty="0">
                <a:latin typeface="Consolas" panose="020B0609020204030204" pitchFamily="49" charset="0"/>
              </a:rPr>
              <a:t>或</a:t>
            </a:r>
            <a:r>
              <a:rPr lang="en-US" altLang="zh-CN" dirty="0" err="1">
                <a:latin typeface="Consolas" panose="020B0609020204030204" pitchFamily="49" charset="0"/>
              </a:rPr>
              <a:t>qsort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即可。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推荐使用</a:t>
            </a:r>
            <a:r>
              <a:rPr lang="en-US" altLang="zh-CN" dirty="0">
                <a:latin typeface="Consolas" panose="020B0609020204030204" pitchFamily="49" charset="0"/>
              </a:rPr>
              <a:t>sort().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对于桶排，理解其实现原理即可。</a:t>
            </a:r>
          </a:p>
        </p:txBody>
      </p:sp>
    </p:spTree>
    <p:extLst>
      <p:ext uri="{BB962C8B-B14F-4D97-AF65-F5344CB8AC3E}">
        <p14:creationId xmlns:p14="http://schemas.microsoft.com/office/powerpoint/2010/main" val="19874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84217-831F-4666-B269-69771378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56397-3DBB-4786-9384-6EC6130C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提供</a:t>
            </a:r>
            <a:r>
              <a:rPr lang="en-US" altLang="zh-CN" dirty="0">
                <a:latin typeface="Consolas" panose="020B0609020204030204" pitchFamily="49" charset="0"/>
              </a:rPr>
              <a:t>sort() </a:t>
            </a:r>
            <a:r>
              <a:rPr lang="zh-CN" altLang="en-US" dirty="0">
                <a:latin typeface="Consolas" panose="020B0609020204030204" pitchFamily="49" charset="0"/>
              </a:rPr>
              <a:t>函数，用于</a:t>
            </a:r>
            <a:r>
              <a:rPr lang="zh-CN" altLang="en-US" b="1" dirty="0">
                <a:latin typeface="Consolas" panose="020B0609020204030204" pitchFamily="49" charset="0"/>
              </a:rPr>
              <a:t>排序</a:t>
            </a:r>
            <a:r>
              <a:rPr lang="zh-CN" altLang="en-US" dirty="0">
                <a:latin typeface="Consolas" panose="020B0609020204030204" pitchFamily="49" charset="0"/>
              </a:rPr>
              <a:t>。其主要实现原理是</a:t>
            </a:r>
            <a:r>
              <a:rPr lang="zh-CN" altLang="en-US" b="1" dirty="0">
                <a:latin typeface="Consolas" panose="020B0609020204030204" pitchFamily="49" charset="0"/>
              </a:rPr>
              <a:t>快排</a:t>
            </a:r>
            <a:r>
              <a:rPr lang="zh-CN" altLang="en-US" dirty="0">
                <a:latin typeface="Consolas" panose="020B0609020204030204" pitchFamily="49" charset="0"/>
              </a:rPr>
              <a:t>，复杂度为</a:t>
            </a:r>
            <a:r>
              <a:rPr lang="en-US" altLang="zh-CN" dirty="0">
                <a:latin typeface="Consolas" panose="020B0609020204030204" pitchFamily="49" charset="0"/>
              </a:rPr>
              <a:t>O(n*log n)</a:t>
            </a:r>
            <a:r>
              <a:rPr lang="zh-CN" altLang="en-US" dirty="0">
                <a:latin typeface="Consolas" panose="020B0609020204030204" pitchFamily="49" charset="0"/>
              </a:rPr>
              <a:t>。使用</a:t>
            </a:r>
            <a:r>
              <a:rPr lang="en-US" altLang="zh-CN" dirty="0">
                <a:latin typeface="Consolas" panose="020B0609020204030204" pitchFamily="49" charset="0"/>
              </a:rPr>
              <a:t>sort</a:t>
            </a:r>
            <a:r>
              <a:rPr lang="zh-CN" altLang="en-US" dirty="0">
                <a:latin typeface="Consolas" panose="020B0609020204030204" pitchFamily="49" charset="0"/>
              </a:rPr>
              <a:t>比手写快排的效率要高。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用法：</a:t>
            </a:r>
            <a:r>
              <a:rPr lang="en-US" altLang="zh-CN" dirty="0">
                <a:latin typeface="Consolas" panose="020B0609020204030204" pitchFamily="49" charset="0"/>
              </a:rPr>
              <a:t>sort(</a:t>
            </a:r>
            <a:r>
              <a:rPr lang="en-US" altLang="zh-CN" dirty="0" err="1">
                <a:latin typeface="Consolas" panose="020B0609020204030204" pitchFamily="49" charset="0"/>
              </a:rPr>
              <a:t>begin,end,cmp</a:t>
            </a:r>
            <a:r>
              <a:rPr lang="en-US" altLang="zh-CN" dirty="0">
                <a:latin typeface="Consolas" panose="020B0609020204030204" pitchFamily="49" charset="0"/>
              </a:rPr>
              <a:t>); </a:t>
            </a:r>
            <a:r>
              <a:rPr lang="zh-CN" altLang="en-US" dirty="0">
                <a:latin typeface="Consolas" panose="020B0609020204030204" pitchFamily="49" charset="0"/>
              </a:rPr>
              <a:t>其中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zh-CN" altLang="en-US" dirty="0">
                <a:latin typeface="Consolas" panose="020B0609020204030204" pitchFamily="49" charset="0"/>
              </a:rPr>
              <a:t>可省略。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begin:</a:t>
            </a:r>
            <a:r>
              <a:rPr lang="zh-CN" altLang="en-US" dirty="0">
                <a:latin typeface="Consolas" panose="020B0609020204030204" pitchFamily="49" charset="0"/>
              </a:rPr>
              <a:t>待排序区间的</a:t>
            </a:r>
            <a:r>
              <a:rPr lang="zh-CN" altLang="en-US" b="1" dirty="0">
                <a:latin typeface="Consolas" panose="020B0609020204030204" pitchFamily="49" charset="0"/>
              </a:rPr>
              <a:t>首地址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end:</a:t>
            </a:r>
            <a:r>
              <a:rPr lang="zh-CN" altLang="en-US" dirty="0">
                <a:latin typeface="Consolas" panose="020B0609020204030204" pitchFamily="49" charset="0"/>
              </a:rPr>
              <a:t>待排序区间末尾的</a:t>
            </a:r>
            <a:r>
              <a:rPr lang="zh-CN" altLang="en-US" b="1" dirty="0">
                <a:latin typeface="Consolas" panose="020B0609020204030204" pitchFamily="49" charset="0"/>
              </a:rPr>
              <a:t>后一个地址  </a:t>
            </a:r>
            <a:r>
              <a:rPr lang="zh-CN" altLang="en-US" dirty="0">
                <a:latin typeface="Consolas" panose="020B0609020204030204" pitchFamily="49" charset="0"/>
              </a:rPr>
              <a:t>也即排序区间为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begin,end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自定义比较函数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例如，排序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数组的</a:t>
            </a:r>
            <a:r>
              <a:rPr lang="en-US" altLang="zh-CN" dirty="0">
                <a:latin typeface="Consolas" panose="020B0609020204030204" pitchFamily="49" charset="0"/>
              </a:rPr>
              <a:t>a[1]~a[5],</a:t>
            </a:r>
            <a:r>
              <a:rPr lang="zh-CN" altLang="en-US" dirty="0">
                <a:latin typeface="Consolas" panose="020B0609020204030204" pitchFamily="49" charset="0"/>
              </a:rPr>
              <a:t>可以写成</a:t>
            </a:r>
            <a:r>
              <a:rPr lang="en-US" altLang="zh-CN" dirty="0">
                <a:latin typeface="Consolas" panose="020B0609020204030204" pitchFamily="49" charset="0"/>
              </a:rPr>
              <a:t>sort(a+1,a+6);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省略不写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zh-CN" altLang="en-US" dirty="0">
                <a:latin typeface="Consolas" panose="020B0609020204030204" pitchFamily="49" charset="0"/>
              </a:rPr>
              <a:t>则默认从小到大。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8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9006D-3C48-4BBB-B5B8-2FE61407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D4BE3-7E6E-40EA-83D5-55A5EFFD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省略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zh-CN" altLang="en-US" dirty="0">
                <a:latin typeface="Consolas" panose="020B0609020204030204" pitchFamily="49" charset="0"/>
              </a:rPr>
              <a:t>时</a:t>
            </a:r>
            <a:r>
              <a:rPr lang="en-US" altLang="zh-CN" dirty="0">
                <a:latin typeface="Consolas" panose="020B0609020204030204" pitchFamily="49" charset="0"/>
              </a:rPr>
              <a:t>sort()</a:t>
            </a:r>
            <a:r>
              <a:rPr lang="zh-CN" altLang="en-US" dirty="0">
                <a:latin typeface="Consolas" panose="020B0609020204030204" pitchFamily="49" charset="0"/>
              </a:rPr>
              <a:t>使用的是“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”比较方式，即数组排完序后，从左（下标小）到右（下标大）应该满足“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”的方向。对于结构体，可以选择重载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运算符，或者直接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自定义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cmp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函数</a:t>
            </a:r>
            <a:r>
              <a:rPr lang="zh-CN" altLang="en-US" dirty="0">
                <a:latin typeface="Consolas" panose="020B0609020204030204" pitchFamily="49" charset="0"/>
              </a:rPr>
              <a:t>（推荐）。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对于</a:t>
            </a:r>
            <a:r>
              <a:rPr lang="en-US" altLang="zh-CN" dirty="0">
                <a:latin typeface="Consolas" panose="020B0609020204030204" pitchFamily="49" charset="0"/>
              </a:rPr>
              <a:t>STL</a:t>
            </a:r>
            <a:r>
              <a:rPr lang="zh-CN" altLang="en-US" dirty="0">
                <a:latin typeface="Consolas" panose="020B0609020204030204" pitchFamily="49" charset="0"/>
              </a:rPr>
              <a:t>，例如</a:t>
            </a:r>
            <a:r>
              <a:rPr lang="en-US" altLang="zh-CN" dirty="0">
                <a:latin typeface="Consolas" panose="020B0609020204030204" pitchFamily="49" charset="0"/>
              </a:rPr>
              <a:t>vector</a:t>
            </a:r>
            <a:r>
              <a:rPr lang="zh-CN" altLang="en-US" dirty="0">
                <a:latin typeface="Consolas" panose="020B0609020204030204" pitchFamily="49" charset="0"/>
              </a:rPr>
              <a:t>，也可以使用</a:t>
            </a:r>
            <a:r>
              <a:rPr lang="en-US" altLang="zh-CN" dirty="0">
                <a:latin typeface="Consolas" panose="020B0609020204030204" pitchFamily="49" charset="0"/>
              </a:rPr>
              <a:t>sort()</a:t>
            </a:r>
            <a:r>
              <a:rPr lang="zh-CN" altLang="en-US" dirty="0">
                <a:latin typeface="Consolas" panose="020B0609020204030204" pitchFamily="49" charset="0"/>
              </a:rPr>
              <a:t>函数。可以通过</a:t>
            </a:r>
            <a:r>
              <a:rPr lang="en-US" altLang="zh-CN" dirty="0">
                <a:latin typeface="Consolas" panose="020B0609020204030204" pitchFamily="49" charset="0"/>
              </a:rPr>
              <a:t>.begin()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.end()</a:t>
            </a:r>
            <a:r>
              <a:rPr lang="zh-CN" altLang="en-US" dirty="0">
                <a:latin typeface="Consolas" panose="020B0609020204030204" pitchFamily="49" charset="0"/>
              </a:rPr>
              <a:t>获取该容器的首尾地址。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例如排序一个</a:t>
            </a:r>
            <a:r>
              <a:rPr lang="en-US" altLang="zh-CN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型的</a:t>
            </a:r>
            <a:r>
              <a:rPr lang="en-US" altLang="zh-CN" dirty="0">
                <a:latin typeface="Consolas" panose="020B0609020204030204" pitchFamily="49" charset="0"/>
              </a:rPr>
              <a:t>vector</a:t>
            </a:r>
            <a:r>
              <a:rPr lang="zh-CN" altLang="en-US" dirty="0">
                <a:latin typeface="Consolas" panose="020B0609020204030204" pitchFamily="49" charset="0"/>
              </a:rPr>
              <a:t>，按从小到大排序。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vector&lt;int&gt; V;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sort(V.begin(),V.end());</a:t>
            </a:r>
          </a:p>
        </p:txBody>
      </p:sp>
    </p:spTree>
    <p:extLst>
      <p:ext uri="{BB962C8B-B14F-4D97-AF65-F5344CB8AC3E}">
        <p14:creationId xmlns:p14="http://schemas.microsoft.com/office/powerpoint/2010/main" val="20412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BE426-8C8A-406D-BD9F-770C365C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FB8B2-E61E-4D98-9A42-C0BC0586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91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学生成绩排序。按分数从低到高排序，若同分则学号小的靠前。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student{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id,score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}rank[100];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(student </a:t>
            </a:r>
            <a:r>
              <a:rPr lang="en-US" altLang="zh-CN" dirty="0" err="1">
                <a:latin typeface="Consolas" panose="020B0609020204030204" pitchFamily="49" charset="0"/>
              </a:rPr>
              <a:t>A,student</a:t>
            </a:r>
            <a:r>
              <a:rPr lang="en-US" altLang="zh-CN" dirty="0">
                <a:latin typeface="Consolas" panose="020B0609020204030204" pitchFamily="49" charset="0"/>
              </a:rPr>
              <a:t> B){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if(</a:t>
            </a:r>
            <a:r>
              <a:rPr lang="en-US" altLang="zh-CN" dirty="0" err="1">
                <a:latin typeface="Consolas" panose="020B0609020204030204" pitchFamily="49" charset="0"/>
              </a:rPr>
              <a:t>A.score</a:t>
            </a:r>
            <a:r>
              <a:rPr lang="en-US" altLang="zh-CN" dirty="0">
                <a:latin typeface="Consolas" panose="020B0609020204030204" pitchFamily="49" charset="0"/>
              </a:rPr>
              <a:t>!=</a:t>
            </a:r>
            <a:r>
              <a:rPr lang="en-US" altLang="zh-CN" dirty="0" err="1">
                <a:latin typeface="Consolas" panose="020B0609020204030204" pitchFamily="49" charset="0"/>
              </a:rPr>
              <a:t>B.score</a:t>
            </a:r>
            <a:r>
              <a:rPr lang="en-US" altLang="zh-CN" dirty="0">
                <a:latin typeface="Consolas" panose="020B0609020204030204" pitchFamily="49" charset="0"/>
              </a:rPr>
              <a:t>) return </a:t>
            </a:r>
            <a:r>
              <a:rPr lang="en-US" altLang="zh-CN" dirty="0" err="1">
                <a:latin typeface="Consolas" panose="020B0609020204030204" pitchFamily="49" charset="0"/>
              </a:rPr>
              <a:t>A.score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B.score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else return A.id&lt;B.id;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sort(rank,rank+100,cmp);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结构体的</a:t>
            </a:r>
            <a:r>
              <a:rPr lang="en-US" altLang="zh-CN" dirty="0">
                <a:latin typeface="Consolas" panose="020B0609020204030204" pitchFamily="49" charset="0"/>
              </a:rPr>
              <a:t>STL</a:t>
            </a:r>
            <a:r>
              <a:rPr lang="zh-CN" altLang="en-US" dirty="0">
                <a:latin typeface="Consolas" panose="020B0609020204030204" pitchFamily="49" charset="0"/>
              </a:rPr>
              <a:t>也是同样的原理。自定义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zh-CN" altLang="en-US" dirty="0">
                <a:latin typeface="Consolas" panose="020B0609020204030204" pitchFamily="49" charset="0"/>
              </a:rPr>
              <a:t>或重载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都行。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9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83466-4C13-4E16-8089-BA70B398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BE3E0-470A-4110-9F09-0D4764D5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递归的本质是“函数调用</a:t>
            </a:r>
            <a:r>
              <a:rPr lang="zh-CN" altLang="en-US" b="1" dirty="0">
                <a:latin typeface="Consolas" panose="020B0609020204030204" pitchFamily="49" charset="0"/>
              </a:rPr>
              <a:t>自己</a:t>
            </a:r>
            <a:r>
              <a:rPr lang="zh-CN" altLang="en-US" dirty="0">
                <a:latin typeface="Consolas" panose="020B0609020204030204" pitchFamily="49" charset="0"/>
              </a:rPr>
              <a:t>”。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将原问题转变成规模更小的子问题，谓为</a:t>
            </a:r>
            <a:r>
              <a:rPr lang="zh-CN" altLang="en-US" b="1" dirty="0">
                <a:latin typeface="Consolas" panose="020B0609020204030204" pitchFamily="49" charset="0"/>
              </a:rPr>
              <a:t>“递”</a:t>
            </a:r>
            <a:r>
              <a:rPr lang="zh-CN" altLang="en-US" dirty="0">
                <a:latin typeface="Consolas" panose="020B0609020204030204" pitchFamily="49" charset="0"/>
              </a:rPr>
              <a:t>；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将子问题的答案反推出原问题的解，谓为</a:t>
            </a:r>
            <a:r>
              <a:rPr lang="zh-CN" altLang="en-US" b="1" dirty="0">
                <a:latin typeface="Consolas" panose="020B0609020204030204" pitchFamily="49" charset="0"/>
              </a:rPr>
              <a:t>“归”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递归求阶乘是一个经典的案例。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n!=n*(n-1)*(n-2)*...*2*1</a:t>
            </a:r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f(n) </a:t>
            </a:r>
            <a:r>
              <a:rPr lang="zh-CN" altLang="en-US" dirty="0">
                <a:latin typeface="Consolas" panose="020B0609020204030204" pitchFamily="49" charset="0"/>
              </a:rPr>
              <a:t>→</a:t>
            </a:r>
            <a:r>
              <a:rPr lang="en-US" altLang="zh-CN" dirty="0">
                <a:latin typeface="Consolas" panose="020B0609020204030204" pitchFamily="49" charset="0"/>
              </a:rPr>
              <a:t> n*f(n-1) (</a:t>
            </a:r>
            <a:r>
              <a:rPr lang="zh-CN" altLang="en-US" dirty="0">
                <a:latin typeface="Consolas" panose="020B0609020204030204" pitchFamily="49" charset="0"/>
              </a:rPr>
              <a:t>递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n*f(n-1) </a:t>
            </a:r>
            <a:r>
              <a:rPr lang="zh-CN" altLang="en-US" dirty="0">
                <a:latin typeface="Consolas" panose="020B0609020204030204" pitchFamily="49" charset="0"/>
              </a:rPr>
              <a:t>→</a:t>
            </a:r>
            <a:r>
              <a:rPr lang="en-US" altLang="zh-CN" dirty="0">
                <a:latin typeface="Consolas" panose="020B0609020204030204" pitchFamily="49" charset="0"/>
              </a:rPr>
              <a:t> f(n) (</a:t>
            </a:r>
            <a:r>
              <a:rPr lang="zh-CN" altLang="en-US" dirty="0">
                <a:latin typeface="Consolas" panose="020B0609020204030204" pitchFamily="49" charset="0"/>
              </a:rPr>
              <a:t>归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D48008-F737-4AB8-B505-663318398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65" y="3230502"/>
            <a:ext cx="4138229" cy="362749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3C91E7-4853-4021-AA5E-D499886CEDBF}"/>
              </a:ext>
            </a:extLst>
          </p:cNvPr>
          <p:cNvCxnSpPr>
            <a:cxnSpLocks/>
          </p:cNvCxnSpPr>
          <p:nvPr/>
        </p:nvCxnSpPr>
        <p:spPr>
          <a:xfrm>
            <a:off x="8047712" y="3363211"/>
            <a:ext cx="2516715" cy="1276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C77169D-11F2-42A8-8FA7-DA6BDCD3C64E}"/>
              </a:ext>
            </a:extLst>
          </p:cNvPr>
          <p:cNvSpPr txBox="1"/>
          <p:nvPr/>
        </p:nvSpPr>
        <p:spPr>
          <a:xfrm>
            <a:off x="9559393" y="3416518"/>
            <a:ext cx="79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递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3CEED8-6F06-4CB7-A2F3-869C5BAD0632}"/>
              </a:ext>
            </a:extLst>
          </p:cNvPr>
          <p:cNvCxnSpPr>
            <a:cxnSpLocks/>
          </p:cNvCxnSpPr>
          <p:nvPr/>
        </p:nvCxnSpPr>
        <p:spPr>
          <a:xfrm flipH="1">
            <a:off x="8247003" y="5395852"/>
            <a:ext cx="2263805" cy="12520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99C3FCD-F995-4389-9B01-0569A04B4771}"/>
              </a:ext>
            </a:extLst>
          </p:cNvPr>
          <p:cNvSpPr txBox="1"/>
          <p:nvPr/>
        </p:nvSpPr>
        <p:spPr>
          <a:xfrm>
            <a:off x="9559393" y="6063159"/>
            <a:ext cx="79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归</a:t>
            </a:r>
          </a:p>
        </p:txBody>
      </p:sp>
    </p:spTree>
    <p:extLst>
      <p:ext uri="{BB962C8B-B14F-4D97-AF65-F5344CB8AC3E}">
        <p14:creationId xmlns:p14="http://schemas.microsoft.com/office/powerpoint/2010/main" val="311874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79D5-DA7D-4792-A951-75926B07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0965C-9848-4638-BD0F-1D1BF1B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许多算法（如</a:t>
            </a:r>
            <a:r>
              <a:rPr lang="en-US" altLang="zh-CN" dirty="0" err="1"/>
              <a:t>dfs,bfs</a:t>
            </a:r>
            <a:r>
              <a:rPr lang="zh-CN" altLang="en-US" dirty="0"/>
              <a:t>等），本质上是递归思想，但在讨论题目解法时不会称其为“递归题”。</a:t>
            </a:r>
            <a:r>
              <a:rPr lang="en-US" altLang="zh-CN" dirty="0"/>
              <a:t>NOIP</a:t>
            </a:r>
            <a:r>
              <a:rPr lang="zh-CN" altLang="en-US" dirty="0"/>
              <a:t>中的“递归题”考察很少，主要与模拟贪心枚举等结合，递归仅仅起载体的作用。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最近一次 “递归”作为主考点出现是 </a:t>
            </a:r>
            <a:r>
              <a:rPr lang="en-US" altLang="zh-CN" b="1" dirty="0"/>
              <a:t>NOIP2011T3</a:t>
            </a:r>
            <a:r>
              <a:rPr lang="zh-CN" altLang="en-US" b="1" dirty="0"/>
              <a:t>瑞士轮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初赛中递归常考</a:t>
            </a:r>
            <a:r>
              <a:rPr lang="zh-CN" altLang="en-US" dirty="0"/>
              <a:t>。主要在读程序写结果。应对方法：面积超大的草稿纸，仿造上文中阶乘的求解方式，展开，合并，即可。</a:t>
            </a:r>
          </a:p>
        </p:txBody>
      </p:sp>
    </p:spTree>
    <p:extLst>
      <p:ext uri="{BB962C8B-B14F-4D97-AF65-F5344CB8AC3E}">
        <p14:creationId xmlns:p14="http://schemas.microsoft.com/office/powerpoint/2010/main" val="156894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26BB3-A374-4CCF-9067-537FFBDC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1E8A8-1648-4D59-AC39-13521AB8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154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递归大致结构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f(</a:t>
            </a:r>
            <a:r>
              <a:rPr lang="zh-CN" altLang="en-US" dirty="0">
                <a:latin typeface="Consolas" panose="020B0609020204030204" pitchFamily="49" charset="0"/>
              </a:rPr>
              <a:t>传入数值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if (</a:t>
            </a:r>
            <a:r>
              <a:rPr lang="zh-CN" altLang="en-US" dirty="0">
                <a:latin typeface="Consolas" panose="020B0609020204030204" pitchFamily="49" charset="0"/>
              </a:rPr>
              <a:t>终止条件</a:t>
            </a:r>
            <a:r>
              <a:rPr lang="en-US" altLang="zh-CN" dirty="0">
                <a:latin typeface="Consolas" panose="020B0609020204030204" pitchFamily="49" charset="0"/>
              </a:rPr>
              <a:t>) return </a:t>
            </a:r>
            <a:r>
              <a:rPr lang="zh-CN" altLang="en-US" dirty="0">
                <a:latin typeface="Consolas" panose="020B0609020204030204" pitchFamily="49" charset="0"/>
              </a:rPr>
              <a:t>最小子问题解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return f(</a:t>
            </a:r>
            <a:r>
              <a:rPr lang="zh-CN" altLang="en-US" dirty="0">
                <a:latin typeface="Consolas" panose="020B0609020204030204" pitchFamily="49" charset="0"/>
              </a:rPr>
              <a:t>缩小规模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递归求解技巧：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考虑数学归纳法，推导求解问题的过程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明确最小子问题所对应的终止条件。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b="1" dirty="0">
                <a:latin typeface="Consolas" panose="020B0609020204030204" pitchFamily="49" charset="0"/>
              </a:rPr>
              <a:t>“不可再缩小”</a:t>
            </a:r>
            <a:r>
              <a:rPr lang="zh-CN" altLang="en-US" dirty="0">
                <a:latin typeface="Consolas" panose="020B0609020204030204" pitchFamily="49" charset="0"/>
              </a:rPr>
              <a:t>或是</a:t>
            </a:r>
            <a:r>
              <a:rPr lang="zh-CN" altLang="en-US" b="1" dirty="0">
                <a:latin typeface="Consolas" panose="020B0609020204030204" pitchFamily="49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可直接得到答案</a:t>
            </a:r>
            <a:r>
              <a:rPr lang="zh-CN" altLang="en-US" b="1" dirty="0">
                <a:latin typeface="Consolas" panose="020B0609020204030204" pitchFamily="49" charset="0"/>
              </a:rPr>
              <a:t>”</a:t>
            </a:r>
            <a:r>
              <a:rPr lang="zh-CN" altLang="en-US" dirty="0">
                <a:latin typeface="Consolas" panose="020B0609020204030204" pitchFamily="49" charset="0"/>
              </a:rPr>
              <a:t>都是常见的最小子问题。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确立原问题与子问题之间的推导关系。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6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1154</Words>
  <Application>Microsoft Office PowerPoint</Application>
  <PresentationFormat>宽屏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Consolas</vt:lpstr>
      <vt:lpstr>Office 主题​​</vt:lpstr>
      <vt:lpstr>排序·递归·分治</vt:lpstr>
      <vt:lpstr>排序</vt:lpstr>
      <vt:lpstr>排序</vt:lpstr>
      <vt:lpstr>sort()</vt:lpstr>
      <vt:lpstr>sort()</vt:lpstr>
      <vt:lpstr>cmp函数</vt:lpstr>
      <vt:lpstr>递归</vt:lpstr>
      <vt:lpstr>递归</vt:lpstr>
      <vt:lpstr>递归</vt:lpstr>
      <vt:lpstr>递推</vt:lpstr>
      <vt:lpstr>分治</vt:lpstr>
      <vt:lpstr>分治</vt:lpstr>
      <vt:lpstr>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WalkingC++ 赛前冲刺</dc:title>
  <dc:creator>Yewei Wang</dc:creator>
  <cp:lastModifiedBy>Yewei Wang</cp:lastModifiedBy>
  <cp:revision>49</cp:revision>
  <dcterms:created xsi:type="dcterms:W3CDTF">2020-07-12T05:16:34Z</dcterms:created>
  <dcterms:modified xsi:type="dcterms:W3CDTF">2020-07-29T08:08:02Z</dcterms:modified>
</cp:coreProperties>
</file>