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208-BB3A-4A02-B676-D5EC12698C0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C254-C574-4E4B-BB7E-F6BBBAB7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FC254-C574-4E4B-BB7E-F6BBBAB774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5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31078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86EC0-0D4E-4296-826B-ADB70708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ACAB4-6846-4905-9001-D6CDFB6E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搜索是一些高级算法的基础，在 </a:t>
            </a:r>
            <a:r>
              <a:rPr lang="en-US" altLang="zh-CN" dirty="0">
                <a:latin typeface="Consolas" panose="020B0609020204030204" pitchFamily="49" charset="0"/>
              </a:rPr>
              <a:t>NOIP</a:t>
            </a:r>
            <a:r>
              <a:rPr lang="zh-CN" altLang="en-US" dirty="0"/>
              <a:t>中，纯粹的搜索往往也是得到部分分的手段，但通过纯粹的搜索拿到满分的题目非常少。</a:t>
            </a:r>
            <a:endParaRPr lang="en-US" altLang="zh-CN" dirty="0"/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普及组涉及的搜索只有</a:t>
            </a:r>
            <a:r>
              <a:rPr lang="en-US" altLang="zh-CN" dirty="0">
                <a:latin typeface="Consolas" panose="020B0609020204030204" pitchFamily="49" charset="0"/>
              </a:rPr>
              <a:t>DFS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BFS</a:t>
            </a:r>
            <a:r>
              <a:rPr lang="zh-CN" altLang="en-US" dirty="0">
                <a:latin typeface="Consolas" panose="020B0609020204030204" pitchFamily="49" charset="0"/>
              </a:rPr>
              <a:t>。其中</a:t>
            </a:r>
            <a:r>
              <a:rPr lang="en-US" altLang="zh-CN" dirty="0">
                <a:latin typeface="Consolas" panose="020B0609020204030204" pitchFamily="49" charset="0"/>
              </a:rPr>
              <a:t>DFS</a:t>
            </a:r>
            <a:r>
              <a:rPr lang="zh-CN" altLang="en-US" dirty="0">
                <a:latin typeface="Consolas" panose="020B0609020204030204" pitchFamily="49" charset="0"/>
              </a:rPr>
              <a:t>常考。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最近的考察</a:t>
            </a:r>
            <a:r>
              <a:rPr lang="en-US" altLang="zh-CN" dirty="0">
                <a:latin typeface="Consolas" panose="020B0609020204030204" pitchFamily="49" charset="0"/>
              </a:rPr>
              <a:t>DFS/BFS</a:t>
            </a:r>
            <a:r>
              <a:rPr lang="zh-CN" altLang="en-US" dirty="0">
                <a:latin typeface="Consolas" panose="020B0609020204030204" pitchFamily="49" charset="0"/>
              </a:rPr>
              <a:t>是 </a:t>
            </a:r>
            <a:r>
              <a:rPr lang="en-US" altLang="zh-CN" dirty="0">
                <a:latin typeface="Consolas" panose="020B0609020204030204" pitchFamily="49" charset="0"/>
              </a:rPr>
              <a:t>NOIP2018T4</a:t>
            </a:r>
            <a:r>
              <a:rPr lang="zh-CN" altLang="en-US" dirty="0">
                <a:latin typeface="Consolas" panose="020B0609020204030204" pitchFamily="49" charset="0"/>
              </a:rPr>
              <a:t>摆渡车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难度爆表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，除此之外的搜索题都比较正常。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搜索有很多优化方式，如减小状态空间，更改搜索顺序，剪枝等。普及组需要学会剪枝优化。</a:t>
            </a:r>
          </a:p>
        </p:txBody>
      </p:sp>
    </p:spTree>
    <p:extLst>
      <p:ext uri="{BB962C8B-B14F-4D97-AF65-F5344CB8AC3E}">
        <p14:creationId xmlns:p14="http://schemas.microsoft.com/office/powerpoint/2010/main" val="41547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B682E-0BCA-4CDB-B4B0-7E0390C0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66CFC-F839-4FB1-B6E6-4AFB47C1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0122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主要解题步骤</a:t>
            </a:r>
            <a:endParaRPr lang="en-US" altLang="zh-CN" dirty="0"/>
          </a:p>
          <a:p>
            <a:pPr lvl="1"/>
            <a:r>
              <a:rPr lang="zh-CN" altLang="en-US" dirty="0"/>
              <a:t>如何划分状态？（常见：按步骤划分，按位置划分，按阶段划分等）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用几个变量可以表示这个状态？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每个状态可以走到哪些新状态？</a:t>
            </a:r>
            <a:endParaRPr lang="en-US" altLang="zh-CN" dirty="0"/>
          </a:p>
          <a:p>
            <a:pPr lvl="1"/>
            <a:r>
              <a:rPr lang="zh-CN" altLang="en-US" b="1" dirty="0"/>
              <a:t>边界条件是什么？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类题目主要特征：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数据规模极小（一般不过百） </a:t>
            </a:r>
            <a:r>
              <a:rPr lang="en-US" altLang="zh-CN" b="1" dirty="0"/>
              <a:t>//</a:t>
            </a:r>
            <a:r>
              <a:rPr lang="zh-CN" altLang="en-US" b="1" dirty="0"/>
              <a:t>符合该条件题目</a:t>
            </a:r>
            <a:r>
              <a:rPr lang="en-US" altLang="zh-CN" b="1" dirty="0"/>
              <a:t>100%</a:t>
            </a:r>
            <a:r>
              <a:rPr lang="zh-CN" altLang="en-US" b="1" dirty="0"/>
              <a:t>不是搜索就是</a:t>
            </a:r>
            <a:r>
              <a:rPr lang="en-US" altLang="zh-CN" b="1" dirty="0"/>
              <a:t>DP</a:t>
            </a:r>
          </a:p>
          <a:p>
            <a:pPr lvl="1"/>
            <a:r>
              <a:rPr lang="zh-CN" altLang="en-US" dirty="0"/>
              <a:t>题目模型中的“阶段选择”非常多，非常明显</a:t>
            </a:r>
            <a:endParaRPr lang="en-US" altLang="zh-CN" dirty="0"/>
          </a:p>
          <a:p>
            <a:pPr lvl="1"/>
            <a:r>
              <a:rPr lang="zh-CN" altLang="en-US" dirty="0"/>
              <a:t>判断“有解无解”，输出“可行解” ，极有可能是搜索。求最值，有可能是搜索。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4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F430-2E8E-4322-8734-921F73AB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9C523-E949-4B8E-A984-213D60DD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67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基本框架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 step){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判断边界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相应操作（返回答案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返回无解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尝试每一种状态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满足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下一个状态可达）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标记下一个状态访问过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进入下一步状态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(step+1)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恢复初始状态（去除标记等修改）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38556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8917-A9D0-486A-B77E-8BB3EA07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C678E-E844-41F2-8FAB-9FCF783D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主要解题步骤 与</a:t>
            </a:r>
            <a:r>
              <a:rPr lang="en-US" altLang="zh-CN" dirty="0"/>
              <a:t>DFS</a:t>
            </a:r>
            <a:r>
              <a:rPr lang="zh-CN" altLang="en-US" dirty="0"/>
              <a:t>类似，主要在于状态划分与边界判断。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的题目主要有以下特征：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数据规模较小 </a:t>
            </a:r>
            <a:endParaRPr lang="en-US" altLang="zh-CN" b="1" dirty="0"/>
          </a:p>
          <a:p>
            <a:pPr lvl="1"/>
            <a:r>
              <a:rPr lang="zh-CN" altLang="en-US" dirty="0"/>
              <a:t>题目模型中有非常明显阶段划分，步骤顺序等</a:t>
            </a:r>
            <a:endParaRPr lang="en-US" altLang="zh-CN" dirty="0"/>
          </a:p>
          <a:p>
            <a:pPr lvl="1"/>
            <a:r>
              <a:rPr lang="en-US" altLang="zh-CN" b="1" dirty="0"/>
              <a:t>BFS</a:t>
            </a:r>
            <a:r>
              <a:rPr lang="zh-CN" altLang="en-US" b="1" dirty="0"/>
              <a:t>常用来求</a:t>
            </a:r>
            <a:r>
              <a:rPr lang="zh-CN" altLang="en-US" b="1" dirty="0">
                <a:solidFill>
                  <a:srgbClr val="FF0000"/>
                </a:solidFill>
              </a:rPr>
              <a:t>最</a:t>
            </a:r>
            <a:r>
              <a:rPr lang="zh-CN" altLang="en-US" b="1" dirty="0"/>
              <a:t>值问题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值得注意的是，许多搜索题目</a:t>
            </a:r>
            <a:r>
              <a:rPr lang="en-US" altLang="zh-CN" dirty="0"/>
              <a:t>DFS/BFS</a:t>
            </a:r>
            <a:r>
              <a:rPr lang="zh-CN" altLang="en-US" dirty="0"/>
              <a:t>都可以，且性能相仿。但特定题目中二者会有区别，注意合理选择。</a:t>
            </a:r>
          </a:p>
        </p:txBody>
      </p:sp>
    </p:spTree>
    <p:extLst>
      <p:ext uri="{BB962C8B-B14F-4D97-AF65-F5344CB8AC3E}">
        <p14:creationId xmlns:p14="http://schemas.microsoft.com/office/powerpoint/2010/main" val="35476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0162C-8731-412C-8E17-147D9E5A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9433E-32F2-4803-AD97-6610A57E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23389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基本框架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bfs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(start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节点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queue&lt;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状态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&gt; Q; </a:t>
            </a:r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Q.push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(start);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标记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访问过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while(!</a:t>
            </a:r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Q.empty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取队首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head=</a:t>
            </a:r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Q.front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Q.pop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验证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是否边界，更新答案信息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枚举从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出发到达的未访问过的状态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Q.push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此状态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标记访问过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	}</a:t>
            </a:r>
            <a:b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33654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FB310-8A75-4407-B5B7-21133B88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0FD2E-6824-4501-9CCD-0827C3C8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在搜索中，某个状态往往会被重复大量计算多次，使用</a:t>
            </a:r>
            <a:r>
              <a:rPr lang="zh-CN" altLang="en-US" b="1" dirty="0"/>
              <a:t>数组</a:t>
            </a:r>
            <a:r>
              <a:rPr lang="zh-CN" altLang="en-US" dirty="0"/>
              <a:t>保存已经处理过的状态信息，即为</a:t>
            </a:r>
            <a:r>
              <a:rPr lang="zh-CN" altLang="en-US" b="1" dirty="0"/>
              <a:t>记忆化搜索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记忆化搜索对普通搜索的性能提升是</a:t>
            </a:r>
            <a:r>
              <a:rPr lang="zh-CN" altLang="en-US" b="1" dirty="0">
                <a:solidFill>
                  <a:srgbClr val="FF0000"/>
                </a:solidFill>
              </a:rPr>
              <a:t>极高</a:t>
            </a:r>
            <a:r>
              <a:rPr lang="zh-CN" altLang="en-US" dirty="0"/>
              <a:t>的。部分搜索题目中，该优化是</a:t>
            </a:r>
            <a:r>
              <a:rPr lang="zh-CN" altLang="en-US" b="1" dirty="0"/>
              <a:t>指数级</a:t>
            </a:r>
            <a:r>
              <a:rPr lang="zh-CN" altLang="en-US" dirty="0"/>
              <a:t>的。也就是</a:t>
            </a:r>
            <a:r>
              <a:rPr lang="zh-CN" altLang="en-US" b="1" dirty="0"/>
              <a:t>满分与</a:t>
            </a:r>
            <a:r>
              <a:rPr lang="en-US" altLang="zh-CN" b="1" dirty="0"/>
              <a:t>0</a:t>
            </a:r>
            <a:r>
              <a:rPr lang="zh-CN" altLang="en-US" b="1" dirty="0"/>
              <a:t>分</a:t>
            </a:r>
            <a:r>
              <a:rPr lang="zh-CN" altLang="en-US" dirty="0"/>
              <a:t>的区别。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记忆化搜索是动态规划的雏形，且</a:t>
            </a:r>
            <a:r>
              <a:rPr lang="en-US" altLang="zh-CN" dirty="0"/>
              <a:t>NOIP</a:t>
            </a:r>
            <a:r>
              <a:rPr lang="zh-CN" altLang="en-US" dirty="0"/>
              <a:t>的搜索题基本上都需要优化才能获得满分。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21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49FA8-7ACF-47B2-8AD7-74741BBC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E1B95-44B6-4FCA-AFD0-B2BF3B95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/>
          <a:lstStyle/>
          <a:p>
            <a:r>
              <a:rPr lang="zh-CN" altLang="en-US" dirty="0"/>
              <a:t>在搜索过程中有些状态（包括其后面的状态子树）可以省略不搜，这种方式好比在状态树上剪断了根枝，称之为剪枝。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需要用到剪枝优化的题目在普及组很难遇见，出现也必然是第四题。在提高组及省选中较为常见。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剪枝主要有</a:t>
            </a:r>
            <a:r>
              <a:rPr lang="zh-CN" altLang="en-US" b="1" dirty="0"/>
              <a:t>可行性剪枝</a:t>
            </a:r>
            <a:r>
              <a:rPr lang="zh-CN" altLang="en-US" dirty="0"/>
              <a:t>，</a:t>
            </a:r>
            <a:r>
              <a:rPr lang="zh-CN" altLang="en-US" b="1" dirty="0"/>
              <a:t>最优化剪枝</a:t>
            </a:r>
            <a:r>
              <a:rPr lang="zh-CN" altLang="en-US" dirty="0"/>
              <a:t>，</a:t>
            </a:r>
            <a:r>
              <a:rPr lang="en-US" altLang="zh-CN" dirty="0"/>
              <a:t>α-β</a:t>
            </a:r>
            <a:r>
              <a:rPr lang="zh-CN" altLang="en-US" dirty="0"/>
              <a:t>剪枝等。其中前两者较为常见。主要思路为：在当前状态下，后续</a:t>
            </a:r>
            <a:r>
              <a:rPr lang="zh-CN" altLang="en-US" b="1" dirty="0"/>
              <a:t>按极端情况</a:t>
            </a:r>
            <a:r>
              <a:rPr lang="zh-CN" altLang="en-US" dirty="0"/>
              <a:t>处理，是否会对答案造成影响。以此为据来剪枝。</a:t>
            </a:r>
          </a:p>
        </p:txBody>
      </p:sp>
    </p:spTree>
    <p:extLst>
      <p:ext uri="{BB962C8B-B14F-4D97-AF65-F5344CB8AC3E}">
        <p14:creationId xmlns:p14="http://schemas.microsoft.com/office/powerpoint/2010/main" val="120991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7746D-610E-4376-A410-2322B311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486BA-0C75-4834-ACA4-B18E284A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NOIP2002</a:t>
            </a:r>
            <a:r>
              <a:rPr lang="zh-CN" altLang="en-US" dirty="0"/>
              <a:t>选数</a:t>
            </a:r>
            <a:endParaRPr lang="en-US" altLang="zh-CN" dirty="0"/>
          </a:p>
          <a:p>
            <a:r>
              <a:rPr lang="en-US" altLang="zh-CN" dirty="0"/>
              <a:t>NOIP2017</a:t>
            </a:r>
            <a:r>
              <a:rPr lang="zh-CN" altLang="en-US" dirty="0"/>
              <a:t>棋盘</a:t>
            </a:r>
            <a:endParaRPr lang="en-US" altLang="zh-CN" dirty="0"/>
          </a:p>
          <a:p>
            <a:r>
              <a:rPr lang="en-US" altLang="zh-CN" dirty="0"/>
              <a:t>NOIP2002</a:t>
            </a:r>
            <a:r>
              <a:rPr lang="zh-CN" altLang="en-US" dirty="0"/>
              <a:t>字串变换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听个乐呵部分</a:t>
            </a:r>
            <a:endParaRPr lang="en-US" altLang="zh-CN" b="1" dirty="0"/>
          </a:p>
          <a:p>
            <a:r>
              <a:rPr lang="en-US" altLang="zh-CN" dirty="0"/>
              <a:t>NOIP2015</a:t>
            </a:r>
            <a:r>
              <a:rPr lang="zh-CN" altLang="en-US" dirty="0"/>
              <a:t>斗地主</a:t>
            </a:r>
            <a:endParaRPr lang="en-US" altLang="zh-CN" dirty="0"/>
          </a:p>
          <a:p>
            <a:r>
              <a:rPr lang="en-US" altLang="zh-CN" dirty="0"/>
              <a:t>NOIP2009</a:t>
            </a:r>
            <a:r>
              <a:rPr lang="zh-CN" altLang="en-US" dirty="0"/>
              <a:t>靶型数独</a:t>
            </a:r>
            <a:endParaRPr lang="en-US" altLang="zh-CN" dirty="0"/>
          </a:p>
          <a:p>
            <a:r>
              <a:rPr lang="en-US" altLang="zh-CN" dirty="0"/>
              <a:t>NOIP2011Mayan</a:t>
            </a:r>
            <a:r>
              <a:rPr lang="zh-CN" altLang="en-US" dirty="0"/>
              <a:t>游戏</a:t>
            </a:r>
          </a:p>
        </p:txBody>
      </p:sp>
    </p:spTree>
    <p:extLst>
      <p:ext uri="{BB962C8B-B14F-4D97-AF65-F5344CB8AC3E}">
        <p14:creationId xmlns:p14="http://schemas.microsoft.com/office/powerpoint/2010/main" val="108384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708</Words>
  <Application>Microsoft Office PowerPoint</Application>
  <PresentationFormat>宽屏</PresentationFormat>
  <Paragraphs>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Courier New</vt:lpstr>
      <vt:lpstr>Office 主题​​</vt:lpstr>
      <vt:lpstr>搜索·记忆·剪枝</vt:lpstr>
      <vt:lpstr>搜索</vt:lpstr>
      <vt:lpstr>DFS</vt:lpstr>
      <vt:lpstr>DFS</vt:lpstr>
      <vt:lpstr>BFS</vt:lpstr>
      <vt:lpstr>BFS</vt:lpstr>
      <vt:lpstr>记忆化</vt:lpstr>
      <vt:lpstr>剪枝</vt:lpstr>
      <vt:lpstr>例题讲解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76</cp:revision>
  <dcterms:created xsi:type="dcterms:W3CDTF">2020-07-12T05:16:34Z</dcterms:created>
  <dcterms:modified xsi:type="dcterms:W3CDTF">2020-07-16T06:28:47Z</dcterms:modified>
</cp:coreProperties>
</file>