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A4706-F4CA-4CFD-BC00-819FD91166C9}" v="292" dt="2020-07-12T07:33:5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208-BB3A-4A02-B676-D5EC12698C0B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C254-C574-4E4B-BB7E-F6BBBAB774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AFC254-C574-4E4B-BB7E-F6BBBAB774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25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9B18-BCDB-4C6A-9238-E923D5452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C9335-6D00-4F45-8D7D-B4FF2983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3BE6C-166F-43C9-B139-025AE82E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EEEFE-819A-4652-A61F-789AAD00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B2C49-2604-45CB-8E6D-5E45369A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0B01-AA61-4D41-AC6B-EC828E47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DE64D-65EE-4866-B917-F1A0BA26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3693C-A4B3-413A-A7D6-B03EDAC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9A1B7-CD99-4EE2-B99C-9E21A990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9B311-43BD-4938-844C-C9C87181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1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EA4FB-9667-4C49-A0AE-3CEB8C53A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BD4C3-2C4C-414C-A046-D785D77C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AF6C5-A9E4-4081-A651-5B3DD957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EF55-907F-4AB8-9620-0E1EC1CC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5B003-D7BE-47C7-B808-1068E839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7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D21C-4DCD-400C-8000-1BDA113A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48593-DB2A-4988-8698-E4F1452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DA3E7-4D49-4983-BF0F-15F3CA1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F91E8-9590-442F-A05A-3109B7E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2E157-2B1D-4FD3-8388-519E742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A1A1D-F95F-4EAD-9095-10FA7425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30551-74AB-42BF-AB08-5151A48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06B8-60C9-4922-892B-C0A0B43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46D9D-CD2D-4E36-B9F9-D95D424D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D86E5-7491-4A56-8923-F59F083D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E8DA0-9264-497D-B2B3-0C369ECB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6AFC-A9C9-49E7-B87A-9516C4E0B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C9CEE-1B97-4DF4-8969-D81775D9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68C77-2208-4761-83B0-BF0528A6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4459F-B0FF-41A5-BA31-CD7CEDB2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AE063-5B99-4633-BE6C-69E3793A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8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590DC-9E66-4E43-B036-F0635323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10826-1995-4EE2-9425-FCD5B502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DBC01-2079-4BBF-B4F6-FC122C62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32C067-6EC7-40C5-AED5-9F48DF19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4EB5E-699B-4FED-A458-D0390546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29072-5988-4314-A24D-682AD6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0A08A0-CCCD-4C93-B2CC-B92203F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500E7C-37DA-44F9-9194-BEA84BFB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2BE34-8F4F-46E7-A606-F4FF3F74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167064-CE98-4DEB-AF1E-3BF47294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7AA1B-93DC-4DBF-B9B9-C49781CA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43FD4A-DCD5-4102-9678-BFAACE2E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02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DCC82D-20A2-470E-A5F3-D56DC5BC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704741-0697-4542-B928-FDEFC06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50BB-A035-4F64-A19A-E6C7C591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5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7290A-64C4-4291-BA2E-4A342227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15EFF-DCC9-4B70-8105-99E5D2FA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76E026-F891-47F9-BDBD-A2512662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88383-FA6C-428A-9A0C-C0633AF8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44DCD-8822-4470-B13D-B0151BC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C7A29-466B-4302-86B0-59BB46C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9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3DC3-61C0-4860-A793-1F05D8A3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95F157-8867-471A-9849-99F81F58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0BDA4-3BEF-454A-9022-DE71A5F8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09EAC-0B29-4B79-BB83-D0DAF44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99161-9440-4D9C-BCB3-0AD93FE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4DB5C-B5B3-4F76-8BCE-964190E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6F08EE-70EB-40CC-A5C4-EFFAD27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D8F98-582F-42E7-B0A1-FF45B7E76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07FF4-07C9-4CE2-9865-6E26CB2BF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84C71-FE63-4035-B4EB-AC1D1CEEA9E8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6C69-8CC5-4944-A8DD-7C1AAA02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C9FB-6615-46DF-A805-94273E989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995F6-1EAD-4B53-B069-C4B0ECCA7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6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5D9A9-0BA8-4CD6-9160-2C500EAFB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20D19-A58F-4B2D-B4E9-CE73273F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WalkingC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++·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赛前冲刺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CSP-J/NOIP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普及组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2020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暑期冲刺</a:t>
            </a:r>
          </a:p>
        </p:txBody>
      </p:sp>
    </p:spTree>
    <p:extLst>
      <p:ext uri="{BB962C8B-B14F-4D97-AF65-F5344CB8AC3E}">
        <p14:creationId xmlns:p14="http://schemas.microsoft.com/office/powerpoint/2010/main" val="31078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86EC0-0D4E-4296-826B-ADB70708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ACAB4-6846-4905-9001-D6CDFB6E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动态规划</a:t>
            </a:r>
            <a:r>
              <a:rPr lang="en-US" altLang="zh-CN" dirty="0">
                <a:latin typeface="Consolas" panose="020B0609020204030204" pitchFamily="49" charset="0"/>
              </a:rPr>
              <a:t>(Dynamic Programming)</a:t>
            </a:r>
            <a:r>
              <a:rPr lang="zh-CN" altLang="en-US" dirty="0">
                <a:latin typeface="Consolas" panose="020B0609020204030204" pitchFamily="49" charset="0"/>
              </a:rPr>
              <a:t>是一类特殊的算法，简称</a:t>
            </a:r>
            <a:r>
              <a:rPr lang="en-US" altLang="zh-CN" b="1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。常用于解决最优解问题。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但在 </a:t>
            </a:r>
            <a:r>
              <a:rPr lang="en-US" altLang="zh-CN" dirty="0">
                <a:latin typeface="Consolas" panose="020B0609020204030204" pitchFamily="49" charset="0"/>
              </a:rPr>
              <a:t>OI/ACM </a:t>
            </a:r>
            <a:r>
              <a:rPr lang="zh-CN" altLang="en-US" dirty="0">
                <a:latin typeface="Consolas" panose="020B0609020204030204" pitchFamily="49" charset="0"/>
              </a:rPr>
              <a:t>圈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中，计数等非最优化问题的递推解法也常被不规范地称作 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。因为从思路到程序结构上二者都极其相似，但本质上是不同的算法。学习时加以区分了解即可。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动态规划</a:t>
            </a:r>
            <a:r>
              <a:rPr lang="zh-CN" altLang="en-US" b="1" dirty="0">
                <a:latin typeface="Consolas" panose="020B0609020204030204" pitchFamily="49" charset="0"/>
              </a:rPr>
              <a:t>每年都考</a:t>
            </a:r>
            <a:r>
              <a:rPr lang="zh-CN" altLang="en-US" dirty="0">
                <a:latin typeface="Consolas" panose="020B0609020204030204" pitchFamily="49" charset="0"/>
              </a:rPr>
              <a:t>。且一般作为</a:t>
            </a:r>
            <a:r>
              <a:rPr lang="zh-CN" altLang="en-US" b="1" dirty="0">
                <a:latin typeface="Consolas" panose="020B0609020204030204" pitchFamily="49" charset="0"/>
              </a:rPr>
              <a:t>最后一题</a:t>
            </a:r>
            <a:r>
              <a:rPr lang="zh-CN" altLang="en-US" dirty="0">
                <a:latin typeface="Consolas" panose="020B0609020204030204" pitchFamily="49" charset="0"/>
              </a:rPr>
              <a:t>，是高手与顶尖选手的分水岭，更是决定</a:t>
            </a:r>
            <a:r>
              <a:rPr lang="en-US" altLang="zh-CN" b="1" dirty="0">
                <a:latin typeface="Consolas" panose="020B0609020204030204" pitchFamily="49" charset="0"/>
              </a:rPr>
              <a:t>OI</a:t>
            </a:r>
            <a:r>
              <a:rPr lang="zh-CN" altLang="en-US" b="1" dirty="0">
                <a:latin typeface="Consolas" panose="020B0609020204030204" pitchFamily="49" charset="0"/>
              </a:rPr>
              <a:t>生涯能走多远的衡量指标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搜索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记忆化搜索 → 递推式 → 动态规划</a:t>
            </a:r>
          </a:p>
        </p:txBody>
      </p:sp>
    </p:spTree>
    <p:extLst>
      <p:ext uri="{BB962C8B-B14F-4D97-AF65-F5344CB8AC3E}">
        <p14:creationId xmlns:p14="http://schemas.microsoft.com/office/powerpoint/2010/main" val="41547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E6AA-C717-4050-A0C3-9325A17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F51E5-3C33-4CA0-991C-2DCC1022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经典模型：具有</a:t>
            </a:r>
            <a:r>
              <a:rPr lang="zh-CN" altLang="en-US" b="1" dirty="0">
                <a:latin typeface="Consolas" panose="020B0609020204030204" pitchFamily="49" charset="0"/>
              </a:rPr>
              <a:t>容量限制</a:t>
            </a:r>
            <a:r>
              <a:rPr lang="zh-CN" altLang="en-US" dirty="0">
                <a:latin typeface="Consolas" panose="020B0609020204030204" pitchFamily="49" charset="0"/>
              </a:rPr>
              <a:t>的背包如何装下</a:t>
            </a:r>
            <a:r>
              <a:rPr lang="zh-CN" altLang="en-US" b="1" dirty="0">
                <a:latin typeface="Consolas" panose="020B0609020204030204" pitchFamily="49" charset="0"/>
              </a:rPr>
              <a:t>总价值最大</a:t>
            </a:r>
            <a:r>
              <a:rPr lang="zh-CN" altLang="en-US" dirty="0">
                <a:latin typeface="Consolas" panose="020B0609020204030204" pitchFamily="49" charset="0"/>
              </a:rPr>
              <a:t>的货物。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背包：每种物品只有一个。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完全背包：每种物品有无限个。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多重背包：每种物品有若干个。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设题目中共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种物品，第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个物品的重量</a:t>
            </a:r>
            <a:r>
              <a:rPr lang="en-US" altLang="zh-CN" dirty="0">
                <a:latin typeface="Consolas" panose="020B0609020204030204" pitchFamily="49" charset="0"/>
              </a:rPr>
              <a:t>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</a:t>
            </a:r>
            <a:r>
              <a:rPr lang="zh-CN" altLang="en-US" dirty="0">
                <a:latin typeface="Consolas" panose="020B0609020204030204" pitchFamily="49" charset="0"/>
              </a:rPr>
              <a:t>价值</a:t>
            </a:r>
            <a:r>
              <a:rPr lang="en-US" altLang="zh-CN" dirty="0">
                <a:latin typeface="Consolas" panose="020B0609020204030204" pitchFamily="49" charset="0"/>
              </a:rPr>
              <a:t>v[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</a:t>
            </a:r>
            <a:r>
              <a:rPr lang="zh-CN" altLang="en-US" dirty="0">
                <a:latin typeface="Consolas" panose="020B0609020204030204" pitchFamily="49" charset="0"/>
              </a:rPr>
              <a:t>背包总容量</a:t>
            </a:r>
            <a:r>
              <a:rPr lang="en-US" altLang="zh-CN" dirty="0">
                <a:latin typeface="Consolas" panose="020B0609020204030204" pitchFamily="49" charset="0"/>
              </a:rPr>
              <a:t>W</a:t>
            </a:r>
            <a:r>
              <a:rPr lang="zh-CN" altLang="en-US" dirty="0">
                <a:latin typeface="Consolas" panose="020B0609020204030204" pitchFamily="49" charset="0"/>
              </a:rPr>
              <a:t>。若是多重背包，限制第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个物品的个数为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39695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6382-8620-4413-9925-1D20255A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020B2-4BC6-4FBD-918C-7CF536DF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表示前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个物品，背包最大容量为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时获得的最大价值。</a:t>
            </a:r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][j]=max(f[i-1][j],f[i-1][j-w[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由于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只与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有关。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被利用完后不会再被访问，该维可以省略。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f[j]=max(f[j],f[j-w[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注意到写程序时，</a:t>
            </a:r>
            <a:r>
              <a:rPr lang="en-US" altLang="zh-CN" dirty="0">
                <a:latin typeface="Consolas" panose="020B0609020204030204" pitchFamily="49" charset="0"/>
              </a:rPr>
              <a:t>f[j-w[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是由</a:t>
            </a:r>
            <a:r>
              <a:rPr lang="en-US" altLang="zh-CN" dirty="0">
                <a:latin typeface="Consolas" panose="020B0609020204030204" pitchFamily="49" charset="0"/>
              </a:rPr>
              <a:t>f[i-1][j-w[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变化得到的，故循环时，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若从小到大，</a:t>
            </a:r>
            <a:r>
              <a:rPr lang="en-US" altLang="zh-CN" dirty="0">
                <a:latin typeface="Consolas" panose="020B0609020204030204" pitchFamily="49" charset="0"/>
              </a:rPr>
              <a:t>f[j-w[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对应的是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][j-w[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]].</a:t>
            </a:r>
            <a:r>
              <a:rPr lang="zh-CN" altLang="en-US" dirty="0">
                <a:latin typeface="Consolas" panose="020B0609020204030204" pitchFamily="49" charset="0"/>
              </a:rPr>
              <a:t>因此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循环方向应从大到小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3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3B97-9FC4-4EE7-B32F-A0CD4F50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D1F3-E45F-49C4-AD21-4BDDADF9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88920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完全背包指物品个数无限。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表示前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个物品，背包最大容量为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时获得的最大价值。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选</a:t>
            </a:r>
            <a:r>
              <a:rPr lang="en-US" altLang="zh-CN" b="1" dirty="0">
                <a:latin typeface="Consolas" panose="020B0609020204030204" pitchFamily="49" charset="0"/>
              </a:rPr>
              <a:t>(1</a:t>
            </a:r>
            <a:r>
              <a:rPr lang="zh-CN" altLang="en-US" b="1" dirty="0">
                <a:latin typeface="Consolas" panose="020B0609020204030204" pitchFamily="49" charset="0"/>
              </a:rPr>
              <a:t>个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。随后考虑下一个物品。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完全背包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latin typeface="Consolas" panose="020B0609020204030204" pitchFamily="49" charset="0"/>
              </a:rPr>
              <a:t>选几个</a:t>
            </a:r>
            <a:r>
              <a:rPr lang="zh-CN" altLang="en-US" dirty="0">
                <a:latin typeface="Consolas" panose="020B0609020204030204" pitchFamily="49" charset="0"/>
              </a:rPr>
              <a:t>。随后考虑下一个物品。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转换一下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r>
              <a:rPr lang="zh-CN" altLang="en-US" dirty="0">
                <a:latin typeface="Consolas" panose="020B0609020204030204" pitchFamily="49" charset="0"/>
              </a:rPr>
              <a:t>考虑当前这个物品不选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选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(1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随后</a:t>
            </a:r>
            <a:r>
              <a:rPr lang="zh-CN" altLang="en-US" b="1" dirty="0">
                <a:latin typeface="Consolas" panose="020B0609020204030204" pitchFamily="49" charset="0"/>
              </a:rPr>
              <a:t>仍然考虑这个物品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7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AF63C-BA6C-46FB-B72E-6FAB8CFC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完全背包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9B461-3C56-4DE3-81A6-D7D3C978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][j]=max(f[i-1][j],f[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]);</a:t>
            </a:r>
          </a:p>
          <a:p>
            <a:endParaRPr lang="en-US" altLang="zh-CN" dirty="0"/>
          </a:p>
          <a:p>
            <a:r>
              <a:rPr lang="zh-CN" altLang="en-US" dirty="0">
                <a:latin typeface="Consolas" panose="020B0609020204030204" pitchFamily="49" charset="0"/>
              </a:rPr>
              <a:t>由于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只与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与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有关。</a:t>
            </a:r>
            <a:r>
              <a:rPr lang="en-US" altLang="zh-CN" dirty="0">
                <a:latin typeface="Consolas" panose="020B0609020204030204" pitchFamily="49" charset="0"/>
              </a:rPr>
              <a:t>f[i-1]</a:t>
            </a:r>
            <a:r>
              <a:rPr lang="zh-CN" altLang="en-US" dirty="0">
                <a:latin typeface="Consolas" panose="020B0609020204030204" pitchFamily="49" charset="0"/>
              </a:rPr>
              <a:t>被利用完后不会再被访问，该维可以省略。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f[j]=max(f[j],f[j-w[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]]+v[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注意到写程序时，</a:t>
            </a:r>
            <a:r>
              <a:rPr lang="en-US" altLang="zh-CN" b="1" dirty="0">
                <a:latin typeface="Consolas" panose="020B0609020204030204" pitchFamily="49" charset="0"/>
              </a:rPr>
              <a:t>f[j-w[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是由</a:t>
            </a:r>
            <a:r>
              <a:rPr lang="en-US" altLang="zh-CN" b="1" dirty="0">
                <a:latin typeface="Consolas" panose="020B0609020204030204" pitchFamily="49" charset="0"/>
              </a:rPr>
              <a:t>f[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][j-w[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]]</a:t>
            </a:r>
            <a:r>
              <a:rPr lang="zh-CN" altLang="en-US" dirty="0">
                <a:latin typeface="Consolas" panose="020B0609020204030204" pitchFamily="49" charset="0"/>
              </a:rPr>
              <a:t>变化得到的，故循环时，</a:t>
            </a:r>
            <a:r>
              <a:rPr lang="en-US" altLang="zh-CN" dirty="0">
                <a:latin typeface="Consolas" panose="020B0609020204030204" pitchFamily="49" charset="0"/>
              </a:rPr>
              <a:t>j</a:t>
            </a:r>
            <a:r>
              <a:rPr lang="zh-CN" altLang="en-US" dirty="0">
                <a:latin typeface="Consolas" panose="020B0609020204030204" pitchFamily="49" charset="0"/>
              </a:rPr>
              <a:t>因从小到大。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0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C40CC-15A1-4CE0-8832-03918615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B5DB8-C166-4D37-A505-9D79C2BD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50"/>
            <a:ext cx="10515600" cy="527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//01</a:t>
            </a:r>
            <a:r>
              <a:rPr lang="zh-CN" altLang="en-US" dirty="0">
                <a:latin typeface="Consolas" panose="020B0609020204030204" pitchFamily="49" charset="0"/>
              </a:rPr>
              <a:t>背包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for(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=1;i&lt;=</a:t>
            </a:r>
            <a:r>
              <a:rPr lang="en-US" altLang="zh-CN" sz="2400" dirty="0" err="1">
                <a:latin typeface="Consolas" panose="020B0609020204030204" pitchFamily="49" charset="0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j=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</a:t>
            </a:r>
            <a:r>
              <a:rPr lang="en-US" altLang="zh-CN" sz="2400" dirty="0" err="1">
                <a:latin typeface="Consolas" panose="020B0609020204030204" pitchFamily="49" charset="0"/>
              </a:rPr>
              <a:t>;j</a:t>
            </a:r>
            <a:r>
              <a:rPr lang="en-US" altLang="zh-CN" sz="2400" dirty="0">
                <a:latin typeface="Consolas" panose="020B0609020204030204" pitchFamily="49" charset="0"/>
              </a:rPr>
              <a:t>&gt;=w[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];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j--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f[j]=max(f[j],f[j-w[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]]+v[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完全背包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for(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=1;i&lt;=</a:t>
            </a:r>
            <a:r>
              <a:rPr lang="en-US" altLang="zh-CN" sz="2400" dirty="0" err="1">
                <a:latin typeface="Consolas" panose="020B0609020204030204" pitchFamily="49" charset="0"/>
              </a:rPr>
              <a:t>n;i</a:t>
            </a:r>
            <a:r>
              <a:rPr lang="en-US" altLang="zh-CN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for(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j=w[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</a:rPr>
              <a:t>;j&lt;=</a:t>
            </a:r>
            <a:r>
              <a:rPr lang="en-US" altLang="zh-CN" sz="2400" dirty="0" err="1">
                <a:latin typeface="Consolas" panose="020B0609020204030204" pitchFamily="49" charset="0"/>
              </a:rPr>
              <a:t>W;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b="1" dirty="0">
                <a:latin typeface="Consolas" panose="020B0609020204030204" pitchFamily="49" charset="0"/>
              </a:rPr>
              <a:t>		f[j]=max(f[j],f[j-w[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]]+v[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]);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注意：二者仅在</a:t>
            </a:r>
            <a:r>
              <a:rPr lang="en-US" altLang="zh-CN" b="1" dirty="0">
                <a:latin typeface="Consolas" panose="020B0609020204030204" pitchFamily="49" charset="0"/>
              </a:rPr>
              <a:t>j</a:t>
            </a:r>
            <a:r>
              <a:rPr lang="zh-CN" altLang="en-US" b="1" dirty="0">
                <a:latin typeface="Consolas" panose="020B0609020204030204" pitchFamily="49" charset="0"/>
              </a:rPr>
              <a:t>循环方向上有区别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对于多重背包，考虑第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种物品有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→ 有</a:t>
            </a:r>
            <a:r>
              <a:rPr lang="en-US" altLang="zh-CN" dirty="0">
                <a:latin typeface="Consolas" panose="020B0609020204030204" pitchFamily="49" charset="0"/>
              </a:rPr>
              <a:t>n[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种不同的物品同价格同重量。转换成</a:t>
            </a:r>
            <a:r>
              <a:rPr lang="en-US" altLang="zh-CN" dirty="0">
                <a:latin typeface="Consolas" panose="020B0609020204030204" pitchFamily="49" charset="0"/>
              </a:rPr>
              <a:t>01</a:t>
            </a:r>
            <a:r>
              <a:rPr lang="zh-CN" altLang="en-US" dirty="0">
                <a:latin typeface="Consolas" panose="020B0609020204030204" pitchFamily="49" charset="0"/>
              </a:rPr>
              <a:t>背包即可。</a:t>
            </a:r>
          </a:p>
        </p:txBody>
      </p:sp>
    </p:spTree>
    <p:extLst>
      <p:ext uri="{BB962C8B-B14F-4D97-AF65-F5344CB8AC3E}">
        <p14:creationId xmlns:p14="http://schemas.microsoft.com/office/powerpoint/2010/main" val="12592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53F8-0B0E-4352-983B-880DFE96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7A888-8053-4BC2-99E7-CE1143EB6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6037" cy="4539664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动态规划题目中出现“合并”，“划分”等字眼，可考虑是区间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一般令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>
                <a:latin typeface="Consolas" panose="020B0609020204030204" pitchFamily="49" charset="0"/>
              </a:rPr>
              <a:t>表示区间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的问题解。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枚举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zh-CN" altLang="en-US" dirty="0">
                <a:latin typeface="Consolas" panose="020B0609020204030204" pitchFamily="49" charset="0"/>
              </a:rPr>
              <a:t>作为划分点，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][j]=solve(f[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][k],f[k][j]).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目前区间</a:t>
            </a:r>
            <a:r>
              <a:rPr lang="en-US" altLang="zh-CN" dirty="0">
                <a:latin typeface="Consolas" panose="020B0609020204030204" pitchFamily="49" charset="0"/>
              </a:rPr>
              <a:t>DP</a:t>
            </a:r>
            <a:r>
              <a:rPr lang="zh-CN" altLang="en-US" dirty="0">
                <a:latin typeface="Consolas" panose="020B0609020204030204" pitchFamily="49" charset="0"/>
              </a:rPr>
              <a:t>只在提高组考过一次，</a:t>
            </a:r>
            <a:r>
              <a:rPr lang="en-US" altLang="zh-CN" dirty="0">
                <a:latin typeface="Consolas" panose="020B0609020204030204" pitchFamily="49" charset="0"/>
              </a:rPr>
              <a:t>NOIP2006</a:t>
            </a:r>
            <a:r>
              <a:rPr lang="zh-CN" altLang="en-US" dirty="0">
                <a:latin typeface="Consolas" panose="020B0609020204030204" pitchFamily="49" charset="0"/>
              </a:rPr>
              <a:t>能量项链。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该题比较经典。涉及到矩阵乘法等问题。普及组出现可能性不大。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其他</a:t>
            </a:r>
            <a:r>
              <a:rPr lang="en-US" altLang="zh-CN" dirty="0"/>
              <a:t>DP</a:t>
            </a:r>
            <a:r>
              <a:rPr lang="zh-CN" altLang="en-US" dirty="0"/>
              <a:t>，包括但不限于数位</a:t>
            </a:r>
            <a:r>
              <a:rPr lang="en-US" altLang="zh-CN" dirty="0"/>
              <a:t>DP </a:t>
            </a:r>
            <a:r>
              <a:rPr lang="zh-CN" altLang="en-US" dirty="0"/>
              <a:t>插头</a:t>
            </a:r>
            <a:r>
              <a:rPr lang="en-US" altLang="zh-CN" dirty="0"/>
              <a:t>DP </a:t>
            </a:r>
            <a:r>
              <a:rPr lang="zh-CN" altLang="en-US" dirty="0"/>
              <a:t>图</a:t>
            </a:r>
            <a:r>
              <a:rPr lang="en-US" altLang="zh-CN" dirty="0"/>
              <a:t>DP</a:t>
            </a:r>
            <a:r>
              <a:rPr lang="zh-CN" altLang="en-US" dirty="0"/>
              <a:t>等，在</a:t>
            </a:r>
            <a:r>
              <a:rPr lang="en-US" altLang="zh-CN" dirty="0"/>
              <a:t>NOIP</a:t>
            </a:r>
            <a:r>
              <a:rPr lang="zh-CN" altLang="en-US" dirty="0"/>
              <a:t>中几乎不可能出现。复习时可以不花太多时间。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76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3257-CD1D-4027-8FD3-E28EB923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D841B-2C27-4E3F-9FC7-9DCF6178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7016"/>
          </a:xfrm>
        </p:spPr>
        <p:txBody>
          <a:bodyPr/>
          <a:lstStyle/>
          <a:p>
            <a:r>
              <a:rPr lang="en-US" altLang="zh-CN" dirty="0"/>
              <a:t>NOIP2002</a:t>
            </a:r>
            <a:r>
              <a:rPr lang="zh-CN" altLang="en-US" dirty="0"/>
              <a:t>过河卒</a:t>
            </a:r>
            <a:endParaRPr lang="en-US" altLang="zh-CN" dirty="0"/>
          </a:p>
          <a:p>
            <a:r>
              <a:rPr lang="en-US" altLang="zh-CN" dirty="0"/>
              <a:t>NOIP2019</a:t>
            </a:r>
            <a:r>
              <a:rPr lang="zh-CN" altLang="en-US" dirty="0"/>
              <a:t>纪念品</a:t>
            </a:r>
            <a:endParaRPr lang="en-US" altLang="zh-CN" dirty="0"/>
          </a:p>
          <a:p>
            <a:r>
              <a:rPr lang="en-US" altLang="zh-CN" dirty="0"/>
              <a:t>NOIP2007</a:t>
            </a:r>
            <a:r>
              <a:rPr lang="zh-CN" altLang="en-US" dirty="0"/>
              <a:t>守望者的逃离</a:t>
            </a:r>
            <a:endParaRPr lang="en-US" altLang="zh-CN" dirty="0"/>
          </a:p>
          <a:p>
            <a:r>
              <a:rPr lang="en-US" altLang="zh-CN" dirty="0"/>
              <a:t>NOIP2008</a:t>
            </a:r>
            <a:r>
              <a:rPr lang="zh-CN" altLang="en-US" dirty="0"/>
              <a:t>传纸条</a:t>
            </a:r>
            <a:endParaRPr lang="en-US" altLang="zh-CN" dirty="0"/>
          </a:p>
          <a:p>
            <a:r>
              <a:rPr lang="en-US" altLang="zh-CN" dirty="0"/>
              <a:t>NOIP2006</a:t>
            </a:r>
            <a:r>
              <a:rPr lang="zh-CN" altLang="en-US" dirty="0"/>
              <a:t>能量项链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听个乐呵系列</a:t>
            </a:r>
            <a:endParaRPr lang="en-US" altLang="zh-CN" dirty="0"/>
          </a:p>
          <a:p>
            <a:r>
              <a:rPr lang="en-US" altLang="zh-CN" dirty="0"/>
              <a:t>NOIP2014</a:t>
            </a:r>
            <a:r>
              <a:rPr lang="zh-CN" altLang="en-US" dirty="0"/>
              <a:t>飞扬的小鸟</a:t>
            </a:r>
            <a:endParaRPr lang="en-US" altLang="zh-CN" dirty="0"/>
          </a:p>
          <a:p>
            <a:r>
              <a:rPr lang="en-US" altLang="zh-CN" dirty="0"/>
              <a:t>NOIP2014</a:t>
            </a:r>
            <a:r>
              <a:rPr lang="zh-CN" altLang="en-US" dirty="0"/>
              <a:t>子矩阵</a:t>
            </a:r>
            <a:endParaRPr lang="en-US" altLang="zh-CN" dirty="0"/>
          </a:p>
          <a:p>
            <a:r>
              <a:rPr lang="en-US" altLang="zh-CN" dirty="0"/>
              <a:t>NOIP2018</a:t>
            </a:r>
            <a:r>
              <a:rPr lang="zh-CN" altLang="en-US" dirty="0"/>
              <a:t>摆渡车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45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925</Words>
  <Application>Microsoft Office PowerPoint</Application>
  <PresentationFormat>宽屏</PresentationFormat>
  <Paragraphs>67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动态规划</vt:lpstr>
      <vt:lpstr>动态规划</vt:lpstr>
      <vt:lpstr>背包模型</vt:lpstr>
      <vt:lpstr>01背包</vt:lpstr>
      <vt:lpstr>完全背包</vt:lpstr>
      <vt:lpstr>完全背包</vt:lpstr>
      <vt:lpstr>核心代码</vt:lpstr>
      <vt:lpstr>区间DP</vt:lpstr>
      <vt:lpstr>例题讲解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WalkingC++ 赛前冲刺</dc:title>
  <dc:creator>Yewei Wang</dc:creator>
  <cp:lastModifiedBy>Yewei Wang</cp:lastModifiedBy>
  <cp:revision>72</cp:revision>
  <dcterms:created xsi:type="dcterms:W3CDTF">2020-07-12T05:16:34Z</dcterms:created>
  <dcterms:modified xsi:type="dcterms:W3CDTF">2020-07-16T07:47:32Z</dcterms:modified>
</cp:coreProperties>
</file>