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1A4706-F4CA-4CFD-BC00-819FD91166C9}" v="292" dt="2020-07-12T07:33:53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F2208-BB3A-4A02-B676-D5EC12698C0B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FC254-C574-4E4B-BB7E-F6BBBAB77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63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FC254-C574-4E4B-BB7E-F6BBBAB774A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719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F9B18-BCDB-4C6A-9238-E923D5452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CC9335-6D00-4F45-8D7D-B4FF29838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3BE6C-166F-43C9-B139-025AE82E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5EEEFE-819A-4652-A61F-789AAD00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DB2C49-2604-45CB-8E6D-5E45369A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9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40B01-AA61-4D41-AC6B-EC828E47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BDE64D-65EE-4866-B917-F1A0BA261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3693C-A4B3-413A-A7D6-B03EDAC7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9A1B7-CD99-4EE2-B99C-9E21A990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9B311-43BD-4938-844C-C9C87181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61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9EA4FB-9667-4C49-A0AE-3CEB8C53A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BBD4C3-2C4C-414C-A046-D785D77C5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AF6C5-A9E4-4081-A651-5B3DD957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B2EF55-907F-4AB8-9620-0E1EC1CC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5B003-D7BE-47C7-B808-1068E839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7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1D21C-4DCD-400C-8000-1BDA113A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48593-DB2A-4988-8698-E4F14526D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3DA3E7-4D49-4983-BF0F-15F3CA19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F91E8-9590-442F-A05A-3109B7EC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B2E157-2B1D-4FD3-8388-519E7421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7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A1A1D-F95F-4EAD-9095-10FA7425C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530551-74AB-42BF-AB08-5151A48E2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006B8-60C9-4922-892B-C0A0B431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46D9D-CD2D-4E36-B9F9-D95D424D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D86E5-7491-4A56-8923-F59F083D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44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E8DA0-9264-497D-B2B3-0C369ECB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F6AFC-A9C9-49E7-B87A-9516C4E0B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1C9CEE-1B97-4DF4-8969-D81775D9E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E68C77-2208-4761-83B0-BF0528A6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84459F-B0FF-41A5-BA31-CD7CEDB23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4AE063-5B99-4633-BE6C-69E3793A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78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590DC-9E66-4E43-B036-F0635323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D10826-1995-4EE2-9425-FCD5B502E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5DBC01-2079-4BBF-B4F6-FC122C622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32C067-6EC7-40C5-AED5-9F48DF19D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34EB5E-699B-4FED-A458-D0390546A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429072-5988-4314-A24D-682AD6E7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0A08A0-CCCD-4C93-B2CC-B92203F17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500E7C-37DA-44F9-9194-BEA84BFB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96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2BE34-8F4F-46E7-A606-F4FF3F74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167064-CE98-4DEB-AF1E-3BF47294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E7AA1B-93DC-4DBF-B9B9-C49781CA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43FD4A-DCD5-4102-9678-BFAACE2E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20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DCC82D-20A2-470E-A5F3-D56DC5BC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704741-0697-4542-B928-FDEFC063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3250BB-A035-4F64-A19A-E6C7C591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35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7290A-64C4-4291-BA2E-4A342227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15EFF-DCC9-4B70-8105-99E5D2FAB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76E026-F891-47F9-BDBD-A2512662D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D88383-FA6C-428A-9A0C-C0633AF8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A44DCD-8822-4470-B13D-B0151BC1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2C7A29-466B-4302-86B0-59BB46CC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59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63DC3-61C0-4860-A793-1F05D8A3B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95F157-8867-471A-9849-99F81F582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E0BDA4-3BEF-454A-9022-DE71A5F89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209EAC-0B29-4B79-BB83-D0DAF444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299161-9440-4D9C-BCB3-0AD93FEC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C4DB5C-B5B3-4F76-8BCE-964190EA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83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6F08EE-70EB-40CC-A5C4-EFFAD27E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6D8F98-582F-42E7-B0A1-FF45B7E76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07FF4-07C9-4CE2-9865-6E26CB2BF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84C71-FE63-4035-B4EB-AC1D1CEEA9E8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66C69-8CC5-4944-A8DD-7C1AAA027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FC9FB-6615-46DF-A805-94273E989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69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5D9A9-0BA8-4CD6-9160-2C500EAFB5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720D19-A58F-4B2D-B4E9-CE73273FF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WalkingC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++·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赛前冲刺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CSP-J/NOIP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普及组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2020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暑期冲刺</a:t>
            </a:r>
          </a:p>
        </p:txBody>
      </p:sp>
    </p:spTree>
    <p:extLst>
      <p:ext uri="{BB962C8B-B14F-4D97-AF65-F5344CB8AC3E}">
        <p14:creationId xmlns:p14="http://schemas.microsoft.com/office/powerpoint/2010/main" val="1086317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4248B-4754-4EBB-AEF9-079D2692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组合数与杨辉三角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0D7E8A-386E-415D-8DED-5EB5D97C03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16731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从</a:t>
                </a:r>
                <a:r>
                  <a:rPr lang="en-US" altLang="zh-CN" dirty="0">
                    <a:latin typeface="Consolas" panose="020B0609020204030204" pitchFamily="49" charset="0"/>
                  </a:rPr>
                  <a:t>n</a:t>
                </a:r>
                <a:r>
                  <a:rPr lang="zh-CN" altLang="en-US" dirty="0">
                    <a:latin typeface="Consolas" panose="020B0609020204030204" pitchFamily="49" charset="0"/>
                  </a:rPr>
                  <a:t>个不同元素中挑选</a:t>
                </a:r>
                <a:r>
                  <a:rPr lang="en-US" altLang="zh-CN" dirty="0">
                    <a:latin typeface="Consolas" panose="020B0609020204030204" pitchFamily="49" charset="0"/>
                  </a:rPr>
                  <a:t>m</a:t>
                </a:r>
                <a:r>
                  <a:rPr lang="zh-CN" altLang="en-US" dirty="0">
                    <a:latin typeface="Consolas" panose="020B0609020204030204" pitchFamily="49" charset="0"/>
                  </a:rPr>
                  <a:t>个构成一个组合，</a:t>
                </a:r>
                <a:br>
                  <a:rPr lang="en-US" altLang="zh-CN" dirty="0">
                    <a:latin typeface="Consolas" panose="020B0609020204030204" pitchFamily="49" charset="0"/>
                  </a:rPr>
                </a:br>
                <a:r>
                  <a:rPr lang="zh-CN" altLang="en-US" dirty="0">
                    <a:latin typeface="Consolas" panose="020B0609020204030204" pitchFamily="49" charset="0"/>
                  </a:rPr>
                  <a:t>共有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种。对应杨辉三角的第</a:t>
                </a:r>
                <a:r>
                  <a:rPr lang="en-US" altLang="zh-CN" dirty="0">
                    <a:latin typeface="Consolas" panose="020B0609020204030204" pitchFamily="49" charset="0"/>
                  </a:rPr>
                  <a:t>n</a:t>
                </a:r>
                <a:r>
                  <a:rPr lang="zh-CN" altLang="en-US" dirty="0">
                    <a:latin typeface="Consolas" panose="020B0609020204030204" pitchFamily="49" charset="0"/>
                  </a:rPr>
                  <a:t>行第</a:t>
                </a:r>
                <a:r>
                  <a:rPr lang="en-US" altLang="zh-CN" dirty="0">
                    <a:latin typeface="Consolas" panose="020B0609020204030204" pitchFamily="49" charset="0"/>
                  </a:rPr>
                  <a:t>m</a:t>
                </a:r>
                <a:r>
                  <a:rPr lang="zh-CN" altLang="en-US" dirty="0">
                    <a:latin typeface="Consolas" panose="020B0609020204030204" pitchFamily="49" charset="0"/>
                  </a:rPr>
                  <a:t>列。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for(int 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=0;i&lt;=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n;i</a:t>
                </a:r>
                <a:r>
                  <a:rPr lang="en-US" altLang="zh-CN" dirty="0">
                    <a:latin typeface="Consolas" panose="020B0609020204030204" pitchFamily="49" charset="0"/>
                  </a:rPr>
                  <a:t>++)</a:t>
                </a:r>
                <a:br>
                  <a:rPr lang="en-US" altLang="zh-CN" dirty="0">
                    <a:latin typeface="Consolas" panose="020B0609020204030204" pitchFamily="49" charset="0"/>
                  </a:rPr>
                </a:br>
                <a:r>
                  <a:rPr lang="en-US" altLang="zh-CN" dirty="0">
                    <a:latin typeface="Consolas" panose="020B0609020204030204" pitchFamily="49" charset="0"/>
                  </a:rPr>
                  <a:t>	for(int</a:t>
                </a:r>
                <a:r>
                  <a:rPr lang="zh-CN" altLang="en-US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dirty="0">
                    <a:latin typeface="Consolas" panose="020B0609020204030204" pitchFamily="49" charset="0"/>
                  </a:rPr>
                  <a:t>j=0;j&lt;=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i;j</a:t>
                </a:r>
                <a:r>
                  <a:rPr lang="en-US" altLang="zh-CN" dirty="0">
                    <a:latin typeface="Consolas" panose="020B0609020204030204" pitchFamily="49" charset="0"/>
                  </a:rPr>
                  <a:t>++)</a:t>
                </a:r>
                <a:br>
                  <a:rPr lang="en-US" altLang="zh-CN" dirty="0">
                    <a:latin typeface="Consolas" panose="020B0609020204030204" pitchFamily="49" charset="0"/>
                  </a:rPr>
                </a:br>
                <a:r>
                  <a:rPr lang="en-US" altLang="zh-CN" dirty="0">
                    <a:latin typeface="Consolas" panose="020B0609020204030204" pitchFamily="49" charset="0"/>
                  </a:rPr>
                  <a:t>		if(j==0) c[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][j]=1;</a:t>
                </a:r>
                <a:br>
                  <a:rPr lang="en-US" altLang="zh-CN" dirty="0">
                    <a:latin typeface="Consolas" panose="020B0609020204030204" pitchFamily="49" charset="0"/>
                  </a:rPr>
                </a:br>
                <a:r>
                  <a:rPr lang="en-US" altLang="zh-CN" dirty="0">
                    <a:latin typeface="Consolas" panose="020B0609020204030204" pitchFamily="49" charset="0"/>
                  </a:rPr>
                  <a:t>		else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c[</a:t>
                </a:r>
                <a:r>
                  <a:rPr lang="en-US" altLang="zh-CN" b="1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altLang="zh-CN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][j]=c[i-1][j-1]+c[i-1][j];</a:t>
                </a: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杨辉三角的每个数字是左上角与上方数字之和。</a:t>
                </a:r>
                <a:br>
                  <a:rPr lang="en-US" altLang="zh-CN" dirty="0">
                    <a:latin typeface="Consolas" panose="020B0609020204030204" pitchFamily="49" charset="0"/>
                  </a:rPr>
                </a:br>
                <a:r>
                  <a:rPr lang="zh-CN" altLang="en-US" dirty="0">
                    <a:latin typeface="Consolas" panose="020B0609020204030204" pitchFamily="49" charset="0"/>
                  </a:rPr>
                  <a:t>对应的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有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复杂度</a:t>
                </a:r>
                <a:r>
                  <a:rPr lang="en-US" altLang="zh-CN" dirty="0">
                    <a:latin typeface="Consolas" panose="020B0609020204030204" pitchFamily="49" charset="0"/>
                  </a:rPr>
                  <a:t>O(nm),</a:t>
                </a:r>
                <a:r>
                  <a:rPr lang="zh-CN" altLang="en-US" dirty="0">
                    <a:latin typeface="Consolas" panose="020B0609020204030204" pitchFamily="49" charset="0"/>
                  </a:rPr>
                  <a:t>后续求组合数</a:t>
                </a:r>
                <a:r>
                  <a:rPr lang="zh-CN" altLang="en-US" b="1" dirty="0">
                    <a:latin typeface="Consolas" panose="020B0609020204030204" pitchFamily="49" charset="0"/>
                  </a:rPr>
                  <a:t>直接访问数组</a:t>
                </a:r>
                <a:r>
                  <a:rPr lang="zh-CN" altLang="en-US" dirty="0">
                    <a:latin typeface="Consolas" panose="020B0609020204030204" pitchFamily="49" charset="0"/>
                  </a:rPr>
                  <a:t>对应下标即可。适用于求取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大量组合数</a:t>
                </a:r>
                <a:r>
                  <a:rPr lang="zh-CN" altLang="en-US" dirty="0">
                    <a:latin typeface="Consolas" panose="020B0609020204030204" pitchFamily="49" charset="0"/>
                  </a:rPr>
                  <a:t>。若题目有取模要求，可直接对</a:t>
                </a:r>
                <a:r>
                  <a:rPr lang="en-US" altLang="zh-CN" dirty="0">
                    <a:latin typeface="Consolas" panose="020B0609020204030204" pitchFamily="49" charset="0"/>
                  </a:rPr>
                  <a:t>c[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][j]</a:t>
                </a:r>
                <a:r>
                  <a:rPr lang="zh-CN" altLang="en-US" dirty="0">
                    <a:latin typeface="Consolas" panose="020B0609020204030204" pitchFamily="49" charset="0"/>
                  </a:rPr>
                  <a:t>取模。</a:t>
                </a:r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0D7E8A-386E-415D-8DED-5EB5D97C03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167312"/>
              </a:xfrm>
              <a:blipFill>
                <a:blip r:embed="rId3"/>
                <a:stretch>
                  <a:fillRect l="-1043" t="-2005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5F31DB7-AADC-443C-B717-6DD53AAE1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925" y="641293"/>
            <a:ext cx="4096867" cy="32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8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DAA9-A4CA-4DD4-B933-3F319DF8B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组合数与杨辉三角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F68DA3AD-FE22-4246-850B-E81A8D258D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线性求法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: </m:t>
                    </m:r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∗…∗(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1∗2∗3∗…∗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for(int 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=1;i&lt;=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m;i</a:t>
                </a:r>
                <a:r>
                  <a:rPr lang="en-US" altLang="zh-CN" dirty="0">
                    <a:latin typeface="Consolas" panose="020B0609020204030204" pitchFamily="49" charset="0"/>
                  </a:rPr>
                  <a:t>++) 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ans</a:t>
                </a:r>
                <a:r>
                  <a:rPr lang="en-US" altLang="zh-CN" dirty="0">
                    <a:latin typeface="Consolas" panose="020B0609020204030204" pitchFamily="49" charset="0"/>
                  </a:rPr>
                  <a:t>=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ans</a:t>
                </a:r>
                <a:r>
                  <a:rPr lang="en-US" altLang="zh-CN" dirty="0">
                    <a:latin typeface="Consolas" panose="020B0609020204030204" pitchFamily="49" charset="0"/>
                  </a:rPr>
                  <a:t>*(n-i+1)/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;</a:t>
                </a:r>
              </a:p>
              <a:p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复杂度</a:t>
                </a:r>
                <a:r>
                  <a:rPr lang="en-US" altLang="zh-CN" dirty="0">
                    <a:latin typeface="Consolas" panose="020B0609020204030204" pitchFamily="49" charset="0"/>
                  </a:rPr>
                  <a:t>O(n)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，但每次都要重新求。适用于求取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少量组合数</a:t>
                </a:r>
                <a:r>
                  <a:rPr lang="zh-CN" altLang="en-US" dirty="0">
                    <a:latin typeface="Consolas" panose="020B0609020204030204" pitchFamily="49" charset="0"/>
                  </a:rPr>
                  <a:t>。且若有取模规定，需要预处理阶乘逆元。但该方面问题</a:t>
                </a:r>
                <a:r>
                  <a:rPr lang="zh-CN" altLang="en-US" b="1" dirty="0">
                    <a:latin typeface="Consolas" panose="020B0609020204030204" pitchFamily="49" charset="0"/>
                  </a:rPr>
                  <a:t>不会在普及组涉及</a:t>
                </a:r>
                <a:r>
                  <a:rPr lang="zh-CN" altLang="en-US" dirty="0">
                    <a:latin typeface="Consolas" panose="020B0609020204030204" pitchFamily="49" charset="0"/>
                  </a:rPr>
                  <a:t>。普及组涉及组合数问题，使用</a:t>
                </a:r>
                <a:r>
                  <a:rPr lang="en-US" altLang="zh-CN" dirty="0">
                    <a:latin typeface="Consolas" panose="020B0609020204030204" pitchFamily="49" charset="0"/>
                  </a:rPr>
                  <a:t>unsigned long long</a:t>
                </a:r>
                <a:r>
                  <a:rPr lang="zh-CN" altLang="en-US" dirty="0">
                    <a:latin typeface="Consolas" panose="020B0609020204030204" pitchFamily="49" charset="0"/>
                  </a:rPr>
                  <a:t>即可保证不溢出。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endParaRPr lang="en-US" altLang="zh-CN" dirty="0">
                  <a:latin typeface="Consolas" panose="020B0609020204030204" pitchFamily="49" charset="0"/>
                </a:endParaRPr>
              </a:p>
              <a:p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F68DA3AD-FE22-4246-850B-E81A8D258D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52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73C72-5D00-4510-A6C0-C79EAC1A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卡特兰数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1AC8D-3082-48AE-9FCC-047AC7BBF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99920" cy="4351338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卡特兰数是一种常见的计数序列。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zh-CN" altLang="en-US" dirty="0">
                <a:latin typeface="Consolas" panose="020B0609020204030204" pitchFamily="49" charset="0"/>
              </a:rPr>
              <a:t>许多问题的最后答案是卡特兰数或卡特兰数的变形处理。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n</a:t>
            </a:r>
            <a:r>
              <a:rPr lang="zh-CN" altLang="en-US" dirty="0">
                <a:latin typeface="Consolas" panose="020B0609020204030204" pitchFamily="49" charset="0"/>
              </a:rPr>
              <a:t>个节点的二叉树有多少种形态？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n</a:t>
            </a:r>
            <a:r>
              <a:rPr lang="zh-CN" altLang="en-US" dirty="0">
                <a:latin typeface="Consolas" panose="020B0609020204030204" pitchFamily="49" charset="0"/>
              </a:rPr>
              <a:t>个元素依次入栈，有多少种可能的出栈顺序？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n</a:t>
            </a:r>
            <a:r>
              <a:rPr lang="zh-CN" altLang="en-US" dirty="0">
                <a:latin typeface="Consolas" panose="020B0609020204030204" pitchFamily="49" charset="0"/>
              </a:rPr>
              <a:t>对括号有多少种可能的匹配方式？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凸</a:t>
            </a:r>
            <a:r>
              <a:rPr lang="en-US" altLang="zh-CN" dirty="0">
                <a:latin typeface="Consolas" panose="020B0609020204030204" pitchFamily="49" charset="0"/>
              </a:rPr>
              <a:t>n</a:t>
            </a:r>
            <a:r>
              <a:rPr lang="zh-CN" altLang="en-US" dirty="0">
                <a:latin typeface="Consolas" panose="020B0609020204030204" pitchFamily="49" charset="0"/>
              </a:rPr>
              <a:t>边形有多少种不同的三角剖分方式？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			———</a:t>
            </a:r>
            <a:r>
              <a:rPr lang="zh-CN" altLang="en-US" dirty="0">
                <a:latin typeface="Consolas" panose="020B0609020204030204" pitchFamily="49" charset="0"/>
              </a:rPr>
              <a:t>上述的答案都是卡特兰数第</a:t>
            </a:r>
            <a:r>
              <a:rPr lang="en-US" altLang="zh-CN" dirty="0">
                <a:latin typeface="Consolas" panose="020B0609020204030204" pitchFamily="49" charset="0"/>
              </a:rPr>
              <a:t>n</a:t>
            </a:r>
            <a:r>
              <a:rPr lang="zh-CN" altLang="en-US" dirty="0">
                <a:latin typeface="Consolas" panose="020B0609020204030204" pitchFamily="49" charset="0"/>
              </a:rPr>
              <a:t>项</a:t>
            </a:r>
          </a:p>
        </p:txBody>
      </p:sp>
    </p:spTree>
    <p:extLst>
      <p:ext uri="{BB962C8B-B14F-4D97-AF65-F5344CB8AC3E}">
        <p14:creationId xmlns:p14="http://schemas.microsoft.com/office/powerpoint/2010/main" val="3830890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9CB3E-4D96-4DDE-BB6E-A309E808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卡特兰数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B205F2-6AF6-4651-BDE1-4AE710E65E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80324" cy="4351338"/>
              </a:xfrm>
            </p:spPr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设</a:t>
                </a:r>
                <a:r>
                  <a:rPr lang="en-US" altLang="zh-CN" dirty="0">
                    <a:latin typeface="Consolas" panose="020B0609020204030204" pitchFamily="49" charset="0"/>
                  </a:rPr>
                  <a:t>h(n)</a:t>
                </a:r>
                <a:r>
                  <a:rPr lang="zh-CN" altLang="en-US" dirty="0">
                    <a:latin typeface="Consolas" panose="020B0609020204030204" pitchFamily="49" charset="0"/>
                  </a:rPr>
                  <a:t>为卡特兰数第</a:t>
                </a:r>
                <a:r>
                  <a:rPr lang="en-US" altLang="zh-CN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n+1</a:t>
                </a:r>
                <a:r>
                  <a:rPr lang="zh-CN" altLang="en-US" dirty="0">
                    <a:latin typeface="Consolas" panose="020B0609020204030204" pitchFamily="49" charset="0"/>
                  </a:rPr>
                  <a:t>项。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h(0)=h(1)=1;</a:t>
                </a:r>
              </a:p>
              <a:p>
                <a:r>
                  <a:rPr lang="pt-BR" altLang="zh-CN" dirty="0">
                    <a:latin typeface="Consolas" panose="020B0609020204030204" pitchFamily="49" charset="0"/>
                  </a:rPr>
                  <a:t>h(n)= h(0)*h(n-1)+h(1)*h(n-2)+...+h(n-1)*h(0);</a:t>
                </a:r>
                <a:r>
                  <a:rPr lang="en-US" altLang="zh-CN" dirty="0">
                    <a:latin typeface="Consolas" panose="020B0609020204030204" pitchFamily="49" charset="0"/>
                  </a:rPr>
                  <a:t>(n&gt;=2)</a:t>
                </a:r>
                <a:endParaRPr lang="pt-BR" altLang="zh-CN" dirty="0">
                  <a:latin typeface="Consolas" panose="020B0609020204030204" pitchFamily="49" charset="0"/>
                </a:endParaRPr>
              </a:p>
              <a:p>
                <a:r>
                  <a:rPr lang="pt-BR" altLang="zh-CN" dirty="0">
                    <a:latin typeface="Consolas" panose="020B0609020204030204" pitchFamily="49" charset="0"/>
                  </a:rPr>
                  <a:t>h(n)=</a:t>
                </a:r>
                <a:r>
                  <a:rPr lang="zh-CN" altLang="en-US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;(n&gt;=2)</a:t>
                </a:r>
              </a:p>
              <a:p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写程序时注意精度问题，小心溢出。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endParaRPr lang="en-US" altLang="zh-CN" dirty="0">
                  <a:latin typeface="Consolas" panose="020B0609020204030204" pitchFamily="49" charset="0"/>
                </a:endParaRPr>
              </a:p>
              <a:p>
                <a:endParaRPr lang="en-US" altLang="zh-CN" dirty="0">
                  <a:latin typeface="Consolas" panose="020B0609020204030204" pitchFamily="49" charset="0"/>
                </a:endParaRPr>
              </a:p>
              <a:p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B205F2-6AF6-4651-BDE1-4AE710E65E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80324" cy="4351338"/>
              </a:xfrm>
              <a:blipFill>
                <a:blip r:embed="rId2"/>
                <a:stretch>
                  <a:fillRect l="-1009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966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2C5AD-169A-4986-8116-1795DD103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例题讲解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8B8D50-DE03-4853-8AD5-DFAAF1A4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altLang="zh-CN" dirty="0"/>
              <a:t>NOIP2012 </a:t>
            </a:r>
            <a:r>
              <a:rPr lang="zh-CN" altLang="en-US" dirty="0"/>
              <a:t>质因数分解</a:t>
            </a:r>
            <a:endParaRPr lang="en-US" altLang="zh-CN" dirty="0"/>
          </a:p>
          <a:p>
            <a:r>
              <a:rPr lang="en-US" altLang="zh-CN" dirty="0"/>
              <a:t>NOIP2003 </a:t>
            </a:r>
            <a:r>
              <a:rPr lang="zh-CN" altLang="en-US" dirty="0"/>
              <a:t>栈</a:t>
            </a:r>
            <a:endParaRPr lang="en-US" altLang="zh-CN" dirty="0"/>
          </a:p>
          <a:p>
            <a:r>
              <a:rPr lang="en-US" altLang="zh-CN" dirty="0"/>
              <a:t>NOIP1998 </a:t>
            </a:r>
            <a:r>
              <a:rPr lang="zh-CN" altLang="en-US" dirty="0"/>
              <a:t>幂次方</a:t>
            </a:r>
            <a:endParaRPr lang="en-US" altLang="zh-CN" dirty="0"/>
          </a:p>
          <a:p>
            <a:r>
              <a:rPr lang="en-US" altLang="zh-CN" dirty="0"/>
              <a:t>NOIP2014 </a:t>
            </a:r>
            <a:r>
              <a:rPr lang="zh-CN" altLang="en-US" dirty="0"/>
              <a:t>比例简化</a:t>
            </a:r>
            <a:endParaRPr lang="en-US" altLang="zh-CN" dirty="0"/>
          </a:p>
          <a:p>
            <a:r>
              <a:rPr lang="en-US" altLang="zh-CN" dirty="0"/>
              <a:t>NOIP2014 </a:t>
            </a:r>
            <a:r>
              <a:rPr lang="zh-CN" altLang="en-US" dirty="0"/>
              <a:t>螺旋矩阵</a:t>
            </a:r>
            <a:endParaRPr lang="en-US" altLang="zh-CN" dirty="0"/>
          </a:p>
          <a:p>
            <a:r>
              <a:rPr lang="en-US" altLang="zh-CN" dirty="0"/>
              <a:t>NOIP2007 </a:t>
            </a:r>
            <a:r>
              <a:rPr lang="zh-CN" altLang="en-US" dirty="0"/>
              <a:t>汉诺塔</a:t>
            </a:r>
            <a:endParaRPr lang="en-US" altLang="zh-CN" dirty="0"/>
          </a:p>
          <a:p>
            <a:r>
              <a:rPr lang="en-US" altLang="zh-CN" dirty="0"/>
              <a:t>NOIP2003 </a:t>
            </a:r>
            <a:r>
              <a:rPr lang="zh-CN" altLang="en-US" dirty="0"/>
              <a:t>麦森数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有关数论的</a:t>
            </a:r>
            <a:r>
              <a:rPr lang="zh-CN" altLang="en-US" b="1" dirty="0"/>
              <a:t>题目每年必考</a:t>
            </a:r>
            <a:r>
              <a:rPr lang="zh-CN" altLang="en-US" dirty="0"/>
              <a:t>，且代码简短</a:t>
            </a:r>
            <a:r>
              <a:rPr lang="zh-CN" altLang="en-US" b="1" dirty="0">
                <a:solidFill>
                  <a:srgbClr val="FF0000"/>
                </a:solidFill>
              </a:rPr>
              <a:t>易得分</a:t>
            </a:r>
            <a:r>
              <a:rPr lang="zh-CN" altLang="en-US" dirty="0"/>
              <a:t>，务必拿下。</a:t>
            </a:r>
          </a:p>
        </p:txBody>
      </p:sp>
    </p:spTree>
    <p:extLst>
      <p:ext uri="{BB962C8B-B14F-4D97-AF65-F5344CB8AC3E}">
        <p14:creationId xmlns:p14="http://schemas.microsoft.com/office/powerpoint/2010/main" val="156255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6F7F4-08DA-4FA7-A079-F4519FF0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90F6E-7B0F-42AF-A154-39C622D8F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即进位计数制（现代常用），区别于结绳计数制，正字计数制等。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zh-CN" altLang="en-US" dirty="0">
                <a:latin typeface="Consolas" panose="020B0609020204030204" pitchFamily="49" charset="0"/>
              </a:rPr>
              <a:t>进制</a:t>
            </a:r>
            <a:r>
              <a:rPr lang="en-US" altLang="zh-CN" dirty="0">
                <a:latin typeface="Consolas" panose="020B0609020204030204" pitchFamily="49" charset="0"/>
              </a:rPr>
              <a:t>——</a:t>
            </a:r>
            <a:r>
              <a:rPr lang="zh-CN" altLang="en-US" dirty="0">
                <a:latin typeface="Consolas" panose="020B0609020204030204" pitchFamily="49" charset="0"/>
              </a:rPr>
              <a:t>满</a:t>
            </a:r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zh-CN" altLang="en-US" dirty="0">
                <a:latin typeface="Consolas" panose="020B0609020204030204" pitchFamily="49" charset="0"/>
              </a:rPr>
              <a:t>进</a:t>
            </a:r>
            <a:r>
              <a:rPr lang="en-US" altLang="zh-CN" dirty="0">
                <a:latin typeface="Consolas" panose="020B0609020204030204" pitchFamily="49" charset="0"/>
              </a:rPr>
              <a:t>1</a:t>
            </a:r>
            <a:r>
              <a:rPr lang="zh-CN" altLang="en-US" dirty="0">
                <a:latin typeface="Consolas" panose="020B0609020204030204" pitchFamily="49" charset="0"/>
              </a:rPr>
              <a:t>，计算机常见</a:t>
            </a:r>
            <a:r>
              <a:rPr lang="en-US" altLang="zh-CN" b="1" dirty="0">
                <a:latin typeface="Consolas" panose="020B0609020204030204" pitchFamily="49" charset="0"/>
              </a:rPr>
              <a:t>2</a:t>
            </a:r>
            <a:r>
              <a:rPr lang="zh-CN" altLang="en-US" b="1" dirty="0">
                <a:latin typeface="Consolas" panose="020B0609020204030204" pitchFamily="49" charset="0"/>
              </a:rPr>
              <a:t>进制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8</a:t>
            </a:r>
            <a:r>
              <a:rPr lang="zh-CN" altLang="en-US" dirty="0">
                <a:latin typeface="Consolas" panose="020B0609020204030204" pitchFamily="49" charset="0"/>
              </a:rPr>
              <a:t>进制，</a:t>
            </a:r>
            <a:r>
              <a:rPr lang="en-US" altLang="zh-CN" dirty="0">
                <a:latin typeface="Consolas" panose="020B0609020204030204" pitchFamily="49" charset="0"/>
              </a:rPr>
              <a:t>10</a:t>
            </a:r>
            <a:r>
              <a:rPr lang="zh-CN" altLang="en-US" dirty="0">
                <a:latin typeface="Consolas" panose="020B0609020204030204" pitchFamily="49" charset="0"/>
              </a:rPr>
              <a:t>进制，</a:t>
            </a:r>
            <a:r>
              <a:rPr lang="en-US" altLang="zh-CN" dirty="0">
                <a:latin typeface="Consolas" panose="020B0609020204030204" pitchFamily="49" charset="0"/>
              </a:rPr>
              <a:t>16</a:t>
            </a:r>
            <a:r>
              <a:rPr lang="zh-CN" altLang="en-US" dirty="0">
                <a:latin typeface="Consolas" panose="020B0609020204030204" pitchFamily="49" charset="0"/>
              </a:rPr>
              <a:t>进制。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概念：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</a:rPr>
              <a:t>基数：</a:t>
            </a:r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zh-CN" altLang="en-US" dirty="0">
                <a:latin typeface="Consolas" panose="020B0609020204030204" pitchFamily="49" charset="0"/>
              </a:rPr>
              <a:t>进制的基数是</a:t>
            </a:r>
            <a:r>
              <a:rPr lang="en-US" altLang="zh-CN" dirty="0">
                <a:latin typeface="Consolas" panose="020B0609020204030204" pitchFamily="49" charset="0"/>
              </a:rPr>
              <a:t>X</a:t>
            </a:r>
          </a:p>
          <a:p>
            <a:pPr lvl="1"/>
            <a:r>
              <a:rPr lang="zh-CN" altLang="en-US" dirty="0">
                <a:latin typeface="Consolas" panose="020B0609020204030204" pitchFamily="49" charset="0"/>
              </a:rPr>
              <a:t>位权：第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zh-CN" altLang="en-US" dirty="0">
                <a:latin typeface="Consolas" panose="020B0609020204030204" pitchFamily="49" charset="0"/>
              </a:rPr>
              <a:t>位（从右往左从低到高）的位权是</a:t>
            </a:r>
            <a:r>
              <a:rPr lang="en-US" altLang="zh-CN" dirty="0">
                <a:latin typeface="Consolas" panose="020B0609020204030204" pitchFamily="49" charset="0"/>
              </a:rPr>
              <a:t>X^(i-1)</a:t>
            </a:r>
          </a:p>
          <a:p>
            <a:pPr lvl="1"/>
            <a:r>
              <a:rPr lang="zh-CN" altLang="en-US" dirty="0">
                <a:latin typeface="Consolas" panose="020B0609020204030204" pitchFamily="49" charset="0"/>
              </a:rPr>
              <a:t>数码：用来表示数字用到的符号，共</a:t>
            </a:r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zh-CN" altLang="en-US" dirty="0">
                <a:latin typeface="Consolas" panose="020B0609020204030204" pitchFamily="49" charset="0"/>
              </a:rPr>
              <a:t>个（</a:t>
            </a:r>
            <a:r>
              <a:rPr lang="en-US" altLang="zh-CN" dirty="0">
                <a:latin typeface="Consolas" panose="020B0609020204030204" pitchFamily="49" charset="0"/>
              </a:rPr>
              <a:t>0,1,2,...,8,9,A,B,...)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59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0145D-9971-47DE-8105-9A59B3D68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进制转换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FFC242-D383-4354-9CE8-17D9B155C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十进制转</a:t>
            </a:r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zh-CN" altLang="en-US" dirty="0">
                <a:latin typeface="Consolas" panose="020B0609020204030204" pitchFamily="49" charset="0"/>
              </a:rPr>
              <a:t>进制 </a:t>
            </a:r>
            <a:r>
              <a:rPr lang="en-US" altLang="zh-CN" dirty="0">
                <a:latin typeface="Consolas" panose="020B0609020204030204" pitchFamily="49" charset="0"/>
              </a:rPr>
              <a:t>—— </a:t>
            </a:r>
            <a:r>
              <a:rPr lang="zh-CN" altLang="en-US" dirty="0">
                <a:latin typeface="Consolas" panose="020B0609020204030204" pitchFamily="49" charset="0"/>
              </a:rPr>
              <a:t>除</a:t>
            </a:r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zh-CN" altLang="en-US" dirty="0">
                <a:latin typeface="Consolas" panose="020B0609020204030204" pitchFamily="49" charset="0"/>
              </a:rPr>
              <a:t>取余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zh-CN" altLang="en-US" dirty="0">
                <a:latin typeface="Consolas" panose="020B0609020204030204" pitchFamily="49" charset="0"/>
              </a:rPr>
              <a:t>进制转十进制 </a:t>
            </a:r>
            <a:r>
              <a:rPr lang="en-US" altLang="zh-CN" dirty="0">
                <a:latin typeface="Consolas" panose="020B0609020204030204" pitchFamily="49" charset="0"/>
              </a:rPr>
              <a:t>—— </a:t>
            </a:r>
            <a:r>
              <a:rPr lang="zh-CN" altLang="en-US" dirty="0">
                <a:latin typeface="Consolas" panose="020B0609020204030204" pitchFamily="49" charset="0"/>
              </a:rPr>
              <a:t>乘</a:t>
            </a:r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zh-CN" altLang="en-US" dirty="0">
                <a:latin typeface="Consolas" panose="020B0609020204030204" pitchFamily="49" charset="0"/>
              </a:rPr>
              <a:t>相加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进制转换在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初赛中必考</a:t>
            </a:r>
            <a:r>
              <a:rPr lang="zh-CN" altLang="en-US" dirty="0">
                <a:latin typeface="Consolas" panose="020B0609020204030204" pitchFamily="49" charset="0"/>
              </a:rPr>
              <a:t>。复赛几乎没出现过。（仅在提高组出现过</a:t>
            </a:r>
            <a:r>
              <a:rPr lang="en-US" altLang="zh-CN" dirty="0">
                <a:latin typeface="Consolas" panose="020B0609020204030204" pitchFamily="49" charset="0"/>
              </a:rPr>
              <a:t>2</a:t>
            </a:r>
            <a:r>
              <a:rPr lang="zh-CN" altLang="en-US" dirty="0">
                <a:latin typeface="Consolas" panose="020B0609020204030204" pitchFamily="49" charset="0"/>
              </a:rPr>
              <a:t>次，</a:t>
            </a:r>
            <a:r>
              <a:rPr lang="en-US" altLang="zh-CN" dirty="0">
                <a:latin typeface="Consolas" panose="020B0609020204030204" pitchFamily="49" charset="0"/>
              </a:rPr>
              <a:t>2000</a:t>
            </a:r>
            <a:r>
              <a:rPr lang="zh-CN" altLang="en-US" dirty="0">
                <a:latin typeface="Consolas" panose="020B0609020204030204" pitchFamily="49" charset="0"/>
              </a:rPr>
              <a:t>年与</a:t>
            </a:r>
            <a:r>
              <a:rPr lang="en-US" altLang="zh-CN" dirty="0">
                <a:latin typeface="Consolas" panose="020B0609020204030204" pitchFamily="49" charset="0"/>
              </a:rPr>
              <a:t>2006</a:t>
            </a:r>
            <a:r>
              <a:rPr lang="zh-CN" altLang="en-US" dirty="0">
                <a:latin typeface="Consolas" panose="020B0609020204030204" pitchFamily="49" charset="0"/>
              </a:rPr>
              <a:t>年）。进制题基本上都是过易或过难，比较难以把握。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熟练掌握纸上计算与简单的程序解决即可。</a:t>
            </a:r>
          </a:p>
        </p:txBody>
      </p:sp>
    </p:spTree>
    <p:extLst>
      <p:ext uri="{BB962C8B-B14F-4D97-AF65-F5344CB8AC3E}">
        <p14:creationId xmlns:p14="http://schemas.microsoft.com/office/powerpoint/2010/main" val="424210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CE055-C161-4717-9C9E-9F229849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D5DF4-621E-4C53-B4E3-D04C42A0B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gcd(Greatest Common Divisor),</a:t>
            </a:r>
            <a:r>
              <a:rPr lang="zh-CN" altLang="en-US" dirty="0">
                <a:latin typeface="Consolas" panose="020B0609020204030204" pitchFamily="49" charset="0"/>
              </a:rPr>
              <a:t>最大公因数。对于若干数字而言，求它们的最大的相同因子，</a:t>
            </a:r>
            <a:r>
              <a:rPr lang="zh-CN" altLang="en-US" b="1" dirty="0">
                <a:latin typeface="Consolas" panose="020B0609020204030204" pitchFamily="49" charset="0"/>
              </a:rPr>
              <a:t>算法：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欧几里得辗转相除法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int gcd(int </a:t>
            </a:r>
            <a:r>
              <a:rPr lang="en-US" altLang="zh-CN" dirty="0" err="1">
                <a:latin typeface="Consolas" panose="020B0609020204030204" pitchFamily="49" charset="0"/>
              </a:rPr>
              <a:t>x,int</a:t>
            </a:r>
            <a:r>
              <a:rPr lang="en-US" altLang="zh-CN" dirty="0">
                <a:latin typeface="Consolas" panose="020B0609020204030204" pitchFamily="49" charset="0"/>
              </a:rPr>
              <a:t> y){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if(</a:t>
            </a:r>
            <a:r>
              <a:rPr lang="en-US" altLang="zh-CN" dirty="0" err="1">
                <a:latin typeface="Consolas" panose="020B0609020204030204" pitchFamily="49" charset="0"/>
              </a:rPr>
              <a:t>x%y</a:t>
            </a:r>
            <a:r>
              <a:rPr lang="en-US" altLang="zh-CN" dirty="0">
                <a:latin typeface="Consolas" panose="020B0609020204030204" pitchFamily="49" charset="0"/>
              </a:rPr>
              <a:t>==0) return y;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else return gcd(</a:t>
            </a:r>
            <a:r>
              <a:rPr lang="en-US" altLang="zh-CN" dirty="0" err="1">
                <a:latin typeface="Consolas" panose="020B0609020204030204" pitchFamily="49" charset="0"/>
              </a:rPr>
              <a:t>y,x%y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可以了解一下其证明方法。</a:t>
            </a:r>
            <a:r>
              <a:rPr lang="zh-CN" altLang="en-US" b="1" dirty="0">
                <a:latin typeface="Consolas" panose="020B0609020204030204" pitchFamily="49" charset="0"/>
              </a:rPr>
              <a:t>该段代码需要熟记并背诵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26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47DE5-880F-4698-94EE-7483FB0E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lcm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D0A38-F024-4B39-B953-8679138F4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lcm(Least Common Multiple)</a:t>
            </a:r>
            <a:r>
              <a:rPr lang="zh-CN" altLang="en-US" dirty="0">
                <a:latin typeface="Consolas" panose="020B0609020204030204" pitchFamily="49" charset="0"/>
              </a:rPr>
              <a:t>，最小公倍数。对于若干数字而言，求它们的最小的相同倍数。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公式：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lcm(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x,y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)*gcd(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x,y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)=x*y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zh-CN" altLang="en-US" dirty="0">
                <a:latin typeface="Consolas" panose="020B0609020204030204" pitchFamily="49" charset="0"/>
              </a:rPr>
              <a:t>故可以先求</a:t>
            </a:r>
            <a:r>
              <a:rPr lang="en-US" altLang="zh-CN" dirty="0">
                <a:latin typeface="Consolas" panose="020B0609020204030204" pitchFamily="49" charset="0"/>
              </a:rPr>
              <a:t>gcd</a:t>
            </a:r>
            <a:r>
              <a:rPr lang="zh-CN" altLang="en-US" dirty="0">
                <a:latin typeface="Consolas" panose="020B0609020204030204" pitchFamily="49" charset="0"/>
              </a:rPr>
              <a:t>，再用</a:t>
            </a:r>
            <a:r>
              <a:rPr lang="en-US" altLang="zh-CN" dirty="0">
                <a:latin typeface="Consolas" panose="020B0609020204030204" pitchFamily="49" charset="0"/>
              </a:rPr>
              <a:t>x*y</a:t>
            </a:r>
            <a:r>
              <a:rPr lang="zh-CN" altLang="en-US" dirty="0">
                <a:latin typeface="Consolas" panose="020B0609020204030204" pitchFamily="49" charset="0"/>
              </a:rPr>
              <a:t>除以</a:t>
            </a:r>
            <a:r>
              <a:rPr lang="en-US" altLang="zh-CN" dirty="0">
                <a:latin typeface="Consolas" panose="020B0609020204030204" pitchFamily="49" charset="0"/>
              </a:rPr>
              <a:t>gcd</a:t>
            </a:r>
            <a:r>
              <a:rPr lang="zh-CN" altLang="en-US" dirty="0">
                <a:latin typeface="Consolas" panose="020B0609020204030204" pitchFamily="49" charset="0"/>
              </a:rPr>
              <a:t>得到</a:t>
            </a:r>
            <a:r>
              <a:rPr lang="en-US" altLang="zh-CN" dirty="0">
                <a:latin typeface="Consolas" panose="020B0609020204030204" pitchFamily="49" charset="0"/>
              </a:rPr>
              <a:t>lcm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多个数的</a:t>
            </a:r>
            <a:r>
              <a:rPr lang="en-US" altLang="zh-CN" dirty="0">
                <a:latin typeface="Consolas" panose="020B0609020204030204" pitchFamily="49" charset="0"/>
              </a:rPr>
              <a:t>gcd</a:t>
            </a:r>
            <a:r>
              <a:rPr lang="zh-CN" altLang="en-US" dirty="0">
                <a:latin typeface="Consolas" panose="020B0609020204030204" pitchFamily="49" charset="0"/>
              </a:rPr>
              <a:t>与</a:t>
            </a:r>
            <a:r>
              <a:rPr lang="en-US" altLang="zh-CN" dirty="0">
                <a:latin typeface="Consolas" panose="020B0609020204030204" pitchFamily="49" charset="0"/>
              </a:rPr>
              <a:t>lcm</a:t>
            </a:r>
            <a:r>
              <a:rPr lang="zh-CN" altLang="en-US" dirty="0">
                <a:latin typeface="Consolas" panose="020B0609020204030204" pitchFamily="49" charset="0"/>
              </a:rPr>
              <a:t>遵循下列规则：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sz="2400" dirty="0">
                <a:latin typeface="Consolas" panose="020B0609020204030204" pitchFamily="49" charset="0"/>
              </a:rPr>
              <a:t>gcd(a1,a2,...,an)=gcd(...(gcd(gcd(a1,a2),a3),...),an)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>
                <a:latin typeface="Consolas" panose="020B0609020204030204" pitchFamily="49" charset="0"/>
              </a:rPr>
              <a:t>lcm(a1,a2,...,an)=lcm(...(lcm(lcm(a1,a2),a3),...),an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即按顺序依次求</a:t>
            </a:r>
            <a:r>
              <a:rPr lang="en-US" altLang="zh-CN" dirty="0">
                <a:latin typeface="Consolas" panose="020B0609020204030204" pitchFamily="49" charset="0"/>
              </a:rPr>
              <a:t>gcd</a:t>
            </a:r>
            <a:r>
              <a:rPr lang="zh-CN" altLang="en-US" dirty="0">
                <a:latin typeface="Consolas" panose="020B0609020204030204" pitchFamily="49" charset="0"/>
              </a:rPr>
              <a:t>与</a:t>
            </a:r>
            <a:r>
              <a:rPr lang="en-US" altLang="zh-CN" dirty="0">
                <a:latin typeface="Consolas" panose="020B0609020204030204" pitchFamily="49" charset="0"/>
              </a:rPr>
              <a:t>lcm</a:t>
            </a:r>
            <a:r>
              <a:rPr lang="zh-CN" altLang="en-US" dirty="0">
                <a:latin typeface="Consolas" panose="020B0609020204030204" pitchFamily="49" charset="0"/>
              </a:rPr>
              <a:t>，求得结果与下一个数再计算。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14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1C5D4-6CBD-4F10-83D3-2BBDB2A5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0A10596-C93A-48F4-8F90-FFE42C2B09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质数指的是因子只有</a:t>
                </a:r>
                <a:r>
                  <a:rPr lang="en-US" altLang="zh-CN" b="1" dirty="0">
                    <a:latin typeface="Consolas" panose="020B0609020204030204" pitchFamily="49" charset="0"/>
                  </a:rPr>
                  <a:t>1</a:t>
                </a:r>
                <a:r>
                  <a:rPr lang="zh-CN" altLang="en-US" b="1" dirty="0">
                    <a:latin typeface="Consolas" panose="020B0609020204030204" pitchFamily="49" charset="0"/>
                  </a:rPr>
                  <a:t>与该数本身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的数字。</a:t>
                </a:r>
                <a:r>
                  <a:rPr lang="en-US" altLang="zh-CN" dirty="0">
                    <a:latin typeface="Consolas" panose="020B0609020204030204" pitchFamily="49" charset="0"/>
                  </a:rPr>
                  <a:t>(2,3,5,7...)</a:t>
                </a: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质数判定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latin typeface="Consolas" panose="020B0609020204030204" pitchFamily="49" charset="0"/>
                  </a:rPr>
                  <a:t>最常用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的判定方法。（该段代码需熟记理解）</a:t>
                </a:r>
                <a:br>
                  <a:rPr lang="en-US" altLang="zh-CN" dirty="0">
                    <a:latin typeface="Consolas" panose="020B0609020204030204" pitchFamily="49" charset="0"/>
                  </a:rPr>
                </a:br>
                <a:r>
                  <a:rPr lang="en-US" altLang="zh-CN" dirty="0">
                    <a:latin typeface="Consolas" panose="020B0609020204030204" pitchFamily="49" charset="0"/>
                  </a:rPr>
                  <a:t>for(int 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=2;</a:t>
                </a:r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i*</a:t>
                </a:r>
                <a:r>
                  <a:rPr lang="en-US" altLang="zh-CN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&lt;=</a:t>
                </a:r>
                <a:r>
                  <a:rPr lang="en-US" altLang="zh-CN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;i</a:t>
                </a:r>
                <a:r>
                  <a:rPr lang="en-US" altLang="zh-CN" dirty="0">
                    <a:latin typeface="Consolas" panose="020B0609020204030204" pitchFamily="49" charset="0"/>
                  </a:rPr>
                  <a:t>++)</a:t>
                </a:r>
                <a:br>
                  <a:rPr lang="en-US" altLang="zh-CN" dirty="0">
                    <a:latin typeface="Consolas" panose="020B0609020204030204" pitchFamily="49" charset="0"/>
                  </a:rPr>
                </a:br>
                <a:r>
                  <a:rPr lang="en-US" altLang="zh-CN" dirty="0">
                    <a:latin typeface="Consolas" panose="020B0609020204030204" pitchFamily="49" charset="0"/>
                  </a:rPr>
                  <a:t>	if(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n%i</a:t>
                </a:r>
                <a:r>
                  <a:rPr lang="en-US" altLang="zh-CN" dirty="0">
                    <a:latin typeface="Consolas" panose="020B0609020204030204" pitchFamily="49" charset="0"/>
                  </a:rPr>
                  <a:t>==0) return false; //</a:t>
                </a:r>
                <a:r>
                  <a:rPr lang="zh-CN" altLang="en-US" dirty="0">
                    <a:latin typeface="Consolas" panose="020B0609020204030204" pitchFamily="49" charset="0"/>
                  </a:rPr>
                  <a:t>不是质数</a:t>
                </a:r>
                <a:br>
                  <a:rPr lang="en-US" altLang="zh-CN" dirty="0">
                    <a:latin typeface="Consolas" panose="020B0609020204030204" pitchFamily="49" charset="0"/>
                  </a:rPr>
                </a:br>
                <a:r>
                  <a:rPr lang="en-US" altLang="zh-CN" dirty="0">
                    <a:latin typeface="Consolas" panose="020B0609020204030204" pitchFamily="49" charset="0"/>
                  </a:rPr>
                  <a:t>return true; //</a:t>
                </a:r>
                <a:r>
                  <a:rPr lang="zh-CN" altLang="en-US" dirty="0">
                    <a:latin typeface="Consolas" panose="020B0609020204030204" pitchFamily="49" charset="0"/>
                  </a:rPr>
                  <a:t>是质数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latin typeface="Consolas" panose="020B0609020204030204" pitchFamily="49" charset="0"/>
                  </a:rPr>
                  <a:t>还有</a:t>
                </a:r>
                <a:r>
                  <a:rPr lang="en-US" altLang="zh-CN" dirty="0">
                    <a:latin typeface="Consolas" panose="020B0609020204030204" pitchFamily="49" charset="0"/>
                  </a:rPr>
                  <a:t>Miller-Robin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的随机化素数判定法，普及组不会涉及。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质数筛法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latin typeface="Consolas" panose="020B0609020204030204" pitchFamily="49" charset="0"/>
                  </a:rPr>
                  <a:t>快速求出</a:t>
                </a:r>
                <a:r>
                  <a:rPr lang="en-US" altLang="zh-CN" dirty="0">
                    <a:latin typeface="Consolas" panose="020B0609020204030204" pitchFamily="49" charset="0"/>
                  </a:rPr>
                  <a:t>1~n</a:t>
                </a:r>
                <a:r>
                  <a:rPr lang="zh-CN" altLang="en-US" dirty="0">
                    <a:latin typeface="Consolas" panose="020B0609020204030204" pitchFamily="49" charset="0"/>
                  </a:rPr>
                  <a:t>区间内的素数，并保存在数组里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latin typeface="Consolas" panose="020B0609020204030204" pitchFamily="49" charset="0"/>
                  </a:rPr>
                  <a:t>有朴素筛与线性筛。</a:t>
                </a:r>
                <a:r>
                  <a:rPr lang="zh-CN" altLang="en-US" b="1" dirty="0">
                    <a:latin typeface="Consolas" panose="020B0609020204030204" pitchFamily="49" charset="0"/>
                  </a:rPr>
                  <a:t>朴素筛需要背诵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，线性筛需要理解。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0A10596-C93A-48F4-8F90-FFE42C2B09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0704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D8F78-26E4-4A5B-8664-F1A69A734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B6B8E-1FFB-4996-8731-876AB58F5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140"/>
            <a:ext cx="10596240" cy="556185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latin typeface="Consolas" panose="020B0609020204030204" pitchFamily="49" charset="0"/>
              </a:rPr>
              <a:t>is_prime</a:t>
            </a:r>
            <a:r>
              <a:rPr lang="en-US" altLang="zh-CN" dirty="0">
                <a:latin typeface="Consolas" panose="020B0609020204030204" pitchFamily="49" charset="0"/>
              </a:rPr>
              <a:t> (int n){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for (int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2;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&lt;= n; ++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){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	if (!vis[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]) p[++</a:t>
            </a:r>
            <a:r>
              <a:rPr lang="en-US" altLang="zh-CN" dirty="0" err="1">
                <a:latin typeface="Consolas" panose="020B0609020204030204" pitchFamily="49" charset="0"/>
              </a:rPr>
              <a:t>cnt</a:t>
            </a:r>
            <a:r>
              <a:rPr lang="en-US" altLang="zh-CN" dirty="0">
                <a:latin typeface="Consolas" panose="020B0609020204030204" pitchFamily="49" charset="0"/>
              </a:rPr>
              <a:t>] =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	for (int j = 1; j &lt;= </a:t>
            </a:r>
            <a:r>
              <a:rPr lang="en-US" altLang="zh-CN" dirty="0" err="1">
                <a:latin typeface="Consolas" panose="020B0609020204030204" pitchFamily="49" charset="0"/>
              </a:rPr>
              <a:t>cnt</a:t>
            </a:r>
            <a:r>
              <a:rPr lang="en-US" altLang="zh-CN" dirty="0">
                <a:latin typeface="Consolas" panose="020B0609020204030204" pitchFamily="49" charset="0"/>
              </a:rPr>
              <a:t>; ++j){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		if (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* p[j] &gt; n) break;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		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vis[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 * p[j]] = 1; </a:t>
            </a:r>
            <a:br>
              <a:rPr lang="en-US" altLang="zh-CN" b="1" dirty="0">
                <a:latin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</a:rPr>
              <a:t>			//p[j]</a:t>
            </a:r>
            <a:r>
              <a:rPr lang="zh-CN" altLang="en-US" b="1" dirty="0">
                <a:latin typeface="Consolas" panose="020B0609020204030204" pitchFamily="49" charset="0"/>
              </a:rPr>
              <a:t>是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*p[j]</a:t>
            </a:r>
            <a:r>
              <a:rPr lang="zh-CN" altLang="en-US" b="1" dirty="0">
                <a:latin typeface="Consolas" panose="020B0609020204030204" pitchFamily="49" charset="0"/>
              </a:rPr>
              <a:t>的最小素因子 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		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if (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 % p[j] == 0) break; 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		</a:t>
            </a:r>
            <a:r>
              <a:rPr lang="en-US" altLang="zh-CN" b="1" dirty="0"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latin typeface="Consolas" panose="020B0609020204030204" pitchFamily="49" charset="0"/>
              </a:rPr>
              <a:t>再往后</a:t>
            </a:r>
            <a:r>
              <a:rPr lang="en-US" altLang="zh-CN" b="1" dirty="0">
                <a:latin typeface="Consolas" panose="020B0609020204030204" pitchFamily="49" charset="0"/>
              </a:rPr>
              <a:t>p[j]</a:t>
            </a:r>
            <a:r>
              <a:rPr lang="zh-CN" altLang="en-US" b="1" dirty="0">
                <a:latin typeface="Consolas" panose="020B0609020204030204" pitchFamily="49" charset="0"/>
              </a:rPr>
              <a:t>就不是最小素因子了 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	}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}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latin typeface="Consolas" panose="020B0609020204030204" pitchFamily="49" charset="0"/>
              </a:rPr>
              <a:t>计算过后，</a:t>
            </a:r>
            <a:r>
              <a:rPr lang="en-US" altLang="zh-CN" dirty="0">
                <a:latin typeface="Consolas" panose="020B0609020204030204" pitchFamily="49" charset="0"/>
              </a:rPr>
              <a:t>p[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</a:t>
            </a:r>
            <a:r>
              <a:rPr lang="zh-CN" altLang="en-US" dirty="0">
                <a:latin typeface="Consolas" panose="020B0609020204030204" pitchFamily="49" charset="0"/>
              </a:rPr>
              <a:t>对应的是第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zh-CN" altLang="en-US" dirty="0">
                <a:latin typeface="Consolas" panose="020B0609020204030204" pitchFamily="49" charset="0"/>
              </a:rPr>
              <a:t>个素数，如</a:t>
            </a:r>
            <a:r>
              <a:rPr lang="en-US" altLang="zh-CN" dirty="0">
                <a:latin typeface="Consolas" panose="020B0609020204030204" pitchFamily="49" charset="0"/>
              </a:rPr>
              <a:t>p[1]=2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34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621D9-D067-462F-98FC-51BA440C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分解质因数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D0996-1763-4FDC-BF95-0BC8F9C5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0383"/>
          </a:xfrm>
        </p:spPr>
        <p:txBody>
          <a:bodyPr>
            <a:normAutofit/>
          </a:bodyPr>
          <a:lstStyle/>
          <a:p>
            <a:r>
              <a:rPr lang="zh-CN" altLang="en-US" dirty="0"/>
              <a:t>若待分解的数字较少，可考虑直接枚举因子分解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for(int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=2;i*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&lt;=</a:t>
            </a:r>
            <a:r>
              <a:rPr lang="en-US" altLang="zh-CN" dirty="0" err="1">
                <a:latin typeface="Consolas" panose="020B0609020204030204" pitchFamily="49" charset="0"/>
              </a:rPr>
              <a:t>x;i</a:t>
            </a:r>
            <a:r>
              <a:rPr lang="en-US" altLang="zh-CN" dirty="0">
                <a:latin typeface="Consolas" panose="020B0609020204030204" pitchFamily="49" charset="0"/>
              </a:rPr>
              <a:t>++){ // </a:t>
            </a:r>
            <a:r>
              <a:rPr lang="zh-CN" altLang="en-US" dirty="0">
                <a:latin typeface="Consolas" panose="020B0609020204030204" pitchFamily="49" charset="0"/>
              </a:rPr>
              <a:t>枚举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zh-CN" altLang="en-US" dirty="0">
                <a:latin typeface="Consolas" panose="020B0609020204030204" pitchFamily="49" charset="0"/>
              </a:rPr>
              <a:t>是否是</a:t>
            </a:r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zh-CN" altLang="en-US" dirty="0">
                <a:latin typeface="Consolas" panose="020B0609020204030204" pitchFamily="49" charset="0"/>
              </a:rPr>
              <a:t>的因子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while(</a:t>
            </a:r>
            <a:r>
              <a:rPr lang="en-US" altLang="zh-CN" dirty="0" err="1">
                <a:latin typeface="Consolas" panose="020B0609020204030204" pitchFamily="49" charset="0"/>
              </a:rPr>
              <a:t>x%i</a:t>
            </a:r>
            <a:r>
              <a:rPr lang="en-US" altLang="zh-CN" dirty="0">
                <a:latin typeface="Consolas" panose="020B0609020204030204" pitchFamily="49" charset="0"/>
              </a:rPr>
              <a:t>==0) 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	out[++</a:t>
            </a:r>
            <a:r>
              <a:rPr lang="en-US" altLang="zh-CN" dirty="0" err="1">
                <a:latin typeface="Consolas" panose="020B0609020204030204" pitchFamily="49" charset="0"/>
              </a:rPr>
              <a:t>cnt</a:t>
            </a:r>
            <a:r>
              <a:rPr lang="en-US" altLang="zh-CN" dirty="0">
                <a:latin typeface="Consolas" panose="020B0609020204030204" pitchFamily="49" charset="0"/>
              </a:rPr>
              <a:t>]=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	x/=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 //</a:t>
            </a:r>
            <a:r>
              <a:rPr lang="zh-CN" altLang="en-US" dirty="0">
                <a:latin typeface="Consolas" panose="020B0609020204030204" pitchFamily="49" charset="0"/>
              </a:rPr>
              <a:t> 注意这里需要除掉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if(x&gt;0) out[++</a:t>
            </a:r>
            <a:r>
              <a:rPr lang="en-US" altLang="zh-CN" dirty="0" err="1">
                <a:latin typeface="Consolas" panose="020B0609020204030204" pitchFamily="49" charset="0"/>
              </a:rPr>
              <a:t>cnt</a:t>
            </a:r>
            <a:r>
              <a:rPr lang="en-US" altLang="zh-CN" dirty="0">
                <a:latin typeface="Consolas" panose="020B0609020204030204" pitchFamily="49" charset="0"/>
              </a:rPr>
              <a:t>]=x;//</a:t>
            </a:r>
            <a:r>
              <a:rPr lang="zh-CN" altLang="en-US" dirty="0">
                <a:latin typeface="Consolas" panose="020B0609020204030204" pitchFamily="49" charset="0"/>
              </a:rPr>
              <a:t>若最后没除完，说明是大质因子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06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621D9-D067-462F-98FC-51BA440C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分解质因数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D0996-1763-4FDC-BF95-0BC8F9C5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0383"/>
          </a:xfrm>
        </p:spPr>
        <p:txBody>
          <a:bodyPr>
            <a:normAutofit/>
          </a:bodyPr>
          <a:lstStyle/>
          <a:p>
            <a:r>
              <a:rPr lang="zh-CN" altLang="en-US" dirty="0"/>
              <a:t>若待分解的数字较大，需要先筛质数，再枚举质数看是否是因子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//</a:t>
            </a:r>
            <a:r>
              <a:rPr lang="zh-CN" altLang="en-US" dirty="0">
                <a:latin typeface="Consolas" panose="020B0609020204030204" pitchFamily="49" charset="0"/>
              </a:rPr>
              <a:t> 筛法</a:t>
            </a:r>
            <a:r>
              <a:rPr lang="en-US" altLang="zh-CN" dirty="0">
                <a:latin typeface="Consolas" panose="020B0609020204030204" pitchFamily="49" charset="0"/>
              </a:rPr>
              <a:t>,p[]</a:t>
            </a:r>
            <a:r>
              <a:rPr lang="zh-CN" altLang="en-US" dirty="0">
                <a:latin typeface="Consolas" panose="020B0609020204030204" pitchFamily="49" charset="0"/>
              </a:rPr>
              <a:t>保存质数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for(int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=1;p[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]*p[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]&lt;=</a:t>
            </a:r>
            <a:r>
              <a:rPr lang="en-US" altLang="zh-CN" dirty="0" err="1">
                <a:latin typeface="Consolas" panose="020B0609020204030204" pitchFamily="49" charset="0"/>
              </a:rPr>
              <a:t>x;i</a:t>
            </a:r>
            <a:r>
              <a:rPr lang="en-US" altLang="zh-CN" dirty="0">
                <a:latin typeface="Consolas" panose="020B0609020204030204" pitchFamily="49" charset="0"/>
              </a:rPr>
              <a:t>++){ // </a:t>
            </a:r>
            <a:r>
              <a:rPr lang="zh-CN" altLang="en-US" dirty="0">
                <a:latin typeface="Consolas" panose="020B0609020204030204" pitchFamily="49" charset="0"/>
              </a:rPr>
              <a:t>枚举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zh-CN" altLang="en-US" dirty="0">
                <a:latin typeface="Consolas" panose="020B0609020204030204" pitchFamily="49" charset="0"/>
              </a:rPr>
              <a:t>是否是</a:t>
            </a:r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zh-CN" altLang="en-US" dirty="0">
                <a:latin typeface="Consolas" panose="020B0609020204030204" pitchFamily="49" charset="0"/>
              </a:rPr>
              <a:t>的因子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while(</a:t>
            </a:r>
            <a:r>
              <a:rPr lang="en-US" altLang="zh-CN" dirty="0" err="1">
                <a:latin typeface="Consolas" panose="020B0609020204030204" pitchFamily="49" charset="0"/>
              </a:rPr>
              <a:t>x%p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]==0) 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	out[++</a:t>
            </a:r>
            <a:r>
              <a:rPr lang="en-US" altLang="zh-CN" dirty="0" err="1">
                <a:latin typeface="Consolas" panose="020B0609020204030204" pitchFamily="49" charset="0"/>
              </a:rPr>
              <a:t>cnt</a:t>
            </a:r>
            <a:r>
              <a:rPr lang="en-US" altLang="zh-CN" dirty="0">
                <a:latin typeface="Consolas" panose="020B0609020204030204" pitchFamily="49" charset="0"/>
              </a:rPr>
              <a:t>]=p[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]; 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	x/=p[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]; //</a:t>
            </a:r>
            <a:r>
              <a:rPr lang="zh-CN" altLang="en-US" dirty="0">
                <a:latin typeface="Consolas" panose="020B0609020204030204" pitchFamily="49" charset="0"/>
              </a:rPr>
              <a:t> 注意这里需要除掉</a:t>
            </a:r>
            <a:r>
              <a:rPr lang="en-US" altLang="zh-CN" dirty="0">
                <a:latin typeface="Consolas" panose="020B0609020204030204" pitchFamily="49" charset="0"/>
              </a:rPr>
              <a:t>p[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if(x&gt;0) out[++</a:t>
            </a:r>
            <a:r>
              <a:rPr lang="en-US" altLang="zh-CN" dirty="0" err="1">
                <a:latin typeface="Consolas" panose="020B0609020204030204" pitchFamily="49" charset="0"/>
              </a:rPr>
              <a:t>cnt</a:t>
            </a:r>
            <a:r>
              <a:rPr lang="en-US" altLang="zh-CN" dirty="0">
                <a:latin typeface="Consolas" panose="020B0609020204030204" pitchFamily="49" charset="0"/>
              </a:rPr>
              <a:t>]=x;//</a:t>
            </a:r>
            <a:r>
              <a:rPr lang="zh-CN" altLang="en-US" dirty="0">
                <a:latin typeface="Consolas" panose="020B0609020204030204" pitchFamily="49" charset="0"/>
              </a:rPr>
              <a:t>若最后没除完，说明是大质因子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08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1406</Words>
  <Application>Microsoft Office PowerPoint</Application>
  <PresentationFormat>宽屏</PresentationFormat>
  <Paragraphs>104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Cambria Math</vt:lpstr>
      <vt:lpstr>Consolas</vt:lpstr>
      <vt:lpstr>Office 主题​​</vt:lpstr>
      <vt:lpstr>数</vt:lpstr>
      <vt:lpstr>进制</vt:lpstr>
      <vt:lpstr>进制转换</vt:lpstr>
      <vt:lpstr>gcd</vt:lpstr>
      <vt:lpstr>lcm</vt:lpstr>
      <vt:lpstr>质数</vt:lpstr>
      <vt:lpstr>线性筛</vt:lpstr>
      <vt:lpstr>分解质因数</vt:lpstr>
      <vt:lpstr>分解质因数</vt:lpstr>
      <vt:lpstr>组合数与杨辉三角</vt:lpstr>
      <vt:lpstr>组合数与杨辉三角</vt:lpstr>
      <vt:lpstr>卡特兰数</vt:lpstr>
      <vt:lpstr>卡特兰数</vt:lpstr>
      <vt:lpstr>例题讲解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WalkingC++ 赛前冲刺</dc:title>
  <dc:creator>Yewei Wang</dc:creator>
  <cp:lastModifiedBy>Yewei Wang</cp:lastModifiedBy>
  <cp:revision>94</cp:revision>
  <dcterms:created xsi:type="dcterms:W3CDTF">2020-07-12T05:16:34Z</dcterms:created>
  <dcterms:modified xsi:type="dcterms:W3CDTF">2020-07-31T11:57:21Z</dcterms:modified>
</cp:coreProperties>
</file>