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208-BB3A-4A02-B676-D5EC12698C0B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C254-C574-4E4B-BB7E-F6BBBAB7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108631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11B0-F6C9-448D-8DF3-DBC45A12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1BA5E-A276-4509-BD2D-E484FFA0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8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 = new queue();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q.push</a:t>
            </a:r>
            <a:r>
              <a:rPr lang="en-US" altLang="zh-CN" dirty="0"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in_queue</a:t>
            </a:r>
            <a:r>
              <a:rPr lang="en-US" altLang="zh-CN" dirty="0">
                <a:latin typeface="Consolas" panose="020B0609020204030204" pitchFamily="49" charset="0"/>
              </a:rPr>
              <a:t>[S] = true;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while (!</a:t>
            </a:r>
            <a:r>
              <a:rPr lang="en-US" altLang="zh-CN" dirty="0" err="1">
                <a:latin typeface="Consolas" panose="020B0609020204030204" pitchFamily="49" charset="0"/>
              </a:rPr>
              <a:t>q.empty</a:t>
            </a:r>
            <a:r>
              <a:rPr lang="en-US" altLang="zh-CN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u = </a:t>
            </a:r>
            <a:r>
              <a:rPr lang="en-US" altLang="zh-CN" dirty="0" err="1">
                <a:latin typeface="Consolas" panose="020B0609020204030204" pitchFamily="49" charset="0"/>
              </a:rPr>
              <a:t>q.pop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in_queue</a:t>
            </a:r>
            <a:r>
              <a:rPr lang="en-US" altLang="zh-CN" dirty="0">
                <a:latin typeface="Consolas" panose="020B0609020204030204" pitchFamily="49" charset="0"/>
              </a:rPr>
              <a:t>[u] = false;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 each edge(u, v)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if (relax(u, v) &amp;&amp; !</a:t>
            </a:r>
            <a:r>
              <a:rPr lang="en-US" altLang="zh-CN" dirty="0" err="1">
                <a:latin typeface="Consolas" panose="020B0609020204030204" pitchFamily="49" charset="0"/>
              </a:rPr>
              <a:t>in_queue</a:t>
            </a:r>
            <a:r>
              <a:rPr lang="en-US" altLang="zh-CN" dirty="0">
                <a:latin typeface="Consolas" panose="020B0609020204030204" pitchFamily="49" charset="0"/>
              </a:rPr>
              <a:t>[v])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q.push</a:t>
            </a:r>
            <a:r>
              <a:rPr lang="en-US" altLang="zh-CN" dirty="0">
                <a:latin typeface="Consolas" panose="020B060902020403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in_queue</a:t>
            </a:r>
            <a:r>
              <a:rPr lang="en-US" altLang="zh-CN" dirty="0">
                <a:latin typeface="Consolas" panose="020B0609020204030204" pitchFamily="49" charset="0"/>
              </a:rPr>
              <a:t>[v] = true;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2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7D2EB-E84E-4E3B-9DA9-F61A6624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57560-54D0-4425-B137-7081E049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对于一个有向图，每次选取入度为</a:t>
            </a:r>
            <a:r>
              <a:rPr lang="en-US" altLang="zh-CN" dirty="0"/>
              <a:t>0</a:t>
            </a:r>
            <a:r>
              <a:rPr lang="zh-CN" altLang="en-US" dirty="0"/>
              <a:t>的节点，剔除该点与所连的边，依次直至所有点全部剔除，这个顺序即为拓扑序。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做法：先统计所有点的出度入度信息。构建一个队列</a:t>
            </a:r>
            <a:r>
              <a:rPr lang="en-US" altLang="zh-CN" dirty="0"/>
              <a:t>Q</a:t>
            </a:r>
            <a:r>
              <a:rPr lang="zh-CN" altLang="en-US" dirty="0"/>
              <a:t>，将入度为</a:t>
            </a:r>
            <a:r>
              <a:rPr lang="en-US" altLang="zh-CN" dirty="0"/>
              <a:t>0</a:t>
            </a:r>
            <a:r>
              <a:rPr lang="zh-CN" altLang="en-US" dirty="0"/>
              <a:t>的顶点入队，每次取队首节点，并将其有边相连的点的入度</a:t>
            </a:r>
            <a:r>
              <a:rPr lang="en-US" altLang="zh-CN" dirty="0"/>
              <a:t>-1.</a:t>
            </a:r>
            <a:r>
              <a:rPr lang="zh-CN" altLang="en-US" dirty="0"/>
              <a:t>如果</a:t>
            </a:r>
            <a:r>
              <a:rPr lang="en-US" altLang="zh-CN" dirty="0"/>
              <a:t>-1</a:t>
            </a:r>
            <a:r>
              <a:rPr lang="zh-CN" altLang="en-US" dirty="0"/>
              <a:t>之后变为</a:t>
            </a:r>
            <a:r>
              <a:rPr lang="en-US" altLang="zh-CN" dirty="0"/>
              <a:t>0</a:t>
            </a:r>
            <a:r>
              <a:rPr lang="zh-CN" altLang="en-US" dirty="0"/>
              <a:t>，则这个节点也入队。当队列为空时程序停止。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注意，存在环的图是无法作拓扑序的，因此拓扑序可以用来判定是否有环。</a:t>
            </a:r>
          </a:p>
        </p:txBody>
      </p:sp>
    </p:spTree>
    <p:extLst>
      <p:ext uri="{BB962C8B-B14F-4D97-AF65-F5344CB8AC3E}">
        <p14:creationId xmlns:p14="http://schemas.microsoft.com/office/powerpoint/2010/main" val="172023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D9CE6-7783-4D54-9C44-A331F76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1915E-88B0-4FD1-99A0-339FD37B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本质上是贪心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Prim:</a:t>
            </a:r>
            <a:r>
              <a:rPr lang="zh-CN" altLang="en-US" dirty="0"/>
              <a:t>以一个点开始，构建点集，每次选择距集合内的点最近的未加入集合的点，连边，直到所有点都加入集合。</a:t>
            </a:r>
            <a:endParaRPr lang="en-US" altLang="zh-CN" dirty="0"/>
          </a:p>
          <a:p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5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5930-8CDA-4B8C-AA9F-4F1C5C54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AA56-3F55-4E3C-8F75-12B5DF77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文化之旅</a:t>
            </a:r>
            <a:endParaRPr lang="en-US" altLang="zh-CN" dirty="0"/>
          </a:p>
          <a:p>
            <a:r>
              <a:rPr lang="en-US" altLang="zh-CN" dirty="0"/>
              <a:t>NOIP2019</a:t>
            </a:r>
            <a:r>
              <a:rPr lang="zh-CN" altLang="en-US" dirty="0"/>
              <a:t>加工零件</a:t>
            </a:r>
            <a:endParaRPr lang="en-US" altLang="zh-CN" dirty="0"/>
          </a:p>
          <a:p>
            <a:r>
              <a:rPr lang="en-US" altLang="zh-CN" dirty="0"/>
              <a:t>NOIP2003</a:t>
            </a:r>
            <a:r>
              <a:rPr lang="zh-CN" altLang="en-US" dirty="0"/>
              <a:t>车站分级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听个乐呵</a:t>
            </a:r>
            <a:endParaRPr lang="en-US" altLang="zh-CN" dirty="0"/>
          </a:p>
          <a:p>
            <a:r>
              <a:rPr lang="en-US" altLang="zh-CN" dirty="0"/>
              <a:t>NOIP2009</a:t>
            </a:r>
            <a:r>
              <a:rPr lang="zh-CN" altLang="en-US" dirty="0"/>
              <a:t>最优贸易</a:t>
            </a:r>
            <a:endParaRPr lang="en-US" altLang="zh-CN" dirty="0"/>
          </a:p>
          <a:p>
            <a:r>
              <a:rPr lang="en-US" altLang="zh-CN" dirty="0"/>
              <a:t>NOIP2003</a:t>
            </a:r>
            <a:r>
              <a:rPr lang="zh-CN" altLang="en-US"/>
              <a:t>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7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6F7F4-08DA-4FA7-A079-F4519FF0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90F6E-7B0F-42AF-A154-39C622D8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图指图论，是数学分支下的，对抽象化节点关系等理论的总称。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理解下列名词概念（初赛）</a:t>
            </a:r>
            <a:endParaRPr lang="en-US" altLang="zh-CN" dirty="0"/>
          </a:p>
          <a:p>
            <a:pPr lvl="1"/>
            <a:r>
              <a:rPr lang="zh-CN" altLang="en-US" dirty="0"/>
              <a:t>点，边，权值，有向边，无向边，重边，自环，有向图，无向图。</a:t>
            </a:r>
            <a:endParaRPr lang="en-US" altLang="zh-CN" dirty="0"/>
          </a:p>
          <a:p>
            <a:pPr lvl="1"/>
            <a:r>
              <a:rPr lang="zh-CN" altLang="en-US" dirty="0"/>
              <a:t>度，入度，出度，路径，环，最短路，联通，生成树，连通分量。</a:t>
            </a:r>
            <a:endParaRPr lang="en-US" altLang="zh-CN" dirty="0"/>
          </a:p>
          <a:p>
            <a:pPr lvl="1"/>
            <a:r>
              <a:rPr lang="zh-CN" altLang="en-US" dirty="0"/>
              <a:t>邻接表，邻接矩阵，深度优先遍历，广度优先遍历，拓扑序。</a:t>
            </a:r>
            <a:endParaRPr lang="en-US" altLang="zh-CN" dirty="0"/>
          </a:p>
          <a:p>
            <a:pPr lvl="1"/>
            <a:r>
              <a:rPr lang="zh-CN" altLang="en-US" dirty="0"/>
              <a:t>树，森林，根，叶子，祖先，父亲，孩子（左右），兄弟。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图论相关在</a:t>
            </a:r>
            <a:r>
              <a:rPr lang="zh-CN" altLang="en-US" b="1" dirty="0"/>
              <a:t>初赛中必考</a:t>
            </a:r>
            <a:r>
              <a:rPr lang="zh-CN" altLang="en-US" dirty="0"/>
              <a:t>。且题目较难，需要注意。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59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9BB48-1A14-4234-A82A-27AC53EF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383C-D12C-4C7F-AC20-FC348AFD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图的存储主要两种，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邻接矩阵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邻接表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对于边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u,v,w</a:t>
            </a:r>
            <a:r>
              <a:rPr lang="en-US" altLang="zh-CN" dirty="0">
                <a:latin typeface="Consolas" panose="020B0609020204030204" pitchFamily="49" charset="0"/>
              </a:rPr>
              <a:t>):</a:t>
            </a:r>
            <a:r>
              <a:rPr lang="zh-CN" altLang="en-US" dirty="0">
                <a:latin typeface="Consolas" panose="020B0609020204030204" pitchFamily="49" charset="0"/>
              </a:rPr>
              <a:t>点</a:t>
            </a:r>
            <a:r>
              <a:rPr lang="en-US" altLang="zh-CN" dirty="0">
                <a:latin typeface="Consolas" panose="020B0609020204030204" pitchFamily="49" charset="0"/>
              </a:rPr>
              <a:t>u</a:t>
            </a:r>
            <a:r>
              <a:rPr lang="zh-CN" altLang="en-US" dirty="0">
                <a:latin typeface="Consolas" panose="020B0609020204030204" pitchFamily="49" charset="0"/>
              </a:rPr>
              <a:t>到点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有一条边权为</a:t>
            </a:r>
            <a:r>
              <a:rPr lang="en-US" altLang="zh-CN" dirty="0">
                <a:latin typeface="Consolas" panose="020B0609020204030204" pitchFamily="49" charset="0"/>
              </a:rPr>
              <a:t>w</a:t>
            </a:r>
            <a:r>
              <a:rPr lang="zh-CN" altLang="en-US" dirty="0">
                <a:latin typeface="Consolas" panose="020B0609020204030204" pitchFamily="49" charset="0"/>
              </a:rPr>
              <a:t>的边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邻接矩阵存储：</a:t>
            </a:r>
            <a:r>
              <a:rPr lang="en-US" altLang="zh-CN" dirty="0">
                <a:latin typeface="Consolas" panose="020B0609020204030204" pitchFamily="49" charset="0"/>
              </a:rPr>
              <a:t>Edge[u][v]=w;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邻接表存储：</a:t>
            </a:r>
            <a:r>
              <a:rPr lang="en-US" altLang="zh-CN" dirty="0">
                <a:latin typeface="Consolas" panose="020B0609020204030204" pitchFamily="49" charset="0"/>
              </a:rPr>
              <a:t>Edge[u].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(edge(</a:t>
            </a:r>
            <a:r>
              <a:rPr lang="en-US" altLang="zh-CN" dirty="0" err="1">
                <a:latin typeface="Consolas" panose="020B0609020204030204" pitchFamily="49" charset="0"/>
              </a:rPr>
              <a:t>u,v,w</a:t>
            </a:r>
            <a:r>
              <a:rPr lang="en-US" altLang="zh-CN" dirty="0">
                <a:latin typeface="Consolas" panose="020B0609020204030204" pitchFamily="49" charset="0"/>
              </a:rPr>
              <a:t>));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邻接矩阵一般用二维数组实现。</a:t>
            </a:r>
            <a:r>
              <a:rPr lang="zh-CN" altLang="en-US" dirty="0">
                <a:latin typeface="Consolas" panose="020B0609020204030204" pitchFamily="49" charset="0"/>
              </a:rPr>
              <a:t>下标表示节点编号，存储的数字为权值。一般设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或</a:t>
            </a:r>
            <a:r>
              <a:rPr lang="en-US" altLang="zh-CN" dirty="0">
                <a:latin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</a:rPr>
              <a:t>作为无边的标记。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邻接表一般用结构体</a:t>
            </a:r>
            <a:r>
              <a:rPr lang="en-US" altLang="zh-CN" b="1" dirty="0">
                <a:latin typeface="Consolas" panose="020B0609020204030204" pitchFamily="49" charset="0"/>
              </a:rPr>
              <a:t>vector</a:t>
            </a:r>
            <a:r>
              <a:rPr lang="zh-CN" altLang="en-US" b="1" dirty="0">
                <a:latin typeface="Consolas" panose="020B0609020204030204" pitchFamily="49" charset="0"/>
              </a:rPr>
              <a:t>实现。</a:t>
            </a:r>
            <a:r>
              <a:rPr lang="zh-CN" altLang="en-US" dirty="0">
                <a:latin typeface="Consolas" panose="020B0609020204030204" pitchFamily="49" charset="0"/>
              </a:rPr>
              <a:t>结构体保存完整的边信息，保存在一维的</a:t>
            </a:r>
            <a:r>
              <a:rPr lang="en-US" altLang="zh-CN" dirty="0">
                <a:latin typeface="Consolas" panose="020B0609020204030204" pitchFamily="49" charset="0"/>
              </a:rPr>
              <a:t>vector</a:t>
            </a:r>
            <a:r>
              <a:rPr lang="zh-CN" altLang="en-US" dirty="0">
                <a:latin typeface="Consolas" panose="020B0609020204030204" pitchFamily="49" charset="0"/>
              </a:rPr>
              <a:t>中，下标表示起点。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0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DBE33-22F5-43AA-92FE-D84A1D3B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68A5D-94DA-4EF2-991F-EA8F3B85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需掌握：</a:t>
            </a:r>
            <a:r>
              <a:rPr lang="en-US" altLang="zh-CN" dirty="0" err="1">
                <a:latin typeface="Consolas" panose="020B0609020204030204" pitchFamily="49" charset="0"/>
              </a:rPr>
              <a:t>Dijkstra,SPFA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队列优化</a:t>
            </a:r>
            <a:r>
              <a:rPr lang="en-US" altLang="zh-CN" dirty="0">
                <a:latin typeface="Consolas" panose="020B0609020204030204" pitchFamily="49" charset="0"/>
              </a:rPr>
              <a:t>Bellman-Ford)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Floyd.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普及组图论题不会涉及过难的算法，但即使如此也必是</a:t>
            </a:r>
            <a:r>
              <a:rPr lang="zh-CN" altLang="en-US" b="1" dirty="0">
                <a:latin typeface="Consolas" panose="020B0609020204030204" pitchFamily="49" charset="0"/>
              </a:rPr>
              <a:t>最后一题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Floyd:</a:t>
            </a:r>
            <a:r>
              <a:rPr lang="zh-CN" altLang="en-US" dirty="0">
                <a:latin typeface="Consolas" panose="020B0609020204030204" pitchFamily="49" charset="0"/>
              </a:rPr>
              <a:t>三层循环</a:t>
            </a:r>
            <a:r>
              <a:rPr lang="en-US" altLang="zh-CN" dirty="0">
                <a:latin typeface="Consolas" panose="020B0609020204030204" pitchFamily="49" charset="0"/>
              </a:rPr>
              <a:t>O(n^3)</a:t>
            </a:r>
            <a:r>
              <a:rPr lang="zh-CN" altLang="en-US" dirty="0">
                <a:latin typeface="Consolas" panose="020B0609020204030204" pitchFamily="49" charset="0"/>
              </a:rPr>
              <a:t>，求任意两点间的最短路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多源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Dijkstra:</a:t>
            </a:r>
            <a:r>
              <a:rPr lang="zh-CN" altLang="en-US" dirty="0">
                <a:latin typeface="Consolas" panose="020B0609020204030204" pitchFamily="49" charset="0"/>
              </a:rPr>
              <a:t>单源最短路，无优化</a:t>
            </a:r>
            <a:r>
              <a:rPr lang="en-US" altLang="zh-CN" dirty="0">
                <a:latin typeface="Consolas" panose="020B0609020204030204" pitchFamily="49" charset="0"/>
              </a:rPr>
              <a:t>O(n^2)</a:t>
            </a:r>
            <a:r>
              <a:rPr lang="zh-CN" altLang="en-US" dirty="0">
                <a:latin typeface="Consolas" panose="020B0609020204030204" pitchFamily="49" charset="0"/>
              </a:rPr>
              <a:t>，不适用于负权图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Dijkstra:</a:t>
            </a:r>
            <a:r>
              <a:rPr lang="zh-CN" altLang="en-US" dirty="0">
                <a:latin typeface="Consolas" panose="020B0609020204030204" pitchFamily="49" charset="0"/>
              </a:rPr>
              <a:t>堆优化</a:t>
            </a:r>
            <a:r>
              <a:rPr lang="en-US" altLang="zh-CN" dirty="0">
                <a:latin typeface="Consolas" panose="020B0609020204030204" pitchFamily="49" charset="0"/>
              </a:rPr>
              <a:t>O((</a:t>
            </a:r>
            <a:r>
              <a:rPr lang="en-US" altLang="zh-CN" dirty="0" err="1">
                <a:latin typeface="Consolas" panose="020B0609020204030204" pitchFamily="49" charset="0"/>
              </a:rPr>
              <a:t>n+m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 err="1">
                <a:latin typeface="Consolas" panose="020B0609020204030204" pitchFamily="49" charset="0"/>
              </a:rPr>
              <a:t>logn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，同上不适用于负权图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Bellman-Ford:</a:t>
            </a:r>
            <a:r>
              <a:rPr lang="zh-CN" altLang="en-US" dirty="0">
                <a:latin typeface="Consolas" panose="020B0609020204030204" pitchFamily="49" charset="0"/>
              </a:rPr>
              <a:t>单源最短路，</a:t>
            </a:r>
            <a:r>
              <a:rPr lang="en-US" altLang="zh-CN" dirty="0">
                <a:latin typeface="Consolas" panose="020B0609020204030204" pitchFamily="49" charset="0"/>
              </a:rPr>
              <a:t>O(NM)</a:t>
            </a:r>
            <a:r>
              <a:rPr lang="zh-CN" altLang="en-US" dirty="0">
                <a:latin typeface="Consolas" panose="020B0609020204030204" pitchFamily="49" charset="0"/>
              </a:rPr>
              <a:t>，负权图也适用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SPFA:</a:t>
            </a:r>
            <a:r>
              <a:rPr lang="zh-CN" altLang="en-US" dirty="0">
                <a:latin typeface="Consolas" panose="020B0609020204030204" pitchFamily="49" charset="0"/>
              </a:rPr>
              <a:t>单源最短路，最坏</a:t>
            </a:r>
            <a:r>
              <a:rPr lang="en-US" altLang="zh-CN" dirty="0">
                <a:latin typeface="Consolas" panose="020B0609020204030204" pitchFamily="49" charset="0"/>
              </a:rPr>
              <a:t>O(NM),</a:t>
            </a:r>
            <a:r>
              <a:rPr lang="zh-CN" altLang="en-US" dirty="0">
                <a:latin typeface="Consolas" panose="020B0609020204030204" pitchFamily="49" charset="0"/>
              </a:rPr>
              <a:t>平均情况下效率极其优秀。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BA641-749B-49F8-B972-75667085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2355-2739-4793-84C3-EA4343EB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设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的最短距离，有边直接相连则赋为边权，无边赋值为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∞，自己到自己赋为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 (k = 1; k &lt;= n; k++)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for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for (j = 1; j &lt;= n; </a:t>
            </a:r>
            <a:r>
              <a:rPr lang="en-US" altLang="zh-CN" dirty="0" err="1">
                <a:latin typeface="Consolas" panose="020B0609020204030204" pitchFamily="49" charset="0"/>
              </a:rPr>
              <a:t>j++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][j]=min(f[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][j],f[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][k]+f[k][j]);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注意循环顺序，最外层</a:t>
            </a:r>
            <a:r>
              <a:rPr lang="zh-CN" altLang="en-US" b="1" dirty="0">
                <a:latin typeface="Consolas" panose="020B0609020204030204" pitchFamily="49" charset="0"/>
              </a:rPr>
              <a:t>是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6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26627-51C0-49AD-94D0-C89E0394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CB3C3-923C-42A6-BCFD-676A20E5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迪杰斯特拉算法，发音 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b="1" dirty="0">
                <a:latin typeface="Consolas" panose="020B0609020204030204" pitchFamily="49" charset="0"/>
              </a:rPr>
              <a:t>ˈ</a:t>
            </a:r>
            <a:r>
              <a:rPr lang="en-US" altLang="zh-CN" dirty="0" err="1">
                <a:latin typeface="Consolas" panose="020B0609020204030204" pitchFamily="49" charset="0"/>
              </a:rPr>
              <a:t>dikstr</a:t>
            </a:r>
            <a:r>
              <a:rPr lang="en-US" altLang="zh-CN" dirty="0">
                <a:latin typeface="Consolas" panose="020B0609020204030204" pitchFamily="49" charset="0"/>
              </a:rPr>
              <a:t>α/</a:t>
            </a:r>
            <a:r>
              <a:rPr lang="zh-CN" altLang="en-US" dirty="0">
                <a:latin typeface="Consolas" panose="020B0609020204030204" pitchFamily="49" charset="0"/>
              </a:rPr>
              <a:t>，只适用于没有负边的图。本质思想：记</a:t>
            </a:r>
            <a:r>
              <a:rPr lang="en-US" altLang="zh-CN" dirty="0" err="1">
                <a:latin typeface="Consolas" panose="020B0609020204030204" pitchFamily="49" charset="0"/>
              </a:rPr>
              <a:t>dist</a:t>
            </a:r>
            <a:r>
              <a:rPr lang="en-US" altLang="zh-CN" dirty="0">
                <a:latin typeface="Consolas" panose="020B0609020204030204" pitchFamily="49" charset="0"/>
              </a:rPr>
              <a:t>[v]</a:t>
            </a:r>
            <a:r>
              <a:rPr lang="zh-CN" altLang="en-US" dirty="0">
                <a:latin typeface="Consolas" panose="020B0609020204030204" pitchFamily="49" charset="0"/>
              </a:rPr>
              <a:t>表示从起点</a:t>
            </a:r>
            <a:r>
              <a:rPr lang="en-US" altLang="zh-CN" dirty="0">
                <a:latin typeface="Consolas" panose="020B0609020204030204" pitchFamily="49" charset="0"/>
              </a:rPr>
              <a:t>u</a:t>
            </a:r>
            <a:r>
              <a:rPr lang="zh-CN" altLang="en-US" dirty="0">
                <a:latin typeface="Consolas" panose="020B0609020204030204" pitchFamily="49" charset="0"/>
              </a:rPr>
              <a:t>开始到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的最短路径长，一开始为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∞，</a:t>
            </a:r>
            <a:r>
              <a:rPr lang="en-US" altLang="zh-CN" dirty="0" err="1">
                <a:latin typeface="Consolas" panose="020B0609020204030204" pitchFamily="49" charset="0"/>
              </a:rPr>
              <a:t>dist</a:t>
            </a:r>
            <a:r>
              <a:rPr lang="en-US" altLang="zh-CN" dirty="0">
                <a:latin typeface="Consolas" panose="020B0609020204030204" pitchFamily="49" charset="0"/>
              </a:rPr>
              <a:t>[u]=0.</a:t>
            </a:r>
            <a:r>
              <a:rPr lang="zh-CN" altLang="en-US" dirty="0">
                <a:latin typeface="Consolas" panose="020B0609020204030204" pitchFamily="49" charset="0"/>
              </a:rPr>
              <a:t>下面设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作为起点。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使用一个集合</a:t>
            </a:r>
            <a:r>
              <a:rPr lang="en-US" altLang="zh-CN" dirty="0">
                <a:latin typeface="Consolas" panose="020B0609020204030204" pitchFamily="49" charset="0"/>
              </a:rPr>
              <a:t>vis</a:t>
            </a:r>
            <a:r>
              <a:rPr lang="zh-CN" altLang="en-US" dirty="0">
                <a:latin typeface="Consolas" panose="020B0609020204030204" pitchFamily="49" charset="0"/>
              </a:rPr>
              <a:t>用来存储已经确定最短路的节点（一开始只有起点</a:t>
            </a:r>
            <a:r>
              <a:rPr lang="en-US" altLang="zh-CN" dirty="0">
                <a:latin typeface="Consolas" panose="020B0609020204030204" pitchFamily="49" charset="0"/>
              </a:rPr>
              <a:t>,vis[1]=1,</a:t>
            </a:r>
            <a:r>
              <a:rPr lang="zh-CN" altLang="en-US" dirty="0">
                <a:latin typeface="Consolas" panose="020B0609020204030204" pitchFamily="49" charset="0"/>
              </a:rPr>
              <a:t>其他为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）。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枚举未访问过的节点，且距离集合中的点最近。用这个点松弛其他点。（松弛：设这个点为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zh-CN" altLang="en-US" dirty="0">
                <a:latin typeface="Consolas" panose="020B0609020204030204" pitchFamily="49" charset="0"/>
              </a:rPr>
              <a:t>，枚举其他点为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，判断是否满足</a:t>
            </a:r>
            <a:r>
              <a:rPr lang="en-US" altLang="zh-CN" dirty="0">
                <a:latin typeface="Consolas" panose="020B0609020204030204" pitchFamily="49" charset="0"/>
              </a:rPr>
              <a:t>dis[k]+a[k][j]&lt;dis[j]</a:t>
            </a:r>
            <a:r>
              <a:rPr lang="zh-CN" altLang="en-US" dirty="0">
                <a:latin typeface="Consolas" panose="020B0609020204030204" pitchFamily="49" charset="0"/>
              </a:rPr>
              <a:t>），标记该点访问过。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如此循环，直到所有节点都被确定。</a:t>
            </a:r>
          </a:p>
        </p:txBody>
      </p:sp>
    </p:spTree>
    <p:extLst>
      <p:ext uri="{BB962C8B-B14F-4D97-AF65-F5344CB8AC3E}">
        <p14:creationId xmlns:p14="http://schemas.microsoft.com/office/powerpoint/2010/main" val="234967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3A023-588C-4A87-8CD2-2BE2CE6C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D975D-D925-4EDC-A8D5-1325288D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用堆可以快速的找到用于松弛的节点，而无需每次枚举。</a:t>
            </a:r>
            <a:endParaRPr lang="en-US" altLang="zh-CN" dirty="0"/>
          </a:p>
          <a:p>
            <a:r>
              <a:rPr lang="zh-CN" altLang="en-US" dirty="0"/>
              <a:t>代码见附件</a:t>
            </a:r>
            <a:r>
              <a:rPr lang="en-US" altLang="zh-CN" dirty="0" err="1"/>
              <a:t>cpp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705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DDA13-BCB6-4FF7-BE5C-D74CD011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12B4C-3B03-4192-AD76-332E9B82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2224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Bellman-Ford</a:t>
            </a:r>
            <a:r>
              <a:rPr lang="zh-CN" altLang="en-US" dirty="0">
                <a:latin typeface="Consolas" panose="020B0609020204030204" pitchFamily="49" charset="0"/>
              </a:rPr>
              <a:t>是一种基于松弛</a:t>
            </a:r>
            <a:r>
              <a:rPr lang="en-US" altLang="zh-CN" dirty="0">
                <a:latin typeface="Consolas" panose="020B0609020204030204" pitchFamily="49" charset="0"/>
              </a:rPr>
              <a:t>(relax)</a:t>
            </a:r>
            <a:r>
              <a:rPr lang="zh-CN" altLang="en-US" dirty="0">
                <a:latin typeface="Consolas" panose="020B0609020204030204" pitchFamily="49" charset="0"/>
              </a:rPr>
              <a:t>的最短路算法。支持负权。设数组</a:t>
            </a:r>
            <a:r>
              <a:rPr lang="en-US" altLang="zh-CN" dirty="0" err="1">
                <a:latin typeface="Consolas" panose="020B0609020204030204" pitchFamily="49" charset="0"/>
              </a:rPr>
              <a:t>dist</a:t>
            </a:r>
            <a:r>
              <a:rPr lang="en-US" altLang="zh-CN" dirty="0">
                <a:latin typeface="Consolas" panose="020B0609020204030204" pitchFamily="49" charset="0"/>
              </a:rPr>
              <a:t>[v]</a:t>
            </a:r>
            <a:r>
              <a:rPr lang="zh-CN" altLang="en-US" dirty="0">
                <a:latin typeface="Consolas" panose="020B0609020204030204" pitchFamily="49" charset="0"/>
              </a:rPr>
              <a:t>表示起点到节点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的最短路径长度。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每次选择一条边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u,v,w</a:t>
            </a:r>
            <a:r>
              <a:rPr lang="en-US" altLang="zh-CN" dirty="0">
                <a:latin typeface="Consolas" panose="020B0609020204030204" pitchFamily="49" charset="0"/>
              </a:rPr>
              <a:t>),</a:t>
            </a:r>
            <a:r>
              <a:rPr lang="zh-CN" altLang="en-US" dirty="0">
                <a:latin typeface="Consolas" panose="020B0609020204030204" pitchFamily="49" charset="0"/>
              </a:rPr>
              <a:t>若</a:t>
            </a:r>
            <a:r>
              <a:rPr lang="en-US" altLang="zh-CN" dirty="0" err="1">
                <a:latin typeface="Consolas" panose="020B0609020204030204" pitchFamily="49" charset="0"/>
              </a:rPr>
              <a:t>dist</a:t>
            </a:r>
            <a:r>
              <a:rPr lang="en-US" altLang="zh-CN" dirty="0">
                <a:latin typeface="Consolas" panose="020B0609020204030204" pitchFamily="49" charset="0"/>
              </a:rPr>
              <a:t>[u]+w&lt;</a:t>
            </a:r>
            <a:r>
              <a:rPr lang="en-US" altLang="zh-CN" dirty="0" err="1">
                <a:latin typeface="Consolas" panose="020B0609020204030204" pitchFamily="49" charset="0"/>
              </a:rPr>
              <a:t>dist</a:t>
            </a:r>
            <a:r>
              <a:rPr lang="en-US" altLang="zh-CN" dirty="0">
                <a:latin typeface="Consolas" panose="020B0609020204030204" pitchFamily="49" charset="0"/>
              </a:rPr>
              <a:t>[v]</a:t>
            </a:r>
            <a:r>
              <a:rPr lang="zh-CN" altLang="en-US" dirty="0">
                <a:latin typeface="Consolas" panose="020B0609020204030204" pitchFamily="49" charset="0"/>
              </a:rPr>
              <a:t>则更新</a:t>
            </a:r>
            <a:r>
              <a:rPr lang="en-US" altLang="zh-CN" dirty="0" err="1">
                <a:latin typeface="Consolas" panose="020B0609020204030204" pitchFamily="49" charset="0"/>
              </a:rPr>
              <a:t>dist</a:t>
            </a:r>
            <a:r>
              <a:rPr lang="en-US" altLang="zh-CN" dirty="0">
                <a:latin typeface="Consolas" panose="020B0609020204030204" pitchFamily="49" charset="0"/>
              </a:rPr>
              <a:t>[v]</a:t>
            </a:r>
            <a:r>
              <a:rPr lang="zh-CN" altLang="en-US" dirty="0">
                <a:latin typeface="Consolas" panose="020B0609020204030204" pitchFamily="49" charset="0"/>
              </a:rPr>
              <a:t>。这种称之为一次松弛</a:t>
            </a:r>
            <a:r>
              <a:rPr lang="en-US" altLang="zh-CN" dirty="0">
                <a:latin typeface="Consolas" panose="020B0609020204030204" pitchFamily="49" charset="0"/>
              </a:rPr>
              <a:t>(relax)</a:t>
            </a:r>
            <a:r>
              <a:rPr lang="zh-CN" altLang="en-US" dirty="0">
                <a:latin typeface="Consolas" panose="020B0609020204030204" pitchFamily="49" charset="0"/>
              </a:rPr>
              <a:t>。当无边可以松弛时，程序结束。此时从起点到所有点的最短路已经求出。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如果出现负环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走一圈回来路变短了</a:t>
            </a:r>
            <a:r>
              <a:rPr lang="en-US" altLang="zh-CN" dirty="0">
                <a:latin typeface="Consolas" panose="020B0609020204030204" pitchFamily="49" charset="0"/>
              </a:rPr>
              <a:t>),</a:t>
            </a:r>
            <a:r>
              <a:rPr lang="zh-CN" altLang="en-US" dirty="0">
                <a:latin typeface="Consolas" panose="020B0609020204030204" pitchFamily="49" charset="0"/>
              </a:rPr>
              <a:t> 就会被一直绕圈松弛。当某条边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松弛次数≥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次，说明出现了负环</a:t>
            </a:r>
            <a:r>
              <a:rPr lang="zh-CN" altLang="en-US" dirty="0">
                <a:latin typeface="Consolas" panose="020B0609020204030204" pitchFamily="49" charset="0"/>
              </a:rPr>
              <a:t>。因为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个点的最短路最多</a:t>
            </a:r>
            <a:r>
              <a:rPr lang="en-US" altLang="zh-CN" dirty="0">
                <a:latin typeface="Consolas" panose="020B0609020204030204" pitchFamily="49" charset="0"/>
              </a:rPr>
              <a:t>n-1</a:t>
            </a:r>
            <a:r>
              <a:rPr lang="zh-CN" altLang="en-US" dirty="0">
                <a:latin typeface="Consolas" panose="020B0609020204030204" pitchFamily="49" charset="0"/>
              </a:rPr>
              <a:t>条边，最多松弛</a:t>
            </a:r>
            <a:r>
              <a:rPr lang="en-US" altLang="zh-CN" dirty="0">
                <a:latin typeface="Consolas" panose="020B0609020204030204" pitchFamily="49" charset="0"/>
              </a:rPr>
              <a:t>n-1</a:t>
            </a:r>
            <a:r>
              <a:rPr lang="zh-CN" altLang="en-US" dirty="0">
                <a:latin typeface="Consolas" panose="020B0609020204030204" pitchFamily="49" charset="0"/>
              </a:rPr>
              <a:t>次就肯定能算出最短路。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7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553BC-47CB-4FA7-85D3-13383E93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CAA67-FE0A-415F-BA7E-F15DA93A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771" cy="48237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SPFA(Shortest Path Faster Algorithm)</a:t>
            </a:r>
            <a:r>
              <a:rPr lang="zh-CN" altLang="en-US" dirty="0">
                <a:latin typeface="Consolas" panose="020B0609020204030204" pitchFamily="49" charset="0"/>
              </a:rPr>
              <a:t>，本质上是</a:t>
            </a:r>
            <a:r>
              <a:rPr lang="en-US" altLang="zh-CN" dirty="0">
                <a:latin typeface="Consolas" panose="020B0609020204030204" pitchFamily="49" charset="0"/>
              </a:rPr>
              <a:t>Bellman-Ford</a:t>
            </a:r>
            <a:r>
              <a:rPr lang="zh-CN" altLang="en-US" dirty="0">
                <a:latin typeface="Consolas" panose="020B0609020204030204" pitchFamily="49" charset="0"/>
              </a:rPr>
              <a:t>算法的队列优化版本。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SPFA</a:t>
            </a:r>
            <a:r>
              <a:rPr lang="zh-CN" altLang="en-US" dirty="0">
                <a:latin typeface="Consolas" panose="020B0609020204030204" pitchFamily="49" charset="0"/>
              </a:rPr>
              <a:t>是西南交通大学段凡丁于 </a:t>
            </a:r>
            <a:r>
              <a:rPr lang="en-US" altLang="zh-CN" dirty="0">
                <a:latin typeface="Consolas" panose="020B0609020204030204" pitchFamily="49" charset="0"/>
              </a:rPr>
              <a:t>1994 </a:t>
            </a:r>
            <a:r>
              <a:rPr lang="zh-CN" altLang="en-US" dirty="0">
                <a:latin typeface="Consolas" panose="020B0609020204030204" pitchFamily="49" charset="0"/>
              </a:rPr>
              <a:t>年发表的论文中的名字。但其实论文中有错误，而且队列优化的思想在</a:t>
            </a:r>
            <a:r>
              <a:rPr lang="en-US" altLang="zh-CN" dirty="0">
                <a:latin typeface="Consolas" panose="020B0609020204030204" pitchFamily="49" charset="0"/>
              </a:rPr>
              <a:t>1957</a:t>
            </a:r>
            <a:r>
              <a:rPr lang="zh-CN" altLang="en-US" dirty="0">
                <a:latin typeface="Consolas" panose="020B0609020204030204" pitchFamily="49" charset="0"/>
              </a:rPr>
              <a:t>年（</a:t>
            </a:r>
            <a:r>
              <a:rPr lang="en-US" altLang="zh-CN" dirty="0">
                <a:latin typeface="Consolas" panose="020B0609020204030204" pitchFamily="49" charset="0"/>
              </a:rPr>
              <a:t>Bellman-Ford</a:t>
            </a:r>
            <a:r>
              <a:rPr lang="zh-CN" altLang="en-US" dirty="0">
                <a:latin typeface="Consolas" panose="020B0609020204030204" pitchFamily="49" charset="0"/>
              </a:rPr>
              <a:t>算法出现后不久）就有人提出。因此国际上并不承认他是</a:t>
            </a:r>
            <a:r>
              <a:rPr lang="en-US" altLang="zh-CN" dirty="0">
                <a:latin typeface="Consolas" panose="020B0609020204030204" pitchFamily="49" charset="0"/>
              </a:rPr>
              <a:t>SPFA</a:t>
            </a:r>
            <a:r>
              <a:rPr lang="zh-CN" altLang="en-US" dirty="0">
                <a:latin typeface="Consolas" panose="020B0609020204030204" pitchFamily="49" charset="0"/>
              </a:rPr>
              <a:t>算法的发明人，只是</a:t>
            </a:r>
            <a:r>
              <a:rPr lang="en-US" altLang="zh-CN" dirty="0">
                <a:latin typeface="Consolas" panose="020B0609020204030204" pitchFamily="49" charset="0"/>
              </a:rPr>
              <a:t>OI</a:t>
            </a:r>
            <a:r>
              <a:rPr lang="zh-CN" altLang="en-US" dirty="0">
                <a:latin typeface="Consolas" panose="020B0609020204030204" pitchFamily="49" charset="0"/>
              </a:rPr>
              <a:t>圈叫这个名字叫习惯了而已。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在正权图上，应该使用</a:t>
            </a:r>
            <a:r>
              <a:rPr lang="en-US" altLang="zh-CN" dirty="0">
                <a:latin typeface="Consolas" panose="020B0609020204030204" pitchFamily="49" charset="0"/>
              </a:rPr>
              <a:t>Dijkstra</a:t>
            </a:r>
            <a:r>
              <a:rPr lang="zh-CN" altLang="en-US" dirty="0">
                <a:latin typeface="Consolas" panose="020B0609020204030204" pitchFamily="49" charset="0"/>
              </a:rPr>
              <a:t>的优化版本。效率更高。但</a:t>
            </a:r>
            <a:r>
              <a:rPr lang="en-US" altLang="zh-CN" dirty="0">
                <a:latin typeface="Consolas" panose="020B0609020204030204" pitchFamily="49" charset="0"/>
              </a:rPr>
              <a:t>SPFA</a:t>
            </a:r>
            <a:r>
              <a:rPr lang="zh-CN" altLang="en-US" dirty="0">
                <a:latin typeface="Consolas" panose="020B0609020204030204" pitchFamily="49" charset="0"/>
              </a:rPr>
              <a:t>胜在编写简单，适用性较广。除非特殊情况，</a:t>
            </a:r>
            <a:r>
              <a:rPr lang="en-US" altLang="zh-CN" dirty="0">
                <a:latin typeface="Consolas" panose="020B0609020204030204" pitchFamily="49" charset="0"/>
              </a:rPr>
              <a:t>SPFA</a:t>
            </a:r>
            <a:r>
              <a:rPr lang="zh-CN" altLang="en-US" dirty="0">
                <a:latin typeface="Consolas" panose="020B0609020204030204" pitchFamily="49" charset="0"/>
              </a:rPr>
              <a:t>不会被卡。</a:t>
            </a:r>
          </a:p>
        </p:txBody>
      </p:sp>
    </p:spTree>
    <p:extLst>
      <p:ext uri="{BB962C8B-B14F-4D97-AF65-F5344CB8AC3E}">
        <p14:creationId xmlns:p14="http://schemas.microsoft.com/office/powerpoint/2010/main" val="17928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1273</Words>
  <Application>Microsoft Office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Consolas</vt:lpstr>
      <vt:lpstr>Office 主题​​</vt:lpstr>
      <vt:lpstr>图</vt:lpstr>
      <vt:lpstr>图概念</vt:lpstr>
      <vt:lpstr>存储</vt:lpstr>
      <vt:lpstr>最短路</vt:lpstr>
      <vt:lpstr>Floyd</vt:lpstr>
      <vt:lpstr>Dijkstra</vt:lpstr>
      <vt:lpstr>Dijkstra堆优化</vt:lpstr>
      <vt:lpstr>Bellman-Ford算法</vt:lpstr>
      <vt:lpstr>SPFA</vt:lpstr>
      <vt:lpstr>SPFA</vt:lpstr>
      <vt:lpstr>拓扑排序</vt:lpstr>
      <vt:lpstr>最小生成树</vt:lpstr>
      <vt:lpstr>例题讲解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95</cp:revision>
  <dcterms:created xsi:type="dcterms:W3CDTF">2020-07-12T05:16:34Z</dcterms:created>
  <dcterms:modified xsi:type="dcterms:W3CDTF">2020-07-23T11:18:26Z</dcterms:modified>
</cp:coreProperties>
</file>