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1A4706-F4CA-4CFD-BC00-819FD91166C9}" v="292" dt="2020-07-12T07:33:53.8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F9B18-BCDB-4C6A-9238-E923D5452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CC9335-6D00-4F45-8D7D-B4FF29838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43BE6C-166F-43C9-B139-025AE82EA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5EEEFE-819A-4652-A61F-789AAD00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DB2C49-2604-45CB-8E6D-5E45369A1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09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40B01-AA61-4D41-AC6B-EC828E47A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BDE64D-65EE-4866-B917-F1A0BA261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3693C-A4B3-413A-A7D6-B03EDAC7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A9A1B7-CD99-4EE2-B99C-9E21A990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9B311-43BD-4938-844C-C9C871819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61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9EA4FB-9667-4C49-A0AE-3CEB8C53A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BBD4C3-2C4C-414C-A046-D785D77C5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3AF6C5-A9E4-4081-A651-5B3DD957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B2EF55-907F-4AB8-9620-0E1EC1CC7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85B003-D7BE-47C7-B808-1068E839B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67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1D21C-4DCD-400C-8000-1BDA113A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748593-DB2A-4988-8698-E4F14526D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3DA3E7-4D49-4983-BF0F-15F3CA197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8F91E8-9590-442F-A05A-3109B7EC5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B2E157-2B1D-4FD3-8388-519E74214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17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A1A1D-F95F-4EAD-9095-10FA7425C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530551-74AB-42BF-AB08-5151A48E2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006B8-60C9-4922-892B-C0A0B431C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B46D9D-CD2D-4E36-B9F9-D95D424D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2D86E5-7491-4A56-8923-F59F083D4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44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E8DA0-9264-497D-B2B3-0C369ECB3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9F6AFC-A9C9-49E7-B87A-9516C4E0B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1C9CEE-1B97-4DF4-8969-D81775D9E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E68C77-2208-4761-83B0-BF0528A62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84459F-B0FF-41A5-BA31-CD7CEDB23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4AE063-5B99-4633-BE6C-69E3793A6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78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590DC-9E66-4E43-B036-F06353239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D10826-1995-4EE2-9425-FCD5B502E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5DBC01-2079-4BBF-B4F6-FC122C622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32C067-6EC7-40C5-AED5-9F48DF19D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34EB5E-699B-4FED-A458-D0390546A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429072-5988-4314-A24D-682AD6E7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0A08A0-CCCD-4C93-B2CC-B92203F17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500E7C-37DA-44F9-9194-BEA84BFB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96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2BE34-8F4F-46E7-A606-F4FF3F747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167064-CE98-4DEB-AF1E-3BF472947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E7AA1B-93DC-4DBF-B9B9-C49781CA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43FD4A-DCD5-4102-9678-BFAACE2E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20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DCC82D-20A2-470E-A5F3-D56DC5BC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704741-0697-4542-B928-FDEFC0635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3250BB-A035-4F64-A19A-E6C7C591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353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7290A-64C4-4291-BA2E-4A3422275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E15EFF-DCC9-4B70-8105-99E5D2FAB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76E026-F891-47F9-BDBD-A2512662D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D88383-FA6C-428A-9A0C-C0633AF83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A44DCD-8822-4470-B13D-B0151BC1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2C7A29-466B-4302-86B0-59BB46CCF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59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63DC3-61C0-4860-A793-1F05D8A3B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95F157-8867-471A-9849-99F81F582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E0BDA4-3BEF-454A-9022-DE71A5F89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209EAC-0B29-4B79-BB83-D0DAF444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299161-9440-4D9C-BCB3-0AD93FEC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C4DB5C-B5B3-4F76-8BCE-964190EAC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83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6F08EE-70EB-40CC-A5C4-EFFAD27E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6D8F98-582F-42E7-B0A1-FF45B7E76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07FF4-07C9-4CE2-9865-6E26CB2BF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84C71-FE63-4035-B4EB-AC1D1CEEA9E8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466C69-8CC5-4944-A8DD-7C1AAA027F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3FC9FB-6615-46DF-A805-94273E989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69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5D9A9-0BA8-4CD6-9160-2C500EAFB5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二分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720D19-A58F-4B2D-B4E9-CE73273FF2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WalkingC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++·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赛前冲刺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CSP-J/NOIP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普及组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2020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暑期冲刺</a:t>
            </a:r>
          </a:p>
        </p:txBody>
      </p:sp>
    </p:spTree>
    <p:extLst>
      <p:ext uri="{BB962C8B-B14F-4D97-AF65-F5344CB8AC3E}">
        <p14:creationId xmlns:p14="http://schemas.microsoft.com/office/powerpoint/2010/main" val="343270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84210-C25A-47AC-A575-2509F6CE1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5A887A-A7D4-41F2-AE7D-069551E6C8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>
                    <a:latin typeface="Consolas" panose="020B0609020204030204" pitchFamily="49" charset="0"/>
                  </a:rPr>
                  <a:t>二分本质上是一种解方程的数学方法。</a:t>
                </a:r>
                <a:r>
                  <a:rPr lang="en-US" altLang="zh-CN" dirty="0">
                    <a:latin typeface="Consolas" panose="020B0609020204030204" pitchFamily="49" charset="0"/>
                  </a:rPr>
                  <a:t>(</a:t>
                </a:r>
                <a:r>
                  <a:rPr lang="zh-CN" altLang="en-US" dirty="0">
                    <a:latin typeface="Consolas" panose="020B0609020204030204" pitchFamily="49" charset="0"/>
                  </a:rPr>
                  <a:t>高中</a:t>
                </a:r>
                <a:r>
                  <a:rPr lang="en-US" altLang="zh-CN" dirty="0">
                    <a:latin typeface="Consolas" panose="020B0609020204030204" pitchFamily="49" charset="0"/>
                  </a:rPr>
                  <a:t>)</a:t>
                </a:r>
              </a:p>
              <a:p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对于区间 </a:t>
                </a:r>
                <a:r>
                  <a:rPr lang="en-US" altLang="zh-CN" dirty="0">
                    <a:latin typeface="Consolas" panose="020B0609020204030204" pitchFamily="49" charset="0"/>
                  </a:rPr>
                  <a:t>[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a,b</a:t>
                </a:r>
                <a:r>
                  <a:rPr lang="en-US" altLang="zh-CN" dirty="0">
                    <a:latin typeface="Consolas" panose="020B0609020204030204" pitchFamily="49" charset="0"/>
                  </a:rPr>
                  <a:t>] </a:t>
                </a:r>
                <a:r>
                  <a:rPr lang="zh-CN" altLang="en-US" dirty="0">
                    <a:latin typeface="Consolas" panose="020B0609020204030204" pitchFamily="49" charset="0"/>
                  </a:rPr>
                  <a:t>上连续不断且</a:t>
                </a:r>
                <a:r>
                  <a:rPr lang="en-US" altLang="zh-CN" dirty="0">
                    <a:latin typeface="Consolas" panose="020B0609020204030204" pitchFamily="49" charset="0"/>
                  </a:rPr>
                  <a:t> f(a)·f(b)&lt;0</a:t>
                </a:r>
                <a:r>
                  <a:rPr lang="zh-CN" altLang="en-US" dirty="0">
                    <a:latin typeface="Consolas" panose="020B0609020204030204" pitchFamily="49" charset="0"/>
                  </a:rPr>
                  <a:t>的函数 </a:t>
                </a:r>
                <a:r>
                  <a:rPr lang="en-US" altLang="zh-CN" dirty="0">
                    <a:latin typeface="Consolas" panose="020B0609020204030204" pitchFamily="49" charset="0"/>
                  </a:rPr>
                  <a:t>y=f(x)</a:t>
                </a:r>
                <a:r>
                  <a:rPr lang="zh-CN" altLang="en-US" dirty="0">
                    <a:latin typeface="Consolas" panose="020B0609020204030204" pitchFamily="49" charset="0"/>
                  </a:rPr>
                  <a:t>，求零点。不断地把函数</a:t>
                </a:r>
                <a:r>
                  <a:rPr lang="en-US" altLang="zh-CN" dirty="0">
                    <a:latin typeface="Consolas" panose="020B0609020204030204" pitchFamily="49" charset="0"/>
                  </a:rPr>
                  <a:t>f(x)</a:t>
                </a:r>
                <a:r>
                  <a:rPr lang="zh-CN" altLang="en-US" dirty="0">
                    <a:latin typeface="Consolas" panose="020B0609020204030204" pitchFamily="49" charset="0"/>
                  </a:rPr>
                  <a:t>的零点所在的区间一分为二，使区间的两个端点逐步逼近零点，进而得到零点近似值的方法叫二分法。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设</a:t>
                </a:r>
                <a:r>
                  <a:rPr lang="el-GR" altLang="zh-CN" dirty="0">
                    <a:latin typeface="Consolas" panose="020B0609020204030204" pitchFamily="49" charset="0"/>
                  </a:rPr>
                  <a:t>ξ</a:t>
                </a:r>
                <a:r>
                  <a:rPr lang="en-US" altLang="zh-CN" dirty="0">
                    <a:latin typeface="Consolas" panose="020B0609020204030204" pitchFamily="49" charset="0"/>
                  </a:rPr>
                  <a:t> /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ksi</a:t>
                </a:r>
                <a:r>
                  <a:rPr lang="en-US" altLang="zh-CN" dirty="0">
                    <a:latin typeface="Consolas" panose="020B0609020204030204" pitchFamily="49" charset="0"/>
                  </a:rPr>
                  <a:t>/ </a:t>
                </a:r>
                <a:r>
                  <a:rPr lang="zh-CN" altLang="en-US" dirty="0">
                    <a:latin typeface="Consolas" panose="020B0609020204030204" pitchFamily="49" charset="0"/>
                  </a:rPr>
                  <a:t>为精度，记</a:t>
                </a:r>
                <a:r>
                  <a:rPr lang="en-US" altLang="zh-CN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求</a:t>
                </a:r>
                <a:r>
                  <a:rPr lang="en-US" altLang="zh-CN" dirty="0">
                    <a:latin typeface="Consolas" panose="020B0609020204030204" pitchFamily="49" charset="0"/>
                  </a:rPr>
                  <a:t>f(mid).</a:t>
                </a:r>
                <a:br>
                  <a:rPr lang="en-US" altLang="zh-CN" dirty="0">
                    <a:latin typeface="Consolas" panose="020B0609020204030204" pitchFamily="49" charset="0"/>
                  </a:rPr>
                </a:br>
                <a:r>
                  <a:rPr lang="zh-CN" altLang="en-US" dirty="0">
                    <a:latin typeface="Consolas" panose="020B0609020204030204" pitchFamily="49" charset="0"/>
                  </a:rPr>
                  <a:t>通过判断 </a:t>
                </a:r>
                <a:r>
                  <a:rPr lang="en-US" altLang="zh-CN" dirty="0">
                    <a:latin typeface="Consolas" panose="020B0609020204030204" pitchFamily="49" charset="0"/>
                  </a:rPr>
                  <a:t>f(mid)</a:t>
                </a:r>
                <a:r>
                  <a:rPr lang="zh-CN" altLang="en-US" dirty="0">
                    <a:latin typeface="Consolas" panose="020B0609020204030204" pitchFamily="49" charset="0"/>
                  </a:rPr>
                  <a:t>与</a:t>
                </a:r>
                <a:r>
                  <a:rPr lang="en-US" altLang="zh-CN" dirty="0">
                    <a:latin typeface="Consolas" panose="020B0609020204030204" pitchFamily="49" charset="0"/>
                  </a:rPr>
                  <a:t>0</a:t>
                </a:r>
                <a:r>
                  <a:rPr lang="zh-CN" altLang="en-US" dirty="0">
                    <a:latin typeface="Consolas" panose="020B0609020204030204" pitchFamily="49" charset="0"/>
                  </a:rPr>
                  <a:t>的大小关系，可确认零点所处区间是</a:t>
                </a:r>
                <a:r>
                  <a:rPr lang="en-US" altLang="zh-CN" dirty="0">
                    <a:latin typeface="Consolas" panose="020B0609020204030204" pitchFamily="49" charset="0"/>
                  </a:rPr>
                  <a:t>[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a,mid</a:t>
                </a:r>
                <a:r>
                  <a:rPr lang="en-US" altLang="zh-CN" dirty="0">
                    <a:latin typeface="Consolas" panose="020B0609020204030204" pitchFamily="49" charset="0"/>
                  </a:rPr>
                  <a:t>]</a:t>
                </a:r>
                <a:r>
                  <a:rPr lang="zh-CN" altLang="en-US" dirty="0">
                    <a:latin typeface="Consolas" panose="020B0609020204030204" pitchFamily="49" charset="0"/>
                  </a:rPr>
                  <a:t>还是</a:t>
                </a:r>
                <a:r>
                  <a:rPr lang="en-US" altLang="zh-CN" dirty="0">
                    <a:latin typeface="Consolas" panose="020B0609020204030204" pitchFamily="49" charset="0"/>
                  </a:rPr>
                  <a:t>[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mid,b</a:t>
                </a:r>
                <a:r>
                  <a:rPr lang="en-US" altLang="zh-CN" dirty="0">
                    <a:latin typeface="Consolas" panose="020B0609020204030204" pitchFamily="49" charset="0"/>
                  </a:rPr>
                  <a:t>].</a:t>
                </a:r>
                <a:r>
                  <a:rPr lang="zh-CN" altLang="en-US" dirty="0">
                    <a:latin typeface="Consolas" panose="020B0609020204030204" pitchFamily="49" charset="0"/>
                  </a:rPr>
                  <a:t>当区间小于预设精度</a:t>
                </a:r>
                <a:r>
                  <a:rPr lang="en-US" altLang="zh-CN" dirty="0">
                    <a:latin typeface="Consolas" panose="020B0609020204030204" pitchFamily="49" charset="0"/>
                  </a:rPr>
                  <a:t>ξ</a:t>
                </a:r>
                <a:r>
                  <a:rPr lang="zh-CN" altLang="en-US" dirty="0">
                    <a:latin typeface="Consolas" panose="020B0609020204030204" pitchFamily="49" charset="0"/>
                  </a:rPr>
                  <a:t>时，可认为找到了近似解。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5A887A-A7D4-41F2-AE7D-069551E6C8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 r="-3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568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6AA00-9EA5-4E18-B6E3-A367E52F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二分查找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BB280D-7F1F-49D0-B8FE-EA105F236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444"/>
            <a:ext cx="10515600" cy="503237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在一个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有序的</a:t>
            </a:r>
            <a:r>
              <a:rPr lang="zh-CN" altLang="en-US" dirty="0">
                <a:latin typeface="Consolas" panose="020B0609020204030204" pitchFamily="49" charset="0"/>
              </a:rPr>
              <a:t>数组中找符合条件的数的位置。 </a:t>
            </a:r>
            <a:r>
              <a:rPr lang="en-US" altLang="zh-CN" dirty="0">
                <a:latin typeface="Consolas" panose="020B0609020204030204" pitchFamily="49" charset="0"/>
              </a:rPr>
              <a:t>O(</a:t>
            </a:r>
            <a:r>
              <a:rPr lang="en-US" altLang="zh-CN" dirty="0" err="1">
                <a:latin typeface="Consolas" panose="020B0609020204030204" pitchFamily="49" charset="0"/>
              </a:rPr>
              <a:t>logn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例：查找 </a:t>
            </a:r>
            <a:r>
              <a:rPr lang="en-US" altLang="zh-CN" dirty="0" err="1">
                <a:latin typeface="Consolas" panose="020B0609020204030204" pitchFamily="49" charset="0"/>
              </a:rPr>
              <a:t>arr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数组中 </a:t>
            </a:r>
            <a:r>
              <a:rPr lang="en-US" altLang="zh-CN" dirty="0">
                <a:latin typeface="Consolas" panose="020B0609020204030204" pitchFamily="49" charset="0"/>
              </a:rPr>
              <a:t>start </a:t>
            </a:r>
            <a:r>
              <a:rPr lang="zh-CN" altLang="en-US" dirty="0">
                <a:latin typeface="Consolas" panose="020B0609020204030204" pitchFamily="49" charset="0"/>
              </a:rPr>
              <a:t>到 </a:t>
            </a:r>
            <a:r>
              <a:rPr lang="en-US" altLang="zh-CN" dirty="0">
                <a:latin typeface="Consolas" panose="020B0609020204030204" pitchFamily="49" charset="0"/>
              </a:rPr>
              <a:t>end </a:t>
            </a:r>
            <a:r>
              <a:rPr lang="zh-CN" altLang="en-US" dirty="0">
                <a:latin typeface="Consolas" panose="020B0609020204030204" pitchFamily="49" charset="0"/>
              </a:rPr>
              <a:t>区间范围内，数字</a:t>
            </a:r>
            <a:r>
              <a:rPr lang="en-US" altLang="zh-CN" dirty="0">
                <a:latin typeface="Consolas" panose="020B0609020204030204" pitchFamily="49" charset="0"/>
              </a:rPr>
              <a:t>=key</a:t>
            </a:r>
            <a:r>
              <a:rPr lang="zh-CN" altLang="en-US" dirty="0">
                <a:latin typeface="Consolas" panose="020B0609020204030204" pitchFamily="49" charset="0"/>
              </a:rPr>
              <a:t>的下标位置。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int </a:t>
            </a:r>
            <a:r>
              <a:rPr lang="en-US" altLang="zh-CN" dirty="0" err="1">
                <a:latin typeface="Consolas" panose="020B0609020204030204" pitchFamily="49" charset="0"/>
              </a:rPr>
              <a:t>binary_search</a:t>
            </a:r>
            <a:r>
              <a:rPr lang="en-US" altLang="zh-CN" dirty="0">
                <a:latin typeface="Consolas" panose="020B0609020204030204" pitchFamily="49" charset="0"/>
              </a:rPr>
              <a:t>(int start, int end, int key) 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int </a:t>
            </a:r>
            <a:r>
              <a:rPr lang="en-US" altLang="zh-CN" dirty="0" err="1">
                <a:latin typeface="Consolas" panose="020B0609020204030204" pitchFamily="49" charset="0"/>
              </a:rPr>
              <a:t>mid,ret</a:t>
            </a:r>
            <a:r>
              <a:rPr lang="en-US" altLang="zh-CN" dirty="0">
                <a:latin typeface="Consolas" panose="020B0609020204030204" pitchFamily="49" charset="0"/>
              </a:rPr>
              <a:t> = -1;  // </a:t>
            </a:r>
            <a:r>
              <a:rPr lang="zh-CN" altLang="en-US" dirty="0">
                <a:latin typeface="Consolas" panose="020B0609020204030204" pitchFamily="49" charset="0"/>
              </a:rPr>
              <a:t>未搜索到数据返回</a:t>
            </a:r>
            <a:r>
              <a:rPr lang="en-US" altLang="zh-CN" dirty="0">
                <a:latin typeface="Consolas" panose="020B0609020204030204" pitchFamily="49" charset="0"/>
              </a:rPr>
              <a:t>-1</a:t>
            </a:r>
            <a:r>
              <a:rPr lang="zh-CN" altLang="en-US" dirty="0">
                <a:latin typeface="Consolas" panose="020B0609020204030204" pitchFamily="49" charset="0"/>
              </a:rPr>
              <a:t>下标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	while (start &lt;= end) 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	mid = (start + end)/2; 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	if (</a:t>
            </a:r>
            <a:r>
              <a:rPr lang="en-US" altLang="zh-CN" dirty="0" err="1">
                <a:latin typeface="Consolas" panose="020B0609020204030204" pitchFamily="49" charset="0"/>
              </a:rPr>
              <a:t>arr</a:t>
            </a:r>
            <a:r>
              <a:rPr lang="en-US" altLang="zh-CN" dirty="0">
                <a:latin typeface="Consolas" panose="020B0609020204030204" pitchFamily="49" charset="0"/>
              </a:rPr>
              <a:t>[mid] &lt; key) start = mid + 1;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		else if (</a:t>
            </a:r>
            <a:r>
              <a:rPr lang="en-US" altLang="zh-CN" dirty="0" err="1">
                <a:latin typeface="Consolas" panose="020B0609020204030204" pitchFamily="49" charset="0"/>
              </a:rPr>
              <a:t>arr</a:t>
            </a:r>
            <a:r>
              <a:rPr lang="en-US" altLang="zh-CN" dirty="0">
                <a:latin typeface="Consolas" panose="020B0609020204030204" pitchFamily="49" charset="0"/>
              </a:rPr>
              <a:t>[mid] &gt; key) end = mid - 1;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		else {ret = mid; break; }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	}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	return ret;  </a:t>
            </a:r>
            <a:endParaRPr lang="zh-CN" alt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615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B08D2-F71D-447D-878F-F3EFD107D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二分查找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6238CC-BEDE-48BF-9994-2139ED21E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STL </a:t>
            </a:r>
            <a:r>
              <a:rPr lang="zh-CN" altLang="en-US" dirty="0">
                <a:latin typeface="Consolas" panose="020B0609020204030204" pitchFamily="49" charset="0"/>
              </a:rPr>
              <a:t>为我们提供了两个写好了的二分查找函数，可直接使用。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lower_bound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begin,end,num,cmp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); 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zh-CN" altLang="en-US" dirty="0">
                <a:latin typeface="Consolas" panose="020B0609020204030204" pitchFamily="49" charset="0"/>
              </a:rPr>
              <a:t>在数组</a:t>
            </a:r>
            <a:r>
              <a:rPr lang="en-US" altLang="zh-CN" dirty="0">
                <a:latin typeface="Consolas" panose="020B0609020204030204" pitchFamily="49" charset="0"/>
              </a:rPr>
              <a:t>begin</a:t>
            </a:r>
            <a:r>
              <a:rPr lang="zh-CN" altLang="en-US" dirty="0">
                <a:latin typeface="Consolas" panose="020B0609020204030204" pitchFamily="49" charset="0"/>
              </a:rPr>
              <a:t>到</a:t>
            </a:r>
            <a:r>
              <a:rPr lang="en-US" altLang="zh-CN" dirty="0">
                <a:latin typeface="Consolas" panose="020B0609020204030204" pitchFamily="49" charset="0"/>
              </a:rPr>
              <a:t>end-1</a:t>
            </a:r>
            <a:r>
              <a:rPr lang="zh-CN" altLang="en-US" dirty="0">
                <a:latin typeface="Consolas" panose="020B0609020204030204" pitchFamily="49" charset="0"/>
              </a:rPr>
              <a:t>范围内，找第一个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≤</a:t>
            </a:r>
            <a:r>
              <a:rPr lang="en-US" altLang="zh-CN" dirty="0">
                <a:latin typeface="Consolas" panose="020B0609020204030204" pitchFamily="49" charset="0"/>
              </a:rPr>
              <a:t>num</a:t>
            </a:r>
            <a:r>
              <a:rPr lang="zh-CN" altLang="en-US" dirty="0">
                <a:latin typeface="Consolas" panose="020B0609020204030204" pitchFamily="49" charset="0"/>
              </a:rPr>
              <a:t>的元素位置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upper_bound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begin,end,num,cmp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zh-CN" altLang="en-US" dirty="0">
                <a:latin typeface="Consolas" panose="020B0609020204030204" pitchFamily="49" charset="0"/>
              </a:rPr>
              <a:t>在数组</a:t>
            </a:r>
            <a:r>
              <a:rPr lang="en-US" altLang="zh-CN" dirty="0">
                <a:latin typeface="Consolas" panose="020B0609020204030204" pitchFamily="49" charset="0"/>
              </a:rPr>
              <a:t>begin</a:t>
            </a:r>
            <a:r>
              <a:rPr lang="zh-CN" altLang="en-US" dirty="0">
                <a:latin typeface="Consolas" panose="020B0609020204030204" pitchFamily="49" charset="0"/>
              </a:rPr>
              <a:t>到</a:t>
            </a:r>
            <a:r>
              <a:rPr lang="en-US" altLang="zh-CN" dirty="0">
                <a:latin typeface="Consolas" panose="020B0609020204030204" pitchFamily="49" charset="0"/>
              </a:rPr>
              <a:t>end-1</a:t>
            </a:r>
            <a:r>
              <a:rPr lang="zh-CN" altLang="en-US" dirty="0">
                <a:latin typeface="Consolas" panose="020B0609020204030204" pitchFamily="49" charset="0"/>
              </a:rPr>
              <a:t>范围内，找第一个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≥</a:t>
            </a:r>
            <a:r>
              <a:rPr lang="en-US" altLang="zh-CN" dirty="0">
                <a:latin typeface="Consolas" panose="020B0609020204030204" pitchFamily="49" charset="0"/>
              </a:rPr>
              <a:t>num</a:t>
            </a:r>
            <a:r>
              <a:rPr lang="zh-CN" altLang="en-US" dirty="0">
                <a:latin typeface="Consolas" panose="020B0609020204030204" pitchFamily="49" charset="0"/>
              </a:rPr>
              <a:t>的元素位置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注意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en-US" altLang="zh-CN" dirty="0" err="1">
                <a:latin typeface="Consolas" panose="020B0609020204030204" pitchFamily="49" charset="0"/>
              </a:rPr>
              <a:t>begin,end</a:t>
            </a:r>
            <a:r>
              <a:rPr lang="zh-CN" altLang="en-US" dirty="0">
                <a:latin typeface="Consolas" panose="020B0609020204030204" pitchFamily="49" charset="0"/>
              </a:rPr>
              <a:t>并非下标，而是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地址</a:t>
            </a:r>
            <a:r>
              <a:rPr lang="zh-CN" altLang="en-US" dirty="0">
                <a:latin typeface="Consolas" panose="020B0609020204030204" pitchFamily="49" charset="0"/>
              </a:rPr>
              <a:t>。该函数返回值也是地址。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数组地址可以用（</a:t>
            </a:r>
            <a:r>
              <a:rPr lang="en-US" altLang="zh-CN" dirty="0">
                <a:latin typeface="Consolas" panose="020B0609020204030204" pitchFamily="49" charset="0"/>
              </a:rPr>
              <a:t>+</a:t>
            </a:r>
            <a:r>
              <a:rPr lang="zh-CN" altLang="en-US" dirty="0">
                <a:latin typeface="Consolas" panose="020B0609020204030204" pitchFamily="49" charset="0"/>
              </a:rPr>
              <a:t>下标）形式，容器可用</a:t>
            </a:r>
            <a:r>
              <a:rPr lang="en-US" altLang="zh-CN" dirty="0">
                <a:latin typeface="Consolas" panose="020B0609020204030204" pitchFamily="49" charset="0"/>
              </a:rPr>
              <a:t>.begin() .end()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二分查找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比较容易写错</a:t>
            </a:r>
            <a:r>
              <a:rPr lang="zh-CN" altLang="en-US" dirty="0">
                <a:latin typeface="Consolas" panose="020B0609020204030204" pitchFamily="49" charset="0"/>
              </a:rPr>
              <a:t>，故必须熟练掌握这两个函数的使用方法。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使用前提：数组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升序</a:t>
            </a:r>
            <a:r>
              <a:rPr lang="zh-CN" altLang="en-US" dirty="0">
                <a:latin typeface="Consolas" panose="020B0609020204030204" pitchFamily="49" charset="0"/>
              </a:rPr>
              <a:t>时省略</a:t>
            </a:r>
            <a:r>
              <a:rPr lang="en-US" altLang="zh-CN" dirty="0" err="1">
                <a:latin typeface="Consolas" panose="020B0609020204030204" pitchFamily="49" charset="0"/>
              </a:rPr>
              <a:t>cmp</a:t>
            </a:r>
            <a:r>
              <a:rPr lang="zh-CN" altLang="en-US" dirty="0">
                <a:latin typeface="Consolas" panose="020B0609020204030204" pitchFamily="49" charset="0"/>
              </a:rPr>
              <a:t>。否则需要</a:t>
            </a:r>
            <a:r>
              <a:rPr lang="en-US" altLang="zh-CN" dirty="0" err="1">
                <a:latin typeface="Consolas" panose="020B0609020204030204" pitchFamily="49" charset="0"/>
              </a:rPr>
              <a:t>cmp</a:t>
            </a:r>
            <a:r>
              <a:rPr lang="zh-CN" altLang="en-US" dirty="0">
                <a:latin typeface="Consolas" panose="020B0609020204030204" pitchFamily="49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1591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69A2C-92DE-4A4B-9E2C-5FB95343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二分答案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EF248A-BE4C-4817-894E-EE500F335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有些问题直接求解难以得出答案。</a:t>
            </a:r>
            <a:br>
              <a:rPr lang="en-US" altLang="zh-CN" dirty="0"/>
            </a:br>
            <a:r>
              <a:rPr lang="zh-CN" altLang="en-US" dirty="0"/>
              <a:t>在答案可能的取值范围之内枚举答案，再判断这个答案是否可行。以二分的形式进行枚举，则称为二分答案法。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二分答案题目特征：</a:t>
            </a:r>
            <a:endParaRPr lang="en-US" altLang="zh-CN" dirty="0"/>
          </a:p>
          <a:p>
            <a:pPr lvl="1"/>
            <a:r>
              <a:rPr lang="zh-CN" altLang="en-US" dirty="0"/>
              <a:t>求“</a:t>
            </a:r>
            <a:r>
              <a:rPr lang="zh-CN" altLang="en-US" b="1" dirty="0">
                <a:solidFill>
                  <a:srgbClr val="FF0000"/>
                </a:solidFill>
              </a:rPr>
              <a:t>最大值最小</a:t>
            </a:r>
            <a:r>
              <a:rPr lang="zh-CN" altLang="en-US" dirty="0"/>
              <a:t>”，“</a:t>
            </a:r>
            <a:r>
              <a:rPr lang="zh-CN" altLang="en-US" b="1" dirty="0">
                <a:solidFill>
                  <a:srgbClr val="FF0000"/>
                </a:solidFill>
              </a:rPr>
              <a:t>最小值最大</a:t>
            </a:r>
            <a:r>
              <a:rPr lang="zh-CN" altLang="en-US" dirty="0"/>
              <a:t>”的题目，</a:t>
            </a:r>
            <a:r>
              <a:rPr lang="zh-CN" altLang="en-US" b="1" dirty="0"/>
              <a:t>极有可能</a:t>
            </a:r>
            <a:r>
              <a:rPr lang="zh-CN" altLang="en-US" dirty="0"/>
              <a:t>是二分。</a:t>
            </a:r>
            <a:endParaRPr lang="en-US" altLang="zh-CN" dirty="0"/>
          </a:p>
          <a:p>
            <a:pPr lvl="1"/>
            <a:r>
              <a:rPr lang="zh-CN" altLang="en-US" dirty="0"/>
              <a:t>可以通过简单的贪心</a:t>
            </a:r>
            <a:r>
              <a:rPr lang="en-US" altLang="zh-CN" dirty="0"/>
              <a:t>/</a:t>
            </a:r>
            <a:r>
              <a:rPr lang="zh-CN" altLang="en-US" dirty="0"/>
              <a:t>模拟等方式 判断答案是否可行。</a:t>
            </a:r>
            <a:endParaRPr lang="en-US" altLang="zh-CN" dirty="0"/>
          </a:p>
          <a:p>
            <a:pPr lvl="1"/>
            <a:r>
              <a:rPr lang="zh-CN" altLang="en-US" dirty="0"/>
              <a:t>数据规模在</a:t>
            </a:r>
            <a:r>
              <a:rPr lang="en-US" altLang="zh-CN" b="1" dirty="0"/>
              <a:t>10^5</a:t>
            </a:r>
            <a:r>
              <a:rPr lang="zh-CN" altLang="en-US" dirty="0"/>
              <a:t>级别。这是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r>
              <a:rPr lang="zh-CN" altLang="en-US" dirty="0"/>
              <a:t> 的数据规模。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168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64FF5-2A73-453E-A189-A5D490508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3EB941-FD3F-44AF-BA8F-1C6DF36BE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二分查找与二分答案在普及组考的很少。（但也要掌握）</a:t>
            </a:r>
            <a:br>
              <a:rPr lang="en-US" altLang="zh-CN" dirty="0"/>
            </a:br>
            <a:r>
              <a:rPr lang="zh-CN" altLang="en-US" dirty="0"/>
              <a:t>提高组常考二分答案，频率近似两年一次。</a:t>
            </a:r>
            <a:endParaRPr lang="en-US" altLang="zh-CN" dirty="0"/>
          </a:p>
          <a:p>
            <a:r>
              <a:rPr lang="zh-CN" altLang="en-US" dirty="0"/>
              <a:t>最近一次的“二分查找”是 </a:t>
            </a:r>
            <a:r>
              <a:rPr lang="en-US" altLang="zh-CN" b="1" dirty="0"/>
              <a:t>NOIP1999T3 </a:t>
            </a:r>
            <a:r>
              <a:rPr lang="zh-CN" altLang="en-US" b="1" dirty="0"/>
              <a:t>导弹拦截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最近一次的“二分答案”是 </a:t>
            </a:r>
            <a:r>
              <a:rPr lang="en-US" altLang="zh-CN" b="1" dirty="0"/>
              <a:t>NOIP2017T4</a:t>
            </a:r>
            <a:r>
              <a:rPr lang="en-US" altLang="zh-CN" dirty="0"/>
              <a:t> </a:t>
            </a:r>
            <a:r>
              <a:rPr lang="zh-CN" altLang="en-US" b="1" dirty="0"/>
              <a:t>跳房子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最近一次的提高组“二分答案”是 </a:t>
            </a:r>
            <a:r>
              <a:rPr lang="en-US" altLang="zh-CN" b="1" dirty="0"/>
              <a:t>NOIP2018T4</a:t>
            </a:r>
            <a:r>
              <a:rPr lang="zh-CN" altLang="en-US" b="1" dirty="0"/>
              <a:t>赛道修建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导弹拦截是当年的最后一题，十分经典，必做。跳房子的难度较高，许多细节需要注意，当年杀伤力极大。</a:t>
            </a:r>
          </a:p>
        </p:txBody>
      </p:sp>
    </p:spTree>
    <p:extLst>
      <p:ext uri="{BB962C8B-B14F-4D97-AF65-F5344CB8AC3E}">
        <p14:creationId xmlns:p14="http://schemas.microsoft.com/office/powerpoint/2010/main" val="905867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6223D-E5D4-4A77-B423-C0A97191F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48406-7305-4072-9F9D-94B1974C8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</a:t>
            </a:r>
            <a:r>
              <a:rPr lang="en-US" altLang="zh-CN" dirty="0"/>
              <a:t>(construction)</a:t>
            </a:r>
            <a:r>
              <a:rPr lang="zh-CN" altLang="en-US" dirty="0"/>
              <a:t>，即看上去很复杂的题目，直接构造一组解。题目中出现“</a:t>
            </a:r>
            <a:r>
              <a:rPr lang="zh-CN" altLang="en-US" b="1" dirty="0">
                <a:solidFill>
                  <a:srgbClr val="FF0000"/>
                </a:solidFill>
              </a:rPr>
              <a:t>若有多种答案输出任意一种</a:t>
            </a:r>
            <a:r>
              <a:rPr lang="zh-CN" altLang="en-US" dirty="0"/>
              <a:t>”，则可以考虑构造法。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类比与生活中考几何，求某条边的长度。一眼就看出来答案是多少，带回原图验证发现没问题。这其实就是某种意义上的“</a:t>
            </a:r>
            <a:r>
              <a:rPr lang="zh-CN" altLang="en-US" b="1" dirty="0"/>
              <a:t>构造</a:t>
            </a:r>
            <a:r>
              <a:rPr lang="zh-CN" altLang="en-US" dirty="0"/>
              <a:t>”。而</a:t>
            </a:r>
            <a:r>
              <a:rPr lang="en-US" altLang="zh-CN" dirty="0"/>
              <a:t>NOIP</a:t>
            </a:r>
            <a:r>
              <a:rPr lang="zh-CN" altLang="en-US" dirty="0"/>
              <a:t>只关心你程序输出的正确与否，并不关心你是如何得到这个答案的。所以“</a:t>
            </a:r>
            <a:r>
              <a:rPr lang="zh-CN" altLang="en-US" b="1" dirty="0"/>
              <a:t>直觉</a:t>
            </a:r>
            <a:r>
              <a:rPr lang="zh-CN" altLang="en-US" dirty="0"/>
              <a:t>”至关重要。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构造在部分题目中可以骗到大量分数。多做题可以培养这种感觉。</a:t>
            </a:r>
          </a:p>
        </p:txBody>
      </p:sp>
    </p:spTree>
    <p:extLst>
      <p:ext uri="{BB962C8B-B14F-4D97-AF65-F5344CB8AC3E}">
        <p14:creationId xmlns:p14="http://schemas.microsoft.com/office/powerpoint/2010/main" val="3430032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F418F-E67B-4459-B7DC-0CEFF738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例题讲解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0694BD-FE08-4E54-A4B6-C55298D54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NOIP2004T3 FBI</a:t>
            </a:r>
            <a:r>
              <a:rPr lang="zh-CN" altLang="en-US" dirty="0"/>
              <a:t>树</a:t>
            </a:r>
            <a:endParaRPr lang="en-US" altLang="zh-CN" dirty="0"/>
          </a:p>
          <a:p>
            <a:r>
              <a:rPr lang="en-US" altLang="zh-CN" dirty="0"/>
              <a:t>NOIP1999T3 </a:t>
            </a:r>
            <a:r>
              <a:rPr lang="zh-CN" altLang="en-US" dirty="0"/>
              <a:t>导弹拦截</a:t>
            </a:r>
            <a:endParaRPr lang="en-US" altLang="zh-CN" dirty="0"/>
          </a:p>
          <a:p>
            <a:r>
              <a:rPr lang="en-US" altLang="zh-CN" dirty="0"/>
              <a:t>NOIP2015 </a:t>
            </a:r>
            <a:r>
              <a:rPr lang="zh-CN" altLang="en-US" dirty="0"/>
              <a:t>跳石头</a:t>
            </a:r>
          </a:p>
        </p:txBody>
      </p:sp>
    </p:spTree>
    <p:extLst>
      <p:ext uri="{BB962C8B-B14F-4D97-AF65-F5344CB8AC3E}">
        <p14:creationId xmlns:p14="http://schemas.microsoft.com/office/powerpoint/2010/main" val="1812372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797</Words>
  <Application>Microsoft Office PowerPoint</Application>
  <PresentationFormat>宽屏</PresentationFormat>
  <Paragraphs>56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Cambria Math</vt:lpstr>
      <vt:lpstr>Consolas</vt:lpstr>
      <vt:lpstr>Office 主题​​</vt:lpstr>
      <vt:lpstr>二分·构造</vt:lpstr>
      <vt:lpstr>二分</vt:lpstr>
      <vt:lpstr>二分查找</vt:lpstr>
      <vt:lpstr>二分查找</vt:lpstr>
      <vt:lpstr>二分答案</vt:lpstr>
      <vt:lpstr>二分</vt:lpstr>
      <vt:lpstr>构造</vt:lpstr>
      <vt:lpstr>例题讲解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WalkingC++ 赛前冲刺</dc:title>
  <dc:creator>Yewei Wang</dc:creator>
  <cp:lastModifiedBy>Yewei Wang</cp:lastModifiedBy>
  <cp:revision>61</cp:revision>
  <dcterms:created xsi:type="dcterms:W3CDTF">2020-07-12T05:16:34Z</dcterms:created>
  <dcterms:modified xsi:type="dcterms:W3CDTF">2020-07-15T13:31:16Z</dcterms:modified>
</cp:coreProperties>
</file>