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9" r:id="rId24"/>
    <p:sldId id="280" r:id="rId25"/>
    <p:sldId id="282" r:id="rId26"/>
    <p:sldId id="283" r:id="rId27"/>
    <p:sldId id="278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4825C-5554-48C0-A341-1B75030B61D4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293EA-DF26-4B03-855D-B63720A37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3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7137D-2710-45F3-94BB-9BC9A061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1042C-5796-4BBC-8CD7-BAE10EADD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A8024-E8C2-4CA1-B0CF-3A80BF92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60328-675E-45A4-A5ED-691AA228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28362-EB0C-4F31-B2AF-2D019E4C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36CA5-79BD-40CE-988C-382989D5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97A35-EE64-4CE9-8228-8B6F9F73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ACD9A-B11C-4AAE-8357-E35997D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D4648-B506-43E9-A781-DF43A56E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4F154-CE9C-434C-817E-1BC6B3A9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2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C1F981-AC68-44F5-91C8-2CE9F5160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F1241-8CDB-4B34-81AF-895AF03C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A2CF1-794E-405E-B3C0-1080D25B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341E1-F9DE-4354-8D23-D3CA7F80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F0654-B773-4E09-A28D-45B11365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47F1-6ED6-413B-9B2B-54337F01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2EADA-273C-4BEA-9689-D090E6125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81A5F-61DD-40F4-860E-9B3E3333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BC313-4DD9-443F-AB15-3070E885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844F8-EA80-4EA5-B986-139BD8B9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2904E-9E66-4702-9966-34DB5808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1BB08-6CB3-4C04-82BA-F267596E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10BFE-7C21-4EA5-8AB1-789C9B08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9E841-8A9E-483B-BB1B-6B429D77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662D8-AD51-4D3C-82E2-3F703114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8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F133-EF06-4981-B50B-3FEE445A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AF2ED-E098-4636-A038-69626BD96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FD1865-87F4-46F1-9A0D-F44B83E8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117CE-81EA-446E-977E-84E81BC4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EB131-A951-44AA-A4D1-89D65BA0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AC66E-6225-445B-90B3-3499DA3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8F4-EEAF-46DA-81EA-EA1232A4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90389-F442-4C8A-8DDC-DB5823D7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C4586-38DE-4B9A-8160-473183CB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E6126-B88D-4D36-819A-475C65F9F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E21844-3CE6-4256-A9F8-7203B458F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3FE744-75D4-4E74-81B0-DF3AA768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9EF112-7799-43D8-886B-86864583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A56927-158A-4E60-B442-7FB13290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DC001-3AB2-4967-AFD0-982995A2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2BDE58-AE1C-437C-9CE0-E5DD6964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7D51ED-5DC8-4FC3-ADF5-46B06147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0FD4B8-9908-4E27-86F7-277520E3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E8DE96-274C-4EBB-B7E8-1F37887B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A0F77-6351-4DFB-9022-A47AD1D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7AA90-BD87-422B-82DC-5F1A8E8E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804D0-988E-4496-9801-F40889CD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1146C-D5E0-4819-A91C-761CD34E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9BA8D-49DC-441B-AC39-860F0D6B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F48A3-BC00-432A-940C-7AE0D95E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6F0C8-998A-4E01-8293-F0D0012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292BD-A1A9-4C0D-8E51-BEDDBB1A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39A76-50E9-4851-918A-0ACAFB7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285D0-BEBE-4EDB-9BCC-22C7B9EF0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6AC1D-27A9-4198-B2DE-7001474D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F1A68-3AC7-48A0-8AF4-AEAB6AD1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1BCC0-FC08-4D91-B59B-2DD66F9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150C3-7F83-4E48-A8B7-20D0D5AB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8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FB7AF9-5248-42CC-BE23-F727A538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F82B7-099D-4785-909D-69553C3DA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700AA-488C-4976-A576-F2ADBFEE1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2976-494A-47BC-A428-54A89B39705E}" type="datetimeFigureOut">
              <a:rPr lang="zh-CN" altLang="en-US" smtClean="0"/>
              <a:t>2020/03/15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36A3-46D0-4CD0-A144-B74562BD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A06C3-7730-4FE6-B2BD-A4F03001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6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E5D5F-B218-4405-BE2E-49F5A7F0C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CSP/NOIP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强化与冲刺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21CE1-3E86-4212-AF3E-A4A841CA1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Walking C++ </a:t>
            </a:r>
            <a:r>
              <a:rPr lang="zh-CN" altLang="en-US" dirty="0"/>
              <a:t>强化冲刺班</a:t>
            </a:r>
          </a:p>
        </p:txBody>
      </p:sp>
    </p:spTree>
    <p:extLst>
      <p:ext uri="{BB962C8B-B14F-4D97-AF65-F5344CB8AC3E}">
        <p14:creationId xmlns:p14="http://schemas.microsoft.com/office/powerpoint/2010/main" val="20359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E04A0-142D-4084-992F-E9E0E176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二维前缀和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A0FB-2E4E-4DCD-89F4-7C5475C7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7047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上角（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x1,y1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 右下角 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x2,y2)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的矩阵的数字和。利用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sum[x][y],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快速求取求左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所求值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sum[x2][y2]-sum[x2][y1-1]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-sum[x1-1][y2]+sum[x1-1][y1-1];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容斥原理：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sum[x2][y2]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包括了待求区间（简称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），待求区间左侧（简称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），待求区间上侧（简称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），待求区间左上侧（简称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）。有如下关系：加加减减即可得出结论。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sum[x2][y2]     = UL + U + L + Q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sum[x2][y1-1]   = UL + L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sum[x1-1][y2]   = UL + U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sum[x1-1][y1-1] = UL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0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30479-E893-4A84-81EE-231CA408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HNOI2003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激光炸弹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5BB04-4A21-4812-A1B9-989070FE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OJ</a:t>
            </a:r>
            <a:r>
              <a:rPr lang="zh-CN" altLang="en-US" dirty="0"/>
              <a:t>来源：计蒜客</a:t>
            </a:r>
            <a:r>
              <a:rPr lang="en-US" altLang="zh-CN" dirty="0"/>
              <a:t>T2431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在</a:t>
            </a:r>
            <a:r>
              <a:rPr lang="en-US" altLang="zh-CN" dirty="0"/>
              <a:t>5000</a:t>
            </a:r>
            <a:r>
              <a:rPr lang="zh-CN" altLang="en-US" dirty="0"/>
              <a:t>*</a:t>
            </a:r>
            <a:r>
              <a:rPr lang="en-US" altLang="zh-CN" dirty="0"/>
              <a:t>5000</a:t>
            </a:r>
            <a:r>
              <a:rPr lang="zh-CN" altLang="en-US" dirty="0"/>
              <a:t>的地图上有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&lt;=10000</a:t>
            </a:r>
            <a:r>
              <a:rPr lang="zh-CN" altLang="en-US" dirty="0"/>
              <a:t>）个目标，每个目标有其价值。现在用一个炸弹去摧毁这些目标，该炸弹杀伤范围是</a:t>
            </a:r>
            <a:r>
              <a:rPr lang="en-US" altLang="zh-CN" dirty="0"/>
              <a:t>R*R</a:t>
            </a:r>
            <a:r>
              <a:rPr lang="zh-CN" altLang="en-US" dirty="0"/>
              <a:t>的正方形，且边与坐标轴平行。当目标在正方形内将会被摧毁，在边上或正方形外不会被摧毁。问现在能摧毁的最多的价值。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第一行两个数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表示目标数和爆炸范围。下面</a:t>
            </a:r>
            <a:r>
              <a:rPr lang="en-US" altLang="zh-CN" dirty="0"/>
              <a:t>n</a:t>
            </a:r>
            <a:r>
              <a:rPr lang="zh-CN" altLang="en-US" dirty="0"/>
              <a:t>行每行</a:t>
            </a:r>
            <a:r>
              <a:rPr lang="en-US" altLang="zh-CN" dirty="0"/>
              <a:t>3</a:t>
            </a:r>
            <a:r>
              <a:rPr lang="zh-CN" altLang="en-US" dirty="0"/>
              <a:t>个整数分别表示目标的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  <a:r>
              <a:rPr lang="en-US" altLang="zh-CN" dirty="0"/>
              <a:t>,y</a:t>
            </a:r>
            <a:r>
              <a:rPr lang="zh-CN" altLang="en-US" dirty="0"/>
              <a:t>坐标</a:t>
            </a:r>
            <a:r>
              <a:rPr lang="en-US" altLang="zh-CN" dirty="0"/>
              <a:t>,</a:t>
            </a:r>
            <a:r>
              <a:rPr lang="zh-CN" altLang="en-US" dirty="0"/>
              <a:t>价值。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输出仅一个数字表示一个炸弹所能摧毁的最大价值。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448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4D9A-53AA-4132-BFD6-B9A1EEA4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HNOI2003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激光炸弹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DCD2C-B3A5-4E94-AA95-3588C695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876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二维前缀和，由于坐标只有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，开数组不会爆空间。二维前缀和形式记录目标价值，即从（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）到（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）的矩形空间里目标物价值和。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枚举炸弹的位置，可以设炸弹的右上角为（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则从（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）到右上角（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）的矩形范围内的目标和可以用二维前缀和数组快速统计出来，更新答案即可。注意枚举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开始。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设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sum[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为数组，则有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ans,sum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][j]-sum[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-R][j]-sum[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][j-R]+sum[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-R][j-R]);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初始时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=-INF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6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BDDD0-EE76-4C34-A0C9-FE1FDDE4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7058C-4531-4EC6-81E8-ECCBD734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差分可以理解成前缀和的逆操作。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a</a:t>
            </a:r>
            <a:r>
              <a:rPr lang="zh-CN" altLang="en-US" dirty="0"/>
              <a:t>数组进行差分，得到</a:t>
            </a:r>
            <a:r>
              <a:rPr lang="en-US" altLang="zh-CN" dirty="0"/>
              <a:t>b</a:t>
            </a:r>
            <a:r>
              <a:rPr lang="zh-CN" altLang="en-US" dirty="0"/>
              <a:t>数组，则</a:t>
            </a:r>
            <a:r>
              <a:rPr lang="en-US" altLang="zh-CN" b="1" dirty="0"/>
              <a:t>a</a:t>
            </a:r>
            <a:r>
              <a:rPr lang="zh-CN" altLang="en-US" b="1" dirty="0"/>
              <a:t>数组是</a:t>
            </a:r>
            <a:r>
              <a:rPr lang="en-US" altLang="zh-CN" b="1" dirty="0"/>
              <a:t>b</a:t>
            </a:r>
            <a:r>
              <a:rPr lang="zh-CN" altLang="en-US" b="1" dirty="0"/>
              <a:t>数组的前缀和数组</a:t>
            </a:r>
            <a:r>
              <a:rPr lang="zh-CN" altLang="en-US" dirty="0"/>
              <a:t>。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b[1] = a[1] , b[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– a[i-1];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利用前缀，我们可以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单点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区间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查询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，但不能修改。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利用差分，我们可以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单点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区间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修改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，但不能查询。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数组中的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l..r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的区间全体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加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上一个数字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操作如下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b[l]+=d; b[r+1]-=d;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即可。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差分常用于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简单的 “区间修改，单点查询” 问题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9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11EAE-823C-4B72-A602-F4826154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HDU1556 Color the ball】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103C1-454F-4177-B1A4-422E48DA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个气球排成一排，从左到右依次编号为</a:t>
            </a:r>
            <a:r>
              <a:rPr lang="en-US" altLang="zh-CN" dirty="0"/>
              <a:t>1,2,3....N.</a:t>
            </a:r>
            <a:r>
              <a:rPr lang="zh-CN" altLang="en-US" dirty="0"/>
              <a:t>每次给定</a:t>
            </a:r>
            <a:r>
              <a:rPr lang="en-US" altLang="zh-CN" dirty="0"/>
              <a:t>2</a:t>
            </a:r>
            <a:r>
              <a:rPr lang="zh-CN" altLang="en-US" dirty="0"/>
              <a:t>个整数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b(a &lt;= b),  </a:t>
            </a:r>
            <a:r>
              <a:rPr lang="zh-CN" altLang="en-US" dirty="0"/>
              <a:t>从气球</a:t>
            </a:r>
            <a:r>
              <a:rPr lang="en-US" altLang="zh-CN" dirty="0"/>
              <a:t>a</a:t>
            </a:r>
            <a:r>
              <a:rPr lang="zh-CN" altLang="en-US" dirty="0"/>
              <a:t>开始到气球</a:t>
            </a:r>
            <a:r>
              <a:rPr lang="en-US" altLang="zh-CN" dirty="0"/>
              <a:t>b</a:t>
            </a:r>
            <a:r>
              <a:rPr lang="zh-CN" altLang="en-US" dirty="0"/>
              <a:t> 涂一次颜色。如此</a:t>
            </a:r>
            <a:r>
              <a:rPr lang="en-US" altLang="zh-CN" dirty="0"/>
              <a:t>N</a:t>
            </a:r>
            <a:r>
              <a:rPr lang="zh-CN" altLang="en-US" dirty="0"/>
              <a:t>次后，求每个气球被涂过几次颜色。</a:t>
            </a:r>
            <a:r>
              <a:rPr lang="en-US" altLang="zh-CN" dirty="0"/>
              <a:t>N&lt;=100000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多组输入，每组输入第一行表示</a:t>
            </a:r>
            <a:r>
              <a:rPr lang="en-US" altLang="zh-CN" dirty="0"/>
              <a:t>N</a:t>
            </a:r>
            <a:r>
              <a:rPr lang="zh-CN" altLang="en-US" dirty="0"/>
              <a:t>，即</a:t>
            </a:r>
            <a:r>
              <a:rPr lang="en-US" altLang="zh-CN" dirty="0"/>
              <a:t>N</a:t>
            </a:r>
            <a:r>
              <a:rPr lang="zh-CN" altLang="en-US" dirty="0"/>
              <a:t>次涂色，下面</a:t>
            </a:r>
            <a:r>
              <a:rPr lang="en-US" altLang="zh-CN" dirty="0"/>
              <a:t>N</a:t>
            </a:r>
            <a:r>
              <a:rPr lang="zh-CN" altLang="en-US" dirty="0"/>
              <a:t>行表示每次涂色的区间，当</a:t>
            </a:r>
            <a:r>
              <a:rPr lang="en-US" altLang="zh-CN" dirty="0"/>
              <a:t>N=0</a:t>
            </a:r>
            <a:r>
              <a:rPr lang="zh-CN" altLang="en-US" dirty="0"/>
              <a:t>输入停止。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每组输出占一行，一行</a:t>
            </a:r>
            <a:r>
              <a:rPr lang="en-US" altLang="zh-CN" dirty="0"/>
              <a:t>N</a:t>
            </a:r>
            <a:r>
              <a:rPr lang="zh-CN" altLang="en-US" dirty="0"/>
              <a:t>个数字，第</a:t>
            </a:r>
            <a:r>
              <a:rPr lang="en-US" altLang="zh-CN" dirty="0" err="1"/>
              <a:t>i</a:t>
            </a:r>
            <a:r>
              <a:rPr lang="zh-CN" altLang="en-US" dirty="0"/>
              <a:t>个数字表示第</a:t>
            </a:r>
            <a:r>
              <a:rPr lang="en-US" altLang="zh-CN" dirty="0" err="1"/>
              <a:t>i</a:t>
            </a:r>
            <a:r>
              <a:rPr lang="zh-CN" altLang="en-US" dirty="0"/>
              <a:t>个气球被涂色几次。</a:t>
            </a:r>
          </a:p>
        </p:txBody>
      </p:sp>
    </p:spTree>
    <p:extLst>
      <p:ext uri="{BB962C8B-B14F-4D97-AF65-F5344CB8AC3E}">
        <p14:creationId xmlns:p14="http://schemas.microsoft.com/office/powerpoint/2010/main" val="371966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02B0-8827-4DA9-A5DD-51730423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HDU1556 Color the ball】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20A3F-4F34-4B74-94DE-A1082E89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差分数组的应用。设数组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表示每个气球被涂色的次数，一开始全为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，对应的差分数组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b[]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也全为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对区间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l..r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涂色，即把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数组中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l..r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区间内所有数字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，对应差分数组的应用：</a:t>
            </a:r>
            <a:r>
              <a:rPr lang="zh-CN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“将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数组中的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l..r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的区间全体加上一个数字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操作是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b[l]+=d; b[r+1]-=d; </a:t>
            </a:r>
            <a:r>
              <a:rPr lang="zh-CN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altLang="zh-CN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b[l]++;b[r+1]--;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即可。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最后更新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数组。根据定义，若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数组的差分数组，则说明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数组的前缀和数组，所以对于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数组有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a[1]=b[1],a[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]=a[i-1]+b[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最后输出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数组即可。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1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C076-AC0E-407A-A24A-8D1410E4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3CCFE-7213-44A1-8A5F-6650766A0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树状数组可以理解成对普通前缀和数组的优化，其本质上是“</a:t>
            </a:r>
            <a:r>
              <a:rPr lang="zh-CN" altLang="en-US" b="1" dirty="0"/>
              <a:t>支持区间单点修改的前缀和数组</a:t>
            </a:r>
            <a:r>
              <a:rPr lang="zh-CN" altLang="en-US" dirty="0"/>
              <a:t>”。不同于普通前缀和数组，树状数组内每个元素保存的是</a:t>
            </a:r>
            <a:r>
              <a:rPr lang="zh-CN" altLang="en-US" b="1" dirty="0"/>
              <a:t>前“</a:t>
            </a:r>
            <a:r>
              <a:rPr lang="en-US" altLang="zh-CN" b="1" dirty="0"/>
              <a:t>2</a:t>
            </a:r>
            <a:r>
              <a:rPr lang="zh-CN" altLang="en-US" b="1" dirty="0"/>
              <a:t>的幂次”个</a:t>
            </a:r>
            <a:r>
              <a:rPr lang="zh-CN" altLang="en-US" dirty="0"/>
              <a:t>元素和。即</a:t>
            </a:r>
            <a:r>
              <a:rPr lang="en-US" altLang="zh-CN" dirty="0"/>
              <a:t>1,2,4,8…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2513D-C391-49F6-9FA5-C3F34AE6D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1067"/>
            <a:ext cx="6927850" cy="35985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66853F-6A7F-4749-87F5-6C9F70F199E9}"/>
              </a:ext>
            </a:extLst>
          </p:cNvPr>
          <p:cNvSpPr txBox="1"/>
          <p:nvPr/>
        </p:nvSpPr>
        <p:spPr>
          <a:xfrm>
            <a:off x="6988029" y="3330429"/>
            <a:ext cx="4365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如图，是一个长度为</a:t>
            </a:r>
            <a:r>
              <a:rPr lang="en-US" altLang="zh-CN" sz="2800" dirty="0"/>
              <a:t>8</a:t>
            </a:r>
            <a:r>
              <a:rPr lang="zh-CN" altLang="en-US" sz="2800" dirty="0"/>
              <a:t>的数组对应的树状数组。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灰色表示树状数组中的元素所保存的</a:t>
            </a:r>
            <a:r>
              <a:rPr lang="zh-CN" altLang="en-US" sz="2800" b="1" dirty="0"/>
              <a:t>对应位置的元素和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真正存储在树状数组里的仅有标号的元素，没有灰色格子元素。</a:t>
            </a:r>
          </a:p>
        </p:txBody>
      </p:sp>
    </p:spTree>
    <p:extLst>
      <p:ext uri="{BB962C8B-B14F-4D97-AF65-F5344CB8AC3E}">
        <p14:creationId xmlns:p14="http://schemas.microsoft.com/office/powerpoint/2010/main" val="264914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DCB0F-3509-4F39-B1EE-300608F9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2A00C-A95E-4FB1-8D47-3B09D934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树状数组中第</a:t>
            </a:r>
            <a:r>
              <a:rPr lang="en-US" altLang="zh-CN" dirty="0" err="1"/>
              <a:t>i</a:t>
            </a:r>
            <a:r>
              <a:rPr lang="zh-CN" altLang="en-US" dirty="0"/>
              <a:t>个元素，对应的是哪些元素（哪段区间）的和呢？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5DA70-9961-46D7-93CE-F855AEF8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51" y="2360998"/>
            <a:ext cx="7329823" cy="359856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E44E6AD-08D2-4E7B-B05A-F8964761F7F2}"/>
              </a:ext>
            </a:extLst>
          </p:cNvPr>
          <p:cNvSpPr txBox="1">
            <a:spLocks/>
          </p:cNvSpPr>
          <p:nvPr/>
        </p:nvSpPr>
        <p:spPr>
          <a:xfrm>
            <a:off x="838200" y="236099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不难发现，将数字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转换为二进制后，其末尾有几个零，就对应了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的（零的个数）次方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对应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，末尾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，则保存了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2^1=2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个数字，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对应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，末尾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，则保存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2^3=8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个数字。同理奇数的末尾没有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0,2^0=1,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所以奇数编号的格子只保存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个数字。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AC92C-0410-4E1F-B7C9-884F6F7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0351F-27CB-45D3-B4CB-CAB09249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r>
              <a:rPr lang="zh-CN" altLang="en-US" dirty="0"/>
              <a:t>对于给定的数字</a:t>
            </a:r>
            <a:r>
              <a:rPr lang="en-US" altLang="zh-CN" dirty="0"/>
              <a:t>x</a:t>
            </a:r>
            <a:r>
              <a:rPr lang="zh-CN" altLang="en-US" dirty="0"/>
              <a:t>，如何快速求出 </a:t>
            </a:r>
            <a:r>
              <a:rPr lang="en-US" altLang="zh-CN" b="1" dirty="0"/>
              <a:t>2</a:t>
            </a:r>
            <a:r>
              <a:rPr lang="zh-CN" altLang="en-US" b="1" dirty="0"/>
              <a:t>的“末尾的</a:t>
            </a:r>
            <a:r>
              <a:rPr lang="en-US" altLang="zh-CN" b="1" dirty="0"/>
              <a:t>0</a:t>
            </a:r>
            <a:r>
              <a:rPr lang="zh-CN" altLang="en-US" b="1" dirty="0"/>
              <a:t>个数”次方 </a:t>
            </a:r>
            <a:r>
              <a:rPr lang="zh-CN" altLang="en-US" dirty="0"/>
              <a:t>？利用下面这个函数即可。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lowbit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x){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&amp; (-x);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原理：在补码表示法（见初赛资料）下，负数的补码表示形式为按位取反后末位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，所以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–x = (~n)+1,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原式变为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x&amp;(~x+1),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~x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表示按位取反，即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的二进制中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变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1,1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变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，所以末尾的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全部变成了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，而后又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导致进位，遇见第一个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停止，恰好和原来的末尾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位置相同，在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下结果为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，其他因为取反都为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423109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6703D-BD95-4FE4-A95D-4B64A870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D81E9-89FB-4CEE-8BE6-7AA1EE5B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x=6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假设是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位补码形式存储数字，则在计算机中存储的是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+6 =&gt; 0000 0110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（开头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表示正数，后面不变）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-6 =&gt;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负数，则将数字绝对值按位取反后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+1; 0000 0110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取反后的结果是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1111 1001 ,+1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后结果为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1111 1010,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所以有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-6 =&gt; 1111 1010</a:t>
            </a:r>
          </a:p>
          <a:p>
            <a:endParaRPr lang="en-US" altLang="zh-CN" dirty="0"/>
          </a:p>
          <a:p>
            <a:r>
              <a:rPr lang="en-US" altLang="zh-CN" dirty="0"/>
              <a:t>6&amp;(-6) =&gt;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0110 &amp; 1111 1010 =&gt; 0000 0010 =&gt; 2</a:t>
            </a:r>
          </a:p>
          <a:p>
            <a:r>
              <a:rPr lang="zh-CN" altLang="en-US" dirty="0"/>
              <a:t>恰好对应树状数组中，下标为</a:t>
            </a:r>
            <a:r>
              <a:rPr lang="en-US" altLang="zh-CN" dirty="0"/>
              <a:t>6</a:t>
            </a:r>
            <a:r>
              <a:rPr lang="zh-CN" altLang="en-US" dirty="0"/>
              <a:t>的格子保存了</a:t>
            </a:r>
            <a:r>
              <a:rPr lang="en-US" altLang="zh-CN" dirty="0"/>
              <a:t>2</a:t>
            </a:r>
            <a:r>
              <a:rPr lang="zh-CN" altLang="en-US" dirty="0"/>
              <a:t>个元素的和。</a:t>
            </a:r>
          </a:p>
        </p:txBody>
      </p:sp>
    </p:spTree>
    <p:extLst>
      <p:ext uri="{BB962C8B-B14F-4D97-AF65-F5344CB8AC3E}">
        <p14:creationId xmlns:p14="http://schemas.microsoft.com/office/powerpoint/2010/main" val="351208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1869-6528-473B-A43C-74BB8ABC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D7369-09A9-4C88-BE62-034B1C34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这里的</a:t>
            </a:r>
            <a:r>
              <a:rPr lang="zh-CN" altLang="en-US" b="1" dirty="0"/>
              <a:t>区间问题</a:t>
            </a:r>
            <a:r>
              <a:rPr lang="zh-CN" altLang="en-US" dirty="0"/>
              <a:t>，特指在 </a:t>
            </a:r>
            <a:r>
              <a:rPr lang="en-US" altLang="zh-CN" dirty="0"/>
              <a:t>OI/ACM</a:t>
            </a:r>
            <a:r>
              <a:rPr lang="zh-CN" altLang="en-US" dirty="0"/>
              <a:t> 中经常出现的，考察区间查询的一类问题。抽象化后，区间问题常常表现为以下两种：</a:t>
            </a:r>
            <a:endParaRPr lang="en-US" altLang="zh-CN" dirty="0"/>
          </a:p>
          <a:p>
            <a:pPr lvl="1"/>
            <a:r>
              <a:rPr lang="zh-CN" altLang="en-US" b="1" dirty="0"/>
              <a:t>区间最值问题</a:t>
            </a:r>
            <a:r>
              <a:rPr lang="zh-CN" altLang="en-US" dirty="0"/>
              <a:t>（最大</a:t>
            </a:r>
            <a:r>
              <a:rPr lang="en-US" altLang="zh-CN" dirty="0"/>
              <a:t>/</a:t>
            </a:r>
            <a:r>
              <a:rPr lang="zh-CN" altLang="en-US" dirty="0"/>
              <a:t>最小），</a:t>
            </a:r>
            <a:r>
              <a:rPr lang="en-US" altLang="zh-CN" dirty="0"/>
              <a:t>Range Minimum/Maximum Query</a:t>
            </a:r>
            <a:r>
              <a:rPr lang="zh-CN" altLang="en-US" dirty="0"/>
              <a:t>，也简称为</a:t>
            </a:r>
            <a:r>
              <a:rPr lang="en-US" altLang="zh-CN" dirty="0"/>
              <a:t>RMQ</a:t>
            </a:r>
            <a:r>
              <a:rPr lang="zh-CN" altLang="en-US" dirty="0"/>
              <a:t>问题。</a:t>
            </a:r>
            <a:endParaRPr lang="en-US" altLang="zh-CN" dirty="0"/>
          </a:p>
          <a:p>
            <a:pPr lvl="1"/>
            <a:r>
              <a:rPr lang="zh-CN" altLang="en-US" b="1" dirty="0"/>
              <a:t>区间和问题</a:t>
            </a:r>
            <a:r>
              <a:rPr lang="zh-CN" altLang="en-US" dirty="0"/>
              <a:t>（区间内的和或进行某种运算某种操作后的结果）</a:t>
            </a:r>
            <a:endParaRPr lang="en-US" altLang="zh-CN" dirty="0"/>
          </a:p>
          <a:p>
            <a:r>
              <a:rPr lang="zh-CN" altLang="en-US" dirty="0"/>
              <a:t>我们也可以将区间问题分成 </a:t>
            </a:r>
            <a:r>
              <a:rPr lang="zh-CN" altLang="en-US" b="1" dirty="0"/>
              <a:t>静态区间 </a:t>
            </a:r>
            <a:r>
              <a:rPr lang="zh-CN" altLang="en-US" dirty="0"/>
              <a:t>问题与 </a:t>
            </a:r>
            <a:r>
              <a:rPr lang="zh-CN" altLang="en-US" b="1" dirty="0"/>
              <a:t>动态区间 </a:t>
            </a:r>
            <a:r>
              <a:rPr lang="zh-CN" altLang="en-US" dirty="0"/>
              <a:t>问题。</a:t>
            </a:r>
            <a:endParaRPr lang="en-US" altLang="zh-CN" dirty="0"/>
          </a:p>
          <a:p>
            <a:pPr lvl="1"/>
            <a:r>
              <a:rPr lang="zh-CN" altLang="en-US" dirty="0"/>
              <a:t>所谓静态，即区间内的数字不会变化，不会修改。</a:t>
            </a:r>
            <a:endParaRPr lang="en-US" altLang="zh-CN" dirty="0"/>
          </a:p>
          <a:p>
            <a:pPr lvl="1"/>
            <a:r>
              <a:rPr lang="zh-CN" altLang="en-US" dirty="0"/>
              <a:t>所谓动态，即区间内的数字会变化，会修改。</a:t>
            </a:r>
            <a:endParaRPr lang="en-US" altLang="zh-CN" dirty="0"/>
          </a:p>
          <a:p>
            <a:r>
              <a:rPr lang="zh-CN" altLang="en-US" dirty="0"/>
              <a:t>对于查询与修改，也分为两种。即 </a:t>
            </a:r>
            <a:r>
              <a:rPr lang="zh-CN" altLang="en-US" b="1" dirty="0"/>
              <a:t>“单点” </a:t>
            </a:r>
            <a:r>
              <a:rPr lang="zh-CN" altLang="en-US" dirty="0"/>
              <a:t>与 </a:t>
            </a:r>
            <a:r>
              <a:rPr lang="zh-CN" altLang="en-US" b="1" dirty="0"/>
              <a:t>“区间”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单点修改单点查询，指只修改</a:t>
            </a:r>
            <a:r>
              <a:rPr lang="zh-CN" altLang="en-US" b="1" dirty="0"/>
              <a:t>某一个</a:t>
            </a:r>
            <a:r>
              <a:rPr lang="zh-CN" altLang="en-US" dirty="0"/>
              <a:t>数字或查询</a:t>
            </a:r>
            <a:r>
              <a:rPr lang="zh-CN" altLang="en-US" b="1" dirty="0"/>
              <a:t>某一个</a:t>
            </a:r>
            <a:r>
              <a:rPr lang="zh-CN" altLang="en-US" dirty="0"/>
              <a:t>点。</a:t>
            </a:r>
            <a:endParaRPr lang="en-US" altLang="zh-CN" dirty="0"/>
          </a:p>
          <a:p>
            <a:pPr lvl="1"/>
            <a:r>
              <a:rPr lang="zh-CN" altLang="en-US" dirty="0"/>
              <a:t>区间查询区间修改，指修改</a:t>
            </a:r>
            <a:r>
              <a:rPr lang="zh-CN" altLang="en-US" b="1" dirty="0"/>
              <a:t>某一段</a:t>
            </a:r>
            <a:r>
              <a:rPr lang="zh-CN" altLang="en-US" dirty="0"/>
              <a:t>数字或查询</a:t>
            </a:r>
            <a:r>
              <a:rPr lang="zh-CN" altLang="en-US" b="1" dirty="0"/>
              <a:t>某一段</a:t>
            </a:r>
            <a:r>
              <a:rPr lang="zh-CN" altLang="en-US" dirty="0"/>
              <a:t>区间。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31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2D606-BF14-41D6-AE4B-1EFC1B6D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E62A6-D064-4A8B-BBCF-253973CC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2680"/>
          </a:xfrm>
        </p:spPr>
        <p:txBody>
          <a:bodyPr>
            <a:norm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+x</a:t>
            </a:r>
            <a:r>
              <a:rPr lang="zh-CN" altLang="en-US" dirty="0"/>
              <a:t>的二进制表示为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[???...???1000...000],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我们只关心最后一位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和末尾的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设？和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相反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[+x]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[0??...???1000...000]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按位取反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=[1##...###0111...111]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[-x]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补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 [1##...###1000...000]</a:t>
            </a: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[+x]&amp;[-x]=&gt;[0??..???1000...000]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&amp;[1##..###1000...000]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=[000..0001000...000]=&gt;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恰好是我们所求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3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61E3F-502B-407D-99DB-8CC82B08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树状数组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01B1E-35B5-4648-830A-9B713CB2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18"/>
            <a:ext cx="10515600" cy="52179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为什么要这样存储数字？好处在哪里？</a:t>
            </a:r>
            <a:endParaRPr lang="en-US" altLang="zh-CN" dirty="0"/>
          </a:p>
          <a:p>
            <a:r>
              <a:rPr lang="zh-CN" altLang="en-US" dirty="0"/>
              <a:t>这里主要对应的是分治思想。前缀和，差分，不能兼顾查询和修改。树状数组可以 </a:t>
            </a:r>
            <a:r>
              <a:rPr lang="zh-CN" altLang="en-US" b="1" dirty="0">
                <a:solidFill>
                  <a:schemeClr val="bg1"/>
                </a:solidFill>
              </a:rPr>
              <a:t>同时</a:t>
            </a:r>
            <a:r>
              <a:rPr lang="zh-CN" altLang="en-US" b="1" dirty="0"/>
              <a:t> </a:t>
            </a:r>
            <a:r>
              <a:rPr lang="zh-CN" altLang="en-US" dirty="0"/>
              <a:t>做到</a:t>
            </a:r>
            <a:r>
              <a:rPr lang="en-US" altLang="zh-CN" dirty="0" err="1"/>
              <a:t>logN</a:t>
            </a:r>
            <a:r>
              <a:rPr lang="zh-CN" altLang="en-US" dirty="0"/>
              <a:t>级别的查询与修改。</a:t>
            </a:r>
            <a:endParaRPr lang="en-US" altLang="zh-CN" dirty="0"/>
          </a:p>
          <a:p>
            <a:r>
              <a:rPr lang="zh-CN" altLang="en-US" dirty="0"/>
              <a:t>树状数组求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[1..x]</a:t>
            </a:r>
            <a:r>
              <a:rPr lang="zh-CN" altLang="en-US" dirty="0"/>
              <a:t>的方法：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x){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while(x &gt;= 1) {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b[x]; //b[x]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保存了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[x-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(x)..x]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的和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-=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lowbit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// [1..x]=[1..x-lb(x)]+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[x-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(x)..x]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6238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448B5-A9D4-4E15-83FB-0968ABEB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树状数组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单点修改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CCEAA-E14A-4376-8F84-87E39905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87"/>
            <a:ext cx="10515600" cy="5032376"/>
          </a:xfrm>
        </p:spPr>
        <p:txBody>
          <a:bodyPr>
            <a:normAutofit/>
          </a:bodyPr>
          <a:lstStyle/>
          <a:p>
            <a:r>
              <a:rPr lang="zh-CN" altLang="en-US" dirty="0"/>
              <a:t>树状数组求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l..r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/>
              <a:t>区间和 </a:t>
            </a:r>
            <a:r>
              <a:rPr lang="en-US" altLang="zh-CN" dirty="0"/>
              <a:t>: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(r)-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(l-1)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单点修改操作：假设需要在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位置加上数字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add(int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pos,int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d){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while(pos &lt;= n){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b[pos]+=d;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pos+=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lowbit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(pos);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包含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位置的格子也遵循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lowbit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规律，所以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pos+=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lowbit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(pos)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D7633-4EE4-4329-8A0E-2C4F627F2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94" y="2623525"/>
            <a:ext cx="5872104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8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74009-4013-4D84-9526-B8DE6353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树状数组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区间修改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B16292-01A9-42C1-89F0-F8B563B24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如何在树状数组上作区间修改？答：建立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个树状数组，分别维护 </a:t>
                </a:r>
                <a:r>
                  <a:rPr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差分数组 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b[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zh-CN" altLang="en-US" dirty="0"/>
                  <a:t>，和</a:t>
                </a:r>
                <a:r>
                  <a:rPr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差分数组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·</a:t>
                </a:r>
                <a:r>
                  <a:rPr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改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*b[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设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是原数据，由差分数组定义知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,a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的前缀和有式子为</a:t>
                </a:r>
                <a:endParaRPr lang="en-US" altLang="zh-CN" b="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𝑠𝑢𝑚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 algn="ctr">
                  <a:buNone/>
                </a:pPr>
                <a:r>
                  <a:rPr lang="en-US" altLang="zh-CN" b="0" dirty="0"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+1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cs typeface="Courier New" panose="02070309020205020404" pitchFamily="49" charset="0"/>
                </a:endParaRP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区间和可以通过前缀和相减得到，区间修改可以通过差分数组完成，因此，需要两个树状数组分别维护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B16292-01A9-42C1-89F0-F8B563B24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14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F578D-FF56-4C03-9754-F44F4A07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t1[MAXN], t2[MAXN], n;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 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lowbit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x) { return x &amp; (-x); }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add(int pos, int d) {//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位置的数字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d1 = pos * d;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(pos &lt;= n) {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t1[pos] += d, t2[pos] += d1;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pos +=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lowbit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(pos);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// t1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分别维护上述的两个树状数组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add1(int l, int r, int d) {//[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l..r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区间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add(l, d), add(r + 1, -d);  //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将区间加差分为两个前缀加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1F56B48-5F88-4C10-9DD3-C8453E8C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树状数组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区间修改</a:t>
            </a:r>
          </a:p>
        </p:txBody>
      </p:sp>
    </p:spTree>
    <p:extLst>
      <p:ext uri="{BB962C8B-B14F-4D97-AF65-F5344CB8AC3E}">
        <p14:creationId xmlns:p14="http://schemas.microsoft.com/office/powerpoint/2010/main" val="284484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362AA-F0EE-4753-A994-080AC494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树状数组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区间修改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52217-3D3F-40AB-981E-D22BA951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*t, int x) { //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注意这里的传值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ret = 0;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(x) {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 += t[x];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lowbit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ret;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//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用于求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[1..x]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的和，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可能是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，也可能是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*b[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getsum1(int L, int R) { //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求区间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[L..R]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的和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 (r+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壹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(t1,R)-L*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(t1, L–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壹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-(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(t2,R)-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(t2,L-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壹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723DC-38ED-4A97-A998-E84F1C12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【LibreOJ-132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树状数组模板题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D9B10-FA4D-4EB3-B701-09C635BC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题目大意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】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树状数组模板题，第一行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表示数字个数和操作次数。操作分两种，一种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“1 l r x”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表示将区间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l..r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的数字加上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，另一种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“2 l r”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表示询问区间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l..r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的和。数字绝对值小于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10^6.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每个询问输出一行一个整数表示答案。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模板题，将我们上述的操作（两个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，两个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）写好后，写好读入和相应函数的对应关系即可。由于数字的范围都是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10^6,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所以需要注意范围：使用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longlong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即可。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8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4DCF-D379-4641-BBDB-45B0AC4E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8098-014B-4BBF-A9B8-C283828B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线段树是 </a:t>
            </a:r>
            <a:r>
              <a:rPr lang="en-US" altLang="zh-CN" dirty="0"/>
              <a:t>OI/ACM</a:t>
            </a:r>
            <a:r>
              <a:rPr lang="zh-CN" altLang="en-US" dirty="0"/>
              <a:t> 中，最常用的维护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区间信息</a:t>
            </a:r>
            <a:r>
              <a:rPr lang="zh-CN" altLang="en-US" b="1" dirty="0"/>
              <a:t> </a:t>
            </a:r>
            <a:r>
              <a:rPr lang="zh-CN" altLang="en-US" dirty="0"/>
              <a:t>的数据结构。和树状数组相比，线段树有以下特点；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树状数组能完成的工作，线段树一定也能胜任。</a:t>
            </a:r>
            <a:endParaRPr lang="en-US" altLang="zh-CN" b="1" dirty="0"/>
          </a:p>
          <a:p>
            <a:r>
              <a:rPr lang="zh-CN" altLang="en-US" b="1" dirty="0"/>
              <a:t>线段树能完成的工作，树状数组却不一定可以。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线段树可以在 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  <a:r>
              <a:rPr lang="zh-CN" altLang="en-US" dirty="0"/>
              <a:t>的时间复杂度内实现单点修改、区间修改、区间查询（区间求和，求区间最大值，求区间最小值）等操作。这可能也是我们目前阶段遇到的最难的数据结构。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3844000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FAE1-FA05-4EFE-B1F9-74A14940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786A0B-D1F7-4CDC-A199-181BB8ABD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717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线段树本质上是一棵二叉树，不过这个树的每个结点都表示的是</a:t>
                </a:r>
                <a:r>
                  <a:rPr lang="zh-CN" altLang="en-US" b="1" dirty="0"/>
                  <a:t>一段区间</a:t>
                </a:r>
                <a:r>
                  <a:rPr lang="zh-CN" altLang="en-US" dirty="0"/>
                  <a:t>与这个区间上的 </a:t>
                </a:r>
                <a:r>
                  <a:rPr lang="zh-CN" altLang="en-US" b="1" dirty="0"/>
                  <a:t>和</a:t>
                </a:r>
                <a:r>
                  <a:rPr lang="en-US" altLang="zh-CN" b="1" dirty="0"/>
                  <a:t>/</a:t>
                </a:r>
                <a:r>
                  <a:rPr lang="zh-CN" altLang="en-US" b="1" dirty="0"/>
                  <a:t>最值</a:t>
                </a:r>
                <a:r>
                  <a:rPr lang="zh-CN" altLang="en-US" dirty="0"/>
                  <a:t> 信息。在查询区间信息时，采用分治的思路。</a:t>
                </a:r>
                <a:endParaRPr lang="en-US" altLang="zh-CN" dirty="0"/>
              </a:p>
              <a:p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查询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dirty="0"/>
                  <a:t>的和， 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有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𝒔𝒖𝒎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𝒔𝒖𝒎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𝒎𝒊𝒅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𝒔𝒖𝒎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𝒎𝒊𝒅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..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dirty="0"/>
                  <a:t>此时再递归查询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+1 .. 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的和即可。</a:t>
                </a:r>
                <a:endParaRPr lang="en-US" altLang="zh-CN" dirty="0"/>
              </a:p>
              <a:p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查询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dirty="0"/>
                  <a:t>的最大值，令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𝒎𝒊𝒅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𝒎𝒊𝒅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..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dirty="0"/>
                  <a:t>此时再递归查询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+1 .. 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的最大值即可。同理也可应用于最小值。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786A0B-D1F7-4CDC-A199-181BB8ABD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7179"/>
              </a:xfrm>
              <a:blipFill>
                <a:blip r:embed="rId2"/>
                <a:stretch>
                  <a:fillRect l="-1217" t="-2247" b="-1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90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54966-AF44-45F1-A8E2-87E07CB6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36EDD-C592-4C51-B919-C620F409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单纯的分治递归 ，是以 </a:t>
            </a:r>
            <a:r>
              <a:rPr lang="zh-CN" altLang="en-US" b="1" dirty="0"/>
              <a:t>区间长度缩减为</a:t>
            </a:r>
            <a:r>
              <a:rPr lang="en-US" altLang="zh-CN" b="1" dirty="0"/>
              <a:t>1 </a:t>
            </a:r>
            <a:r>
              <a:rPr lang="zh-CN" altLang="en-US" dirty="0"/>
              <a:t>作为停止条件，显然时间复杂度是无法满足需求的。因此我们引入线段树的概念。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前面提到，线段树上的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每个结点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对应的是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一段区间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的信息。假设原始区间为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[1..n],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则 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根节点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保存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[1..n]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的信息，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左孩子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保存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[1..n/2]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的信息，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右孩子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保存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[1+n/2..n]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的信息，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如此建立二叉树，直到区间长度为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时不再细分。</a:t>
            </a:r>
          </a:p>
        </p:txBody>
      </p:sp>
    </p:spTree>
    <p:extLst>
      <p:ext uri="{BB962C8B-B14F-4D97-AF65-F5344CB8AC3E}">
        <p14:creationId xmlns:p14="http://schemas.microsoft.com/office/powerpoint/2010/main" val="304704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86A64-7FC8-4253-A285-F4B270B1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65802-B6B5-468F-817E-52932665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zh-CN" altLang="en-US" dirty="0"/>
              <a:t>前缀和是对区间查询问题的一种常见的优化处理方法。已知给定的一维数组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zh-CN" altLang="en-US" dirty="0"/>
              <a:t>，每次查询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zh-CN" altLang="en-US" dirty="0"/>
              <a:t>数组中一段连续区间的数字和。多次询问。</a:t>
            </a:r>
            <a:endParaRPr lang="en-US" altLang="zh-CN" dirty="0"/>
          </a:p>
          <a:p>
            <a:r>
              <a:rPr lang="zh-CN" altLang="en-US" dirty="0"/>
              <a:t>最朴素的思路，即每次读入区间要求之后，用一层循环</a:t>
            </a:r>
            <a:r>
              <a:rPr lang="zh-CN" altLang="en-US" b="1" dirty="0"/>
              <a:t>累加求和</a:t>
            </a:r>
            <a:r>
              <a:rPr lang="zh-CN" altLang="en-US" dirty="0"/>
              <a:t>，即查询的复杂度是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zh-CN" altLang="en-US" dirty="0"/>
              <a:t>。又因为是多次询问，故还需要一层循环作为外层，易知这种做法复杂度是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O(n^2)</a:t>
            </a:r>
            <a:r>
              <a:rPr lang="zh-CN" altLang="en-US" b="1" dirty="0"/>
              <a:t>。</a:t>
            </a:r>
            <a:endParaRPr lang="en-US" altLang="zh-CN" dirty="0"/>
          </a:p>
          <a:p>
            <a:r>
              <a:rPr lang="zh-CN" altLang="en-US" dirty="0"/>
              <a:t>利用前缀和可以将查询优化到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zh-CN" altLang="en-US" dirty="0"/>
              <a:t>。假设我们定义另外一个数组</a:t>
            </a:r>
            <a:r>
              <a:rPr lang="en-US" altLang="zh-CN" dirty="0"/>
              <a:t>sum</a:t>
            </a:r>
            <a:r>
              <a:rPr lang="zh-CN" altLang="en-US" dirty="0"/>
              <a:t>，有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sum[1]=a[1],sum[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]=sum[i-1]+a[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如果查询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..j]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可直接通过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sum[j] - sum[i-1]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得到。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的定义为：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个数字累加和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，由于对于每个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都是从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作为开头累加的，故称前缀和。</a:t>
            </a:r>
          </a:p>
        </p:txBody>
      </p:sp>
    </p:spTree>
    <p:extLst>
      <p:ext uri="{BB962C8B-B14F-4D97-AF65-F5344CB8AC3E}">
        <p14:creationId xmlns:p14="http://schemas.microsoft.com/office/powerpoint/2010/main" val="265625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FDD60-7814-4BC2-8ED1-13C1B8FA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18B9BF-6234-46C4-95DC-9F9573720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41668"/>
              </p:ext>
            </p:extLst>
          </p:nvPr>
        </p:nvGraphicFramePr>
        <p:xfrm>
          <a:off x="3011266" y="2101968"/>
          <a:ext cx="61058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9">
                  <a:extLst>
                    <a:ext uri="{9D8B030D-6E8A-4147-A177-3AD203B41FA5}">
                      <a16:colId xmlns:a16="http://schemas.microsoft.com/office/drawing/2014/main" val="3096445188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1004155012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3986164916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1024480282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4255507431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1779699729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1345858409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3178529081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270713483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31603145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60007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56C6601-8AF4-46C5-B9F4-ADB1E99B43AC}"/>
              </a:ext>
            </a:extLst>
          </p:cNvPr>
          <p:cNvSpPr txBox="1"/>
          <p:nvPr/>
        </p:nvSpPr>
        <p:spPr>
          <a:xfrm>
            <a:off x="760379" y="1429078"/>
            <a:ext cx="968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以求数组</a:t>
            </a:r>
            <a:r>
              <a:rPr lang="en-US" altLang="zh-CN" sz="2800" dirty="0"/>
              <a:t>[1,7,2,3,0,8,9,5,4,6]</a:t>
            </a:r>
            <a:r>
              <a:rPr lang="zh-CN" altLang="en-US" sz="2800" dirty="0"/>
              <a:t>的最大值为例，建立如下线段树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F0528DB-F678-460E-B272-229853412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41448"/>
              </p:ext>
            </p:extLst>
          </p:nvPr>
        </p:nvGraphicFramePr>
        <p:xfrm>
          <a:off x="2704713" y="3026715"/>
          <a:ext cx="305915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1526831976"/>
                    </a:ext>
                  </a:extLst>
                </a:gridCol>
                <a:gridCol w="611831">
                  <a:extLst>
                    <a:ext uri="{9D8B030D-6E8A-4147-A177-3AD203B41FA5}">
                      <a16:colId xmlns:a16="http://schemas.microsoft.com/office/drawing/2014/main" val="3753303971"/>
                    </a:ext>
                  </a:extLst>
                </a:gridCol>
                <a:gridCol w="611831">
                  <a:extLst>
                    <a:ext uri="{9D8B030D-6E8A-4147-A177-3AD203B41FA5}">
                      <a16:colId xmlns:a16="http://schemas.microsoft.com/office/drawing/2014/main" val="3884625395"/>
                    </a:ext>
                  </a:extLst>
                </a:gridCol>
                <a:gridCol w="611831">
                  <a:extLst>
                    <a:ext uri="{9D8B030D-6E8A-4147-A177-3AD203B41FA5}">
                      <a16:colId xmlns:a16="http://schemas.microsoft.com/office/drawing/2014/main" val="3040282492"/>
                    </a:ext>
                  </a:extLst>
                </a:gridCol>
                <a:gridCol w="611831">
                  <a:extLst>
                    <a:ext uri="{9D8B030D-6E8A-4147-A177-3AD203B41FA5}">
                      <a16:colId xmlns:a16="http://schemas.microsoft.com/office/drawing/2014/main" val="485361493"/>
                    </a:ext>
                  </a:extLst>
                </a:gridCol>
              </a:tblGrid>
              <a:tr h="429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16981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A971ABB-06F9-4D31-862C-7F9BC2B93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30280"/>
              </p:ext>
            </p:extLst>
          </p:nvPr>
        </p:nvGraphicFramePr>
        <p:xfrm>
          <a:off x="6434342" y="3016251"/>
          <a:ext cx="305294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9">
                  <a:extLst>
                    <a:ext uri="{9D8B030D-6E8A-4147-A177-3AD203B41FA5}">
                      <a16:colId xmlns:a16="http://schemas.microsoft.com/office/drawing/2014/main" val="1699634737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961295984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3500008635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3014232414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494646162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994868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EEBFD8CD-8A89-4D58-80FE-63DDE61E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57631"/>
              </p:ext>
            </p:extLst>
          </p:nvPr>
        </p:nvGraphicFramePr>
        <p:xfrm>
          <a:off x="1231299" y="4930306"/>
          <a:ext cx="611831" cy="58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3442103010"/>
                    </a:ext>
                  </a:extLst>
                </a:gridCol>
              </a:tblGrid>
              <a:tr h="5800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63859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E60CE7E7-5129-4E5D-9A91-877CE54F4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69025"/>
              </p:ext>
            </p:extLst>
          </p:nvPr>
        </p:nvGraphicFramePr>
        <p:xfrm>
          <a:off x="1831380" y="3933914"/>
          <a:ext cx="122366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2238780606"/>
                    </a:ext>
                  </a:extLst>
                </a:gridCol>
                <a:gridCol w="611831">
                  <a:extLst>
                    <a:ext uri="{9D8B030D-6E8A-4147-A177-3AD203B41FA5}">
                      <a16:colId xmlns:a16="http://schemas.microsoft.com/office/drawing/2014/main" val="1052470295"/>
                    </a:ext>
                  </a:extLst>
                </a:gridCol>
              </a:tblGrid>
              <a:tr h="371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744345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EF183827-1273-4039-AC0E-B074516F7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13755"/>
              </p:ext>
            </p:extLst>
          </p:nvPr>
        </p:nvGraphicFramePr>
        <p:xfrm>
          <a:off x="3607794" y="3941024"/>
          <a:ext cx="183549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2954895514"/>
                    </a:ext>
                  </a:extLst>
                </a:gridCol>
                <a:gridCol w="611831">
                  <a:extLst>
                    <a:ext uri="{9D8B030D-6E8A-4147-A177-3AD203B41FA5}">
                      <a16:colId xmlns:a16="http://schemas.microsoft.com/office/drawing/2014/main" val="36690320"/>
                    </a:ext>
                  </a:extLst>
                </a:gridCol>
                <a:gridCol w="611831">
                  <a:extLst>
                    <a:ext uri="{9D8B030D-6E8A-4147-A177-3AD203B41FA5}">
                      <a16:colId xmlns:a16="http://schemas.microsoft.com/office/drawing/2014/main" val="1832425500"/>
                    </a:ext>
                  </a:extLst>
                </a:gridCol>
              </a:tblGrid>
              <a:tr h="429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38604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7A226D6-98DC-4575-BC07-4883DD557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10580"/>
              </p:ext>
            </p:extLst>
          </p:nvPr>
        </p:nvGraphicFramePr>
        <p:xfrm>
          <a:off x="6703585" y="3933914"/>
          <a:ext cx="122117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9">
                  <a:extLst>
                    <a:ext uri="{9D8B030D-6E8A-4147-A177-3AD203B41FA5}">
                      <a16:colId xmlns:a16="http://schemas.microsoft.com/office/drawing/2014/main" val="3365002073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1285949374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695900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F514C262-3E79-41AF-A31E-A1443481A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5774"/>
              </p:ext>
            </p:extLst>
          </p:nvPr>
        </p:nvGraphicFramePr>
        <p:xfrm>
          <a:off x="8535352" y="3921461"/>
          <a:ext cx="183176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9">
                  <a:extLst>
                    <a:ext uri="{9D8B030D-6E8A-4147-A177-3AD203B41FA5}">
                      <a16:colId xmlns:a16="http://schemas.microsoft.com/office/drawing/2014/main" val="92307936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3407392641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336484754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115370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4B62561A-7BB3-4E09-B058-EB39A66C5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00428"/>
              </p:ext>
            </p:extLst>
          </p:nvPr>
        </p:nvGraphicFramePr>
        <p:xfrm>
          <a:off x="2154877" y="4938060"/>
          <a:ext cx="61183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344210301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63859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0022122A-AA94-493F-9516-B42B8B520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86857"/>
              </p:ext>
            </p:extLst>
          </p:nvPr>
        </p:nvGraphicFramePr>
        <p:xfrm>
          <a:off x="3065196" y="4966273"/>
          <a:ext cx="61183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344210301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6385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54E5D453-7BAB-49F7-98D1-2ECB05DE9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56721"/>
              </p:ext>
            </p:extLst>
          </p:nvPr>
        </p:nvGraphicFramePr>
        <p:xfrm>
          <a:off x="4384138" y="4949730"/>
          <a:ext cx="122366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1285872723"/>
                    </a:ext>
                  </a:extLst>
                </a:gridCol>
                <a:gridCol w="611831">
                  <a:extLst>
                    <a:ext uri="{9D8B030D-6E8A-4147-A177-3AD203B41FA5}">
                      <a16:colId xmlns:a16="http://schemas.microsoft.com/office/drawing/2014/main" val="1835341838"/>
                    </a:ext>
                  </a:extLst>
                </a:gridCol>
              </a:tblGrid>
              <a:tr h="429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753864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10BA9709-B266-48D7-8772-6D0373469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29924"/>
              </p:ext>
            </p:extLst>
          </p:nvPr>
        </p:nvGraphicFramePr>
        <p:xfrm>
          <a:off x="4234455" y="5819789"/>
          <a:ext cx="61183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344210301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63859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1A1F81C9-3C1D-4EF6-9D9F-F1B7368A3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35365"/>
              </p:ext>
            </p:extLst>
          </p:nvPr>
        </p:nvGraphicFramePr>
        <p:xfrm>
          <a:off x="5225623" y="5819789"/>
          <a:ext cx="61183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344210301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63859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5354BD8-FBFC-4982-B60B-6329FA6B3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99333"/>
              </p:ext>
            </p:extLst>
          </p:nvPr>
        </p:nvGraphicFramePr>
        <p:xfrm>
          <a:off x="6072815" y="4887297"/>
          <a:ext cx="61183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344210301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63859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5548B2F3-EF9E-49F3-9C29-CC751DD44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05296"/>
              </p:ext>
            </p:extLst>
          </p:nvPr>
        </p:nvGraphicFramePr>
        <p:xfrm>
          <a:off x="7002962" y="4887297"/>
          <a:ext cx="61183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344210301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6385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69DB8367-4984-4E0E-959A-68E7216D6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92275"/>
              </p:ext>
            </p:extLst>
          </p:nvPr>
        </p:nvGraphicFramePr>
        <p:xfrm>
          <a:off x="8040048" y="4887297"/>
          <a:ext cx="61183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344210301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63859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CE9E28B2-DE1C-43F7-95FD-BA98270C4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07559"/>
              </p:ext>
            </p:extLst>
          </p:nvPr>
        </p:nvGraphicFramePr>
        <p:xfrm>
          <a:off x="9554357" y="4869125"/>
          <a:ext cx="122117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589">
                  <a:extLst>
                    <a:ext uri="{9D8B030D-6E8A-4147-A177-3AD203B41FA5}">
                      <a16:colId xmlns:a16="http://schemas.microsoft.com/office/drawing/2014/main" val="4184766569"/>
                    </a:ext>
                  </a:extLst>
                </a:gridCol>
                <a:gridCol w="610589">
                  <a:extLst>
                    <a:ext uri="{9D8B030D-6E8A-4147-A177-3AD203B41FA5}">
                      <a16:colId xmlns:a16="http://schemas.microsoft.com/office/drawing/2014/main" val="161305264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56840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D4FA76C8-126D-4421-8980-E7710C503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44003"/>
              </p:ext>
            </p:extLst>
          </p:nvPr>
        </p:nvGraphicFramePr>
        <p:xfrm>
          <a:off x="9239651" y="5812044"/>
          <a:ext cx="61183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344210301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6385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225A92AD-3EBC-407B-844E-987D3E034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04739"/>
              </p:ext>
            </p:extLst>
          </p:nvPr>
        </p:nvGraphicFramePr>
        <p:xfrm>
          <a:off x="10163704" y="5812044"/>
          <a:ext cx="61183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31">
                  <a:extLst>
                    <a:ext uri="{9D8B030D-6E8A-4147-A177-3AD203B41FA5}">
                      <a16:colId xmlns:a16="http://schemas.microsoft.com/office/drawing/2014/main" val="344210301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63859"/>
                  </a:ext>
                </a:extLst>
              </a:tr>
            </a:tbl>
          </a:graphicData>
        </a:graphic>
      </p:graphicFrame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0823186-0590-4278-AAB0-BFEB376F42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4234290" y="2681088"/>
            <a:ext cx="1829921" cy="3456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218B604-30DB-4C6A-AC7F-784B465D91B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 flipH="1">
            <a:off x="2443211" y="3605835"/>
            <a:ext cx="1791079" cy="32807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D4BC0D4-D4EA-45C7-AFF5-EDA0FDBB0E16}"/>
              </a:ext>
            </a:extLst>
          </p:cNvPr>
          <p:cNvCxnSpPr>
            <a:cxnSpLocks/>
            <a:stCxn id="14" idx="2"/>
            <a:endCxn id="35" idx="0"/>
          </p:cNvCxnSpPr>
          <p:nvPr/>
        </p:nvCxnSpPr>
        <p:spPr>
          <a:xfrm>
            <a:off x="4234290" y="3605835"/>
            <a:ext cx="291250" cy="3351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B4B743E-6D04-473C-8B95-86659CDD74D9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6064211" y="2681088"/>
            <a:ext cx="1896603" cy="3351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CCC2026-62AA-46AC-A500-793413CD91D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7314174" y="3595371"/>
            <a:ext cx="646640" cy="3385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814D40-02D0-4E1C-90A6-EED6DFA410BB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7960814" y="3595371"/>
            <a:ext cx="1490421" cy="3260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2F568D1-A7DC-4C5C-8BB5-B6A3B49474E7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6378730" y="4513034"/>
            <a:ext cx="935444" cy="3742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543D0B6-6CE9-40FE-A494-F44B4993716E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 flipH="1">
            <a:off x="7308877" y="4513034"/>
            <a:ext cx="5297" cy="3742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892CDB65-FA25-4EBE-8024-427B7E61ED41}"/>
              </a:ext>
            </a:extLst>
          </p:cNvPr>
          <p:cNvCxnSpPr>
            <a:cxnSpLocks/>
            <a:stCxn id="37" idx="2"/>
            <a:endCxn id="46" idx="0"/>
          </p:cNvCxnSpPr>
          <p:nvPr/>
        </p:nvCxnSpPr>
        <p:spPr>
          <a:xfrm flipH="1">
            <a:off x="8345963" y="4500581"/>
            <a:ext cx="1105272" cy="3867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8F72CF62-C84A-4CD9-AD24-0BE4C95270E9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>
            <a:off x="9451235" y="4500581"/>
            <a:ext cx="713711" cy="36854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701F865-B91B-48F6-B729-1A9CB4774DEF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flipH="1">
            <a:off x="1537214" y="4513034"/>
            <a:ext cx="905997" cy="41727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D6E3B4F-74CB-4EA1-96A6-295F5FC21143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2443211" y="4513034"/>
            <a:ext cx="17581" cy="4250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5BB41657-7310-4A5A-873D-2DB38F54A539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4525540" y="4520144"/>
            <a:ext cx="470429" cy="4295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59ADEF0-A3C0-4EE2-9A89-9265D92AFE05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flipH="1">
            <a:off x="3371111" y="4520144"/>
            <a:ext cx="1154429" cy="4461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4A6CAF2-96A2-439B-80CE-4A629C044553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4995969" y="5528850"/>
            <a:ext cx="535569" cy="2909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627330C-12EA-4028-8B39-262D948450B4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4540370" y="5528850"/>
            <a:ext cx="455599" cy="2909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A9966124-B3B5-4A24-8127-B922481AB9BD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10164946" y="5448245"/>
            <a:ext cx="304673" cy="3637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D7D2375-E2EE-4B0C-A023-6F21398FC355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9545566" y="5448245"/>
            <a:ext cx="619380" cy="3637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6CA5701-14BB-47E9-8421-E8710ABF1197}"/>
              </a:ext>
            </a:extLst>
          </p:cNvPr>
          <p:cNvSpPr txBox="1"/>
          <p:nvPr/>
        </p:nvSpPr>
        <p:spPr>
          <a:xfrm>
            <a:off x="2573116" y="2100514"/>
            <a:ext cx="3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5F12963-3ACE-4D4F-A315-E17D67705991}"/>
              </a:ext>
            </a:extLst>
          </p:cNvPr>
          <p:cNvSpPr txBox="1"/>
          <p:nvPr/>
        </p:nvSpPr>
        <p:spPr>
          <a:xfrm>
            <a:off x="2250932" y="3044201"/>
            <a:ext cx="3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7DDD6CA-B7D3-4821-BD01-48A4A36361EF}"/>
              </a:ext>
            </a:extLst>
          </p:cNvPr>
          <p:cNvSpPr txBox="1"/>
          <p:nvPr/>
        </p:nvSpPr>
        <p:spPr>
          <a:xfrm>
            <a:off x="6040711" y="3028631"/>
            <a:ext cx="3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ABB94D3-3D0A-4FD0-AD71-6B52C3E72353}"/>
              </a:ext>
            </a:extLst>
          </p:cNvPr>
          <p:cNvSpPr txBox="1"/>
          <p:nvPr/>
        </p:nvSpPr>
        <p:spPr>
          <a:xfrm>
            <a:off x="1412309" y="3949411"/>
            <a:ext cx="3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AC82888-20DF-4D7B-9511-B2569245323F}"/>
              </a:ext>
            </a:extLst>
          </p:cNvPr>
          <p:cNvSpPr txBox="1"/>
          <p:nvPr/>
        </p:nvSpPr>
        <p:spPr>
          <a:xfrm>
            <a:off x="3164384" y="3908890"/>
            <a:ext cx="3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1E21C5D5-878F-43A8-A8E9-7DE0EEBEBF18}"/>
              </a:ext>
            </a:extLst>
          </p:cNvPr>
          <p:cNvSpPr txBox="1"/>
          <p:nvPr/>
        </p:nvSpPr>
        <p:spPr>
          <a:xfrm>
            <a:off x="6276951" y="3949411"/>
            <a:ext cx="3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6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4E2279E3-0259-4C43-836F-F21B0A5E7BF4}"/>
              </a:ext>
            </a:extLst>
          </p:cNvPr>
          <p:cNvSpPr txBox="1"/>
          <p:nvPr/>
        </p:nvSpPr>
        <p:spPr>
          <a:xfrm>
            <a:off x="8090416" y="3960535"/>
            <a:ext cx="3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7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192BCC2F-07AE-42D7-936D-3294F5F19133}"/>
              </a:ext>
            </a:extLst>
          </p:cNvPr>
          <p:cNvSpPr txBox="1"/>
          <p:nvPr/>
        </p:nvSpPr>
        <p:spPr>
          <a:xfrm>
            <a:off x="1329580" y="5520635"/>
            <a:ext cx="3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CD001F1C-5848-4EF4-BB5B-781E6A78857F}"/>
              </a:ext>
            </a:extLst>
          </p:cNvPr>
          <p:cNvSpPr txBox="1"/>
          <p:nvPr/>
        </p:nvSpPr>
        <p:spPr>
          <a:xfrm>
            <a:off x="2281524" y="5520635"/>
            <a:ext cx="58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9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BBEB0BE3-89FC-478E-BE82-FAC1EF97C88E}"/>
              </a:ext>
            </a:extLst>
          </p:cNvPr>
          <p:cNvSpPr txBox="1"/>
          <p:nvPr/>
        </p:nvSpPr>
        <p:spPr>
          <a:xfrm>
            <a:off x="3056775" y="5558179"/>
            <a:ext cx="58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43A69DAC-9645-4C49-A0D0-45541AA41A62}"/>
              </a:ext>
            </a:extLst>
          </p:cNvPr>
          <p:cNvSpPr txBox="1"/>
          <p:nvPr/>
        </p:nvSpPr>
        <p:spPr>
          <a:xfrm>
            <a:off x="3769736" y="5000191"/>
            <a:ext cx="58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11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EC4BA01-404F-4726-9E9A-616CC1B450F1}"/>
              </a:ext>
            </a:extLst>
          </p:cNvPr>
          <p:cNvSpPr txBox="1"/>
          <p:nvPr/>
        </p:nvSpPr>
        <p:spPr>
          <a:xfrm>
            <a:off x="6091081" y="5517180"/>
            <a:ext cx="58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12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FB84705-F74F-48EE-AF99-5E7EE52967DC}"/>
              </a:ext>
            </a:extLst>
          </p:cNvPr>
          <p:cNvSpPr txBox="1"/>
          <p:nvPr/>
        </p:nvSpPr>
        <p:spPr>
          <a:xfrm>
            <a:off x="7040190" y="5517180"/>
            <a:ext cx="58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13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85F9BD2-D998-46A3-A3ED-D3ABF3590CCC}"/>
              </a:ext>
            </a:extLst>
          </p:cNvPr>
          <p:cNvSpPr txBox="1"/>
          <p:nvPr/>
        </p:nvSpPr>
        <p:spPr>
          <a:xfrm>
            <a:off x="8039307" y="5505340"/>
            <a:ext cx="58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14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DEDE4A-58A7-4C07-AF4D-096A8628884E}"/>
              </a:ext>
            </a:extLst>
          </p:cNvPr>
          <p:cNvSpPr txBox="1"/>
          <p:nvPr/>
        </p:nvSpPr>
        <p:spPr>
          <a:xfrm>
            <a:off x="8865068" y="4887297"/>
            <a:ext cx="58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15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56546F-F5BF-4387-A2F2-B3867431F4A0}"/>
              </a:ext>
            </a:extLst>
          </p:cNvPr>
          <p:cNvSpPr txBox="1"/>
          <p:nvPr/>
        </p:nvSpPr>
        <p:spPr>
          <a:xfrm>
            <a:off x="4232479" y="6341281"/>
            <a:ext cx="58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22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DD58A95-03CD-44DB-87A0-C9172931FF27}"/>
              </a:ext>
            </a:extLst>
          </p:cNvPr>
          <p:cNvSpPr txBox="1"/>
          <p:nvPr/>
        </p:nvSpPr>
        <p:spPr>
          <a:xfrm>
            <a:off x="5239539" y="6341281"/>
            <a:ext cx="58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23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142B272-D192-468F-9E4F-EF287F3712D6}"/>
              </a:ext>
            </a:extLst>
          </p:cNvPr>
          <p:cNvSpPr txBox="1"/>
          <p:nvPr/>
        </p:nvSpPr>
        <p:spPr>
          <a:xfrm>
            <a:off x="9230312" y="6353436"/>
            <a:ext cx="58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30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9733234-80F2-41B4-BADD-187F1F5F7F7A}"/>
              </a:ext>
            </a:extLst>
          </p:cNvPr>
          <p:cNvSpPr txBox="1"/>
          <p:nvPr/>
        </p:nvSpPr>
        <p:spPr>
          <a:xfrm>
            <a:off x="10190695" y="6334780"/>
            <a:ext cx="58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31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41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AD9C4-746B-4C2A-8BCA-492DE717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D42D3-D1B5-43BA-A900-D31319AF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线段树的结点有多种写法，这里我们采用结构体形式。每个结点需要保存三个信息：</a:t>
            </a:r>
            <a:r>
              <a:rPr lang="zh-CN" altLang="en-US" b="1" dirty="0"/>
              <a:t>左端点</a:t>
            </a:r>
            <a:r>
              <a:rPr lang="zh-CN" altLang="en-US" dirty="0"/>
              <a:t>，</a:t>
            </a:r>
            <a:r>
              <a:rPr lang="zh-CN" altLang="en-US" b="1" dirty="0"/>
              <a:t>右端点</a:t>
            </a:r>
            <a:r>
              <a:rPr lang="zh-CN" altLang="en-US" dirty="0"/>
              <a:t>，</a:t>
            </a:r>
            <a:r>
              <a:rPr lang="zh-CN" altLang="en-US" b="1" dirty="0"/>
              <a:t>区间信息</a:t>
            </a:r>
            <a:r>
              <a:rPr lang="zh-CN" altLang="en-US" dirty="0"/>
              <a:t>（和</a:t>
            </a:r>
            <a:r>
              <a:rPr lang="en-US" altLang="zh-CN" dirty="0"/>
              <a:t>/</a:t>
            </a:r>
            <a:r>
              <a:rPr lang="zh-CN" altLang="en-US" dirty="0"/>
              <a:t>最值）。将结点保存在数组</a:t>
            </a:r>
            <a:r>
              <a:rPr lang="en-US" altLang="zh-CN" b="1" dirty="0"/>
              <a:t>tree[..]</a:t>
            </a:r>
            <a:r>
              <a:rPr lang="zh-CN" altLang="en-US" dirty="0"/>
              <a:t>中，按二叉树形式建树。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node{</a:t>
            </a:r>
            <a:b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L,R,val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}tree[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*N]; //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注意！</a:t>
            </a:r>
            <a:r>
              <a:rPr lang="en-US" altLang="zh-CN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倍空间！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假设原先的数据有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个，则线段树数组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（未优化空间）形式下至少开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倍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否则极易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MLE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。（见右图）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F1A0E3-D34C-484A-9901-DBE7FA1B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83" y="3207725"/>
            <a:ext cx="4156217" cy="31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17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ECEBF-E124-41DF-9F15-31DCF9E6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799A9-9122-4954-B653-4F6F9B01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184"/>
            <a:ext cx="11158057" cy="54025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build(int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r){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</a:t>
            </a:r>
            <a:r>
              <a:rPr lang="zh-CN" altLang="en-US" b="1" i="1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递归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建树，当前结点编号为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，对应区间为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].L=l;   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].R=r;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if(l==r){ //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如果这个节点是叶子节点（区间长度为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，不可再分）</a:t>
            </a:r>
          </a:p>
          <a:p>
            <a:pPr marL="0" indent="0">
              <a:buNone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=input[l]; //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input[]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保存原始数据信息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mid=(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l+r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)/2;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build(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*2,l,mid);   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分别构造左子树和右子树</a:t>
            </a:r>
          </a:p>
          <a:p>
            <a:pPr marL="0" indent="0">
              <a:buNone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build(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*2+1,mid+1,r);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二叉树数组形式满足*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与*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2+1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关系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 max(tree[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val,tree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这里的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保存的是最大值，根据题目不同可将此句话变换为其他形式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22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EA839-762A-4624-8CF8-0B906F1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5AC0C-5AA6-4B2B-8454-6D2A1E25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常见的</a:t>
            </a:r>
            <a:r>
              <a:rPr lang="en-US" altLang="zh-CN" dirty="0"/>
              <a:t>tree[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写法：</a:t>
            </a:r>
            <a:endParaRPr lang="en-US" altLang="zh-CN" dirty="0"/>
          </a:p>
          <a:p>
            <a:r>
              <a:rPr lang="zh-CN" altLang="en-US" dirty="0"/>
              <a:t>最大值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 max(tree[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val,tree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最小值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 min(tree[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val,tree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求和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 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 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733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F5258-E078-4837-B280-7A0FBA53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区间查询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DE263-3B59-43B2-91CE-E8202A77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线段树之所以比普通的查询要快，就在于：我们已经预先保存了很多区间的信息，等查询时就可以直接调用这些信息而无需再次计算。类似于“</a:t>
            </a:r>
            <a:r>
              <a:rPr lang="zh-CN" altLang="en-US" b="1" dirty="0"/>
              <a:t>记忆化</a:t>
            </a:r>
            <a:r>
              <a:rPr lang="zh-CN" altLang="en-US" dirty="0"/>
              <a:t>”。</a:t>
            </a:r>
            <a:endParaRPr lang="en-US" altLang="zh-CN" dirty="0"/>
          </a:p>
          <a:p>
            <a:r>
              <a:rPr lang="zh-CN" altLang="en-US" dirty="0"/>
              <a:t>由于查询区间几乎不可能和我们保存的区间完全一致，所以我们对于待查询的区间进行拆分，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拆分成若干我们保存过的区间</a:t>
            </a:r>
            <a:r>
              <a:rPr lang="zh-CN" altLang="en-US" dirty="0"/>
              <a:t>，最后将这些信息进行汇总，得到待查询区间的信息。</a:t>
            </a:r>
            <a:endParaRPr lang="en-US" altLang="zh-CN" dirty="0"/>
          </a:p>
          <a:p>
            <a:r>
              <a:rPr lang="zh-CN" altLang="en-US" dirty="0"/>
              <a:t>因此，在线段树上的查询工作，需要时刻注意“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已保存的区间信息</a:t>
            </a:r>
            <a:r>
              <a:rPr lang="en-US" altLang="zh-CN" dirty="0"/>
              <a:t>——</a:t>
            </a:r>
            <a:r>
              <a:rPr lang="zh-CN" altLang="en-US" dirty="0"/>
              <a:t>当前树上结点对应的区间信息” 和 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当前待查询的区间信息</a:t>
            </a:r>
            <a:r>
              <a:rPr lang="zh-CN" altLang="en-US" dirty="0"/>
              <a:t>”。当二者产生交集，就需要进行判断，看能否将已有的信息给上报，产生贡献。</a:t>
            </a:r>
          </a:p>
        </p:txBody>
      </p:sp>
    </p:spTree>
    <p:extLst>
      <p:ext uri="{BB962C8B-B14F-4D97-AF65-F5344CB8AC3E}">
        <p14:creationId xmlns:p14="http://schemas.microsoft.com/office/powerpoint/2010/main" val="688512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170B-1700-42AD-B575-70FF8596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区间查询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076C7-C587-454A-9115-742723DC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/>
              <a:t>因此查询函数，采用递归分治形式去编写。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当前结点区间 </a:t>
            </a:r>
            <a:r>
              <a:rPr lang="zh-CN" altLang="en-US" dirty="0"/>
              <a:t>被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待查询区间 </a:t>
            </a:r>
            <a:r>
              <a:rPr lang="zh-CN" altLang="en-US" dirty="0"/>
              <a:t>所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完全包含 </a:t>
            </a:r>
            <a:r>
              <a:rPr lang="zh-CN" altLang="en-US" dirty="0"/>
              <a:t>，直接返回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当前结点区间 </a:t>
            </a:r>
            <a:r>
              <a:rPr lang="zh-CN" altLang="en-US" dirty="0"/>
              <a:t>被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待查询区间 </a:t>
            </a:r>
            <a:r>
              <a:rPr lang="zh-CN" altLang="en-US" dirty="0"/>
              <a:t>所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完全不包含</a:t>
            </a:r>
            <a:r>
              <a:rPr lang="zh-CN" altLang="en-US" dirty="0"/>
              <a:t>，直接返回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）若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当前结点区间 </a:t>
            </a:r>
            <a:r>
              <a:rPr lang="zh-CN" altLang="en-US" dirty="0"/>
              <a:t>被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待查询区间 </a:t>
            </a:r>
            <a:r>
              <a:rPr lang="zh-CN" altLang="en-US" dirty="0"/>
              <a:t>所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不完全包含</a:t>
            </a:r>
            <a:r>
              <a:rPr lang="zh-CN" altLang="en-US" dirty="0"/>
              <a:t>，二分递归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设黑色表示待查询区间，白色表示当前结点区间，三种情况分别对应如下：从做到右分别对应（</a:t>
            </a:r>
            <a:r>
              <a:rPr lang="en-US" altLang="zh-CN" dirty="0"/>
              <a:t>2</a:t>
            </a:r>
            <a:r>
              <a:rPr lang="zh-CN" altLang="en-US" dirty="0"/>
              <a:t>），（</a:t>
            </a:r>
            <a:r>
              <a:rPr lang="en-US" altLang="zh-CN" dirty="0"/>
              <a:t>1</a:t>
            </a:r>
            <a:r>
              <a:rPr lang="zh-CN" altLang="en-US" dirty="0"/>
              <a:t>），（</a:t>
            </a:r>
            <a:r>
              <a:rPr lang="en-US" altLang="zh-CN" dirty="0"/>
              <a:t>3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US" altLang="zh-CN" dirty="0"/>
              <a:t>[3…8]</a:t>
            </a:r>
          </a:p>
          <a:p>
            <a:endParaRPr lang="en-US" altLang="zh-CN" dirty="0"/>
          </a:p>
          <a:p>
            <a:r>
              <a:rPr lang="en-US" altLang="zh-CN" dirty="0"/>
              <a:t>                  [1..2]                     [4...6]            [7..9]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D986AA-E892-4857-A79D-9BE8AE73D1FA}"/>
              </a:ext>
            </a:extLst>
          </p:cNvPr>
          <p:cNvSpPr/>
          <p:nvPr/>
        </p:nvSpPr>
        <p:spPr>
          <a:xfrm>
            <a:off x="4250420" y="5507551"/>
            <a:ext cx="3691157" cy="193304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F3A502-57FE-45F7-AEA7-5C9DBBEF6CD8}"/>
              </a:ext>
            </a:extLst>
          </p:cNvPr>
          <p:cNvSpPr/>
          <p:nvPr/>
        </p:nvSpPr>
        <p:spPr>
          <a:xfrm>
            <a:off x="2820098" y="5864975"/>
            <a:ext cx="1173061" cy="19330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6A24AB-60FC-40EC-90B0-205A362C078B}"/>
              </a:ext>
            </a:extLst>
          </p:cNvPr>
          <p:cNvSpPr/>
          <p:nvPr/>
        </p:nvSpPr>
        <p:spPr>
          <a:xfrm>
            <a:off x="5509466" y="5864975"/>
            <a:ext cx="1173061" cy="19330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3B9B48-DDC5-46F0-8D51-12485E5156B9}"/>
              </a:ext>
            </a:extLst>
          </p:cNvPr>
          <p:cNvSpPr/>
          <p:nvPr/>
        </p:nvSpPr>
        <p:spPr>
          <a:xfrm>
            <a:off x="7355047" y="5864975"/>
            <a:ext cx="1173061" cy="19330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07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BF186-AA22-4C25-B5E2-7F333002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区间查询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055BE-77E2-4C18-B015-75E7F684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2906"/>
            <a:ext cx="11090946" cy="54150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search(int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r){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当前查询结点编号为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，待查询区间为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l..r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].L &gt;=l &amp;&amp; 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].R&lt;=r) return 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情况（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）：完全包含，直接返回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].R&lt;l || 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].L&gt;r)  return -INF;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情况（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）：完全不包含，直接返回 （注意返回值，不同题目不同）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ret=-INF;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以求区间最大值为例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*2].R&gt;=l)  ret=max(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ret,search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*2,l,r));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情况（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）：不完全包含，搜索左儿子</a:t>
            </a:r>
          </a:p>
          <a:p>
            <a:pPr marL="0" indent="0">
              <a:buNone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if(tree[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*2+1].L&lt;=r)  ret=max(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ret,search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*2+1,l,r));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情况（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）：不完全包含，搜索右儿子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ret;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61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26A9F-C5D8-4AD4-970B-5A4E7FEB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区间查询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91E54-AEF6-4EAD-B8A3-04B7E253C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当然，根据题目的不同需求，在</a:t>
            </a:r>
            <a:r>
              <a:rPr lang="en-US" altLang="zh-CN" dirty="0"/>
              <a:t>ret</a:t>
            </a:r>
            <a:r>
              <a:rPr lang="zh-CN" altLang="en-US" dirty="0"/>
              <a:t>变量那里需要有不同的写法。例如求最小值需要改成</a:t>
            </a:r>
            <a:r>
              <a:rPr lang="en-US" altLang="zh-CN" dirty="0"/>
              <a:t>min</a:t>
            </a:r>
            <a:r>
              <a:rPr lang="zh-CN" altLang="en-US" dirty="0"/>
              <a:t>，并且一开始赋值</a:t>
            </a:r>
            <a:r>
              <a:rPr lang="en-US" altLang="zh-CN" dirty="0"/>
              <a:t>+INF</a:t>
            </a:r>
            <a:r>
              <a:rPr lang="zh-CN" altLang="en-US" dirty="0"/>
              <a:t>，求和一开始赋值为</a:t>
            </a:r>
            <a:r>
              <a:rPr lang="en-US" altLang="zh-CN" dirty="0"/>
              <a:t>0</a:t>
            </a:r>
            <a:r>
              <a:rPr lang="zh-CN" altLang="en-US" dirty="0"/>
              <a:t>，并且</a:t>
            </a:r>
            <a:r>
              <a:rPr lang="en-US" altLang="zh-CN" dirty="0"/>
              <a:t>max/min</a:t>
            </a:r>
            <a:r>
              <a:rPr lang="zh-CN" altLang="en-US" dirty="0"/>
              <a:t>改成加法求和。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ret = 0;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if(tree[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*2].R&gt;=l)  ret+=search(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*2,l,r));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情况（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）：不完全包含，搜索左儿子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if(tree[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*2+1].L&lt;=r)  ret+=search(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*2+1,l,r));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情况（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）：不完全包含，搜索右儿子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786526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CCF65-5F12-4E49-AB0C-4AC1F0BD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AF261-233F-46F3-A5A3-58BC837F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57867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查询是自顶向下（自根向下）的过程，则更新是自底向上（自叶向根）的过程。</a:t>
            </a:r>
            <a:r>
              <a:rPr lang="en-US" altLang="zh-CN" dirty="0"/>
              <a:t>add()</a:t>
            </a:r>
            <a:r>
              <a:rPr lang="zh-CN" altLang="en-US" dirty="0"/>
              <a:t>函数作用在于：先递归向下找到更新位置，在回溯的自底向上的过程中更新路上的结点信息。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add(int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dis,int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k){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编号，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dis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位置数字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+k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].L==tree[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是叶子节点，则就在此处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+=k; return ; }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if(dis&lt;=tree[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*2].r)  add(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*2,dis,k);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 add(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*2+1,dis,k);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看在左右哪个子树就往那边走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=max(tree[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val,tree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*2+1].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返回更新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同理求和改成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，求最小改成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78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B7B5E-5F95-4BDA-B031-5FBC2609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区间修改和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Lazy-tag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86F37-14C8-483C-9A9B-0F4542B7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区间修改和</a:t>
            </a:r>
            <a:r>
              <a:rPr lang="en-US" altLang="zh-CN" b="1" dirty="0"/>
              <a:t>Lazy-tag</a:t>
            </a:r>
            <a:r>
              <a:rPr lang="zh-CN" altLang="en-US" dirty="0"/>
              <a:t>在这里不做具体要求，了解即可。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Lazy-tag</a:t>
            </a:r>
            <a:r>
              <a:rPr lang="zh-CN" altLang="en-US" dirty="0"/>
              <a:t>的本质思想：修改先记着，等查到自己再说。</a:t>
            </a:r>
            <a:r>
              <a:rPr lang="zh-CN" altLang="en-US" b="1" dirty="0"/>
              <a:t>“懒”</a:t>
            </a:r>
            <a:endParaRPr lang="en-US" altLang="zh-CN" b="1" dirty="0"/>
          </a:p>
          <a:p>
            <a:r>
              <a:rPr lang="zh-CN" altLang="en-US" dirty="0"/>
              <a:t>区间修改不必要真的修改，将区间</a:t>
            </a:r>
            <a:r>
              <a:rPr lang="zh-CN" altLang="en-US" b="1" dirty="0"/>
              <a:t>打上标记</a:t>
            </a:r>
            <a:r>
              <a:rPr lang="zh-CN" altLang="en-US" dirty="0"/>
              <a:t>，即</a:t>
            </a:r>
            <a:r>
              <a:rPr lang="en-US" altLang="zh-CN" dirty="0"/>
              <a:t>Lazy-tag</a:t>
            </a:r>
            <a:r>
              <a:rPr lang="zh-CN" altLang="en-US" dirty="0"/>
              <a:t>，待到查询时，</a:t>
            </a:r>
            <a:r>
              <a:rPr lang="zh-CN" altLang="en-US" b="1" dirty="0"/>
              <a:t>查到这个区间</a:t>
            </a:r>
            <a:r>
              <a:rPr lang="zh-CN" altLang="en-US" dirty="0"/>
              <a:t>了再去将</a:t>
            </a:r>
            <a:r>
              <a:rPr lang="en-US" altLang="zh-CN" dirty="0"/>
              <a:t>Lazy-tag</a:t>
            </a:r>
            <a:r>
              <a:rPr lang="zh-CN" altLang="en-US" dirty="0"/>
              <a:t>进行下放。</a:t>
            </a:r>
            <a:endParaRPr lang="en-US" altLang="zh-CN" dirty="0"/>
          </a:p>
          <a:p>
            <a:r>
              <a:rPr lang="zh-CN" altLang="en-US" dirty="0"/>
              <a:t>如果查询到该结点，</a:t>
            </a:r>
            <a:r>
              <a:rPr lang="zh-CN" altLang="en-US" b="1" dirty="0"/>
              <a:t>被完全包含</a:t>
            </a:r>
            <a:r>
              <a:rPr lang="zh-CN" altLang="en-US" dirty="0"/>
              <a:t>，且含</a:t>
            </a:r>
            <a:r>
              <a:rPr lang="en-US" altLang="zh-CN" dirty="0"/>
              <a:t>Lazy-tag</a:t>
            </a:r>
            <a:r>
              <a:rPr lang="zh-CN" altLang="en-US" dirty="0"/>
              <a:t>，</a:t>
            </a:r>
            <a:r>
              <a:rPr lang="zh-CN" altLang="en-US" b="1" dirty="0"/>
              <a:t>则直接返回</a:t>
            </a:r>
            <a:r>
              <a:rPr lang="en-US" altLang="zh-CN" dirty="0"/>
              <a:t>Lazy-tag</a:t>
            </a:r>
            <a:r>
              <a:rPr lang="zh-CN" altLang="en-US" dirty="0"/>
              <a:t>修改后的结果。</a:t>
            </a:r>
            <a:endParaRPr lang="en-US" altLang="zh-CN" dirty="0"/>
          </a:p>
          <a:p>
            <a:r>
              <a:rPr lang="zh-CN" altLang="en-US" dirty="0"/>
              <a:t>如果查询到该结点，</a:t>
            </a:r>
            <a:r>
              <a:rPr lang="zh-CN" altLang="en-US" b="1" dirty="0"/>
              <a:t>不完全包含</a:t>
            </a:r>
            <a:r>
              <a:rPr lang="zh-CN" altLang="en-US" dirty="0"/>
              <a:t>，且含</a:t>
            </a:r>
            <a:r>
              <a:rPr lang="en-US" altLang="zh-CN" dirty="0"/>
              <a:t>Lazy-tag</a:t>
            </a:r>
            <a:r>
              <a:rPr lang="zh-CN" altLang="en-US" dirty="0"/>
              <a:t>，则将这个标记</a:t>
            </a:r>
            <a:r>
              <a:rPr lang="zh-CN" altLang="en-US" b="1" dirty="0"/>
              <a:t>下放给自己的两个孩子</a:t>
            </a:r>
            <a:r>
              <a:rPr lang="zh-CN" altLang="en-US" dirty="0"/>
              <a:t>，修改自己的</a:t>
            </a:r>
            <a:r>
              <a:rPr lang="en-US" altLang="zh-CN" dirty="0" err="1"/>
              <a:t>val</a:t>
            </a:r>
            <a:r>
              <a:rPr lang="zh-CN" altLang="en-US" dirty="0"/>
              <a:t>并删掉自己的</a:t>
            </a:r>
            <a:r>
              <a:rPr lang="en-US" altLang="zh-CN" dirty="0"/>
              <a:t>tag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388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38F1C-813A-4A89-B459-69AAC3C7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AtCoder2412-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ja-JP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6C674-5B52-46E8-835B-F4FBA40B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题目大意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】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：给定一维数组，存放了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个整数，问在这个数组中，所有长度为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的区间的和，最大是多少。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n=5,k=3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，数组为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[2,5,-4,10,3].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长度为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的区间有：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[2,5,-4] = 3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[5,-4,10] = 11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[-4,10,3] = 9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。最大的为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，输出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】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第一行两个整数，分别表示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。下面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行每行一个数字表示数组中对应位置的数字。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】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输出仅一行，表示题目所求的最大区间和。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【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数据范围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】k&lt;=n&lt;=100000,-10000&lt;=a[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]&lt;=10000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89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58131-AF3A-46D1-8580-7ADEBE84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例题：洛谷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P3374】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F156C-DFE9-4847-AAB0-3259072C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zh-CN" altLang="en-US" dirty="0"/>
              <a:t>两题都是线段树</a:t>
            </a:r>
            <a:r>
              <a:rPr lang="zh-CN" altLang="en-US" b="1" dirty="0"/>
              <a:t>模板题</a:t>
            </a:r>
            <a:r>
              <a:rPr lang="zh-CN" altLang="en-US" dirty="0"/>
              <a:t>。没有任何特殊的花哨操作，就是朴素的单点修改和区间查询。使用树状数组理论上可以解决，但这里需要大家用线段树进行操作。</a:t>
            </a:r>
            <a:endParaRPr lang="en-US" altLang="zh-CN" dirty="0"/>
          </a:p>
          <a:p>
            <a:r>
              <a:rPr lang="zh-CN" altLang="en-US" dirty="0"/>
              <a:t>写好每个操作：建树，更新，查询，主函数逻辑，即可完成此题。</a:t>
            </a:r>
          </a:p>
          <a:p>
            <a:r>
              <a:rPr lang="zh-CN" altLang="en-US" dirty="0"/>
              <a:t>网络上有关线段树的题目</a:t>
            </a:r>
            <a:r>
              <a:rPr lang="en-US" altLang="zh-CN" dirty="0"/>
              <a:t>/</a:t>
            </a:r>
            <a:r>
              <a:rPr lang="zh-CN" altLang="en-US" dirty="0"/>
              <a:t>博客</a:t>
            </a:r>
            <a:r>
              <a:rPr lang="en-US" altLang="zh-CN" dirty="0"/>
              <a:t>/</a:t>
            </a:r>
            <a:r>
              <a:rPr lang="zh-CN" altLang="en-US" dirty="0"/>
              <a:t>讲解 非常多，善用网络资源。</a:t>
            </a:r>
            <a:endParaRPr lang="en-US" altLang="zh-CN" dirty="0"/>
          </a:p>
          <a:p>
            <a:r>
              <a:rPr lang="zh-CN" altLang="en-US" dirty="0"/>
              <a:t>当前阶段的区间查询题目，直接上</a:t>
            </a:r>
            <a:r>
              <a:rPr lang="zh-CN" altLang="en-US" b="1" dirty="0"/>
              <a:t>线段树都能秒杀</a:t>
            </a:r>
            <a:r>
              <a:rPr lang="zh-CN" altLang="en-US" dirty="0"/>
              <a:t>。需要模型转换或者别的高阶线段树，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普及组不会出现</a:t>
            </a:r>
            <a:r>
              <a:rPr lang="zh-CN" altLang="en-US" dirty="0"/>
              <a:t>。（提高组也够呛）线段树的几个函数，能理解更好，</a:t>
            </a:r>
            <a:r>
              <a:rPr lang="zh-CN" altLang="en-US" b="1" dirty="0"/>
              <a:t>不能理解，就直接背下来吧</a:t>
            </a:r>
            <a:r>
              <a:rPr lang="zh-CN" altLang="en-US" dirty="0"/>
              <a:t>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A77ECD-E87D-42A6-8EEF-B1E720D0F008}"/>
              </a:ext>
            </a:extLst>
          </p:cNvPr>
          <p:cNvSpPr txBox="1">
            <a:spLocks/>
          </p:cNvSpPr>
          <p:nvPr/>
        </p:nvSpPr>
        <p:spPr>
          <a:xfrm>
            <a:off x="838200" y="1275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HDU1166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排兵布阵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43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B3E02-65DE-41D6-9F0D-868806C3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AtCoder2412-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ja-JP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FACF8-B695-4334-BCA3-95A36CA9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4700" cy="49053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这题有多种解法，滑窗法可以解决。这里我们主要讲前缀和做法。</a:t>
            </a:r>
            <a:endParaRPr lang="en-US" altLang="zh-CN" dirty="0"/>
          </a:p>
          <a:p>
            <a:r>
              <a:rPr lang="zh-CN" altLang="en-US" dirty="0"/>
              <a:t>读入 原数据 保存到数组</a:t>
            </a:r>
            <a:r>
              <a:rPr lang="en-US" altLang="zh-CN" dirty="0"/>
              <a:t>a[]</a:t>
            </a:r>
            <a:r>
              <a:rPr lang="zh-CN" altLang="en-US" dirty="0"/>
              <a:t>中，用数组</a:t>
            </a:r>
            <a:r>
              <a:rPr lang="en-US" altLang="zh-CN" dirty="0"/>
              <a:t>sum[]</a:t>
            </a:r>
            <a:r>
              <a:rPr lang="zh-CN" altLang="en-US" dirty="0"/>
              <a:t>作为前缀和。做法如下：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sum[0]=0,ans = -INF;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sum[i-1]+a[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k;i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,sum[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]-sum[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-k]);</a:t>
            </a:r>
          </a:p>
          <a:p>
            <a:pPr marL="0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75107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08F99-3120-417F-9FB3-4385D8DC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例题：洛谷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P3131】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1D706-D466-4AD8-BDB3-717803EB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原题来源：</a:t>
            </a:r>
            <a:r>
              <a:rPr lang="en-US" altLang="zh-CN" b="1" dirty="0"/>
              <a:t>[USACO16JAN]Subsequences Summing to Sevens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个数，分别是</a:t>
            </a:r>
            <a:r>
              <a:rPr lang="en-US" altLang="zh-CN" dirty="0"/>
              <a:t>a[1],a[2],...,a[n]</a:t>
            </a:r>
            <a:r>
              <a:rPr lang="zh-CN" altLang="en-US" dirty="0"/>
              <a:t>。求一个最长的区间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，使得区间中的数</a:t>
            </a:r>
            <a:r>
              <a:rPr lang="en-US" altLang="zh-CN" dirty="0"/>
              <a:t>(a[x],a[x+1],a[x+2],...,a[y-1],a[y])</a:t>
            </a:r>
            <a:r>
              <a:rPr lang="zh-CN" altLang="en-US" dirty="0"/>
              <a:t>的和能被</a:t>
            </a:r>
            <a:r>
              <a:rPr lang="en-US" altLang="zh-CN" dirty="0"/>
              <a:t>7</a:t>
            </a:r>
            <a:r>
              <a:rPr lang="zh-CN" altLang="en-US" dirty="0"/>
              <a:t>整除。输出区间长度。若没有符合要求的区间，输出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第一行</a:t>
            </a:r>
            <a:r>
              <a:rPr lang="en-US" altLang="zh-CN" dirty="0"/>
              <a:t>n</a:t>
            </a:r>
            <a:r>
              <a:rPr lang="zh-CN" altLang="en-US" dirty="0"/>
              <a:t>表示共</a:t>
            </a:r>
            <a:r>
              <a:rPr lang="en-US" altLang="zh-CN" dirty="0"/>
              <a:t>n</a:t>
            </a:r>
            <a:r>
              <a:rPr lang="zh-CN" altLang="en-US" dirty="0"/>
              <a:t>个数字，下面</a:t>
            </a:r>
            <a:r>
              <a:rPr lang="en-US" altLang="zh-CN" dirty="0"/>
              <a:t>n</a:t>
            </a:r>
            <a:r>
              <a:rPr lang="zh-CN" altLang="en-US" dirty="0"/>
              <a:t>行表示这</a:t>
            </a:r>
            <a:r>
              <a:rPr lang="en-US" altLang="zh-CN" dirty="0"/>
              <a:t>n</a:t>
            </a:r>
            <a:r>
              <a:rPr lang="zh-CN" altLang="en-US" dirty="0"/>
              <a:t>个数字。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输出一行，一个数字，表示题目所求最长的区间。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范围</a:t>
            </a:r>
            <a:r>
              <a:rPr lang="en-US" altLang="zh-CN" dirty="0"/>
              <a:t>】5&lt;=10000,</a:t>
            </a:r>
            <a:r>
              <a:rPr lang="zh-CN" altLang="en-US" dirty="0"/>
              <a:t>数字</a:t>
            </a:r>
            <a:r>
              <a:rPr lang="en-US" altLang="zh-CN" dirty="0"/>
              <a:t>&lt;=1,000,000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7</a:t>
            </a:r>
            <a:r>
              <a:rPr lang="zh-CN" altLang="en-US" dirty="0"/>
              <a:t>个数字，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[3,5,1,6,2,14,10],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满足条件的是区间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[2..6],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即区间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[5,1,6,2,14]=28,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输出长度为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6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9B762-009C-49B4-B04F-7C3C65D6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例题：洛谷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P3131】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42469-931F-4F81-A454-328008A9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朴素思路：枚举区间，分别是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，统计这段区间的和是否能被</a:t>
            </a:r>
            <a:r>
              <a:rPr lang="en-US" altLang="zh-CN" dirty="0"/>
              <a:t>7</a:t>
            </a:r>
            <a:r>
              <a:rPr lang="zh-CN" altLang="en-US" dirty="0"/>
              <a:t>整除，如果能则比较</a:t>
            </a:r>
            <a:r>
              <a:rPr lang="en-US" altLang="zh-CN" dirty="0" err="1"/>
              <a:t>ans</a:t>
            </a:r>
            <a:r>
              <a:rPr lang="zh-CN" altLang="en-US" dirty="0"/>
              <a:t>，更新为较大值。复杂度</a:t>
            </a:r>
            <a:r>
              <a:rPr lang="en-US" altLang="zh-CN" dirty="0"/>
              <a:t>O(n^2)</a:t>
            </a:r>
          </a:p>
          <a:p>
            <a:r>
              <a:rPr lang="zh-CN" altLang="en-US" dirty="0"/>
              <a:t>优化思路：设前缀和数组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sum[x]</a:t>
            </a:r>
            <a:r>
              <a:rPr lang="en-US" altLang="zh-CN" dirty="0"/>
              <a:t> </a:t>
            </a:r>
            <a:r>
              <a:rPr lang="zh-CN" altLang="en-US" dirty="0"/>
              <a:t>表示 </a:t>
            </a:r>
            <a:r>
              <a:rPr lang="en-US" altLang="zh-CN" b="1" dirty="0"/>
              <a:t>a[1]+a[2]+...+a[x].</a:t>
            </a:r>
            <a:r>
              <a:rPr lang="zh-CN" altLang="en-US" dirty="0"/>
              <a:t>区间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..j]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的和表示为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sum[j] – sum[i-1].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若能被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整除，则说明 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sum[j]%7 == sum[i-1]%7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即余数相同。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取余只有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共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种结果，求前缀和时，统计前缀和的余数，并记录对应的位置。对于每种余数，只保留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最开始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最后出现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的两个位置即可。因为题目求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最长区间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。最后答案就必然是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种余数中的某一种，因此复杂度是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118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BEFFD-A745-43EA-8532-764B04E1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例题：洛谷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P3131】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EB826-1B27-4A53-BE2D-FA22115A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3900" cy="485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n,ans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0;cin&gt;&gt;n;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beg[7],end[7];//beg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数组赋值为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+INF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数组赋值为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];  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(sum[i-1]+a[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])%7;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beg[sum[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]] =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min(beg[sum[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]],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end[sum[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=0;i&lt;=6;i++)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ans,end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]-beg[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5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9D0A9-CD76-4DE6-8C98-BE84F294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871A7A-8D84-4AB0-8041-4764A2651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5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针对于二维数组（矩阵类）的前缀和，设原数据保存在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lang="en-US" altLang="zh-CN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][j]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中。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sum[x][y]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表示为从左上角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a[1][1]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到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a[x][y]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的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行</a:t>
                </a:r>
                <a:r>
                  <a:rPr lang="en-US" altLang="zh-CN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列共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x*y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个数字的累加和。即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b="0" dirty="0">
                    <a:cs typeface="Courier New" panose="02070309020205020404" pitchFamily="49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for(int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=1;i&lt;=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n;i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for(int j=1;j&lt;=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m;j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sum[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][j] = sum[i-1][j] + sum[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][j-1]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   -sum[i-1][j-1] + a[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][j];</a:t>
                </a:r>
              </a:p>
              <a:p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思考一个问题：</a:t>
                </a:r>
                <a:r>
                  <a:rPr lang="zh-CN" altLang="en-US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为什么可以这样写？</a:t>
                </a:r>
                <a:r>
                  <a:rPr lang="zh-CN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还可以怎样写？</a:t>
                </a:r>
                <a:endPara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871A7A-8D84-4AB0-8041-4764A2651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5375"/>
              </a:xfrm>
              <a:blipFill>
                <a:blip r:embed="rId2"/>
                <a:stretch>
                  <a:fillRect l="-1217" t="-2236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42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5602</Words>
  <Application>Microsoft Office PowerPoint</Application>
  <PresentationFormat>宽屏</PresentationFormat>
  <Paragraphs>376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等线</vt:lpstr>
      <vt:lpstr>等线 Light</vt:lpstr>
      <vt:lpstr>微软雅黑</vt:lpstr>
      <vt:lpstr>Arial</vt:lpstr>
      <vt:lpstr>Cambria Math</vt:lpstr>
      <vt:lpstr>Courier New</vt:lpstr>
      <vt:lpstr>Office 主题​​</vt:lpstr>
      <vt:lpstr>CSP/NOIP 强化与冲刺</vt:lpstr>
      <vt:lpstr>区间问题</vt:lpstr>
      <vt:lpstr>前缀和</vt:lpstr>
      <vt:lpstr>【例题：AtCoder2412-最大の和】</vt:lpstr>
      <vt:lpstr>【例题：AtCoder2412-最大の和】</vt:lpstr>
      <vt:lpstr>【例题：洛谷P3131】</vt:lpstr>
      <vt:lpstr>【例题：洛谷P3131】</vt:lpstr>
      <vt:lpstr>【例题：洛谷P3131】</vt:lpstr>
      <vt:lpstr>二维前缀和</vt:lpstr>
      <vt:lpstr>二维前缀和</vt:lpstr>
      <vt:lpstr>【例题：HNOI2003 激光炸弹】</vt:lpstr>
      <vt:lpstr>【例题：HNOI2003 激光炸弹】</vt:lpstr>
      <vt:lpstr>差分</vt:lpstr>
      <vt:lpstr>【例题：HDU1556 Color the ball】</vt:lpstr>
      <vt:lpstr>【例题：HDU1556 Color the ball】</vt:lpstr>
      <vt:lpstr>树状数组</vt:lpstr>
      <vt:lpstr>树状数组</vt:lpstr>
      <vt:lpstr>lowbit函数</vt:lpstr>
      <vt:lpstr>lowbit函数</vt:lpstr>
      <vt:lpstr>lowbit函数</vt:lpstr>
      <vt:lpstr>树状数组·前缀</vt:lpstr>
      <vt:lpstr>树状数组·单点修改</vt:lpstr>
      <vt:lpstr>树状数组·区间修改</vt:lpstr>
      <vt:lpstr>树状数组·区间修改</vt:lpstr>
      <vt:lpstr>树状数组·区间修改</vt:lpstr>
      <vt:lpstr>【LibreOJ-132 树状数组模板题】</vt:lpstr>
      <vt:lpstr>线段树</vt:lpstr>
      <vt:lpstr>线段树</vt:lpstr>
      <vt:lpstr>线段树</vt:lpstr>
      <vt:lpstr>线段树</vt:lpstr>
      <vt:lpstr>线段树</vt:lpstr>
      <vt:lpstr>线段树·建树</vt:lpstr>
      <vt:lpstr>线段树·建树</vt:lpstr>
      <vt:lpstr>线段树·区间查询</vt:lpstr>
      <vt:lpstr>线段树·区间查询</vt:lpstr>
      <vt:lpstr>线段树·区间查询</vt:lpstr>
      <vt:lpstr>线段树·区间查询</vt:lpstr>
      <vt:lpstr>线段树·单点更新</vt:lpstr>
      <vt:lpstr>线段树·区间修改和Lazy-tag</vt:lpstr>
      <vt:lpstr>【例题：洛谷P3374】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 C++ 强化与冲刺</dc:title>
  <dc:creator>Administrator</dc:creator>
  <cp:lastModifiedBy>Administrator</cp:lastModifiedBy>
  <cp:revision>102</cp:revision>
  <dcterms:created xsi:type="dcterms:W3CDTF">2020-02-15T08:47:05Z</dcterms:created>
  <dcterms:modified xsi:type="dcterms:W3CDTF">2020-03-15T09:28:12Z</dcterms:modified>
</cp:coreProperties>
</file>