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vii" initials="Y" lastIdx="1" clrIdx="0">
    <p:extLst>
      <p:ext uri="{19B8F6BF-5375-455C-9EA6-DF929625EA0E}">
        <p15:presenceInfo xmlns:p15="http://schemas.microsoft.com/office/powerpoint/2012/main" userId="Yevi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7137D-2710-45F3-94BB-9BC9A061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1042C-5796-4BBC-8CD7-BAE10EADD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A8024-E8C2-4CA1-B0CF-3A80BF9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60328-675E-45A4-A5ED-691AA228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8362-EB0C-4F31-B2AF-2D019E4C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36CA5-79BD-40CE-988C-382989D5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97A35-EE64-4CE9-8228-8B6F9F73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ACD9A-B11C-4AAE-8357-E35997D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D4648-B506-43E9-A781-DF43A56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4F154-CE9C-434C-817E-1BC6B3A9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2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1F981-AC68-44F5-91C8-2CE9F5160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F1241-8CDB-4B34-81AF-895AF03C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A2CF1-794E-405E-B3C0-1080D25B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341E1-F9DE-4354-8D23-D3CA7F80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F0654-B773-4E09-A28D-45B1136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47F1-6ED6-413B-9B2B-54337F01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2EADA-273C-4BEA-9689-D090E612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81A5F-61DD-40F4-860E-9B3E3333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BC313-4DD9-443F-AB15-3070E88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844F8-EA80-4EA5-B986-139BD8B9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2904E-9E66-4702-9966-34DB5808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BB08-6CB3-4C04-82BA-F267596E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10BFE-7C21-4EA5-8AB1-789C9B08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9E841-8A9E-483B-BB1B-6B429D7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662D8-AD51-4D3C-82E2-3F703114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8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F133-EF06-4981-B50B-3FEE445A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AF2ED-E098-4636-A038-69626BD96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FD1865-87F4-46F1-9A0D-F44B83E8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117CE-81EA-446E-977E-84E81BC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B131-A951-44AA-A4D1-89D65BA0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AC66E-6225-445B-90B3-3499DA3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8F4-EEAF-46DA-81EA-EA1232A4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90389-F442-4C8A-8DDC-DB5823D7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C4586-38DE-4B9A-8160-473183CB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E6126-B88D-4D36-819A-475C65F9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E21844-3CE6-4256-A9F8-7203B458F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FE744-75D4-4E74-81B0-DF3AA768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EF112-7799-43D8-886B-86864583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56927-158A-4E60-B442-7FB1329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DC001-3AB2-4967-AFD0-982995A2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BDE58-AE1C-437C-9CE0-E5DD6964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7D51ED-5DC8-4FC3-ADF5-46B06147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0FD4B8-9908-4E27-86F7-277520E3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E8DE96-274C-4EBB-B7E8-1F37887B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A0F77-6351-4DFB-9022-A47AD1D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7AA90-BD87-422B-82DC-5F1A8E8E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04D0-988E-4496-9801-F40889CD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1146C-D5E0-4819-A91C-761CD34E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9BA8D-49DC-441B-AC39-860F0D6B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F48A3-BC00-432A-940C-7AE0D95E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6F0C8-998A-4E01-8293-F0D0012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292BD-A1A9-4C0D-8E51-BEDDBB1A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39A76-50E9-4851-918A-0ACAFB7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285D0-BEBE-4EDB-9BCC-22C7B9EF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6AC1D-27A9-4198-B2DE-7001474D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F1A68-3AC7-48A0-8AF4-AEAB6AD1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1BCC0-FC08-4D91-B59B-2DD66F9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150C3-7F83-4E48-A8B7-20D0D5AB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8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FB7AF9-5248-42CC-BE23-F727A538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F82B7-099D-4785-909D-69553C3D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700AA-488C-4976-A576-F2ADBFEE1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2976-494A-47BC-A428-54A89B39705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36A3-46D0-4CD0-A144-B74562BD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A06C3-7730-4FE6-B2BD-A4F03001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5D5F-B218-4405-BE2E-49F5A7F0C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CSP/NOIP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强化与冲刺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21CE1-3E86-4212-AF3E-A4A841CA1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Walking </a:t>
            </a:r>
            <a:r>
              <a:rPr lang="en-US" altLang="zh-CN" dirty="0"/>
              <a:t>C++ </a:t>
            </a:r>
            <a:r>
              <a:rPr lang="zh-CN" altLang="en-US" dirty="0"/>
              <a:t>强化冲刺班</a:t>
            </a:r>
          </a:p>
        </p:txBody>
      </p:sp>
    </p:spTree>
    <p:extLst>
      <p:ext uri="{BB962C8B-B14F-4D97-AF65-F5344CB8AC3E}">
        <p14:creationId xmlns:p14="http://schemas.microsoft.com/office/powerpoint/2010/main" val="270492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1863-784D-40B8-A189-C70FDCDA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8305D-C0E3-4E7F-AB81-D7B86DC0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匹配</a:t>
            </a:r>
            <a:r>
              <a:rPr lang="en-US" altLang="zh-CN" b="1" dirty="0"/>
              <a:t>】</a:t>
            </a:r>
            <a:r>
              <a:rPr lang="zh-CN" altLang="en-US" dirty="0"/>
              <a:t>对于某二分图，选取其中若干条边。其中任意两条边都没有相同节点。对于这种情况，我们称其是该二分图的</a:t>
            </a:r>
            <a:r>
              <a:rPr lang="zh-CN" altLang="en-US" b="1" dirty="0"/>
              <a:t>一个匹配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【</a:t>
            </a:r>
            <a:r>
              <a:rPr lang="zh-CN" altLang="en-US" b="1" dirty="0"/>
              <a:t>极大匹配</a:t>
            </a:r>
            <a:r>
              <a:rPr lang="en-US" altLang="zh-CN" b="1" dirty="0"/>
              <a:t>】</a:t>
            </a:r>
            <a:r>
              <a:rPr lang="zh-CN" altLang="en-US" dirty="0"/>
              <a:t>在当前匹配情况下，无法通过“增加未完成匹配的边”的方式来增加匹配的边数，称之为 </a:t>
            </a:r>
            <a:r>
              <a:rPr lang="zh-CN" altLang="en-US" b="1" dirty="0"/>
              <a:t>极大匹配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【</a:t>
            </a:r>
            <a:r>
              <a:rPr lang="zh-CN" altLang="en-US" b="1" dirty="0"/>
              <a:t>最大匹配</a:t>
            </a:r>
            <a:r>
              <a:rPr lang="en-US" altLang="zh-CN" b="1" dirty="0"/>
              <a:t>】</a:t>
            </a:r>
            <a:r>
              <a:rPr lang="zh-CN" altLang="en-US" dirty="0"/>
              <a:t>在所有匹配中，边数最多的匹配称为 </a:t>
            </a:r>
            <a:r>
              <a:rPr lang="zh-CN" altLang="en-US" b="1" dirty="0"/>
              <a:t>最大匹配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最大匹配 </a:t>
            </a:r>
            <a:r>
              <a:rPr lang="zh-CN" altLang="en-US" dirty="0"/>
              <a:t>必定是 </a:t>
            </a:r>
            <a:r>
              <a:rPr lang="zh-CN" altLang="en-US" b="1" dirty="0"/>
              <a:t>极大匹配</a:t>
            </a:r>
            <a:r>
              <a:rPr lang="zh-CN" altLang="en-US" dirty="0"/>
              <a:t>，</a:t>
            </a:r>
            <a:r>
              <a:rPr lang="zh-CN" altLang="en-US" b="1" dirty="0"/>
              <a:t>极大匹配 </a:t>
            </a:r>
            <a:r>
              <a:rPr lang="zh-CN" altLang="en-US" dirty="0"/>
              <a:t>不一定是 </a:t>
            </a:r>
            <a:r>
              <a:rPr lang="zh-CN" altLang="en-US" b="1" dirty="0"/>
              <a:t>最大匹配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【</a:t>
            </a:r>
            <a:r>
              <a:rPr lang="zh-CN" altLang="en-US" b="1" dirty="0"/>
              <a:t>完美匹配</a:t>
            </a:r>
            <a:r>
              <a:rPr lang="en-US" altLang="zh-CN" b="1" dirty="0"/>
              <a:t>】</a:t>
            </a:r>
            <a:r>
              <a:rPr lang="zh-CN" altLang="en-US" dirty="0"/>
              <a:t>所有点都能被匹配的情况称之为 </a:t>
            </a:r>
            <a:r>
              <a:rPr lang="zh-CN" altLang="en-US" b="1" dirty="0"/>
              <a:t>完美匹配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完美匹配 </a:t>
            </a:r>
            <a:r>
              <a:rPr lang="zh-CN" altLang="en-US" dirty="0"/>
              <a:t>必定是 </a:t>
            </a:r>
            <a:r>
              <a:rPr lang="zh-CN" altLang="en-US" b="1" dirty="0"/>
              <a:t>最大匹配</a:t>
            </a:r>
            <a:r>
              <a:rPr lang="zh-CN" altLang="en-US" dirty="0"/>
              <a:t>，</a:t>
            </a:r>
            <a:r>
              <a:rPr lang="zh-CN" altLang="en-US" b="1" dirty="0"/>
              <a:t>最大匹配 </a:t>
            </a:r>
            <a:r>
              <a:rPr lang="zh-CN" altLang="en-US" dirty="0"/>
              <a:t>不一定是 </a:t>
            </a:r>
            <a:r>
              <a:rPr lang="zh-CN" altLang="en-US" b="1" dirty="0"/>
              <a:t>完美匹配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9036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13D49-A3FD-49BF-9335-A54A5657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二分图匹配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FA388A5-F7CC-4823-90D6-65C5323868F0}"/>
              </a:ext>
            </a:extLst>
          </p:cNvPr>
          <p:cNvSpPr txBox="1">
            <a:spLocks/>
          </p:cNvSpPr>
          <p:nvPr/>
        </p:nvSpPr>
        <p:spPr>
          <a:xfrm>
            <a:off x="838200" y="1539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在某</a:t>
            </a:r>
            <a:r>
              <a:rPr lang="en-US" altLang="zh-CN" dirty="0"/>
              <a:t>Party</a:t>
            </a:r>
            <a:r>
              <a:rPr lang="zh-CN" altLang="en-US" dirty="0"/>
              <a:t>上有若干单身男女，但其中部分人互相有好感。作为</a:t>
            </a:r>
            <a:r>
              <a:rPr lang="en-US" altLang="zh-CN" dirty="0"/>
              <a:t>Party</a:t>
            </a:r>
            <a:r>
              <a:rPr lang="zh-CN" altLang="en-US" dirty="0"/>
              <a:t>发起者的你准备当个月老，撮合一对儿是一对儿。在不考虑特殊取向的情况下，就是</a:t>
            </a:r>
            <a:r>
              <a:rPr lang="zh-CN" altLang="en-US" b="1" dirty="0"/>
              <a:t>二分图模型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内容占位符 6">
            <a:extLst>
              <a:ext uri="{FF2B5EF4-FFF2-40B4-BE49-F238E27FC236}">
                <a16:creationId xmlns:a16="http://schemas.microsoft.com/office/drawing/2014/main" id="{33573A7A-34E2-4D63-A69D-B2342AFDF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8" y="2819980"/>
            <a:ext cx="1524000" cy="1524000"/>
          </a:xfr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BDEFE8C-A2FE-4C79-AA38-AFA77837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36" y="281998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17E5B7-CAED-401A-9891-31444AF3B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33" y="281998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A5EAE21-B99D-4E3F-A7CF-514F8CAF8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830" y="281998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0BC8A28-31C9-411F-9567-713B88E33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9" y="5018015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03C3DF0-F823-465A-A034-10FB4216C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39" y="5018015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DF3CF4-62FD-45AD-94A5-0EF3724A32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38" y="5012023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7C4189E-87F8-45E6-8289-070F37B7B5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836" y="5016425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7D38945-2EE1-42C0-97AB-B6FDB49D37EB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507838" y="4343980"/>
            <a:ext cx="1" cy="6740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912C432-DD44-4DC2-96FE-8A98C788DCA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1507838" y="4343980"/>
            <a:ext cx="3048001" cy="6740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E033C76-08A3-4B86-82BF-F56C61CDB882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555836" y="4343980"/>
            <a:ext cx="3" cy="6740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AE7769D-A633-4BE2-B5FE-88C0D210CE4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555836" y="4343980"/>
            <a:ext cx="3048002" cy="6680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A5F96D-6DF8-4643-AD30-17053D5E38B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1507839" y="4343980"/>
            <a:ext cx="6095994" cy="6740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D2A0900-B3E9-40FF-B96D-84D00A0EEF1D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4555839" y="4343980"/>
            <a:ext cx="3047994" cy="6740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0F0F8A5-72C1-48D1-B343-75F42651EB9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7603838" y="4343980"/>
            <a:ext cx="3047992" cy="6680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9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5AC8-FF74-46B7-A53C-B74B2907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二分图匹配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D800F15-1FDD-40CF-86FB-264E557EC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905000"/>
            <a:ext cx="1524000" cy="1524000"/>
          </a:xfr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90E57-7A2C-47CC-A733-DCA3A70BE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8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A64BB5-8D78-4243-BBF3-AE9A87194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15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D6B2E1-AA2B-470F-AD54-A8E8A08FC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15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C00E5F-D554-47E8-92B3-D6269C914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6834FA-D2CD-43D0-B3A5-05DD22E34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8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716420-9456-492D-B74D-673083B0C6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4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3000809-A8F3-43AF-8C3B-B52117DCE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15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D320B94-2238-42BC-926E-34E0E6913E56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2184400" y="3429000"/>
            <a:ext cx="0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707A269-B879-46A7-B4DD-0168D7F63044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2184400" y="3429000"/>
            <a:ext cx="1995058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B006FCA-CCDD-4740-9FD5-942300B4409B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4179458" y="3429000"/>
            <a:ext cx="0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9409954-C00C-4125-80CC-FE9FC3136B32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179458" y="3429000"/>
            <a:ext cx="2052786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05F0734-436A-4A36-975D-80C790CEF3AA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2184400" y="3429000"/>
            <a:ext cx="3990115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0A3EDC5-0A13-45A8-8149-55F542EC488B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4179458" y="3429000"/>
            <a:ext cx="1995057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F3607AE-5997-48C9-8114-D4DF78707699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6232244" y="3429000"/>
            <a:ext cx="2048171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002C11CA-EE0A-441A-AEEE-C5E20EDF835E}"/>
              </a:ext>
            </a:extLst>
          </p:cNvPr>
          <p:cNvSpPr txBox="1"/>
          <p:nvPr/>
        </p:nvSpPr>
        <p:spPr>
          <a:xfrm>
            <a:off x="9220200" y="1905000"/>
            <a:ext cx="2740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试给出此情景下</a:t>
            </a:r>
            <a:endParaRPr lang="en-US" altLang="zh-CN" sz="2800" dirty="0"/>
          </a:p>
          <a:p>
            <a:r>
              <a:rPr lang="zh-CN" altLang="en-US" sz="2800" dirty="0"/>
              <a:t>匹配、极大匹配、最大匹配、完美匹配的例子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结合定义，说说你是如何计算寻找这些匹配的。</a:t>
            </a:r>
          </a:p>
        </p:txBody>
      </p:sp>
    </p:spTree>
    <p:extLst>
      <p:ext uri="{BB962C8B-B14F-4D97-AF65-F5344CB8AC3E}">
        <p14:creationId xmlns:p14="http://schemas.microsoft.com/office/powerpoint/2010/main" val="298460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2E2D-3C98-4106-A451-BD083820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二分图最大匹配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匈牙利算法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FF881-DBD9-4672-A814-E419A67D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该算法由美国数学家哈罗德</a:t>
            </a:r>
            <a:r>
              <a:rPr lang="en-US" altLang="zh-CN" dirty="0">
                <a:latin typeface="Consolas" panose="020B0609020204030204" pitchFamily="49" charset="0"/>
              </a:rPr>
              <a:t>·</a:t>
            </a:r>
            <a:r>
              <a:rPr lang="zh-CN" altLang="en-US" dirty="0">
                <a:latin typeface="Consolas" panose="020B0609020204030204" pitchFamily="49" charset="0"/>
              </a:rPr>
              <a:t>库恩于</a:t>
            </a:r>
            <a:r>
              <a:rPr lang="en-US" altLang="zh-CN" dirty="0">
                <a:latin typeface="Consolas" panose="020B0609020204030204" pitchFamily="49" charset="0"/>
              </a:rPr>
              <a:t>1955</a:t>
            </a:r>
            <a:r>
              <a:rPr lang="zh-CN" altLang="en-US" dirty="0">
                <a:latin typeface="Consolas" panose="020B0609020204030204" pitchFamily="49" charset="0"/>
              </a:rPr>
              <a:t>年提出，思路来自于匈牙利数学家</a:t>
            </a:r>
            <a:r>
              <a:rPr lang="en-US" altLang="zh-CN" dirty="0" err="1">
                <a:latin typeface="Consolas" panose="020B0609020204030204" pitchFamily="49" charset="0"/>
              </a:rPr>
              <a:t>Dénes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Kőnig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Jenő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Egerváry</a:t>
            </a:r>
            <a:r>
              <a:rPr lang="zh-CN" altLang="en-US" dirty="0">
                <a:latin typeface="Consolas" panose="020B0609020204030204" pitchFamily="49" charset="0"/>
              </a:rPr>
              <a:t>。后世称为匈牙利算法。大致流程如下：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(1)</a:t>
            </a:r>
            <a:r>
              <a:rPr lang="zh-CN" altLang="en-US" dirty="0">
                <a:latin typeface="Consolas" panose="020B0609020204030204" pitchFamily="49" charset="0"/>
              </a:rPr>
              <a:t>选取一个未配对的点</a:t>
            </a:r>
            <a:r>
              <a:rPr lang="en-US" altLang="zh-CN" dirty="0">
                <a:latin typeface="Consolas" panose="020B0609020204030204" pitchFamily="49" charset="0"/>
              </a:rPr>
              <a:t>u</a:t>
            </a:r>
            <a:r>
              <a:rPr lang="zh-CN" altLang="en-US" dirty="0">
                <a:latin typeface="Consolas" panose="020B0609020204030204" pitchFamily="49" charset="0"/>
              </a:rPr>
              <a:t>开始，选择其任意一条边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u,v</a:t>
            </a:r>
            <a:r>
              <a:rPr lang="en-US" altLang="zh-CN" dirty="0">
                <a:latin typeface="Consolas" panose="020B0609020204030204" pitchFamily="49" charset="0"/>
              </a:rPr>
              <a:t>).</a:t>
            </a:r>
            <a:r>
              <a:rPr lang="zh-CN" altLang="en-US" dirty="0">
                <a:latin typeface="Consolas" panose="020B0609020204030204" pitchFamily="49" charset="0"/>
              </a:rPr>
              <a:t>若此时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还未配对，则配对成功，配对数加一，若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已经配对，则</a:t>
            </a:r>
            <a:r>
              <a:rPr lang="zh-CN" altLang="en-US" b="1" dirty="0">
                <a:latin typeface="Consolas" panose="020B0609020204030204" pitchFamily="49" charset="0"/>
              </a:rPr>
              <a:t>尝试寻找</a:t>
            </a:r>
            <a:r>
              <a:rPr lang="en-US" altLang="zh-CN" b="1" dirty="0">
                <a:latin typeface="Consolas" panose="020B0609020204030204" pitchFamily="49" charset="0"/>
              </a:rPr>
              <a:t>v</a:t>
            </a:r>
            <a:r>
              <a:rPr lang="zh-CN" altLang="en-US" b="1" dirty="0">
                <a:latin typeface="Consolas" panose="020B0609020204030204" pitchFamily="49" charset="0"/>
              </a:rPr>
              <a:t>的配对的另一个配对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该步骤可能会被递归的被执行多次</a:t>
            </a:r>
            <a:r>
              <a:rPr lang="en-US" altLang="zh-CN" dirty="0">
                <a:latin typeface="Consolas" panose="020B0609020204030204" pitchFamily="49" charset="0"/>
              </a:rPr>
              <a:t>),</a:t>
            </a:r>
            <a:r>
              <a:rPr lang="zh-CN" altLang="en-US" dirty="0">
                <a:latin typeface="Consolas" panose="020B0609020204030204" pitchFamily="49" charset="0"/>
              </a:rPr>
              <a:t>若该尝试成功，则配对成功，配对数加一。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(2)</a:t>
            </a:r>
            <a:r>
              <a:rPr lang="zh-CN" altLang="en-US" dirty="0">
                <a:latin typeface="Consolas" panose="020B0609020204030204" pitchFamily="49" charset="0"/>
              </a:rPr>
              <a:t>若上一步配对不成功，那么重新选择一条未被选择过的边，重复上一步，直到点</a:t>
            </a:r>
            <a:r>
              <a:rPr lang="en-US" altLang="zh-CN" dirty="0">
                <a:latin typeface="Consolas" panose="020B0609020204030204" pitchFamily="49" charset="0"/>
              </a:rPr>
              <a:t>u</a:t>
            </a:r>
            <a:r>
              <a:rPr lang="zh-CN" altLang="en-US" dirty="0">
                <a:latin typeface="Consolas" panose="020B0609020204030204" pitchFamily="49" charset="0"/>
              </a:rPr>
              <a:t>的所有的边都被选择过为止。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(3)</a:t>
            </a:r>
            <a:r>
              <a:rPr lang="zh-CN" altLang="en-US" dirty="0">
                <a:latin typeface="Consolas" panose="020B0609020204030204" pitchFamily="49" charset="0"/>
              </a:rPr>
              <a:t>对剩下每一个没有被配对的点执行步骤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，直到所有的点都尝试完毕。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28EB-0BA0-4D37-A6E9-A0A87CAD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匈牙利算法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0394F-2731-4213-80C8-6F405CAA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换成男女搭配的问题下，算法流程可以描述成如下：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 一名 </a:t>
            </a:r>
            <a:r>
              <a:rPr lang="zh-CN" altLang="en-US" b="1" dirty="0"/>
              <a:t>尚未搭配的女主 </a:t>
            </a:r>
            <a:r>
              <a:rPr lang="zh-CN" altLang="en-US" dirty="0"/>
              <a:t>将选择一位相互有好感的 </a:t>
            </a:r>
            <a:r>
              <a:rPr lang="zh-CN" altLang="en-US" b="1" dirty="0"/>
              <a:t>男主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如果男主 尚没有搭配其他女生，则成功配对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如果男主 已经搭配了其他女生，则尝试让该女生</a:t>
            </a:r>
            <a:r>
              <a:rPr lang="zh-CN" altLang="en-US" b="1" dirty="0"/>
              <a:t>换个男伴</a:t>
            </a:r>
            <a:r>
              <a:rPr lang="zh-CN" altLang="en-US" dirty="0"/>
              <a:t>，将男主让给女主。尝试“换男伴”的过程是递归的，换男伴后如果出现冲突也要继续尝试给“男伴”换另一个“女伴”。如果能保证男女主在一起后别的人不会变回单身状态，则算成功配对。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如果女主与这个男主不能在一起 ，就</a:t>
            </a:r>
            <a:r>
              <a:rPr lang="zh-CN" altLang="en-US" b="1" dirty="0"/>
              <a:t>换</a:t>
            </a:r>
            <a:r>
              <a:rPr lang="zh-CN" altLang="en-US" dirty="0"/>
              <a:t>另一个有好感的男主。直到把所有有好感的男主都尝试完。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</a:t>
            </a:r>
            <a:r>
              <a:rPr lang="zh-CN" altLang="en-US" b="1" dirty="0"/>
              <a:t>所有</a:t>
            </a:r>
            <a:r>
              <a:rPr lang="zh-CN" altLang="en-US" dirty="0"/>
              <a:t>女生都完成这番操作后，匹配结束。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782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F945B-2659-4818-979B-3A973948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匈牙利算法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2A44A-1B60-4CDF-9621-F23E93FD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508" y="1691120"/>
            <a:ext cx="3456709" cy="4912879"/>
          </a:xfrm>
        </p:spPr>
        <p:txBody>
          <a:bodyPr>
            <a:normAutofit/>
          </a:bodyPr>
          <a:lstStyle/>
          <a:p>
            <a:r>
              <a:rPr lang="zh-CN" altLang="en-US" dirty="0"/>
              <a:t>按照匈牙利算法，尝试给左图情景进行最大匹配。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注意匹配过程中“尝试更换”的操作，具体怎么进行的？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最后的匹配结果是什么？代码怎么写？</a:t>
            </a:r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0F62DF34-1D87-46A7-8385-84B6853CC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0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8164E8-2BC2-4DB4-96F4-1B4C7F153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8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BFCD9A-39B9-4C95-9BEB-B857BC88C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5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43E2CF-9165-49DA-AE31-079A72EBD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55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9C79E9-E41A-441D-8927-F9CCF0A121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0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B7D588-1321-42E9-A569-F63D3028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8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E51C52-5D3A-409D-B07A-76DE84D89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84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F86D65-F3EB-4FDD-BA58-FAFF6FF567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55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1CB6EBC-CDC0-4C33-8A24-F04C2594BDA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482440" y="3429000"/>
            <a:ext cx="0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D69D499-FB5F-4602-942B-039B7FFE249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482440" y="3429000"/>
            <a:ext cx="1995058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C2F5594-B958-4BC4-B61D-C721C9D24C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77498" y="3429000"/>
            <a:ext cx="0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2E6C5C-2313-4BE1-8544-38C9753701F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477498" y="3429000"/>
            <a:ext cx="2052786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BF5029C-544E-4D8B-BE57-FEA6780F15B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482440" y="3429000"/>
            <a:ext cx="3990115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837CAA3-FB9B-41BB-AAB1-FAC0AF98BC3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477498" y="3429000"/>
            <a:ext cx="1995057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9CF9396-41A3-4869-B35C-806548038F6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530284" y="3429000"/>
            <a:ext cx="2048171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1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970EE-4F5D-4E8F-A13C-F6D03E0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匈牙利算法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E6B36-5DF8-4BDB-9020-181E6066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548" y="491330"/>
            <a:ext cx="3177309" cy="6366669"/>
          </a:xfrm>
        </p:spPr>
        <p:txBody>
          <a:bodyPr/>
          <a:lstStyle/>
          <a:p>
            <a:r>
              <a:rPr lang="zh-CN" altLang="en-US" dirty="0"/>
              <a:t>女</a:t>
            </a:r>
            <a:r>
              <a:rPr lang="en-US" altLang="zh-CN" dirty="0"/>
              <a:t>1</a:t>
            </a:r>
            <a:r>
              <a:rPr lang="zh-CN" altLang="en-US" dirty="0"/>
              <a:t>配男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女</a:t>
            </a:r>
            <a:r>
              <a:rPr lang="en-US" altLang="zh-CN" dirty="0"/>
              <a:t>2</a:t>
            </a:r>
            <a:r>
              <a:rPr lang="zh-CN" altLang="en-US" dirty="0"/>
              <a:t>配男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女</a:t>
            </a:r>
            <a:r>
              <a:rPr lang="en-US" altLang="zh-CN" dirty="0"/>
              <a:t>3</a:t>
            </a:r>
            <a:r>
              <a:rPr lang="zh-CN" altLang="en-US" dirty="0"/>
              <a:t>配男</a:t>
            </a:r>
            <a:r>
              <a:rPr lang="en-US" altLang="zh-CN" dirty="0"/>
              <a:t>1</a:t>
            </a:r>
            <a:r>
              <a:rPr lang="zh-CN" altLang="en-US" dirty="0"/>
              <a:t>，男</a:t>
            </a:r>
            <a:r>
              <a:rPr lang="en-US" altLang="zh-CN" dirty="0"/>
              <a:t>1</a:t>
            </a:r>
            <a:r>
              <a:rPr lang="zh-CN" altLang="en-US" dirty="0"/>
              <a:t>已经有女</a:t>
            </a:r>
            <a:r>
              <a:rPr lang="en-US" altLang="zh-CN" dirty="0"/>
              <a:t>1</a:t>
            </a:r>
            <a:r>
              <a:rPr lang="zh-CN" altLang="en-US" dirty="0"/>
              <a:t>了，让女</a:t>
            </a:r>
            <a:r>
              <a:rPr lang="en-US" altLang="zh-CN" dirty="0"/>
              <a:t>1</a:t>
            </a:r>
            <a:r>
              <a:rPr lang="zh-CN" altLang="en-US" dirty="0"/>
              <a:t>换男伴空出男</a:t>
            </a:r>
            <a:r>
              <a:rPr lang="en-US" altLang="zh-CN" dirty="0"/>
              <a:t>1</a:t>
            </a:r>
            <a:r>
              <a:rPr lang="zh-CN" altLang="en-US" dirty="0"/>
              <a:t>给女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女</a:t>
            </a:r>
            <a:r>
              <a:rPr lang="en-US" altLang="zh-CN" dirty="0"/>
              <a:t>1</a:t>
            </a:r>
            <a:r>
              <a:rPr lang="zh-CN" altLang="en-US" dirty="0"/>
              <a:t>换男</a:t>
            </a:r>
            <a:r>
              <a:rPr lang="en-US" altLang="zh-CN" dirty="0"/>
              <a:t>2</a:t>
            </a:r>
            <a:r>
              <a:rPr lang="zh-CN" altLang="en-US" dirty="0"/>
              <a:t>，男</a:t>
            </a:r>
            <a:r>
              <a:rPr lang="en-US" altLang="zh-CN" dirty="0"/>
              <a:t>2</a:t>
            </a:r>
            <a:r>
              <a:rPr lang="zh-CN" altLang="en-US" dirty="0"/>
              <a:t>已经有女</a:t>
            </a:r>
            <a:r>
              <a:rPr lang="en-US" altLang="zh-CN" dirty="0"/>
              <a:t>2</a:t>
            </a:r>
            <a:r>
              <a:rPr lang="zh-CN" altLang="en-US" dirty="0"/>
              <a:t>了，让女</a:t>
            </a:r>
            <a:r>
              <a:rPr lang="en-US" altLang="zh-CN" dirty="0"/>
              <a:t>2</a:t>
            </a:r>
            <a:r>
              <a:rPr lang="zh-CN" altLang="en-US" dirty="0"/>
              <a:t>换男伴空出男</a:t>
            </a:r>
            <a:r>
              <a:rPr lang="en-US" altLang="zh-CN" dirty="0"/>
              <a:t>2</a:t>
            </a:r>
            <a:r>
              <a:rPr lang="zh-CN" altLang="en-US" dirty="0"/>
              <a:t>给女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女</a:t>
            </a:r>
            <a:r>
              <a:rPr lang="en-US" altLang="zh-CN" dirty="0"/>
              <a:t>2</a:t>
            </a:r>
            <a:r>
              <a:rPr lang="zh-CN" altLang="en-US" dirty="0"/>
              <a:t>换男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ok</a:t>
            </a:r>
            <a:br>
              <a:rPr lang="en-US" altLang="zh-CN" dirty="0"/>
            </a:br>
            <a:r>
              <a:rPr lang="zh-CN" altLang="en-US" dirty="0"/>
              <a:t>女</a:t>
            </a:r>
            <a:r>
              <a:rPr lang="en-US" altLang="zh-CN" dirty="0"/>
              <a:t>1</a:t>
            </a:r>
            <a:r>
              <a:rPr lang="zh-CN" altLang="en-US" dirty="0"/>
              <a:t>换男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ok</a:t>
            </a:r>
            <a:br>
              <a:rPr lang="en-US" altLang="zh-CN" dirty="0"/>
            </a:br>
            <a:r>
              <a:rPr lang="zh-CN" altLang="en-US" dirty="0"/>
              <a:t>女</a:t>
            </a:r>
            <a:r>
              <a:rPr lang="en-US" altLang="zh-CN" dirty="0"/>
              <a:t>3</a:t>
            </a:r>
            <a:r>
              <a:rPr lang="zh-CN" altLang="en-US" dirty="0"/>
              <a:t>配男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ok</a:t>
            </a: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433CE6C5-A01F-4374-8713-E7FD98B61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0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0B59F2-FF0B-4C3C-812A-3A438AD99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8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1A627A-3384-4BB6-ACFB-09C0DE045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5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E581D5-46F1-488D-95BE-DD0E56E42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0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74FB5C-D770-4257-B794-DB804EF8B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8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938AA0-BB8B-4775-8F73-3486E7634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84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EAB63F-0A3D-4F14-9D90-DD2D4C32A3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55" y="4644736"/>
            <a:ext cx="1524000" cy="15240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25BF56-B822-4839-A6B2-F864A593C81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482440" y="3429000"/>
            <a:ext cx="0" cy="121573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EFF73AC-5A24-4800-8C57-C5B1B046731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82440" y="3429000"/>
            <a:ext cx="1995058" cy="12157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37542BB-7E1A-40DF-A8AC-3FC74F24109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477498" y="3429000"/>
            <a:ext cx="0" cy="121573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C6A4B9F-E33A-43D6-8CC5-9B5EFF71BF8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77498" y="3429000"/>
            <a:ext cx="2052786" cy="12157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FB34EE6-CDBB-4FF3-8CC9-851BA023C9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82440" y="3429000"/>
            <a:ext cx="3990115" cy="1215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4BDA450-4F67-4CD0-AD04-DDB85F17425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477498" y="3429000"/>
            <a:ext cx="1995057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27C83E3-AC94-4A12-8237-78B62F4375E2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flipH="1">
            <a:off x="5530284" y="3429000"/>
            <a:ext cx="2048171" cy="12157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8020D15A-8725-4D87-8F5E-309B87399C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55" y="1905000"/>
            <a:ext cx="1524000" cy="1524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3300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3957-F92B-4CE2-94AE-C3DDBA26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匈牙利算法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4893D-8F8E-4B49-B60D-15FF26B0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139"/>
          </a:xfrm>
        </p:spPr>
        <p:txBody>
          <a:bodyPr>
            <a:normAutofit/>
          </a:bodyPr>
          <a:lstStyle/>
          <a:p>
            <a:r>
              <a:rPr lang="zh-CN" altLang="en-US" dirty="0"/>
              <a:t>从科学定义上解释匈牙利算法：寻找</a:t>
            </a:r>
            <a:r>
              <a:rPr lang="zh-CN" altLang="en-US" b="1" dirty="0"/>
              <a:t>增广路</a:t>
            </a:r>
            <a:r>
              <a:rPr lang="zh-CN" altLang="en-US" dirty="0"/>
              <a:t>。（增长？）</a:t>
            </a:r>
            <a:endParaRPr lang="en-US" altLang="zh-CN" dirty="0"/>
          </a:p>
          <a:p>
            <a:r>
              <a:rPr lang="zh-CN" altLang="en-US" dirty="0"/>
              <a:t>一条增广路上必定是</a:t>
            </a:r>
            <a:r>
              <a:rPr lang="zh-CN" altLang="en-US" b="1" dirty="0"/>
              <a:t>奇数条边</a:t>
            </a:r>
            <a:r>
              <a:rPr lang="zh-CN" altLang="en-US" dirty="0"/>
              <a:t>。由于是二分图，所以增广路上的点在两个点集之间左右横跳。</a:t>
            </a:r>
            <a:endParaRPr lang="en-US" altLang="zh-CN" dirty="0"/>
          </a:p>
          <a:p>
            <a:r>
              <a:rPr lang="zh-CN" altLang="en-US" dirty="0"/>
              <a:t>增广路的起点与终点都是</a:t>
            </a:r>
            <a:r>
              <a:rPr lang="zh-CN" altLang="en-US" b="1" dirty="0"/>
              <a:t>未匹配的点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构成增广路的边是“</a:t>
            </a:r>
            <a:r>
              <a:rPr lang="zh-CN" altLang="en-US" b="1" dirty="0"/>
              <a:t>未匹配边</a:t>
            </a:r>
            <a:r>
              <a:rPr lang="en-US" altLang="zh-CN" b="1" dirty="0"/>
              <a:t>-</a:t>
            </a:r>
            <a:r>
              <a:rPr lang="zh-CN" altLang="en-US" b="1" dirty="0"/>
              <a:t>匹配边</a:t>
            </a:r>
            <a:r>
              <a:rPr lang="en-US" altLang="zh-CN" b="1" dirty="0"/>
              <a:t>-</a:t>
            </a:r>
            <a:r>
              <a:rPr lang="zh-CN" altLang="en-US" b="1" dirty="0"/>
              <a:t>未匹配边</a:t>
            </a:r>
            <a:r>
              <a:rPr lang="en-US" altLang="zh-CN" b="1" dirty="0"/>
              <a:t>-...-</a:t>
            </a:r>
            <a:r>
              <a:rPr lang="zh-CN" altLang="en-US" b="1" dirty="0"/>
              <a:t>未匹配边</a:t>
            </a:r>
            <a:r>
              <a:rPr lang="en-US" altLang="zh-CN" b="1" dirty="0"/>
              <a:t>-</a:t>
            </a:r>
            <a:r>
              <a:rPr lang="zh-CN" altLang="en-US" b="1" dirty="0"/>
              <a:t>匹配边</a:t>
            </a:r>
            <a:r>
              <a:rPr lang="en-US" altLang="zh-CN" b="1" dirty="0"/>
              <a:t>-</a:t>
            </a:r>
            <a:r>
              <a:rPr lang="zh-CN" altLang="en-US" b="1" dirty="0"/>
              <a:t>未匹配边</a:t>
            </a:r>
            <a:r>
              <a:rPr lang="zh-CN" altLang="en-US" dirty="0"/>
              <a:t>”的相互交错关系。</a:t>
            </a:r>
            <a:endParaRPr lang="en-US" altLang="zh-CN" dirty="0"/>
          </a:p>
          <a:p>
            <a:r>
              <a:rPr lang="zh-CN" altLang="en-US" dirty="0"/>
              <a:t>选择增广路上的未匹配边构成新的匹配，可使匹配数</a:t>
            </a:r>
            <a:r>
              <a:rPr lang="en-US" altLang="zh-CN" dirty="0"/>
              <a:t>+1.</a:t>
            </a:r>
          </a:p>
          <a:p>
            <a:r>
              <a:rPr lang="zh-CN" altLang="en-US" dirty="0"/>
              <a:t>从每个点开始寻找增广路，就能找到最大匹配。（怎样能将其余之前的情景联系起来？）</a:t>
            </a:r>
          </a:p>
        </p:txBody>
      </p:sp>
    </p:spTree>
    <p:extLst>
      <p:ext uri="{BB962C8B-B14F-4D97-AF65-F5344CB8AC3E}">
        <p14:creationId xmlns:p14="http://schemas.microsoft.com/office/powerpoint/2010/main" val="191397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FB691-F790-4B1D-8746-444D343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单身匹配代码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09FE7F-0D73-4340-8037-35FA3640A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521" y="1690687"/>
            <a:ext cx="829584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123C3-DC1D-439E-AFE9-EE1F3AA9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】HDU2063-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过山车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D7960-639B-42B1-9A30-F80E571D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题目描述</a:t>
            </a:r>
            <a:r>
              <a:rPr lang="en-US" altLang="zh-CN" dirty="0"/>
              <a:t>】</a:t>
            </a:r>
            <a:r>
              <a:rPr lang="zh-CN" altLang="en-US" dirty="0"/>
              <a:t>一行人坐过山车，每排两个座位。女生愿意和喜欢的人坐一起，给出关系，问最多能坐多少排。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输入输出</a:t>
            </a:r>
            <a:r>
              <a:rPr lang="en-US" altLang="zh-CN" dirty="0"/>
              <a:t>】</a:t>
            </a:r>
            <a:r>
              <a:rPr lang="zh-CN" altLang="en-US" dirty="0"/>
              <a:t>第一行三个数</a:t>
            </a:r>
            <a:r>
              <a:rPr lang="en-US" altLang="zh-CN" dirty="0"/>
              <a:t>K,M,N</a:t>
            </a:r>
            <a:r>
              <a:rPr lang="zh-CN" altLang="en-US" dirty="0"/>
              <a:t>表示关系数，女生数，男生数，下面每行两个数字表示女生编号，喜欢男生编号，输出一个整数表示最大匹配数。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裸二分图最大匹配。匈牙利算法强上即可。</a:t>
            </a:r>
          </a:p>
        </p:txBody>
      </p:sp>
    </p:spTree>
    <p:extLst>
      <p:ext uri="{BB962C8B-B14F-4D97-AF65-F5344CB8AC3E}">
        <p14:creationId xmlns:p14="http://schemas.microsoft.com/office/powerpoint/2010/main" val="58553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747CB-0E9C-48BF-9249-1F820AA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图论进阶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518AE-5937-42A1-9133-5516EC36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图论基础概念复习 </a:t>
            </a:r>
            <a:r>
              <a:rPr lang="en-US" altLang="zh-CN" b="1" dirty="0"/>
              <a:t>“graph”</a:t>
            </a:r>
          </a:p>
          <a:p>
            <a:endParaRPr lang="en-US" altLang="zh-CN" dirty="0"/>
          </a:p>
          <a:p>
            <a:r>
              <a:rPr lang="zh-CN" altLang="en-US" dirty="0"/>
              <a:t>构成图论的</a:t>
            </a:r>
            <a:r>
              <a:rPr lang="zh-CN" altLang="en-US" b="1" dirty="0"/>
              <a:t>基本要素</a:t>
            </a:r>
            <a:r>
              <a:rPr lang="zh-CN" altLang="en-US" dirty="0"/>
              <a:t>：</a:t>
            </a:r>
            <a:r>
              <a:rPr lang="zh-CN" altLang="en-US" b="1" dirty="0"/>
              <a:t>点、边、权</a:t>
            </a:r>
            <a:r>
              <a:rPr lang="zh-CN" altLang="en-US" dirty="0"/>
              <a:t>。将问题抽象成若干个节点关系即构成图论问题。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“权”</a:t>
            </a:r>
            <a:r>
              <a:rPr lang="zh-CN" altLang="en-US" dirty="0"/>
              <a:t>  指的是边或点的附加</a:t>
            </a:r>
            <a:r>
              <a:rPr lang="zh-CN" altLang="en-US" b="1" dirty="0"/>
              <a:t>数值属性</a:t>
            </a:r>
            <a:r>
              <a:rPr lang="zh-CN" altLang="en-US" dirty="0"/>
              <a:t>。如“距离”“价格”“流量”等。</a:t>
            </a:r>
            <a:endParaRPr lang="en-US" altLang="zh-CN" dirty="0"/>
          </a:p>
          <a:p>
            <a:r>
              <a:rPr lang="zh-CN" altLang="en-US" b="1" dirty="0"/>
              <a:t>“边”</a:t>
            </a:r>
            <a:r>
              <a:rPr lang="zh-CN" altLang="en-US" dirty="0"/>
              <a:t>  指的是点之间的关系，可能有方向限定（有向边），也可能没有限定（无向边）。</a:t>
            </a:r>
            <a:endParaRPr lang="en-US" altLang="zh-CN" dirty="0"/>
          </a:p>
          <a:p>
            <a:r>
              <a:rPr lang="zh-CN" altLang="en-US" b="1" dirty="0"/>
              <a:t>“点”</a:t>
            </a:r>
            <a:r>
              <a:rPr lang="zh-CN" altLang="en-US" dirty="0"/>
              <a:t>  指的是问题抽象出的节点。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99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1B826-97F8-44B7-9A84-4D68FAFC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最小点覆盖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23392-1AED-43D9-9108-8091B18F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对于一个图，选取其中若干个点，使得图中每一条边都与这些点有关系。求最少的选取点数，以及选取哪些点。此类称之为“最小点覆盖问题”。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对于普通图而言，貌似只能搜索解决。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对于二分图而言，最小点覆盖数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最大匹配数 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König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定理）</a:t>
            </a:r>
          </a:p>
        </p:txBody>
      </p:sp>
    </p:spTree>
    <p:extLst>
      <p:ext uri="{BB962C8B-B14F-4D97-AF65-F5344CB8AC3E}">
        <p14:creationId xmlns:p14="http://schemas.microsoft.com/office/powerpoint/2010/main" val="129907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7EC1E-2077-48A9-850C-1376D821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最小点覆盖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67B5E-1F74-4C14-AA3B-F0DFC927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102"/>
          </a:xfrm>
        </p:spPr>
        <p:txBody>
          <a:bodyPr/>
          <a:lstStyle/>
          <a:p>
            <a:r>
              <a:rPr lang="zh-CN" altLang="en-US" dirty="0"/>
              <a:t>证明很简单。最大匹配里增广路上隔</a:t>
            </a:r>
            <a:r>
              <a:rPr lang="en-US" altLang="zh-CN" dirty="0"/>
              <a:t>2</a:t>
            </a:r>
            <a:r>
              <a:rPr lang="zh-CN" altLang="en-US" dirty="0"/>
              <a:t>边选一个点。点数</a:t>
            </a:r>
            <a:r>
              <a:rPr lang="en-US" altLang="zh-CN" dirty="0"/>
              <a:t>=</a:t>
            </a:r>
            <a:r>
              <a:rPr lang="zh-CN" altLang="en-US" dirty="0"/>
              <a:t>边数。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）属于最大匹配的增广路上的边必定和这些点有关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）不属于最大匹配的边 也必定和这些点有关。</a:t>
            </a:r>
            <a:endParaRPr lang="en-US" altLang="zh-CN" dirty="0"/>
          </a:p>
          <a:p>
            <a:r>
              <a:rPr lang="zh-CN" altLang="en-US" dirty="0"/>
              <a:t>图中所有点分为两种：匹配点（</a:t>
            </a:r>
            <a:r>
              <a:rPr lang="en-US" altLang="zh-CN" dirty="0"/>
              <a:t>A</a:t>
            </a:r>
            <a:r>
              <a:rPr lang="zh-CN" altLang="en-US" dirty="0"/>
              <a:t>集合）与未匹配点（</a:t>
            </a:r>
            <a:r>
              <a:rPr lang="en-US" altLang="zh-CN" dirty="0"/>
              <a:t>B</a:t>
            </a:r>
            <a:r>
              <a:rPr lang="zh-CN" altLang="en-US" dirty="0"/>
              <a:t>集合）。所有点的连接情况分三种：只有</a:t>
            </a:r>
            <a:r>
              <a:rPr lang="en-US" altLang="zh-CN" dirty="0"/>
              <a:t>A</a:t>
            </a:r>
            <a:r>
              <a:rPr lang="zh-CN" altLang="en-US" dirty="0"/>
              <a:t>，只有</a:t>
            </a:r>
            <a:r>
              <a:rPr lang="en-US" altLang="zh-CN" dirty="0"/>
              <a:t>B</a:t>
            </a:r>
            <a:r>
              <a:rPr lang="zh-CN" altLang="en-US" dirty="0"/>
              <a:t>，既有</a:t>
            </a:r>
            <a:r>
              <a:rPr lang="en-US" altLang="zh-CN" dirty="0"/>
              <a:t>A</a:t>
            </a:r>
            <a:r>
              <a:rPr lang="zh-CN" altLang="en-US" dirty="0"/>
              <a:t>也有</a:t>
            </a:r>
            <a:r>
              <a:rPr lang="en-US" altLang="zh-CN" dirty="0"/>
              <a:t>B</a:t>
            </a:r>
            <a:r>
              <a:rPr lang="zh-CN" altLang="en-US" dirty="0"/>
              <a:t>。所有边都与</a:t>
            </a:r>
            <a:r>
              <a:rPr lang="en-US" altLang="zh-CN" dirty="0"/>
              <a:t>A</a:t>
            </a:r>
            <a:r>
              <a:rPr lang="zh-CN" altLang="en-US" dirty="0"/>
              <a:t>相关</a:t>
            </a:r>
            <a:r>
              <a:rPr lang="en-US" altLang="zh-CN" dirty="0"/>
              <a:t>——</a:t>
            </a:r>
            <a:r>
              <a:rPr lang="zh-CN" altLang="en-US" dirty="0"/>
              <a:t>如果某条边两端点都是未匹配点，那这条边就应该加入到匹配里使匹配数</a:t>
            </a:r>
            <a:r>
              <a:rPr lang="en-US" altLang="zh-CN" dirty="0"/>
              <a:t>+1</a:t>
            </a:r>
            <a:r>
              <a:rPr lang="zh-CN" altLang="en-US" dirty="0"/>
              <a:t>，与“最大匹配”矛盾了。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为什么最小？因为再减少的话肯定有边没覆盖到了。（匹配）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470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7A4E-757D-4AD4-A5D6-7D55F22A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】POJ 3041 Asteroids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EF3DB-B43A-4651-AC58-4F684760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题目描述</a:t>
            </a:r>
            <a:r>
              <a:rPr lang="en-US" altLang="zh-CN" dirty="0"/>
              <a:t>】</a:t>
            </a:r>
            <a:r>
              <a:rPr lang="zh-CN" altLang="en-US" dirty="0"/>
              <a:t>一个</a:t>
            </a:r>
            <a:r>
              <a:rPr lang="en-US" altLang="zh-CN" dirty="0"/>
              <a:t>N*N</a:t>
            </a:r>
            <a:r>
              <a:rPr lang="zh-CN" altLang="en-US" dirty="0"/>
              <a:t>的网格上有</a:t>
            </a:r>
            <a:r>
              <a:rPr lang="en-US" altLang="zh-CN" dirty="0"/>
              <a:t>K</a:t>
            </a:r>
            <a:r>
              <a:rPr lang="zh-CN" altLang="en-US" dirty="0"/>
              <a:t>个障碍物。有一个特殊武器，每次可以选择一行</a:t>
            </a:r>
            <a:r>
              <a:rPr lang="en-US" altLang="zh-CN" dirty="0"/>
              <a:t>/</a:t>
            </a:r>
            <a:r>
              <a:rPr lang="zh-CN" altLang="en-US" dirty="0"/>
              <a:t>一列进行清除。问最少几次可以将障碍物全部清除。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>
                <a:latin typeface="Consolas" panose="020B0609020204030204" pitchFamily="49" charset="0"/>
              </a:rPr>
              <a:t>设行数为左点集</a:t>
            </a:r>
            <a:r>
              <a:rPr lang="en-US" altLang="zh-CN" dirty="0">
                <a:latin typeface="Consolas" panose="020B0609020204030204" pitchFamily="49" charset="0"/>
              </a:rPr>
              <a:t>(1~N)</a:t>
            </a:r>
            <a:r>
              <a:rPr lang="zh-CN" altLang="en-US" dirty="0">
                <a:latin typeface="Consolas" panose="020B0609020204030204" pitchFamily="49" charset="0"/>
              </a:rPr>
              <a:t>，列数为右点集</a:t>
            </a:r>
            <a:r>
              <a:rPr lang="en-US" altLang="zh-CN" dirty="0">
                <a:latin typeface="Consolas" panose="020B0609020204030204" pitchFamily="49" charset="0"/>
              </a:rPr>
              <a:t>(1~N)</a:t>
            </a:r>
            <a:r>
              <a:rPr lang="zh-CN" altLang="en-US" dirty="0">
                <a:latin typeface="Consolas" panose="020B0609020204030204" pitchFamily="49" charset="0"/>
              </a:rPr>
              <a:t>，如果在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i,j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处有障碍，则把左边点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和右边点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连一条边。清除所有障碍等价于最小点覆盖。 满足二分图性质，所以用匈牙利算法求最大匹配数 输出即可。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注意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r>
              <a:rPr lang="zh-CN" altLang="en-US" dirty="0">
                <a:latin typeface="Consolas" panose="020B0609020204030204" pitchFamily="49" charset="0"/>
              </a:rPr>
              <a:t>本题是经典“建图”题。</a:t>
            </a:r>
          </a:p>
        </p:txBody>
      </p:sp>
    </p:spTree>
    <p:extLst>
      <p:ext uri="{BB962C8B-B14F-4D97-AF65-F5344CB8AC3E}">
        <p14:creationId xmlns:p14="http://schemas.microsoft.com/office/powerpoint/2010/main" val="1527826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7C7B-CDA0-4B36-ACFA-19D8EC9C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最大独立集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4417D-49C0-41B2-8003-0572E0C1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/>
          <a:lstStyle/>
          <a:p>
            <a:r>
              <a:rPr lang="zh-CN" altLang="en-US" dirty="0"/>
              <a:t>最大独立集指：对于一个图，选取若干个点，任意两个点之间都没有直接的边相连。这样的点集称之为独立集。如果点数最大化，不能再增加，则称之为 </a:t>
            </a:r>
            <a:r>
              <a:rPr lang="zh-CN" altLang="en-US" b="1" dirty="0"/>
              <a:t>最大独立集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对于二分图而言，最大独立集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顶点数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最小点覆盖数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试想：先求出最小点覆盖的点，将这些点连同他们的边删掉。因为图上 </a:t>
            </a:r>
            <a:r>
              <a:rPr lang="zh-CN" altLang="en-US" b="1" dirty="0"/>
              <a:t>所有边都与最小点覆盖中的点有关系 </a:t>
            </a:r>
            <a:r>
              <a:rPr lang="zh-CN" altLang="en-US" dirty="0"/>
              <a:t>，所以删后一条边都不剩，剩下的点自然是“最大独立集”。</a:t>
            </a:r>
            <a:endParaRPr lang="en-US" altLang="zh-CN" dirty="0"/>
          </a:p>
          <a:p>
            <a:r>
              <a:rPr lang="zh-CN" altLang="en-US" dirty="0"/>
              <a:t>如果剩下的点还有边相连，说明这条边和最小点覆盖的点没有联系，而这是违反定义的，所以不存在。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6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2702C-6ECD-48D5-B802-50F8653D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最小边覆盖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26779-7F8C-42AC-B5F0-E61F5E8B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对于一个图，选取尽可能少的边，使图中所有点都与这些边相关。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对于二分图而言，最小边覆盖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顶点数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最大匹配数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对于二分图而言，最小边覆盖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==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最大独立集 （数值相同）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假设有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个点，最大匹配数为</a:t>
            </a:r>
            <a:r>
              <a:rPr lang="en-US" altLang="zh-CN" dirty="0">
                <a:latin typeface="Consolas" panose="020B0609020204030204" pitchFamily="49" charset="0"/>
              </a:rPr>
              <a:t>m</a:t>
            </a:r>
            <a:r>
              <a:rPr lang="zh-CN" altLang="en-US" dirty="0">
                <a:latin typeface="Consolas" panose="020B0609020204030204" pitchFamily="49" charset="0"/>
              </a:rPr>
              <a:t>。优先选取这</a:t>
            </a:r>
            <a:r>
              <a:rPr lang="en-US" altLang="zh-CN" dirty="0">
                <a:latin typeface="Consolas" panose="020B0609020204030204" pitchFamily="49" charset="0"/>
              </a:rPr>
              <a:t>m</a:t>
            </a:r>
            <a:r>
              <a:rPr lang="zh-CN" altLang="en-US" dirty="0">
                <a:latin typeface="Consolas" panose="020B0609020204030204" pitchFamily="49" charset="0"/>
              </a:rPr>
              <a:t>条边，因为这</a:t>
            </a:r>
            <a:r>
              <a:rPr lang="en-US" altLang="zh-CN" dirty="0">
                <a:latin typeface="Consolas" panose="020B0609020204030204" pitchFamily="49" charset="0"/>
              </a:rPr>
              <a:t>m</a:t>
            </a:r>
            <a:r>
              <a:rPr lang="zh-CN" altLang="en-US" dirty="0">
                <a:latin typeface="Consolas" panose="020B0609020204030204" pitchFamily="49" charset="0"/>
              </a:rPr>
              <a:t>条边都是独立的，且覆盖的点也是独立的，这就覆盖了</a:t>
            </a:r>
            <a:r>
              <a:rPr lang="en-US" altLang="zh-CN" dirty="0">
                <a:latin typeface="Consolas" panose="020B0609020204030204" pitchFamily="49" charset="0"/>
              </a:rPr>
              <a:t>2*m</a:t>
            </a:r>
            <a:r>
              <a:rPr lang="zh-CN" altLang="en-US" dirty="0">
                <a:latin typeface="Consolas" panose="020B0609020204030204" pitchFamily="49" charset="0"/>
              </a:rPr>
              <a:t>个点。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剩下</a:t>
            </a:r>
            <a:r>
              <a:rPr lang="en-US" altLang="zh-CN" dirty="0">
                <a:latin typeface="Consolas" panose="020B0609020204030204" pitchFamily="49" charset="0"/>
              </a:rPr>
              <a:t>n-2*m</a:t>
            </a:r>
            <a:r>
              <a:rPr lang="zh-CN" altLang="en-US" dirty="0">
                <a:latin typeface="Consolas" panose="020B0609020204030204" pitchFamily="49" charset="0"/>
              </a:rPr>
              <a:t>个点没被覆盖，只能每个点选一条边了，因此一共选择了 </a:t>
            </a:r>
            <a:r>
              <a:rPr lang="en-US" altLang="zh-CN" dirty="0">
                <a:latin typeface="Consolas" panose="020B0609020204030204" pitchFamily="49" charset="0"/>
              </a:rPr>
              <a:t>n-2*m + m = n-m </a:t>
            </a:r>
            <a:r>
              <a:rPr lang="zh-CN" altLang="en-US" dirty="0">
                <a:latin typeface="Consolas" panose="020B0609020204030204" pitchFamily="49" charset="0"/>
              </a:rPr>
              <a:t>条边，即顶点数</a:t>
            </a: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zh-CN" altLang="en-US" dirty="0">
                <a:latin typeface="Consolas" panose="020B0609020204030204" pitchFamily="49" charset="0"/>
              </a:rPr>
              <a:t>最大匹配数。</a:t>
            </a:r>
          </a:p>
        </p:txBody>
      </p:sp>
    </p:spTree>
    <p:extLst>
      <p:ext uri="{BB962C8B-B14F-4D97-AF65-F5344CB8AC3E}">
        <p14:creationId xmlns:p14="http://schemas.microsoft.com/office/powerpoint/2010/main" val="258543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ADF7B-9869-47CC-A489-66BCCD6C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】POJ 3692 Kindergarten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8CA39-FB25-4432-A953-570C2C82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题目描述</a:t>
            </a:r>
            <a:r>
              <a:rPr lang="en-US" altLang="zh-CN" dirty="0"/>
              <a:t>】</a:t>
            </a:r>
            <a:r>
              <a:rPr lang="zh-CN" altLang="en-US" dirty="0"/>
              <a:t>幼儿园中有若干男孩女孩，同性之间相互认识，异性之间部分认识。给出异性间认识关系，选取一个最大孩子集合，使他们互相都认识。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建反图：如果两人不认识则连接一条边。由于同性间相互认识，所以这满足二分图性质。问题变为求最大独立集</a:t>
            </a:r>
            <a:r>
              <a:rPr lang="en-US" altLang="zh-CN" dirty="0"/>
              <a:t>——</a:t>
            </a:r>
            <a:r>
              <a:rPr lang="zh-CN" altLang="en-US" dirty="0"/>
              <a:t>没有边直接相连。因为反图，有边</a:t>
            </a:r>
            <a:r>
              <a:rPr lang="en-US" altLang="zh-CN" dirty="0"/>
              <a:t>=</a:t>
            </a:r>
            <a:r>
              <a:rPr lang="zh-CN" altLang="en-US" dirty="0"/>
              <a:t>不认识，无边</a:t>
            </a:r>
            <a:r>
              <a:rPr lang="en-US" altLang="zh-CN" dirty="0"/>
              <a:t>=</a:t>
            </a:r>
            <a:r>
              <a:rPr lang="zh-CN" altLang="en-US" dirty="0"/>
              <a:t>认识。最大独立集里没有两点有边 </a:t>
            </a:r>
            <a:r>
              <a:rPr lang="en-US" altLang="zh-CN" dirty="0"/>
              <a:t>= </a:t>
            </a:r>
            <a:r>
              <a:rPr lang="zh-CN" altLang="en-US" dirty="0"/>
              <a:t>这些人相互认识。</a:t>
            </a:r>
          </a:p>
        </p:txBody>
      </p:sp>
    </p:spTree>
    <p:extLst>
      <p:ext uri="{BB962C8B-B14F-4D97-AF65-F5344CB8AC3E}">
        <p14:creationId xmlns:p14="http://schemas.microsoft.com/office/powerpoint/2010/main" val="156215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58E78-7861-48B7-8DEA-EA9847C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2964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】POJ3020 Antenna Placement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8785-DCFC-455D-BA30-FEA21D4D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题目描述</a:t>
            </a:r>
            <a:r>
              <a:rPr lang="en-US" altLang="zh-CN" dirty="0"/>
              <a:t>】</a:t>
            </a:r>
            <a:r>
              <a:rPr lang="zh-CN" altLang="en-US" dirty="0"/>
              <a:t>一个矩形地图里*表示城市，</a:t>
            </a:r>
            <a:r>
              <a:rPr lang="en-US" altLang="zh-CN" dirty="0"/>
              <a:t>O</a:t>
            </a:r>
            <a:r>
              <a:rPr lang="zh-CN" altLang="en-US" dirty="0"/>
              <a:t>表示空地。建立无线网络基站，可覆盖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的范围，问最少几个基站覆盖全部城市。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给城市编号，若两个城市相邻（可共用一个基站）则连接一条边。很明显不会出现奇数环，因此是二分图。问题转换成最小边覆盖问题。每条边</a:t>
            </a:r>
            <a:r>
              <a:rPr lang="en-US" altLang="zh-CN" dirty="0"/>
              <a:t>=</a:t>
            </a:r>
            <a:r>
              <a:rPr lang="zh-CN" altLang="en-US" dirty="0"/>
              <a:t>一个基站，最小边覆盖</a:t>
            </a:r>
            <a:r>
              <a:rPr lang="en-US" altLang="zh-CN" dirty="0"/>
              <a:t>=</a:t>
            </a:r>
            <a:r>
              <a:rPr lang="zh-CN" altLang="en-US" dirty="0"/>
              <a:t>最少基站覆盖。</a:t>
            </a:r>
          </a:p>
        </p:txBody>
      </p:sp>
    </p:spTree>
    <p:extLst>
      <p:ext uri="{BB962C8B-B14F-4D97-AF65-F5344CB8AC3E}">
        <p14:creationId xmlns:p14="http://schemas.microsoft.com/office/powerpoint/2010/main" val="121425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E90AF-9394-418D-AAD7-601943D9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图论概念复习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5725F5-F270-4B4E-BC92-F6DDC132F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77782" cy="48611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FE24F7-5A2E-4FD6-8A99-0F47B59BB037}"/>
              </a:ext>
            </a:extLst>
          </p:cNvPr>
          <p:cNvSpPr txBox="1"/>
          <p:nvPr/>
        </p:nvSpPr>
        <p:spPr>
          <a:xfrm>
            <a:off x="8615982" y="1489756"/>
            <a:ext cx="32963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这是一张来自</a:t>
            </a:r>
            <a:r>
              <a:rPr lang="en-US" altLang="zh-CN" sz="2800" dirty="0"/>
              <a:t>《Mini Metro》</a:t>
            </a:r>
            <a:r>
              <a:rPr lang="zh-CN" altLang="en-US" sz="2800" dirty="0"/>
              <a:t>的截图。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图上哪些是点？哪些是边？哪些是边权？哪些是点权？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试举几个生活中可以抽象成图论模型的例子。</a:t>
            </a:r>
          </a:p>
        </p:txBody>
      </p:sp>
    </p:spTree>
    <p:extLst>
      <p:ext uri="{BB962C8B-B14F-4D97-AF65-F5344CB8AC3E}">
        <p14:creationId xmlns:p14="http://schemas.microsoft.com/office/powerpoint/2010/main" val="118730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D0A13-E535-4FC8-9BD2-C5C66E7E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图论概念复习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91DAA-049C-4D73-814D-5943F991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“度”</a:t>
            </a:r>
            <a:r>
              <a:rPr lang="zh-CN" altLang="en-US" dirty="0"/>
              <a:t> ：指的是与某点关联边的数量。度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r>
              <a:rPr lang="en-US" altLang="zh-CN" dirty="0"/>
              <a:t>+</a:t>
            </a:r>
            <a:r>
              <a:rPr lang="zh-CN" altLang="en-US" dirty="0"/>
              <a:t>出度。可简单理解成 入度</a:t>
            </a:r>
            <a:r>
              <a:rPr lang="en-US" altLang="zh-CN" dirty="0"/>
              <a:t>=</a:t>
            </a:r>
            <a:r>
              <a:rPr lang="zh-CN" altLang="en-US" dirty="0"/>
              <a:t>“进入此点的边的数量”，出度</a:t>
            </a:r>
            <a:r>
              <a:rPr lang="en-US" altLang="zh-CN" dirty="0"/>
              <a:t>=</a:t>
            </a:r>
            <a:r>
              <a:rPr lang="zh-CN" altLang="en-US" dirty="0"/>
              <a:t>“离开此点的边的数量”。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“连通图” </a:t>
            </a:r>
            <a:r>
              <a:rPr lang="zh-CN" altLang="en-US" dirty="0"/>
              <a:t>：</a:t>
            </a:r>
            <a:r>
              <a:rPr lang="zh-CN" altLang="en-US" b="1" dirty="0"/>
              <a:t>无向图 </a:t>
            </a:r>
            <a:r>
              <a:rPr lang="zh-CN" altLang="en-US" dirty="0"/>
              <a:t>里任意两个点都可达则称为 </a:t>
            </a:r>
            <a:r>
              <a:rPr lang="zh-CN" altLang="en-US" b="1" dirty="0"/>
              <a:t>“连通图”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“强联通图”</a:t>
            </a:r>
            <a:r>
              <a:rPr lang="zh-CN" altLang="en-US" dirty="0"/>
              <a:t>：</a:t>
            </a:r>
            <a:r>
              <a:rPr lang="zh-CN" altLang="en-US" b="1" dirty="0"/>
              <a:t>有向图</a:t>
            </a:r>
            <a:r>
              <a:rPr lang="zh-CN" altLang="en-US" dirty="0"/>
              <a:t> 里任意两个点都可达则称为 </a:t>
            </a:r>
            <a:r>
              <a:rPr lang="zh-CN" altLang="en-US" b="1" dirty="0"/>
              <a:t>“强连通图”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DFS/BFS</a:t>
            </a:r>
            <a:r>
              <a:rPr lang="en-US" altLang="zh-CN" dirty="0"/>
              <a:t> : </a:t>
            </a:r>
            <a:r>
              <a:rPr lang="zh-CN" altLang="en-US" dirty="0"/>
              <a:t>指在图上跑深度遍历算法或广度遍历算法。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3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EB96-A7BC-4819-A064-BD5027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17E38-EFFB-4B2E-BA9E-9469E844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568"/>
          </a:xfrm>
        </p:spPr>
        <p:txBody>
          <a:bodyPr>
            <a:normAutofit/>
          </a:bodyPr>
          <a:lstStyle/>
          <a:p>
            <a:r>
              <a:rPr lang="zh-CN" altLang="en-US" dirty="0"/>
              <a:t>常用存储方式有  </a:t>
            </a:r>
            <a:r>
              <a:rPr lang="zh-CN" altLang="en-US" b="1" dirty="0"/>
              <a:t>邻接表</a:t>
            </a:r>
            <a:r>
              <a:rPr lang="zh-CN" altLang="en-US" dirty="0"/>
              <a:t>  与  </a:t>
            </a:r>
            <a:r>
              <a:rPr lang="zh-CN" altLang="en-US" b="1" dirty="0"/>
              <a:t>邻接矩阵</a:t>
            </a:r>
            <a:r>
              <a:rPr lang="zh-CN" altLang="en-US" dirty="0"/>
              <a:t>  两种。</a:t>
            </a:r>
            <a:endParaRPr lang="en-US" altLang="zh-CN" dirty="0"/>
          </a:p>
          <a:p>
            <a:r>
              <a:rPr lang="zh-CN" altLang="en-US" dirty="0"/>
              <a:t>邻接矩阵，常指二维数组形式</a:t>
            </a:r>
            <a:r>
              <a:rPr lang="en-US" altLang="zh-CN" dirty="0"/>
              <a:t>. </a:t>
            </a:r>
          </a:p>
          <a:p>
            <a:pPr marL="0" indent="0" algn="ctr">
              <a:buNone/>
            </a:pPr>
            <a:r>
              <a:rPr lang="en-US" altLang="zh-CN" dirty="0">
                <a:latin typeface="Consolas" panose="020B0609020204030204" pitchFamily="49" charset="0"/>
              </a:rPr>
              <a:t>map[u][v]=w;//</a:t>
            </a:r>
            <a:r>
              <a:rPr lang="zh-CN" altLang="en-US" dirty="0">
                <a:latin typeface="Consolas" panose="020B0609020204030204" pitchFamily="49" charset="0"/>
              </a:rPr>
              <a:t>有向边</a:t>
            </a:r>
            <a:r>
              <a:rPr lang="en-US" altLang="zh-CN" dirty="0">
                <a:latin typeface="Consolas" panose="020B0609020204030204" pitchFamily="49" charset="0"/>
              </a:rPr>
              <a:t>u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，边权为</a:t>
            </a:r>
            <a:r>
              <a:rPr lang="en-US" altLang="zh-CN" dirty="0">
                <a:latin typeface="Consolas" panose="020B0609020204030204" pitchFamily="49" charset="0"/>
              </a:rPr>
              <a:t>w</a:t>
            </a:r>
          </a:p>
          <a:p>
            <a:pPr marL="0" indent="0" algn="ctr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邻接表，常指链表形式（实际上大多使用</a:t>
            </a:r>
            <a:r>
              <a:rPr lang="en-US" altLang="zh-CN" dirty="0">
                <a:latin typeface="Consolas" panose="020B0609020204030204" pitchFamily="49" charset="0"/>
              </a:rPr>
              <a:t>vector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Consolas" panose="020B0609020204030204" pitchFamily="49" charset="0"/>
              </a:rPr>
              <a:t>map[u][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]=v;//</a:t>
            </a:r>
            <a:r>
              <a:rPr lang="zh-CN" altLang="en-US" dirty="0">
                <a:latin typeface="Consolas" panose="020B0609020204030204" pitchFamily="49" charset="0"/>
              </a:rPr>
              <a:t>点</a:t>
            </a:r>
            <a:r>
              <a:rPr lang="en-US" altLang="zh-CN" dirty="0">
                <a:latin typeface="Consolas" panose="020B0609020204030204" pitchFamily="49" charset="0"/>
              </a:rPr>
              <a:t>u</a:t>
            </a:r>
            <a:r>
              <a:rPr lang="zh-CN" altLang="en-US" dirty="0">
                <a:latin typeface="Consolas" panose="020B0609020204030204" pitchFamily="49" charset="0"/>
              </a:rPr>
              <a:t>的第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条出边指向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邻接矩阵适用于点数较少的情况。大多数题目都可以用邻接表。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推荐使用邻接表。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2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4B7D0-31B9-46C7-A639-4C94DE77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361C5-1B4B-4F7D-AB9D-49A0118C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745" cy="4351338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定义</a:t>
            </a:r>
            <a:r>
              <a:rPr lang="en-US" altLang="zh-CN" dirty="0"/>
              <a:t>】</a:t>
            </a:r>
            <a:r>
              <a:rPr lang="zh-CN" altLang="en-US" dirty="0"/>
              <a:t>点可划分成两个集合，且两个集合内部没有边的图。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如图中示例，点被划分成集合</a:t>
            </a:r>
            <a:r>
              <a:rPr lang="en-US" altLang="zh-CN" dirty="0"/>
              <a:t>u</a:t>
            </a:r>
            <a:r>
              <a:rPr lang="zh-CN" altLang="en-US" dirty="0"/>
              <a:t>与集合</a:t>
            </a:r>
            <a:r>
              <a:rPr lang="en-US" altLang="zh-CN" dirty="0"/>
              <a:t>v.</a:t>
            </a:r>
          </a:p>
          <a:p>
            <a:endParaRPr lang="en-US" altLang="zh-CN" dirty="0"/>
          </a:p>
          <a:p>
            <a:r>
              <a:rPr lang="zh-CN" altLang="en-US" dirty="0"/>
              <a:t>边只存在于集合</a:t>
            </a:r>
            <a:r>
              <a:rPr lang="en-US" altLang="zh-CN" dirty="0" err="1"/>
              <a:t>u,v</a:t>
            </a:r>
            <a:r>
              <a:rPr lang="zh-CN" altLang="en-US" dirty="0"/>
              <a:t>之间，不存在与集合</a:t>
            </a:r>
            <a:r>
              <a:rPr lang="en-US" altLang="zh-CN" dirty="0" err="1"/>
              <a:t>u,v</a:t>
            </a:r>
            <a:r>
              <a:rPr lang="zh-CN" altLang="en-US" dirty="0"/>
              <a:t>之内。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641E30-1711-4975-946B-4DCA7BB7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27" y="1825625"/>
            <a:ext cx="4002772" cy="400277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33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88C7F-5308-4F54-A69E-1E96EC7F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二分图判定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7B970-CB0D-43C2-ADD3-0FD2407A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二分图不存在奇数环。（奇数环：环上奇数个点</a:t>
            </a:r>
            <a:r>
              <a:rPr lang="en-US" altLang="zh-CN" dirty="0"/>
              <a:t>/</a:t>
            </a:r>
            <a:r>
              <a:rPr lang="zh-CN" altLang="en-US" dirty="0"/>
              <a:t>边）</a:t>
            </a:r>
            <a:endParaRPr lang="en-US" altLang="zh-CN" dirty="0"/>
          </a:p>
          <a:p>
            <a:r>
              <a:rPr lang="zh-CN" altLang="en-US" dirty="0"/>
              <a:t>鉴于此性质，使用 </a:t>
            </a:r>
            <a:r>
              <a:rPr lang="zh-CN" altLang="en-US" b="1" dirty="0"/>
              <a:t>染色法 </a:t>
            </a:r>
            <a:r>
              <a:rPr lang="zh-CN" altLang="en-US" dirty="0"/>
              <a:t>可以判定是否是二分图。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任选一个点作为起点，标记为 </a:t>
            </a:r>
            <a:r>
              <a:rPr lang="en-US" altLang="zh-CN" b="1" dirty="0">
                <a:solidFill>
                  <a:srgbClr val="FF0000"/>
                </a:solidFill>
              </a:rPr>
              <a:t>A </a:t>
            </a:r>
            <a:r>
              <a:rPr lang="zh-CN" altLang="en-US" dirty="0"/>
              <a:t>。 </a:t>
            </a:r>
            <a:r>
              <a:rPr lang="en-US" altLang="zh-CN" b="1" dirty="0">
                <a:solidFill>
                  <a:srgbClr val="FF0000"/>
                </a:solidFill>
              </a:rPr>
              <a:t>A </a:t>
            </a:r>
            <a:r>
              <a:rPr lang="zh-CN" altLang="en-US" dirty="0"/>
              <a:t>相邻的点标记为 </a:t>
            </a:r>
            <a:r>
              <a:rPr lang="en-US" altLang="zh-CN" b="1" dirty="0">
                <a:solidFill>
                  <a:srgbClr val="00B0F0"/>
                </a:solidFill>
              </a:rPr>
              <a:t>B 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00B0F0"/>
                </a:solidFill>
              </a:rPr>
              <a:t> B </a:t>
            </a:r>
            <a:r>
              <a:rPr lang="zh-CN" altLang="en-US" dirty="0"/>
              <a:t>相邻的点再标记为 </a:t>
            </a:r>
            <a:r>
              <a:rPr lang="en-US" altLang="zh-CN" b="1" dirty="0">
                <a:solidFill>
                  <a:srgbClr val="FF0000"/>
                </a:solidFill>
              </a:rPr>
              <a:t>A </a:t>
            </a:r>
            <a:r>
              <a:rPr lang="zh-CN" altLang="en-US" dirty="0"/>
              <a:t>。如果出现矛盾：即一条边两点颜色相同，则说明有奇数环，不是二分图。</a:t>
            </a:r>
            <a:endParaRPr lang="en-US" altLang="zh-CN" dirty="0"/>
          </a:p>
          <a:p>
            <a:r>
              <a:rPr lang="zh-CN" altLang="en-US" dirty="0"/>
              <a:t>如果所有点都能正确染色，且无矛盾，则说明是二分图。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2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72637BA-387E-415D-95E7-48F7A470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4794"/>
            <a:ext cx="9220200" cy="395287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DF20983-AB73-47C1-8932-78F851BF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二分图判定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BDC0CA-43F4-4F8D-B082-CE2A9EC0165C}"/>
              </a:ext>
            </a:extLst>
          </p:cNvPr>
          <p:cNvSpPr txBox="1"/>
          <p:nvPr/>
        </p:nvSpPr>
        <p:spPr>
          <a:xfrm>
            <a:off x="838200" y="1690687"/>
            <a:ext cx="1060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这三个无向图，哪些是二分图？哪些不是二分图？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用 </a:t>
            </a:r>
            <a:r>
              <a:rPr lang="zh-CN" altLang="en-US" sz="2800" b="1" dirty="0">
                <a:solidFill>
                  <a:srgbClr val="FF0000"/>
                </a:solidFill>
              </a:rPr>
              <a:t>红</a:t>
            </a:r>
            <a:r>
              <a:rPr lang="zh-CN" altLang="en-US" sz="2800" b="1" dirty="0">
                <a:solidFill>
                  <a:srgbClr val="00B0F0"/>
                </a:solidFill>
              </a:rPr>
              <a:t>蓝</a:t>
            </a:r>
            <a:r>
              <a:rPr lang="zh-CN" altLang="en-US" sz="2800" b="1" dirty="0"/>
              <a:t>染色法 </a:t>
            </a:r>
            <a:r>
              <a:rPr lang="zh-CN" altLang="en-US" sz="2800" dirty="0"/>
              <a:t>给它们染色，将结果发在群里。</a:t>
            </a:r>
          </a:p>
        </p:txBody>
      </p:sp>
    </p:spTree>
    <p:extLst>
      <p:ext uri="{BB962C8B-B14F-4D97-AF65-F5344CB8AC3E}">
        <p14:creationId xmlns:p14="http://schemas.microsoft.com/office/powerpoint/2010/main" val="96256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3A81-9578-4C52-A916-0E088631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二分图判定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44C77-087C-43CA-B48B-438EC21FF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41805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BFS</a:t>
            </a:r>
            <a:r>
              <a:rPr lang="zh-CN" altLang="en-US" dirty="0"/>
              <a:t>进行染色判定。</a:t>
            </a:r>
            <a:r>
              <a:rPr lang="en-US" altLang="zh-CN" dirty="0"/>
              <a:t>DFS</a:t>
            </a:r>
            <a:r>
              <a:rPr lang="zh-CN" altLang="en-US" dirty="0"/>
              <a:t>也可。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bool </a:t>
            </a:r>
            <a:r>
              <a:rPr lang="en-US" altLang="zh-CN" dirty="0" err="1">
                <a:latin typeface="Consolas" panose="020B0609020204030204" pitchFamily="49" charset="0"/>
              </a:rPr>
              <a:t>bfs</a:t>
            </a:r>
            <a:r>
              <a:rPr lang="en-US" altLang="zh-CN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queue&lt;int&gt; Q;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 用于记录节点编号的队列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点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染红色，点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进入队列</a:t>
            </a:r>
            <a:r>
              <a:rPr lang="en-US" altLang="zh-CN" dirty="0">
                <a:latin typeface="Consolas" panose="020B0609020204030204" pitchFamily="49" charset="0"/>
              </a:rPr>
              <a:t>Q</a:t>
            </a:r>
            <a:r>
              <a:rPr lang="zh-CN" altLang="en-US" dirty="0">
                <a:latin typeface="Consolas" panose="020B0609020204030204" pitchFamily="49" charset="0"/>
              </a:rPr>
              <a:t>；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while(!</a:t>
            </a:r>
            <a:r>
              <a:rPr lang="en-US" altLang="zh-CN" dirty="0" err="1">
                <a:latin typeface="Consolas" panose="020B0609020204030204" pitchFamily="49" charset="0"/>
              </a:rPr>
              <a:t>Q.empty</a:t>
            </a:r>
            <a:r>
              <a:rPr lang="en-US" altLang="zh-CN" dirty="0">
                <a:latin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latin typeface="Consolas" panose="020B0609020204030204" pitchFamily="49" charset="0"/>
              </a:rPr>
              <a:t>取队首节点，记为</a:t>
            </a:r>
            <a:r>
              <a:rPr lang="en-US" altLang="zh-CN" dirty="0">
                <a:latin typeface="Consolas" panose="020B0609020204030204" pitchFamily="49" charset="0"/>
              </a:rPr>
              <a:t>v;  </a:t>
            </a:r>
            <a:r>
              <a:rPr lang="zh-CN" altLang="en-US" dirty="0">
                <a:latin typeface="Consolas" panose="020B0609020204030204" pitchFamily="49" charset="0"/>
              </a:rPr>
              <a:t>队首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出队。</a:t>
            </a:r>
            <a:r>
              <a:rPr lang="en-US" altLang="zh-CN" dirty="0">
                <a:latin typeface="Consolas" panose="020B0609020204030204" pitchFamily="49" charset="0"/>
              </a:rPr>
              <a:t>// v=</a:t>
            </a:r>
            <a:r>
              <a:rPr lang="en-US" altLang="zh-CN" dirty="0" err="1">
                <a:latin typeface="Consolas" panose="020B0609020204030204" pitchFamily="49" charset="0"/>
              </a:rPr>
              <a:t>Q.front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r>
              <a:rPr lang="en-US" altLang="zh-CN" dirty="0" err="1">
                <a:latin typeface="Consolas" panose="020B0609020204030204" pitchFamily="49" charset="0"/>
              </a:rPr>
              <a:t>Q.pop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for(</a:t>
            </a:r>
            <a:r>
              <a:rPr lang="zh-CN" altLang="en-US" dirty="0">
                <a:latin typeface="Consolas" panose="020B0609020204030204" pitchFamily="49" charset="0"/>
              </a:rPr>
              <a:t>所有与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有边相连的点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if(</a:t>
            </a:r>
            <a:r>
              <a:rPr lang="zh-CN" altLang="en-US" dirty="0">
                <a:latin typeface="Consolas" panose="020B0609020204030204" pitchFamily="49" charset="0"/>
              </a:rPr>
              <a:t>该点未被染色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  <a:r>
              <a:rPr lang="zh-CN" altLang="en-US" dirty="0">
                <a:latin typeface="Consolas" panose="020B0609020204030204" pitchFamily="49" charset="0"/>
              </a:rPr>
              <a:t>该点染成另一种颜色，并进入队列</a:t>
            </a:r>
            <a:r>
              <a:rPr lang="en-US" altLang="zh-CN" dirty="0">
                <a:latin typeface="Consolas" panose="020B0609020204030204" pitchFamily="49" charset="0"/>
              </a:rPr>
              <a:t>Q</a:t>
            </a:r>
            <a:r>
              <a:rPr lang="zh-CN" altLang="en-US" dirty="0">
                <a:latin typeface="Consolas" panose="020B0609020204030204" pitchFamily="49" charset="0"/>
              </a:rPr>
              <a:t>；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else if(</a:t>
            </a:r>
            <a:r>
              <a:rPr lang="zh-CN" altLang="en-US" dirty="0">
                <a:latin typeface="Consolas" panose="020B0609020204030204" pitchFamily="49" charset="0"/>
              </a:rPr>
              <a:t>该点与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同色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  <a:r>
              <a:rPr lang="zh-CN" altLang="en-US" dirty="0">
                <a:latin typeface="Consolas" panose="020B0609020204030204" pitchFamily="49" charset="0"/>
              </a:rPr>
              <a:t>染色矛盾，</a:t>
            </a:r>
            <a:r>
              <a:rPr lang="en-US" altLang="zh-CN" dirty="0">
                <a:latin typeface="Consolas" panose="020B0609020204030204" pitchFamily="49" charset="0"/>
              </a:rPr>
              <a:t>return false;}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85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2517</Words>
  <Application>Microsoft Office PowerPoint</Application>
  <PresentationFormat>宽屏</PresentationFormat>
  <Paragraphs>155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Consolas</vt:lpstr>
      <vt:lpstr>Office 主题​​</vt:lpstr>
      <vt:lpstr>CSP/NOIP 强化与冲刺</vt:lpstr>
      <vt:lpstr>图论进阶 – 二分图</vt:lpstr>
      <vt:lpstr>图论概念复习</vt:lpstr>
      <vt:lpstr>图论概念复习</vt:lpstr>
      <vt:lpstr>图存储</vt:lpstr>
      <vt:lpstr>二分图</vt:lpstr>
      <vt:lpstr>二分图判定</vt:lpstr>
      <vt:lpstr>二分图判定</vt:lpstr>
      <vt:lpstr>二分图判定</vt:lpstr>
      <vt:lpstr>二分图匹配</vt:lpstr>
      <vt:lpstr>二分图匹配</vt:lpstr>
      <vt:lpstr>二分图匹配</vt:lpstr>
      <vt:lpstr>二分图最大匹配·匈牙利算法</vt:lpstr>
      <vt:lpstr>匈牙利算法</vt:lpstr>
      <vt:lpstr>匈牙利算法</vt:lpstr>
      <vt:lpstr>匈牙利算法</vt:lpstr>
      <vt:lpstr>匈牙利算法</vt:lpstr>
      <vt:lpstr>单身匹配代码</vt:lpstr>
      <vt:lpstr>【例题】HDU2063-过山车</vt:lpstr>
      <vt:lpstr>最小点覆盖</vt:lpstr>
      <vt:lpstr>最小点覆盖</vt:lpstr>
      <vt:lpstr>【例题】POJ 3041 Asteroids</vt:lpstr>
      <vt:lpstr>最大独立集</vt:lpstr>
      <vt:lpstr>最小边覆盖</vt:lpstr>
      <vt:lpstr>【例题】POJ 3692 Kindergarten</vt:lpstr>
      <vt:lpstr>【例题】POJ3020 Antenna 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C++ 强化与冲刺</dc:title>
  <dc:creator>Administrator</dc:creator>
  <cp:lastModifiedBy>Yewei Wang</cp:lastModifiedBy>
  <cp:revision>168</cp:revision>
  <dcterms:created xsi:type="dcterms:W3CDTF">2020-02-15T08:47:05Z</dcterms:created>
  <dcterms:modified xsi:type="dcterms:W3CDTF">2020-07-24T03:59:24Z</dcterms:modified>
</cp:coreProperties>
</file>