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8" r:id="rId14"/>
    <p:sldId id="269" r:id="rId15"/>
    <p:sldId id="270" r:id="rId16"/>
    <p:sldId id="275" r:id="rId17"/>
    <p:sldId id="271" r:id="rId18"/>
    <p:sldId id="272" r:id="rId19"/>
    <p:sldId id="274" r:id="rId20"/>
    <p:sldId id="279" r:id="rId21"/>
    <p:sldId id="280" r:id="rId22"/>
    <p:sldId id="278" r:id="rId23"/>
    <p:sldId id="281" r:id="rId24"/>
    <p:sldId id="282" r:id="rId25"/>
    <p:sldId id="283" r:id="rId26"/>
    <p:sldId id="284" r:id="rId27"/>
    <p:sldId id="285" r:id="rId28"/>
    <p:sldId id="289" r:id="rId29"/>
    <p:sldId id="290" r:id="rId30"/>
    <p:sldId id="291" r:id="rId31"/>
    <p:sldId id="292" r:id="rId32"/>
    <p:sldId id="296" r:id="rId33"/>
    <p:sldId id="297" r:id="rId34"/>
    <p:sldId id="298" r:id="rId35"/>
    <p:sldId id="299" r:id="rId36"/>
    <p:sldId id="301" r:id="rId37"/>
    <p:sldId id="302" r:id="rId38"/>
    <p:sldId id="300" r:id="rId39"/>
    <p:sldId id="276" r:id="rId40"/>
    <p:sldId id="303" r:id="rId41"/>
    <p:sldId id="30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vii" initials="Y" lastIdx="1" clrIdx="0">
    <p:extLst>
      <p:ext uri="{19B8F6BF-5375-455C-9EA6-DF929625EA0E}">
        <p15:presenceInfo xmlns:p15="http://schemas.microsoft.com/office/powerpoint/2012/main" userId="Yev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7137D-2710-45F3-94BB-9BC9A061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1042C-5796-4BBC-8CD7-BAE10EADD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A8024-E8C2-4CA1-B0CF-3A80BF9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60328-675E-45A4-A5ED-691AA228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28362-EB0C-4F31-B2AF-2D019E4C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6CA5-79BD-40CE-988C-382989D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E97A35-EE64-4CE9-8228-8B6F9F73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ACD9A-B11C-4AAE-8357-E35997D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D4648-B506-43E9-A781-DF43A56E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4F154-CE9C-434C-817E-1BC6B3A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2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C1F981-AC68-44F5-91C8-2CE9F5160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F1241-8CDB-4B34-81AF-895AF03C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A2CF1-794E-405E-B3C0-1080D25B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341E1-F9DE-4354-8D23-D3CA7F80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F0654-B773-4E09-A28D-45B1136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47F1-6ED6-413B-9B2B-54337F01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2EADA-273C-4BEA-9689-D090E612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81A5F-61DD-40F4-860E-9B3E3333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BC313-4DD9-443F-AB15-3070E88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844F8-EA80-4EA5-B986-139BD8B9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2904E-9E66-4702-9966-34DB5808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BB08-6CB3-4C04-82BA-F267596E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10BFE-7C21-4EA5-8AB1-789C9B0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9E841-8A9E-483B-BB1B-6B429D7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62D8-AD51-4D3C-82E2-3F703114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F133-EF06-4981-B50B-3FEE445A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AF2ED-E098-4636-A038-69626BD96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D1865-87F4-46F1-9A0D-F44B83E8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117CE-81EA-446E-977E-84E81BC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B131-A951-44AA-A4D1-89D65BA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AC66E-6225-445B-90B3-3499DA3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F8F4-EEAF-46DA-81EA-EA1232A4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90389-F442-4C8A-8DDC-DB5823D7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C4586-38DE-4B9A-8160-473183CB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E6126-B88D-4D36-819A-475C65F9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E21844-3CE6-4256-A9F8-7203B458F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FE744-75D4-4E74-81B0-DF3AA768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9EF112-7799-43D8-886B-86864583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56927-158A-4E60-B442-7FB13290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C001-3AB2-4967-AFD0-982995A2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BDE58-AE1C-437C-9CE0-E5DD6964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7D51ED-5DC8-4FC3-ADF5-46B06147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0FD4B8-9908-4E27-86F7-277520E3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8DE96-274C-4EBB-B7E8-1F37887B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A0F77-6351-4DFB-9022-A47AD1D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7AA90-BD87-422B-82DC-5F1A8E8E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04D0-988E-4496-9801-F40889CD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1146C-D5E0-4819-A91C-761CD34E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9BA8D-49DC-441B-AC39-860F0D6BD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F48A3-BC00-432A-940C-7AE0D95E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6F0C8-998A-4E01-8293-F0D0012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292BD-A1A9-4C0D-8E51-BEDDBB1A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9A76-50E9-4851-918A-0ACAFB7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285D0-BEBE-4EDB-9BCC-22C7B9EF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6AC1D-27A9-4198-B2DE-7001474D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F1A68-3AC7-48A0-8AF4-AEAB6AD1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1BCC0-FC08-4D91-B59B-2DD66F9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150C3-7F83-4E48-A8B7-20D0D5AB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8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FB7AF9-5248-42CC-BE23-F727A538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F82B7-099D-4785-909D-69553C3D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700AA-488C-4976-A576-F2ADBFEE1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2976-494A-47BC-A428-54A89B39705E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36A3-46D0-4CD0-A144-B74562BD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A06C3-7730-4FE6-B2BD-A4F03001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E473-D145-49BA-B14B-CE00ED270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5D5F-B218-4405-BE2E-49F5A7F0C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CSP/NOIP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强化与冲刺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21CE1-3E86-4212-AF3E-A4A841CA1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Walking </a:t>
            </a:r>
            <a:r>
              <a:rPr lang="en-US" altLang="zh-CN" dirty="0"/>
              <a:t>C++ </a:t>
            </a:r>
            <a:r>
              <a:rPr lang="zh-CN" altLang="en-US" dirty="0"/>
              <a:t>强化冲刺班</a:t>
            </a:r>
          </a:p>
        </p:txBody>
      </p:sp>
    </p:spTree>
    <p:extLst>
      <p:ext uri="{BB962C8B-B14F-4D97-AF65-F5344CB8AC3E}">
        <p14:creationId xmlns:p14="http://schemas.microsoft.com/office/powerpoint/2010/main" val="22252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1E42-79FD-46A1-BB1D-AD1CB162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HDU1228 A+B】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4B993-8769-4197-B1EC-9778E5D0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读入两个小于</a:t>
            </a:r>
            <a:r>
              <a:rPr lang="en-US" altLang="zh-CN" dirty="0"/>
              <a:t>100</a:t>
            </a:r>
            <a:r>
              <a:rPr lang="zh-CN" altLang="en-US" dirty="0"/>
              <a:t>的正整数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</a:t>
            </a:r>
            <a:r>
              <a:rPr lang="zh-CN" altLang="en-US" dirty="0"/>
              <a:t>计算</a:t>
            </a:r>
            <a:r>
              <a:rPr lang="en-US" altLang="zh-CN" dirty="0"/>
              <a:t>A+B.</a:t>
            </a:r>
            <a:r>
              <a:rPr lang="zh-CN" altLang="en-US" dirty="0"/>
              <a:t>需要注意的是</a:t>
            </a:r>
            <a:r>
              <a:rPr lang="en-US" altLang="zh-CN" dirty="0"/>
              <a:t>:A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的每一位数字由对应的英文单词给出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输入若干行，字符串构成的</a:t>
            </a:r>
            <a:r>
              <a:rPr lang="en-US" altLang="zh-CN" dirty="0"/>
              <a:t>A+B</a:t>
            </a:r>
            <a:r>
              <a:rPr lang="zh-CN" altLang="en-US" dirty="0"/>
              <a:t>问题。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输出结果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暴力匹配每个单词与</a:t>
            </a:r>
            <a:r>
              <a:rPr lang="en-US" altLang="zh-CN" dirty="0"/>
              <a:t>0~9</a:t>
            </a:r>
            <a:r>
              <a:rPr lang="zh-CN" altLang="en-US" dirty="0"/>
              <a:t>的英文单词是否一样。注意以</a:t>
            </a:r>
            <a:r>
              <a:rPr lang="en-US" altLang="zh-CN" dirty="0"/>
              <a:t>0</a:t>
            </a:r>
            <a:r>
              <a:rPr lang="zh-CN" altLang="en-US" dirty="0"/>
              <a:t>开头的数字处理。从左往右读取单词后可以利用秦九韶算法方便计算出数字。</a:t>
            </a:r>
            <a:endParaRPr lang="en-US" altLang="zh-CN" dirty="0"/>
          </a:p>
          <a:p>
            <a:r>
              <a:rPr lang="zh-CN" altLang="en-US" dirty="0"/>
              <a:t>秦九韶算法：“乘十加”。多项式求值算法。</a:t>
            </a:r>
          </a:p>
        </p:txBody>
      </p:sp>
    </p:spTree>
    <p:extLst>
      <p:ext uri="{BB962C8B-B14F-4D97-AF65-F5344CB8AC3E}">
        <p14:creationId xmlns:p14="http://schemas.microsoft.com/office/powerpoint/2010/main" val="351300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E0516-A430-40F1-B59C-4FDEA238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POJ2403 Hay Points】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3452D-0483-4B5E-86F6-8974A96E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给定一个词典，词典中的单词会有对应的分数。词典中未出现的单词得分为</a:t>
            </a:r>
            <a:r>
              <a:rPr lang="en-US" altLang="zh-CN" dirty="0"/>
              <a:t>0</a:t>
            </a:r>
            <a:r>
              <a:rPr lang="zh-CN" altLang="en-US" dirty="0"/>
              <a:t>。再给定若干篇文章，统计每个文章的分数。（即文章中是否出现了词典中的单词，出现了则加对应的分数）。输出得分。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第一行</a:t>
            </a:r>
            <a:r>
              <a:rPr lang="en-US" altLang="zh-CN" dirty="0" err="1"/>
              <a:t>n,m</a:t>
            </a:r>
            <a:r>
              <a:rPr lang="zh-CN" altLang="en-US" dirty="0"/>
              <a:t>表示词典中</a:t>
            </a:r>
            <a:r>
              <a:rPr lang="en-US" altLang="zh-CN" dirty="0"/>
              <a:t>n</a:t>
            </a:r>
            <a:r>
              <a:rPr lang="zh-CN" altLang="en-US" dirty="0"/>
              <a:t>个单词，</a:t>
            </a:r>
            <a:r>
              <a:rPr lang="en-US" altLang="zh-CN" dirty="0"/>
              <a:t>m</a:t>
            </a:r>
            <a:r>
              <a:rPr lang="zh-CN" altLang="en-US" dirty="0"/>
              <a:t>篇文章。下面</a:t>
            </a:r>
            <a:r>
              <a:rPr lang="en-US" altLang="zh-CN" dirty="0"/>
              <a:t>n</a:t>
            </a:r>
            <a:r>
              <a:rPr lang="zh-CN" altLang="en-US" dirty="0"/>
              <a:t>行每行一个字符串，后面跟着一个整数表示对应分数。再往下若干行表示一片文章。文章用单独的一行一个英文句号分割。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对于每篇文章输出一行一个整数表示分数。</a:t>
            </a:r>
          </a:p>
        </p:txBody>
      </p:sp>
    </p:spTree>
    <p:extLst>
      <p:ext uri="{BB962C8B-B14F-4D97-AF65-F5344CB8AC3E}">
        <p14:creationId xmlns:p14="http://schemas.microsoft.com/office/powerpoint/2010/main" val="121020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37A08-C9E0-4B16-9FBB-5B30B562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POJ2403 Hay Points】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BB0A0-91BE-4D9A-9B4E-89D44A8A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解法：用结构体或</a:t>
            </a:r>
            <a:r>
              <a:rPr lang="en-US" altLang="zh-CN" dirty="0"/>
              <a:t>map</a:t>
            </a:r>
            <a:r>
              <a:rPr lang="zh-CN" altLang="en-US" dirty="0"/>
              <a:t>记录单词对应的分数。对于每个单词在文章中暴力匹配即可。匹配到</a:t>
            </a:r>
            <a:r>
              <a:rPr lang="en-US" altLang="zh-CN" dirty="0"/>
              <a:t>1</a:t>
            </a:r>
            <a:r>
              <a:rPr lang="zh-CN" altLang="en-US" dirty="0"/>
              <a:t>次则直接加分即可。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注意，这题的空格与单词需要完全匹配，恰当选择</a:t>
            </a:r>
            <a:r>
              <a:rPr lang="en-US" altLang="zh-CN" dirty="0"/>
              <a:t>char</a:t>
            </a:r>
            <a:r>
              <a:rPr lang="zh-CN" altLang="en-US" dirty="0"/>
              <a:t>数组或</a:t>
            </a:r>
            <a:r>
              <a:rPr lang="en-US" altLang="zh-CN" dirty="0"/>
              <a:t>string</a:t>
            </a:r>
            <a:r>
              <a:rPr lang="zh-CN" altLang="en-US" dirty="0"/>
              <a:t>将会使得你的程序更加简洁。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当然，采用后面介绍的</a:t>
            </a:r>
            <a:r>
              <a:rPr lang="zh-CN" altLang="en-US"/>
              <a:t>哈希，</a:t>
            </a:r>
            <a:r>
              <a:rPr lang="en-US" altLang="zh-CN"/>
              <a:t>kmp</a:t>
            </a:r>
            <a:r>
              <a:rPr lang="zh-CN" altLang="en-US" dirty="0"/>
              <a:t>等都能快速解决此题。但杀鸡焉用牛刀，（对人而言）快速解决问题才是关键。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66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8C0CE-3B6F-4B95-8990-B1674B4C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字符串快速比对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E5606-919E-4611-B9DE-6087A8EF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常规的暴力字符串匹配算法，大量的时间浪费在了“比对字符”。</a:t>
            </a:r>
            <a:endParaRPr lang="en-US" altLang="zh-CN" dirty="0"/>
          </a:p>
          <a:p>
            <a:r>
              <a:rPr lang="zh-CN" altLang="en-US" dirty="0"/>
              <a:t>如果能将每种字符串 </a:t>
            </a:r>
            <a:r>
              <a:rPr lang="zh-CN" altLang="en-US" b="1" dirty="0"/>
              <a:t>通过特殊的运算 得到一个对应的不同值。</a:t>
            </a:r>
            <a:r>
              <a:rPr lang="zh-CN" altLang="en-US" dirty="0"/>
              <a:t>通过比较值（利用</a:t>
            </a:r>
            <a:r>
              <a:rPr lang="en-US" altLang="zh-CN" dirty="0"/>
              <a:t>==</a:t>
            </a:r>
            <a:r>
              <a:rPr lang="zh-CN" altLang="en-US" dirty="0"/>
              <a:t>号即可）就能</a:t>
            </a:r>
            <a:r>
              <a:rPr lang="zh-CN" altLang="en-US" b="1" dirty="0"/>
              <a:t>快速</a:t>
            </a:r>
            <a:r>
              <a:rPr lang="zh-CN" altLang="en-US" dirty="0"/>
              <a:t>判断字符串是否相等。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哈希函数的要</a:t>
            </a:r>
            <a:br>
              <a:rPr lang="en-US" altLang="zh-CN" dirty="0"/>
            </a:br>
            <a:r>
              <a:rPr lang="zh-CN" altLang="en-US" dirty="0"/>
              <a:t>求是什么？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出现了红色问号</a:t>
            </a:r>
            <a:br>
              <a:rPr lang="en-US" altLang="zh-CN" dirty="0"/>
            </a:br>
            <a:r>
              <a:rPr lang="zh-CN" altLang="en-US" dirty="0"/>
              <a:t>的情况怎么办？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24054E7-A4D2-4BCC-9790-50B09C446564}"/>
              </a:ext>
            </a:extLst>
          </p:cNvPr>
          <p:cNvGrpSpPr/>
          <p:nvPr/>
        </p:nvGrpSpPr>
        <p:grpSpPr>
          <a:xfrm>
            <a:off x="3926049" y="3431666"/>
            <a:ext cx="6962861" cy="2656136"/>
            <a:chOff x="1317072" y="3359244"/>
            <a:chExt cx="6962861" cy="265613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2A018FD-7773-44E5-91DC-3D7E134F085C}"/>
                </a:ext>
              </a:extLst>
            </p:cNvPr>
            <p:cNvGrpSpPr/>
            <p:nvPr/>
          </p:nvGrpSpPr>
          <p:grpSpPr>
            <a:xfrm>
              <a:off x="1317072" y="3359244"/>
              <a:ext cx="6962861" cy="1036966"/>
              <a:chOff x="2390863" y="4063919"/>
              <a:chExt cx="6962861" cy="103696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873C50-94C4-4824-8235-B25FF26CC917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字符串</a:t>
                </a:r>
                <a:r>
                  <a:rPr lang="en-US" altLang="zh-CN" sz="3600" b="1" dirty="0"/>
                  <a:t>1</a:t>
                </a:r>
                <a:endParaRPr lang="zh-CN" altLang="en-US" sz="3600" b="1" dirty="0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CA2FD4B4-0C5E-468D-ADFF-CAEA65C46C3D}"/>
                  </a:ext>
                </a:extLst>
              </p:cNvPr>
              <p:cNvCxnSpPr>
                <a:cxnSpLocks/>
                <a:stCxn id="5" idx="3"/>
                <a:endCxn id="8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FC6FE85-D312-4E64-9592-83D75E4930B0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整数</a:t>
                </a:r>
                <a:r>
                  <a:rPr lang="en-US" altLang="zh-CN" sz="3600" b="1" dirty="0"/>
                  <a:t>1</a:t>
                </a:r>
                <a:endParaRPr lang="zh-CN" altLang="en-US" sz="3600" b="1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70684C7-DE78-49FA-A796-70FE33D71CE5}"/>
                  </a:ext>
                </a:extLst>
              </p:cNvPr>
              <p:cNvSpPr txBox="1"/>
              <p:nvPr/>
            </p:nvSpPr>
            <p:spPr>
              <a:xfrm>
                <a:off x="4886019" y="4063919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/>
                  <a:t>映射函数</a:t>
                </a:r>
                <a:r>
                  <a:rPr lang="en-US" altLang="zh-CN" sz="3600" b="1" dirty="0"/>
                  <a:t>f</a:t>
                </a:r>
                <a:endParaRPr lang="zh-CN" altLang="en-US" sz="3600" b="1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A1A6AD4-8AAC-49A0-8291-E0AEBA120465}"/>
                </a:ext>
              </a:extLst>
            </p:cNvPr>
            <p:cNvGrpSpPr/>
            <p:nvPr/>
          </p:nvGrpSpPr>
          <p:grpSpPr>
            <a:xfrm>
              <a:off x="1317072" y="4997155"/>
              <a:ext cx="6962861" cy="1018225"/>
              <a:chOff x="2390863" y="4454553"/>
              <a:chExt cx="6962861" cy="101822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5C0E167-DBB5-4961-8273-6D71EC79D15B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字符串</a:t>
                </a:r>
                <a:r>
                  <a:rPr lang="en-US" altLang="zh-CN" sz="3600" b="1" dirty="0"/>
                  <a:t>2</a:t>
                </a:r>
                <a:endParaRPr lang="zh-CN" altLang="en-US" sz="3600" b="1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81F52F9-5AD3-4468-949A-37185D4750FD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CD9B2D2-94F2-4CB2-8C0A-D7666300549B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整数</a:t>
                </a:r>
                <a:r>
                  <a:rPr lang="en-US" altLang="zh-CN" sz="3600" b="1" dirty="0"/>
                  <a:t>2</a:t>
                </a:r>
                <a:endParaRPr lang="zh-CN" altLang="en-US" sz="3600" b="1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A7E8C-7419-42F2-94E6-360D59A0AFF3}"/>
                  </a:ext>
                </a:extLst>
              </p:cNvPr>
              <p:cNvSpPr txBox="1"/>
              <p:nvPr/>
            </p:nvSpPr>
            <p:spPr>
              <a:xfrm>
                <a:off x="4886019" y="4826447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/>
                  <a:t>映射函数</a:t>
                </a:r>
                <a:r>
                  <a:rPr lang="en-US" altLang="zh-CN" sz="3600" b="1" dirty="0"/>
                  <a:t>f</a:t>
                </a:r>
                <a:endParaRPr lang="zh-CN" altLang="en-US" sz="3600" b="1" dirty="0"/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FED0A5-4515-4FCC-9538-470236290A64}"/>
                </a:ext>
              </a:extLst>
            </p:cNvPr>
            <p:cNvCxnSpPr>
              <a:cxnSpLocks/>
              <a:stCxn id="23" idx="3"/>
              <a:endCxn id="8" idx="1"/>
            </p:cNvCxnSpPr>
            <p:nvPr/>
          </p:nvCxnSpPr>
          <p:spPr>
            <a:xfrm flipV="1">
              <a:off x="3531765" y="4073044"/>
              <a:ext cx="2944535" cy="12472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7AB0111-2087-431C-BC44-783E69F34E7C}"/>
                </a:ext>
              </a:extLst>
            </p:cNvPr>
            <p:cNvSpPr txBox="1"/>
            <p:nvPr/>
          </p:nvSpPr>
          <p:spPr>
            <a:xfrm>
              <a:off x="4857225" y="4364191"/>
              <a:ext cx="5872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0000"/>
                  </a:solidFill>
                </a:rPr>
                <a:t>?</a:t>
              </a:r>
              <a:endParaRPr lang="zh-CN" altLang="en-US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11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CC01A-2E18-4386-99B5-9909712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85D07A-7B78-487C-B012-4984A572D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4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最常见的哈希方法：多项式哈希。</a:t>
                </a:r>
                <a:br>
                  <a:rPr lang="en-US" altLang="zh-CN" dirty="0">
                    <a:latin typeface="Consolas" panose="020B0609020204030204" pitchFamily="49" charset="0"/>
                  </a:rPr>
                </a:br>
                <a:r>
                  <a:rPr lang="zh-CN" altLang="en-US" dirty="0">
                    <a:latin typeface="Consolas" panose="020B0609020204030204" pitchFamily="49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将字符串看成是</a:t>
                </a:r>
                <a:r>
                  <a:rPr lang="en-US" altLang="zh-CN" dirty="0">
                    <a:latin typeface="Consolas" panose="020B0609020204030204" pitchFamily="49" charset="0"/>
                  </a:rPr>
                  <a:t>b</a:t>
                </a:r>
                <a:r>
                  <a:rPr lang="zh-CN" altLang="en-US" dirty="0">
                    <a:latin typeface="Consolas" panose="020B0609020204030204" pitchFamily="49" charset="0"/>
                  </a:rPr>
                  <a:t>进制数，用</a:t>
                </a:r>
                <a:r>
                  <a:rPr lang="en-US" altLang="zh-CN" dirty="0">
                    <a:latin typeface="Consolas" panose="020B0609020204030204" pitchFamily="49" charset="0"/>
                  </a:rPr>
                  <a:t>ascii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的值代替，最后取模</a:t>
                </a:r>
                <a:r>
                  <a:rPr lang="en-US" altLang="zh-CN" dirty="0">
                    <a:latin typeface="Consolas" panose="020B0609020204030204" pitchFamily="49" charset="0"/>
                  </a:rPr>
                  <a:t>M</a:t>
                </a:r>
                <a:r>
                  <a:rPr lang="zh-CN" altLang="en-US" dirty="0">
                    <a:latin typeface="Consolas" panose="020B0609020204030204" pitchFamily="49" charset="0"/>
                  </a:rPr>
                  <a:t>保证数字不会太大以至于无法比对。函数如下形式。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int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get_hash</a:t>
                </a:r>
                <a:r>
                  <a:rPr lang="en-US" altLang="zh-CN" dirty="0">
                    <a:latin typeface="Consolas" panose="020B0609020204030204" pitchFamily="49" charset="0"/>
                  </a:rPr>
                  <a:t>(const string&amp; s) {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int res = 0;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for (int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= 0;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 &lt;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s.size</a:t>
                </a:r>
                <a:r>
                  <a:rPr lang="en-US" altLang="zh-CN" dirty="0">
                    <a:latin typeface="Consolas" panose="020B0609020204030204" pitchFamily="49" charset="0"/>
                  </a:rPr>
                  <a:t>();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++)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  res = (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ll</a:t>
                </a:r>
                <a:r>
                  <a:rPr lang="en-US" altLang="zh-CN" dirty="0">
                    <a:latin typeface="Consolas" panose="020B0609020204030204" pitchFamily="49" charset="0"/>
                  </a:rPr>
                  <a:t>)(res * B + s[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]) % M;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  return res;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</a:rPr>
                  <a:t>}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85D07A-7B78-487C-B012-4984A572D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401"/>
              </a:xfrm>
              <a:blipFill>
                <a:blip r:embed="rId2"/>
                <a:stretch>
                  <a:fillRect l="-1217" t="-2130" b="-2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80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52360-6E2D-4D57-B5AF-B88AE179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字符串哈希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C3849-43BF-4511-884C-97E3D1B8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为了尽可能减少“不同的字符串哈希值相同”（以下简称冲突）的情况出现，需要选取</a:t>
            </a:r>
            <a:r>
              <a:rPr lang="zh-CN" altLang="en-US" b="1" dirty="0"/>
              <a:t>合适的</a:t>
            </a:r>
            <a:r>
              <a:rPr lang="en-US" altLang="zh-CN" b="1" dirty="0"/>
              <a:t>b</a:t>
            </a:r>
            <a:r>
              <a:rPr lang="zh-CN" altLang="en-US" b="1" dirty="0"/>
              <a:t>值与</a:t>
            </a:r>
            <a:r>
              <a:rPr lang="en-US" altLang="zh-CN" b="1" dirty="0"/>
              <a:t>M</a:t>
            </a:r>
            <a:r>
              <a:rPr lang="zh-CN" altLang="en-US" b="1" dirty="0"/>
              <a:t>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b="1" dirty="0"/>
              <a:t>互质</a:t>
            </a:r>
            <a:r>
              <a:rPr lang="zh-CN" altLang="en-US" dirty="0"/>
              <a:t>，则在 </a:t>
            </a:r>
            <a:r>
              <a:rPr lang="zh-CN" altLang="en-US" b="1" dirty="0"/>
              <a:t>随机</a:t>
            </a:r>
            <a:r>
              <a:rPr lang="zh-CN" altLang="en-US" dirty="0"/>
              <a:t>情况 下，上述的哈希函数的不同输出值是 </a:t>
            </a:r>
            <a:r>
              <a:rPr lang="zh-CN" altLang="en-US" b="1" dirty="0"/>
              <a:t>等概率 </a:t>
            </a:r>
            <a:r>
              <a:rPr lang="zh-CN" altLang="en-US" dirty="0"/>
              <a:t>的。错误率为 </a:t>
            </a:r>
            <a:r>
              <a:rPr lang="en-US" altLang="zh-CN" dirty="0"/>
              <a:t>1/M . </a:t>
            </a:r>
            <a:r>
              <a:rPr lang="zh-CN" altLang="en-US" dirty="0"/>
              <a:t>因此，我们常常选用 </a:t>
            </a:r>
            <a:r>
              <a:rPr lang="zh-CN" altLang="en-US" b="1" dirty="0"/>
              <a:t>大质数 </a:t>
            </a:r>
            <a:r>
              <a:rPr lang="zh-CN" altLang="en-US" dirty="0"/>
              <a:t>来作为</a:t>
            </a:r>
            <a:r>
              <a:rPr lang="en-US" altLang="zh-CN" dirty="0"/>
              <a:t>M </a:t>
            </a:r>
            <a:r>
              <a:rPr lang="zh-CN" altLang="en-US" dirty="0"/>
              <a:t>的取值。一般情况下</a:t>
            </a:r>
            <a:r>
              <a:rPr lang="en-US" altLang="zh-CN" dirty="0"/>
              <a:t>b</a:t>
            </a:r>
            <a:r>
              <a:rPr lang="zh-CN" altLang="en-US" dirty="0"/>
              <a:t>也取质数。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常见的</a:t>
            </a:r>
            <a:r>
              <a:rPr lang="en-US" altLang="zh-CN" b="1" dirty="0"/>
              <a:t>OI</a:t>
            </a:r>
            <a:r>
              <a:rPr lang="zh-CN" altLang="en-US" b="1" dirty="0"/>
              <a:t>质数：</a:t>
            </a:r>
            <a:r>
              <a:rPr lang="en-US" altLang="zh-CN" b="1" dirty="0"/>
              <a:t>3</a:t>
            </a:r>
            <a:r>
              <a:rPr lang="en-US" altLang="zh-CN" b="1" dirty="0">
                <a:latin typeface="Consolas" panose="020B0609020204030204" pitchFamily="49" charset="0"/>
              </a:rPr>
              <a:t>1,131,211,233,999983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19260817,1e9+7,1e9+9,998244353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2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D2FBF-EA2E-4D56-B77F-FBE3AC90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184E-2682-4DFC-A966-84CD0FA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dirty="0"/>
              <a:t>出现哈希冲突的可能性是很大的。如何解决哈希冲突？常见的方法有如下几种。</a:t>
            </a:r>
            <a:endParaRPr lang="en-US" altLang="zh-CN" dirty="0"/>
          </a:p>
          <a:p>
            <a:r>
              <a:rPr lang="zh-CN" altLang="en-US" b="1" dirty="0"/>
              <a:t>开放地址法</a:t>
            </a:r>
            <a:r>
              <a:rPr lang="zh-CN" altLang="en-US" dirty="0"/>
              <a:t>：即在原有的</a:t>
            </a:r>
            <a:r>
              <a:rPr lang="zh-CN" altLang="en-US" b="1" dirty="0"/>
              <a:t>冲突</a:t>
            </a:r>
            <a:r>
              <a:rPr lang="zh-CN" altLang="en-US" dirty="0"/>
              <a:t>哈希值上</a:t>
            </a:r>
            <a:r>
              <a:rPr lang="zh-CN" altLang="en-US" b="1" dirty="0"/>
              <a:t>增加一点变化</a:t>
            </a:r>
            <a:r>
              <a:rPr lang="zh-CN" altLang="en-US" dirty="0"/>
              <a:t>，使其不再冲突。比如</a:t>
            </a:r>
            <a:r>
              <a:rPr lang="en-US" altLang="zh-CN" dirty="0">
                <a:latin typeface="Consolas" panose="020B0609020204030204" pitchFamily="49" charset="0"/>
              </a:rPr>
              <a:t>+1,+2,+3…(</a:t>
            </a:r>
            <a:r>
              <a:rPr lang="zh-CN" altLang="en-US" dirty="0"/>
              <a:t>线性探测</a:t>
            </a:r>
            <a:r>
              <a:rPr lang="en-US" altLang="zh-CN" dirty="0">
                <a:latin typeface="Consolas" panose="020B0609020204030204" pitchFamily="49" charset="0"/>
              </a:rPr>
              <a:t>).±1,±4,±9…(</a:t>
            </a:r>
            <a:r>
              <a:rPr lang="zh-CN" altLang="en-US" dirty="0"/>
              <a:t>再平方探测</a:t>
            </a:r>
            <a:r>
              <a:rPr lang="en-US" altLang="zh-CN" dirty="0">
                <a:latin typeface="Consolas" panose="020B0609020204030204" pitchFamily="49" charset="0"/>
              </a:rPr>
              <a:t>).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拉链法</a:t>
            </a:r>
            <a:r>
              <a:rPr lang="zh-CN" altLang="en-US" b="1" dirty="0">
                <a:latin typeface="Consolas" panose="020B0609020204030204" pitchFamily="49" charset="0"/>
              </a:rPr>
              <a:t>：对于相同的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哈希值建立一个链表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去存储冲突的字符串。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这样可以保证不会丢</a:t>
            </a:r>
            <a:br>
              <a:rPr lang="en-US" altLang="zh-CN" b="1" dirty="0">
                <a:latin typeface="Consolas" panose="020B0609020204030204" pitchFamily="49" charset="0"/>
              </a:rPr>
            </a:br>
            <a:r>
              <a:rPr lang="zh-CN" altLang="en-US" b="1" dirty="0">
                <a:latin typeface="Consolas" panose="020B0609020204030204" pitchFamily="49" charset="0"/>
              </a:rPr>
              <a:t>失信息。（常用）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再哈希法</a:t>
            </a:r>
            <a:r>
              <a:rPr lang="zh-CN" altLang="en-US" dirty="0">
                <a:latin typeface="Consolas" panose="020B0609020204030204" pitchFamily="49" charset="0"/>
              </a:rPr>
              <a:t>：换一个哈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希函数再哈希一次。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138EAC-8D33-4C6A-AD58-F2E5954E2116}"/>
              </a:ext>
            </a:extLst>
          </p:cNvPr>
          <p:cNvGrpSpPr/>
          <p:nvPr/>
        </p:nvGrpSpPr>
        <p:grpSpPr>
          <a:xfrm>
            <a:off x="5016618" y="3758013"/>
            <a:ext cx="6962861" cy="2656136"/>
            <a:chOff x="4790115" y="4001294"/>
            <a:chExt cx="6962861" cy="26561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8A44A0A-79ED-4F18-80E9-5304A6F8D72F}"/>
                </a:ext>
              </a:extLst>
            </p:cNvPr>
            <p:cNvGrpSpPr/>
            <p:nvPr/>
          </p:nvGrpSpPr>
          <p:grpSpPr>
            <a:xfrm>
              <a:off x="4790115" y="4001294"/>
              <a:ext cx="6962861" cy="1036966"/>
              <a:chOff x="2390863" y="4063919"/>
              <a:chExt cx="6962861" cy="1036966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A7418ED-396D-46BC-8D15-8760346990F9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字符串</a:t>
                </a:r>
                <a:r>
                  <a:rPr lang="en-US" altLang="zh-CN" sz="3600" b="1" dirty="0"/>
                  <a:t>1</a:t>
                </a:r>
                <a:endParaRPr lang="zh-CN" altLang="en-US" sz="36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18148F0-82C6-474C-9FF9-B86C31068706}"/>
                  </a:ext>
                </a:extLst>
              </p:cNvPr>
              <p:cNvCxnSpPr>
                <a:cxnSpLocks/>
                <a:stCxn id="13" idx="3"/>
                <a:endCxn id="15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20CE7F-5B11-4CA7-AB93-AD5D9FD52CA8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整数</a:t>
                </a:r>
                <a:r>
                  <a:rPr lang="en-US" altLang="zh-CN" sz="3600" b="1" dirty="0"/>
                  <a:t>1</a:t>
                </a:r>
                <a:endParaRPr lang="zh-CN" altLang="en-US" sz="3600" b="1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FFE07E9-4FA0-4A00-A597-3D334A92A3AC}"/>
                  </a:ext>
                </a:extLst>
              </p:cNvPr>
              <p:cNvSpPr txBox="1"/>
              <p:nvPr/>
            </p:nvSpPr>
            <p:spPr>
              <a:xfrm>
                <a:off x="4886019" y="4063919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/>
                  <a:t>映射函数</a:t>
                </a:r>
                <a:r>
                  <a:rPr lang="en-US" altLang="zh-CN" sz="3600" b="1" dirty="0"/>
                  <a:t>f</a:t>
                </a:r>
                <a:endParaRPr lang="zh-CN" altLang="en-US" sz="3600" b="1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8385A89-105B-4CBC-B7CC-500B2CBDA1FD}"/>
                </a:ext>
              </a:extLst>
            </p:cNvPr>
            <p:cNvGrpSpPr/>
            <p:nvPr/>
          </p:nvGrpSpPr>
          <p:grpSpPr>
            <a:xfrm>
              <a:off x="4790115" y="5639205"/>
              <a:ext cx="6962861" cy="1018225"/>
              <a:chOff x="2390863" y="4454553"/>
              <a:chExt cx="6962861" cy="101822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F89D21-50ED-47C7-A86C-F0F04BFFD7BB}"/>
                  </a:ext>
                </a:extLst>
              </p:cNvPr>
              <p:cNvSpPr txBox="1"/>
              <p:nvPr/>
            </p:nvSpPr>
            <p:spPr>
              <a:xfrm>
                <a:off x="2390863" y="4454554"/>
                <a:ext cx="221469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字符串</a:t>
                </a:r>
                <a:r>
                  <a:rPr lang="en-US" altLang="zh-CN" sz="3600" b="1" dirty="0"/>
                  <a:t>2</a:t>
                </a:r>
                <a:endParaRPr lang="zh-CN" altLang="en-US" sz="3600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AA5EF25-B78F-407C-8C52-9FC2580CB8B2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4605556" y="4777719"/>
                <a:ext cx="2944535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033F52-0AAE-471D-8C83-669D57B3201C}"/>
                  </a:ext>
                </a:extLst>
              </p:cNvPr>
              <p:cNvSpPr txBox="1"/>
              <p:nvPr/>
            </p:nvSpPr>
            <p:spPr>
              <a:xfrm>
                <a:off x="7550091" y="4454553"/>
                <a:ext cx="1803633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1" dirty="0"/>
                  <a:t>整数</a:t>
                </a:r>
                <a:r>
                  <a:rPr lang="en-US" altLang="zh-CN" sz="3600" b="1" dirty="0"/>
                  <a:t>2</a:t>
                </a:r>
                <a:endParaRPr lang="zh-CN" altLang="en-US" sz="36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AB0688-11F8-41C4-8FD2-4EDC95BC8F6F}"/>
                  </a:ext>
                </a:extLst>
              </p:cNvPr>
              <p:cNvSpPr txBox="1"/>
              <p:nvPr/>
            </p:nvSpPr>
            <p:spPr>
              <a:xfrm>
                <a:off x="4886019" y="4826447"/>
                <a:ext cx="2383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/>
                  <a:t>映射函数</a:t>
                </a:r>
                <a:r>
                  <a:rPr lang="en-US" altLang="zh-CN" sz="3600" b="1" dirty="0"/>
                  <a:t>f</a:t>
                </a:r>
                <a:endParaRPr lang="zh-CN" altLang="en-US" sz="3600" b="1" dirty="0"/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661D1FD-7128-47B6-8B5C-BD630B0B808E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7004808" y="4715094"/>
              <a:ext cx="2944535" cy="12472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6A487E-FCD6-4801-B673-EB7082A868B7}"/>
                </a:ext>
              </a:extLst>
            </p:cNvPr>
            <p:cNvSpPr txBox="1"/>
            <p:nvPr/>
          </p:nvSpPr>
          <p:spPr>
            <a:xfrm>
              <a:off x="8330268" y="5006241"/>
              <a:ext cx="5872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0000"/>
                  </a:solidFill>
                </a:rPr>
                <a:t>?</a:t>
              </a:r>
              <a:endParaRPr lang="zh-CN" altLang="en-US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14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93C63-C401-4EAF-98F2-0C550B2D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（哈希字符串匹配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EE7E7-0323-47B9-9AD8-59B3523A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采用哈希法的字符串匹配，代码大致如下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hs</a:t>
            </a:r>
            <a:r>
              <a:rPr lang="en-US" altLang="zh-CN" dirty="0">
                <a:latin typeface="Consolas" panose="020B0609020204030204" pitchFamily="49" charset="0"/>
              </a:rPr>
              <a:t>=0, hp=</a:t>
            </a:r>
            <a:r>
              <a:rPr lang="en-US" altLang="zh-CN" dirty="0" err="1">
                <a:latin typeface="Consolas" panose="020B0609020204030204" pitchFamily="49" charset="0"/>
              </a:rPr>
              <a:t>get_hash</a:t>
            </a:r>
            <a:r>
              <a:rPr lang="en-US" altLang="zh-CN" dirty="0"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=0;i+m&lt;</a:t>
            </a:r>
            <a:r>
              <a:rPr lang="en-US" altLang="zh-CN" dirty="0" err="1">
                <a:latin typeface="Consolas" panose="020B0609020204030204" pitchFamily="49" charset="0"/>
              </a:rPr>
              <a:t>n;i</a:t>
            </a:r>
            <a:r>
              <a:rPr lang="en-US" altLang="zh-CN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hs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get_hash</a:t>
            </a:r>
            <a:r>
              <a:rPr lang="en-US" altLang="zh-CN" dirty="0">
                <a:latin typeface="Consolas" panose="020B0609020204030204" pitchFamily="49" charset="0"/>
              </a:rPr>
              <a:t>(s[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r>
              <a:rPr lang="en-US" altLang="zh-CN" dirty="0" err="1">
                <a:latin typeface="Consolas" panose="020B0609020204030204" pitchFamily="49" charset="0"/>
              </a:rPr>
              <a:t>i+m</a:t>
            </a:r>
            <a:r>
              <a:rPr lang="en-US" altLang="zh-CN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if(</a:t>
            </a:r>
            <a:r>
              <a:rPr lang="en-US" altLang="zh-CN" dirty="0" err="1">
                <a:latin typeface="Consolas" panose="020B0609020204030204" pitchFamily="49" charset="0"/>
              </a:rPr>
              <a:t>hs</a:t>
            </a:r>
            <a:r>
              <a:rPr lang="en-US" altLang="zh-CN" dirty="0">
                <a:latin typeface="Consolas" panose="020B0609020204030204" pitchFamily="49" charset="0"/>
              </a:rPr>
              <a:t> == hp) </a:t>
            </a:r>
            <a:r>
              <a:rPr lang="zh-CN" altLang="en-US" dirty="0">
                <a:latin typeface="Consolas" panose="020B0609020204030204" pitchFamily="49" charset="0"/>
              </a:rPr>
              <a:t>匹配成功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注意：此段代码的时间复杂度仍然是</a:t>
            </a:r>
            <a:r>
              <a:rPr lang="en-US" altLang="zh-CN" dirty="0">
                <a:latin typeface="Consolas" panose="020B0609020204030204" pitchFamily="49" charset="0"/>
              </a:rPr>
              <a:t>O(nm)</a:t>
            </a:r>
            <a:r>
              <a:rPr lang="zh-CN" altLang="en-US" dirty="0">
                <a:latin typeface="Consolas" panose="020B0609020204030204" pitchFamily="49" charset="0"/>
              </a:rPr>
              <a:t>，想一想为什么？</a:t>
            </a:r>
          </a:p>
        </p:txBody>
      </p:sp>
    </p:spTree>
    <p:extLst>
      <p:ext uri="{BB962C8B-B14F-4D97-AF65-F5344CB8AC3E}">
        <p14:creationId xmlns:p14="http://schemas.microsoft.com/office/powerpoint/2010/main" val="304173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99493-3705-4885-BED7-27B2181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算法（哈希字符串匹配）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52995-E611-43F6-8C7A-AD1A4BB9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84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优化：不需要每次都重新计算</a:t>
            </a:r>
            <a:r>
              <a:rPr lang="en-US" altLang="zh-CN" dirty="0"/>
              <a:t>s</a:t>
            </a:r>
            <a:r>
              <a:rPr lang="zh-CN" altLang="en-US" dirty="0"/>
              <a:t>子串的哈希值，可以利用类似于前缀和数组的性质进行优化。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ull</a:t>
            </a:r>
            <a:r>
              <a:rPr lang="en-US" altLang="zh-CN" dirty="0">
                <a:latin typeface="Consolas" panose="020B0609020204030204" pitchFamily="49" charset="0"/>
              </a:rPr>
              <a:t> p[N],hash[N];//</a:t>
            </a:r>
            <a:r>
              <a:rPr lang="zh-CN" altLang="en-US" dirty="0">
                <a:latin typeface="Consolas" panose="020B0609020204030204" pitchFamily="49" charset="0"/>
              </a:rPr>
              <a:t>为什么用</a:t>
            </a:r>
            <a:r>
              <a:rPr lang="en-US" altLang="zh-CN" dirty="0" err="1">
                <a:latin typeface="Consolas" panose="020B0609020204030204" pitchFamily="49" charset="0"/>
              </a:rPr>
              <a:t>ull</a:t>
            </a:r>
            <a:r>
              <a:rPr lang="en-US" altLang="zh-CN" dirty="0"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get_hash</a:t>
            </a:r>
            <a:r>
              <a:rPr lang="en-US" altLang="zh-CN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p[0] = 1; hash[0] = 0;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</a:rPr>
              <a:t>max_len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 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]=p[i-1]*B;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&lt;=n;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 hash[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]=hash[i-1]*B+s[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ull</a:t>
            </a:r>
            <a:r>
              <a:rPr lang="en-US" altLang="zh-CN" dirty="0">
                <a:latin typeface="Consolas" panose="020B0609020204030204" pitchFamily="49" charset="0"/>
              </a:rPr>
              <a:t> get(int l, int r){//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s[l…r]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hash</a:t>
            </a:r>
            <a:r>
              <a:rPr lang="zh-CN" altLang="en-US" dirty="0">
                <a:latin typeface="Consolas" panose="020B0609020204030204" pitchFamily="49" charset="0"/>
              </a:rPr>
              <a:t>值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return hash[r] - hash[l-1]*p[r-l+1];//</a:t>
            </a:r>
            <a:r>
              <a:rPr lang="zh-CN" altLang="en-US" dirty="0">
                <a:latin typeface="Consolas" panose="020B0609020204030204" pitchFamily="49" charset="0"/>
              </a:rPr>
              <a:t>这个式子怎么推导？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}//</a:t>
            </a:r>
            <a:r>
              <a:rPr lang="zh-CN" altLang="en-US" dirty="0">
                <a:latin typeface="Consolas" panose="020B0609020204030204" pitchFamily="49" charset="0"/>
              </a:rPr>
              <a:t>用</a:t>
            </a:r>
            <a:r>
              <a:rPr lang="en-US" altLang="zh-CN" dirty="0">
                <a:latin typeface="Consolas" panose="020B0609020204030204" pitchFamily="49" charset="0"/>
              </a:rPr>
              <a:t>get(</a:t>
            </a:r>
            <a:r>
              <a:rPr lang="en-US" altLang="zh-CN" dirty="0" err="1">
                <a:latin typeface="Consolas" panose="020B0609020204030204" pitchFamily="49" charset="0"/>
              </a:rPr>
              <a:t>l,r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代替上面的</a:t>
            </a:r>
            <a:r>
              <a:rPr lang="en-US" altLang="zh-CN" dirty="0" err="1">
                <a:latin typeface="Consolas" panose="020B0609020204030204" pitchFamily="49" charset="0"/>
              </a:rPr>
              <a:t>get_hash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复杂度降为</a:t>
            </a:r>
            <a:r>
              <a:rPr lang="en-US" altLang="zh-CN" dirty="0">
                <a:latin typeface="Consolas" panose="020B0609020204030204" pitchFamily="49" charset="0"/>
              </a:rPr>
              <a:t>O(</a:t>
            </a:r>
            <a:r>
              <a:rPr lang="en-US" altLang="zh-CN" dirty="0" err="1">
                <a:latin typeface="Consolas" panose="020B0609020204030204" pitchFamily="49" charset="0"/>
              </a:rPr>
              <a:t>n+m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0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5163F-9FAB-4B0D-A615-CCF5C80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更多的哈希函数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4FD8A-876E-4E6B-BDDD-40C6C0EE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常用的字符串</a:t>
            </a:r>
            <a:r>
              <a:rPr lang="en-US" altLang="zh-CN" dirty="0"/>
              <a:t>Hash</a:t>
            </a:r>
            <a:r>
              <a:rPr lang="zh-CN" altLang="en-US" dirty="0"/>
              <a:t>函数还有</a:t>
            </a:r>
            <a:r>
              <a:rPr lang="en-US" altLang="zh-CN" dirty="0" err="1"/>
              <a:t>ELFHash</a:t>
            </a:r>
            <a:r>
              <a:rPr lang="zh-CN" altLang="en-US" dirty="0"/>
              <a:t>，</a:t>
            </a:r>
            <a:r>
              <a:rPr lang="en-US" altLang="zh-CN" dirty="0" err="1"/>
              <a:t>APHash</a:t>
            </a:r>
            <a:r>
              <a:rPr lang="zh-CN" altLang="en-US" dirty="0"/>
              <a:t>等等，都是十分简单有效的方法。这些函数 </a:t>
            </a:r>
            <a:r>
              <a:rPr lang="zh-CN" altLang="en-US" b="1" dirty="0"/>
              <a:t>使用位运算 </a:t>
            </a:r>
            <a:r>
              <a:rPr lang="zh-CN" altLang="en-US" dirty="0"/>
              <a:t>使得每一个字符都对最后的函数值产生影响。另外还有以</a:t>
            </a:r>
            <a:r>
              <a:rPr lang="en-US" altLang="zh-CN" dirty="0"/>
              <a:t>MD5</a:t>
            </a:r>
            <a:r>
              <a:rPr lang="zh-CN" altLang="en-US" dirty="0"/>
              <a:t>和</a:t>
            </a:r>
            <a:r>
              <a:rPr lang="en-US" altLang="zh-CN" dirty="0"/>
              <a:t>SHA1</a:t>
            </a:r>
            <a:r>
              <a:rPr lang="zh-CN" altLang="en-US" dirty="0"/>
              <a:t>为代表的杂凑函数，这些函数几乎不可能找到碰撞。</a:t>
            </a:r>
          </a:p>
          <a:p>
            <a:endParaRPr lang="zh-CN" altLang="en-US" dirty="0"/>
          </a:p>
          <a:p>
            <a:r>
              <a:rPr lang="zh-CN" altLang="en-US" dirty="0"/>
              <a:t>常用字符串哈希函数有</a:t>
            </a:r>
            <a:r>
              <a:rPr lang="en-US" altLang="zh-CN" dirty="0" err="1"/>
              <a:t>BKDRHash</a:t>
            </a:r>
            <a:r>
              <a:rPr lang="zh-CN" altLang="en-US" dirty="0"/>
              <a:t>，</a:t>
            </a:r>
            <a:r>
              <a:rPr lang="en-US" altLang="zh-CN" dirty="0" err="1"/>
              <a:t>APHash</a:t>
            </a:r>
            <a:r>
              <a:rPr lang="zh-CN" altLang="en-US" dirty="0"/>
              <a:t>，</a:t>
            </a:r>
            <a:r>
              <a:rPr lang="en-US" altLang="zh-CN" dirty="0" err="1"/>
              <a:t>DJBHash</a:t>
            </a:r>
            <a:r>
              <a:rPr lang="zh-CN" altLang="en-US" dirty="0"/>
              <a:t>，</a:t>
            </a:r>
            <a:r>
              <a:rPr lang="en-US" altLang="zh-CN" dirty="0" err="1"/>
              <a:t>JSHash</a:t>
            </a:r>
            <a:r>
              <a:rPr lang="zh-CN" altLang="en-US" dirty="0"/>
              <a:t>，</a:t>
            </a:r>
            <a:r>
              <a:rPr lang="en-US" altLang="zh-CN" dirty="0" err="1"/>
              <a:t>RSHash</a:t>
            </a:r>
            <a:r>
              <a:rPr lang="zh-CN" altLang="en-US" dirty="0"/>
              <a:t>，</a:t>
            </a:r>
            <a:r>
              <a:rPr lang="en-US" altLang="zh-CN" dirty="0" err="1"/>
              <a:t>SDBMHash</a:t>
            </a:r>
            <a:r>
              <a:rPr lang="zh-CN" altLang="en-US" dirty="0"/>
              <a:t>，</a:t>
            </a:r>
            <a:r>
              <a:rPr lang="en-US" altLang="zh-CN" dirty="0" err="1"/>
              <a:t>PJWHash</a:t>
            </a:r>
            <a:r>
              <a:rPr lang="zh-CN" altLang="en-US" dirty="0"/>
              <a:t>，</a:t>
            </a:r>
            <a:r>
              <a:rPr lang="en-US" altLang="zh-CN" dirty="0" err="1"/>
              <a:t>ELFHash</a:t>
            </a:r>
            <a:r>
              <a:rPr lang="zh-CN" altLang="en-US" dirty="0"/>
              <a:t>等等。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这些哈希函数都是经过大量试验证明的可靠性较高的哈希函数。可以放心使用。推荐记忆</a:t>
            </a:r>
            <a:r>
              <a:rPr lang="zh-CN" altLang="en-US" b="1" dirty="0"/>
              <a:t>几个</a:t>
            </a:r>
            <a:r>
              <a:rPr lang="zh-CN" altLang="en-US" dirty="0"/>
              <a:t>以备不时之需。</a:t>
            </a:r>
          </a:p>
        </p:txBody>
      </p:sp>
    </p:spTree>
    <p:extLst>
      <p:ext uri="{BB962C8B-B14F-4D97-AF65-F5344CB8AC3E}">
        <p14:creationId xmlns:p14="http://schemas.microsoft.com/office/powerpoint/2010/main" val="297528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0B3F-6B7D-4442-B401-6BA682C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复习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89895-7118-4491-A7B8-E32559995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我们将  </a:t>
                </a:r>
                <a:r>
                  <a:rPr lang="zh-CN" altLang="en-US" b="1" dirty="0"/>
                  <a:t>“由若干字符顺次排列构成的字符序列”</a:t>
                </a:r>
                <a:r>
                  <a:rPr lang="zh-CN" altLang="en-US" dirty="0"/>
                  <a:t> 称之为字符串。一般我们用大写字母 </a:t>
                </a:r>
                <a:r>
                  <a:rPr lang="en-US" altLang="zh-CN" b="1" dirty="0">
                    <a:solidFill>
                      <a:schemeClr val="bg1">
                        <a:lumMod val="95000"/>
                      </a:schemeClr>
                    </a:solidFill>
                  </a:rPr>
                  <a:t>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表示一个字符串，用 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S[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 </a:t>
                </a:r>
                <a:r>
                  <a:rPr lang="zh-CN" altLang="en-US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、</a:t>
                </a:r>
                <a:r>
                  <a:rPr lang="en-US" altLang="zh-CN" b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S_i</a:t>
                </a:r>
                <a:r>
                  <a:rPr lang="en-US" altLang="zh-CN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等表示字符串中的第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个字符。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字符串的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</a:t>
                </a:r>
                <a:r>
                  <a:rPr lang="zh-CN" altLang="en-US" dirty="0"/>
                  <a:t> 定义为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字符串中字符的个数</a:t>
                </a:r>
                <a:r>
                  <a:rPr lang="zh-CN" altLang="en-US" dirty="0"/>
                  <a:t>。用 </a:t>
                </a:r>
                <a:r>
                  <a:rPr lang="en-US" altLang="zh-CN" dirty="0"/>
                  <a:t>|S| </a:t>
                </a:r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字符串的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子串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S[</a:t>
                </a:r>
                <a:r>
                  <a:rPr lang="en-US" altLang="zh-CN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..j] </a:t>
                </a:r>
                <a:r>
                  <a:rPr lang="zh-CN" altLang="en-US" dirty="0"/>
                  <a:t>表示由</a:t>
                </a:r>
                <a:r>
                  <a:rPr lang="en-US" altLang="zh-CN" dirty="0"/>
                  <a:t>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],S[i+1],…,S[j-1],S[j] </a:t>
                </a:r>
                <a:r>
                  <a:rPr lang="zh-CN" altLang="en-US" dirty="0"/>
                  <a:t>构成的字符串。</a:t>
                </a:r>
                <a:endParaRPr lang="en-US" altLang="zh-CN" dirty="0"/>
              </a:p>
              <a:p>
                <a:r>
                  <a:rPr lang="zh-CN" altLang="en-US" dirty="0"/>
                  <a:t>字符串的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子序列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S[p1],S[p2],…,S[pk] </a:t>
                </a:r>
                <a:r>
                  <a:rPr lang="zh-CN" altLang="en-US" dirty="0"/>
                  <a:t>构成的字符序列。且满足</a:t>
                </a:r>
                <a:r>
                  <a:rPr lang="en-US" altLang="zh-CN" dirty="0"/>
                  <a:t>p1&lt;p2&lt;…&lt;pk.</a:t>
                </a:r>
              </a:p>
              <a:p>
                <a:r>
                  <a:rPr lang="zh-CN" altLang="en-US" dirty="0"/>
                  <a:t>通俗而言：子串要求是 </a:t>
                </a:r>
                <a:r>
                  <a:rPr lang="zh-CN" altLang="en-US" b="1" dirty="0"/>
                  <a:t>连续的 </a:t>
                </a:r>
                <a:r>
                  <a:rPr lang="zh-CN" altLang="en-US" dirty="0"/>
                  <a:t>一部分，子序列 </a:t>
                </a:r>
                <a:r>
                  <a:rPr lang="zh-CN" altLang="en-US" b="1" dirty="0"/>
                  <a:t>不 要求连续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89895-7118-4491-A7B8-E32559995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2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4A25-7626-4C48-8092-8E945335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POJ1200 Crazy Search】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F14E4-C595-43AB-93B4-5F1BED3E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03681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给定一个字符串，其中含有不同的字母数量为</a:t>
            </a:r>
            <a:r>
              <a:rPr lang="en-US" altLang="zh-CN" dirty="0"/>
              <a:t>m</a:t>
            </a:r>
            <a:r>
              <a:rPr lang="zh-CN" altLang="en-US" dirty="0"/>
              <a:t>，现在求这个字符串中有多少个长度为</a:t>
            </a:r>
            <a:r>
              <a:rPr lang="en-US" altLang="zh-CN" dirty="0"/>
              <a:t>n</a:t>
            </a:r>
            <a:r>
              <a:rPr lang="zh-CN" altLang="en-US" dirty="0"/>
              <a:t>且长的互不相同的字符子串 。举个例子</a:t>
            </a:r>
            <a:r>
              <a:rPr lang="en-US" altLang="zh-CN" dirty="0"/>
              <a:t>, n=3, m=4 </a:t>
            </a:r>
            <a:r>
              <a:rPr lang="zh-CN" altLang="en-US" dirty="0"/>
              <a:t>，字符串 </a:t>
            </a:r>
            <a:r>
              <a:rPr lang="en-US" altLang="zh-CN" dirty="0"/>
              <a:t>"</a:t>
            </a:r>
            <a:r>
              <a:rPr lang="en-US" altLang="zh-CN" dirty="0" err="1"/>
              <a:t>daababac</a:t>
            </a:r>
            <a:r>
              <a:rPr lang="en-US" altLang="zh-CN" dirty="0"/>
              <a:t>". </a:t>
            </a:r>
            <a:r>
              <a:rPr lang="zh-CN" altLang="en-US" dirty="0"/>
              <a:t>长度为</a:t>
            </a:r>
            <a:r>
              <a:rPr lang="en-US" altLang="zh-CN" dirty="0"/>
              <a:t>3</a:t>
            </a:r>
            <a:r>
              <a:rPr lang="zh-CN" altLang="en-US" dirty="0"/>
              <a:t>的不同的子串分别是</a:t>
            </a:r>
            <a:r>
              <a:rPr lang="en-US" altLang="zh-CN" dirty="0"/>
              <a:t>: "</a:t>
            </a:r>
            <a:r>
              <a:rPr lang="en-US" altLang="zh-CN" dirty="0" err="1"/>
              <a:t>daa</a:t>
            </a:r>
            <a:r>
              <a:rPr lang="en-US" altLang="zh-CN" dirty="0"/>
              <a:t>"; "</a:t>
            </a:r>
            <a:r>
              <a:rPr lang="en-US" altLang="zh-CN" dirty="0" err="1"/>
              <a:t>aab</a:t>
            </a:r>
            <a:r>
              <a:rPr lang="en-US" altLang="zh-CN" dirty="0"/>
              <a:t>"; "aba"; "</a:t>
            </a:r>
            <a:r>
              <a:rPr lang="en-US" altLang="zh-CN" dirty="0" err="1"/>
              <a:t>bab</a:t>
            </a:r>
            <a:r>
              <a:rPr lang="en-US" altLang="zh-CN" dirty="0"/>
              <a:t>"; "bac". </a:t>
            </a:r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答案是</a:t>
            </a:r>
            <a:r>
              <a:rPr lang="en-US" altLang="zh-CN" dirty="0"/>
              <a:t>5.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输入</a:t>
            </a:r>
            <a:r>
              <a:rPr lang="en-US" altLang="zh-CN" dirty="0" err="1"/>
              <a:t>n,m</a:t>
            </a:r>
            <a:r>
              <a:rPr lang="en-US" altLang="zh-CN" dirty="0"/>
              <a:t>,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输出题目所求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哈希</a:t>
            </a:r>
            <a:r>
              <a:rPr lang="zh-CN" altLang="en-US"/>
              <a:t>，</a:t>
            </a:r>
            <a:r>
              <a:rPr lang="en-US" altLang="zh-CN"/>
              <a:t>RK</a:t>
            </a:r>
            <a:r>
              <a:rPr lang="zh-CN" altLang="en-US"/>
              <a:t>就</a:t>
            </a:r>
            <a:r>
              <a:rPr lang="zh-CN" altLang="en-US" dirty="0"/>
              <a:t>能解决。按顺序求取哈希值，比对即可。</a:t>
            </a:r>
            <a:endParaRPr lang="en-US" altLang="zh-CN" dirty="0"/>
          </a:p>
          <a:p>
            <a:r>
              <a:rPr lang="zh-CN" altLang="en-US" dirty="0"/>
              <a:t>题目说：你可以假定由于</a:t>
            </a:r>
            <a:r>
              <a:rPr lang="en-US" altLang="zh-CN" dirty="0"/>
              <a:t>m</a:t>
            </a:r>
            <a:r>
              <a:rPr lang="zh-CN" altLang="en-US" dirty="0"/>
              <a:t>的限制，所有可能字符串的数量不超过</a:t>
            </a:r>
            <a:r>
              <a:rPr lang="en-US" altLang="zh-CN" dirty="0"/>
              <a:t>1600</a:t>
            </a:r>
            <a:r>
              <a:rPr lang="zh-CN" altLang="en-US" dirty="0"/>
              <a:t>万。所以合理的哈希就不会产生冲突。</a:t>
            </a:r>
          </a:p>
        </p:txBody>
      </p:sp>
    </p:spTree>
    <p:extLst>
      <p:ext uri="{BB962C8B-B14F-4D97-AF65-F5344CB8AC3E}">
        <p14:creationId xmlns:p14="http://schemas.microsoft.com/office/powerpoint/2010/main" val="82286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5962-5F65-4600-871F-D4C90CF3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HDU1880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魔咒词典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2DFB-14FF-49AE-A980-23338D19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题目大意</a:t>
            </a:r>
            <a:r>
              <a:rPr lang="en-US" altLang="zh-CN" dirty="0"/>
              <a:t>】</a:t>
            </a:r>
            <a:r>
              <a:rPr lang="zh-CN" altLang="en-US" dirty="0"/>
              <a:t>给定魔咒与对应功能介绍，建立字符串与字符串的对应关系。要求能根据给定的魔咒输出功能介绍或是给定的功能介绍查询魔咒。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按 “ </a:t>
            </a:r>
            <a:r>
              <a:rPr lang="en-US" altLang="zh-CN" dirty="0"/>
              <a:t>[</a:t>
            </a:r>
            <a:r>
              <a:rPr lang="zh-CN" altLang="en-US" dirty="0"/>
              <a:t>魔咒</a:t>
            </a:r>
            <a:r>
              <a:rPr lang="en-US" altLang="zh-CN" dirty="0"/>
              <a:t>] </a:t>
            </a:r>
            <a:r>
              <a:rPr lang="zh-CN" altLang="en-US" dirty="0"/>
              <a:t>功能</a:t>
            </a:r>
            <a:r>
              <a:rPr lang="en-US" altLang="zh-CN" dirty="0"/>
              <a:t>” </a:t>
            </a:r>
            <a:r>
              <a:rPr lang="zh-CN" altLang="en-US" dirty="0"/>
              <a:t>的格式输入词典，一行一个魔咒。</a:t>
            </a:r>
            <a:r>
              <a:rPr lang="en-US" altLang="zh-CN" dirty="0"/>
              <a:t>@end@</a:t>
            </a:r>
            <a:r>
              <a:rPr lang="zh-CN" altLang="en-US" dirty="0"/>
              <a:t>表示词典结束。接着输入</a:t>
            </a:r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次询问，每次一个字符串，带</a:t>
            </a:r>
            <a:r>
              <a:rPr lang="en-US" altLang="zh-CN" dirty="0"/>
              <a:t>[]</a:t>
            </a:r>
            <a:r>
              <a:rPr lang="zh-CN" altLang="en-US" dirty="0"/>
              <a:t>的表示输入魔咒查询功能，否则代表输入功能查魔咒。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按要求输出，若未找到则输出 </a:t>
            </a:r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解法</a:t>
            </a:r>
            <a:r>
              <a:rPr lang="en-US" altLang="zh-CN" dirty="0"/>
              <a:t>】</a:t>
            </a:r>
            <a:r>
              <a:rPr lang="zh-CN" altLang="en-US" dirty="0"/>
              <a:t>哈希，拉链法解决冲突。难点：如何构建一个双向的输入输出都是字符串的哈希函数？此题使用</a:t>
            </a:r>
            <a:r>
              <a:rPr lang="en-US" altLang="zh-CN" dirty="0"/>
              <a:t>map</a:t>
            </a:r>
            <a:r>
              <a:rPr lang="zh-CN" altLang="en-US" dirty="0"/>
              <a:t>会</a:t>
            </a:r>
            <a:r>
              <a:rPr lang="en-US" altLang="zh-CN" dirty="0"/>
              <a:t>MLE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156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FF723-9498-4AB2-A90E-18C78828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8DC2BF-3615-466C-B6A7-20D24573C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前缀函数：对于一个长度为 </a:t>
                </a:r>
                <a:r>
                  <a:rPr lang="en-US" altLang="zh-CN" dirty="0">
                    <a:latin typeface="Consolas" panose="020B0609020204030204" pitchFamily="49" charset="0"/>
                  </a:rPr>
                  <a:t>n 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的字符串 </a:t>
                </a:r>
                <a:r>
                  <a:rPr lang="en-US" altLang="zh-CN" dirty="0">
                    <a:latin typeface="Consolas" panose="020B0609020204030204" pitchFamily="49" charset="0"/>
                  </a:rPr>
                  <a:t>s </a:t>
                </a:r>
                <a:r>
                  <a:rPr lang="zh-CN" altLang="en-US" dirty="0">
                    <a:latin typeface="Consolas" panose="020B0609020204030204" pitchFamily="49" charset="0"/>
                  </a:rPr>
                  <a:t>，其前缀函数定义为一个长度为 </a:t>
                </a:r>
                <a:r>
                  <a:rPr lang="en-US" altLang="zh-CN" dirty="0">
                    <a:latin typeface="Consolas" panose="020B0609020204030204" pitchFamily="49" charset="0"/>
                  </a:rPr>
                  <a:t>n 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的数组 </a:t>
                </a:r>
                <a:r>
                  <a:rPr lang="en-US" altLang="zh-CN" dirty="0">
                    <a:latin typeface="Consolas" panose="020B0609020204030204" pitchFamily="49" charset="0"/>
                  </a:rPr>
                  <a:t>π </a:t>
                </a:r>
                <a:r>
                  <a:rPr lang="zh-CN" altLang="en-US" dirty="0">
                    <a:latin typeface="Consolas" panose="020B0609020204030204" pitchFamily="49" charset="0"/>
                  </a:rPr>
                  <a:t>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π[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的科学定义是：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latin typeface="Consolas" panose="020B0609020204030204" pitchFamily="49" charset="0"/>
                  </a:rPr>
                  <a:t>既是子串</a:t>
                </a:r>
                <a:r>
                  <a:rPr lang="en-US" altLang="zh-CN" dirty="0">
                    <a:latin typeface="Consolas" panose="020B0609020204030204" pitchFamily="49" charset="0"/>
                  </a:rPr>
                  <a:t>s[0…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的前缀也是该子串的后缀的最大 </a:t>
                </a:r>
                <a:r>
                  <a:rPr lang="zh-CN" altLang="en-US" b="1" dirty="0">
                    <a:latin typeface="Consolas" panose="020B0609020204030204" pitchFamily="49" charset="0"/>
                  </a:rPr>
                  <a:t>真 </a:t>
                </a:r>
                <a:r>
                  <a:rPr lang="zh-CN" altLang="en-US" dirty="0">
                    <a:latin typeface="Consolas" panose="020B0609020204030204" pitchFamily="49" charset="0"/>
                  </a:rPr>
                  <a:t>前缀的长度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π[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的数学定义是：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]}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π[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的通俗理解是：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latin typeface="Consolas" panose="020B0609020204030204" pitchFamily="49" charset="0"/>
                  </a:rPr>
                  <a:t>子串</a:t>
                </a:r>
                <a:r>
                  <a:rPr lang="en-US" altLang="zh-CN" dirty="0">
                    <a:latin typeface="Consolas" panose="020B0609020204030204" pitchFamily="49" charset="0"/>
                  </a:rPr>
                  <a:t>s[0…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dirty="0">
                    <a:latin typeface="Consolas" panose="020B0609020204030204" pitchFamily="49" charset="0"/>
                  </a:rPr>
                  <a:t>左边与右边的重合长度。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8DC2BF-3615-466C-B6A7-20D24573C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72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0743-351F-4ED1-8C03-5856ECD4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01A68-32E7-4F55-A5B8-FA604984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234"/>
          </a:xfrm>
        </p:spPr>
        <p:txBody>
          <a:bodyPr>
            <a:normAutofit/>
          </a:bodyPr>
          <a:lstStyle/>
          <a:p>
            <a:r>
              <a:rPr lang="zh-CN" altLang="en-US" dirty="0"/>
              <a:t>例：求字符串 </a:t>
            </a:r>
            <a:r>
              <a:rPr lang="en-US" altLang="zh-CN" dirty="0">
                <a:latin typeface="Consolas" panose="020B0609020204030204" pitchFamily="49" charset="0"/>
              </a:rPr>
              <a:t>aabaaab</a:t>
            </a:r>
            <a:r>
              <a:rPr lang="en-US" altLang="zh-CN" dirty="0"/>
              <a:t> </a:t>
            </a:r>
            <a:r>
              <a:rPr lang="zh-CN" altLang="en-US" dirty="0"/>
              <a:t>的前缀函数。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s[0..0] = a =&gt; 0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s[0..1] =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>
                <a:highlight>
                  <a:srgbClr val="00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=&gt; 1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s[0..2] = </a:t>
            </a:r>
            <a:r>
              <a:rPr lang="en-US" altLang="zh-CN" dirty="0" err="1">
                <a:latin typeface="Consolas" panose="020B0609020204030204" pitchFamily="49" charset="0"/>
              </a:rPr>
              <a:t>aab</a:t>
            </a:r>
            <a:r>
              <a:rPr lang="en-US" altLang="zh-CN" dirty="0">
                <a:latin typeface="Consolas" panose="020B0609020204030204" pitchFamily="49" charset="0"/>
              </a:rPr>
              <a:t> =&gt; 0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highlight>
                  <a:srgbClr val="00FFFF"/>
                </a:highlight>
                <a:latin typeface="Consolas" panose="020B0609020204030204" pitchFamily="49" charset="0"/>
              </a:rPr>
              <a:t>aa</a:t>
            </a:r>
            <a:endParaRPr lang="en-US" altLang="zh-CN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s[0..3] =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latin typeface="Consolas" panose="020B0609020204030204" pitchFamily="49" charset="0"/>
              </a:rPr>
              <a:t>ab</a:t>
            </a:r>
            <a:r>
              <a:rPr lang="en-US" altLang="zh-CN" dirty="0" err="1">
                <a:highlight>
                  <a:srgbClr val="00FFFF"/>
                </a:highlight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=&gt; 1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aaa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highlight>
                  <a:srgbClr val="00FFFF"/>
                </a:highlight>
                <a:latin typeface="Consolas" panose="020B0609020204030204" pitchFamily="49" charset="0"/>
              </a:rPr>
              <a:t>aaa</a:t>
            </a:r>
            <a:endParaRPr lang="en-US" altLang="zh-CN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s[0..4] =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 err="1">
                <a:latin typeface="Consolas" panose="020B0609020204030204" pitchFamily="49" charset="0"/>
              </a:rPr>
              <a:t>b</a:t>
            </a:r>
            <a:r>
              <a:rPr lang="en-US" altLang="zh-CN" dirty="0" err="1">
                <a:highlight>
                  <a:srgbClr val="00FFFF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>
                <a:latin typeface="Consolas" panose="020B0609020204030204" pitchFamily="49" charset="0"/>
              </a:rPr>
              <a:t> =&gt; 2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s[0..5] =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 err="1">
                <a:latin typeface="Consolas" panose="020B0609020204030204" pitchFamily="49" charset="0"/>
              </a:rPr>
              <a:t>ba</a:t>
            </a:r>
            <a:r>
              <a:rPr lang="en-US" altLang="zh-CN" dirty="0" err="1">
                <a:highlight>
                  <a:srgbClr val="00FFFF"/>
                </a:highlight>
                <a:latin typeface="Consolas" panose="020B0609020204030204" pitchFamily="49" charset="0"/>
              </a:rPr>
              <a:t>aa</a:t>
            </a:r>
            <a:r>
              <a:rPr lang="en-US" altLang="zh-CN" dirty="0">
                <a:latin typeface="Consolas" panose="020B0609020204030204" pitchFamily="49" charset="0"/>
              </a:rPr>
              <a:t> =&gt; 2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s[0..6] =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aab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highlight>
                  <a:srgbClr val="00FFFF"/>
                </a:highlight>
                <a:latin typeface="Consolas" panose="020B0609020204030204" pitchFamily="49" charset="0"/>
              </a:rPr>
              <a:t>aab</a:t>
            </a:r>
            <a:r>
              <a:rPr lang="en-US" altLang="zh-CN" dirty="0">
                <a:latin typeface="Consolas" panose="020B0609020204030204" pitchFamily="49" charset="0"/>
              </a:rPr>
              <a:t> =&gt; 3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</a:rPr>
              <a:t>aaaa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highlight>
                  <a:srgbClr val="00FFFF"/>
                </a:highlight>
                <a:latin typeface="Consolas" panose="020B0609020204030204" pitchFamily="49" charset="0"/>
              </a:rPr>
              <a:t>aaaa</a:t>
            </a:r>
            <a:endParaRPr lang="en-US" altLang="zh-CN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[]={0,1,0,1,2,2,3}</a:t>
            </a: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4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07A80-AD1E-41C1-9C18-B6E6E725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225C0-D84C-4B80-BF96-A27F8CED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lang="zh-CN" altLang="en-US" dirty="0"/>
              <a:t>最容易想到的就是暴力计算。枚举长度，比较前后缀，记录长度。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pi[N];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(string s)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for (int k = 0; k &lt;=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k++)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if (</a:t>
            </a:r>
            <a:r>
              <a:rPr lang="en-US" altLang="zh-CN" dirty="0" err="1">
                <a:latin typeface="Consolas" panose="020B0609020204030204" pitchFamily="49" charset="0"/>
              </a:rPr>
              <a:t>s.substr</a:t>
            </a:r>
            <a:r>
              <a:rPr lang="en-US" altLang="zh-CN" dirty="0">
                <a:latin typeface="Consolas" panose="020B0609020204030204" pitchFamily="49" charset="0"/>
              </a:rPr>
              <a:t>(0,k) == </a:t>
            </a:r>
            <a:r>
              <a:rPr lang="en-US" altLang="zh-CN" dirty="0" err="1">
                <a:latin typeface="Consolas" panose="020B0609020204030204" pitchFamily="49" charset="0"/>
              </a:rPr>
              <a:t>s.substr</a:t>
            </a:r>
            <a:r>
              <a:rPr lang="en-US" altLang="zh-CN" dirty="0">
                <a:latin typeface="Consolas" panose="020B0609020204030204" pitchFamily="49" charset="0"/>
              </a:rPr>
              <a:t>(i-k+1,k))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 k;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 // </a:t>
            </a:r>
            <a:r>
              <a:rPr lang="zh-CN" altLang="en-US" dirty="0">
                <a:latin typeface="Consolas" panose="020B0609020204030204" pitchFamily="49" charset="0"/>
              </a:rPr>
              <a:t>时间复杂度 </a:t>
            </a:r>
            <a:r>
              <a:rPr lang="en-US" altLang="zh-CN" dirty="0">
                <a:latin typeface="Consolas" panose="020B0609020204030204" pitchFamily="49" charset="0"/>
              </a:rPr>
              <a:t>O(n^3)</a:t>
            </a:r>
          </a:p>
          <a:p>
            <a:r>
              <a:rPr lang="en-US" altLang="zh-CN" dirty="0" err="1"/>
              <a:t>substr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可直接将</a:t>
            </a:r>
            <a:r>
              <a:rPr lang="en-US" altLang="zh-CN" dirty="0"/>
              <a:t>string</a:t>
            </a:r>
            <a:r>
              <a:rPr lang="zh-CN" altLang="en-US" dirty="0"/>
              <a:t>的</a:t>
            </a:r>
            <a:r>
              <a:rPr lang="en-US" altLang="zh-CN" dirty="0"/>
              <a:t>l</a:t>
            </a:r>
            <a:r>
              <a:rPr lang="zh-CN" altLang="en-US" dirty="0"/>
              <a:t>开始的位置向后</a:t>
            </a:r>
            <a:r>
              <a:rPr lang="en-US" altLang="zh-CN" dirty="0"/>
              <a:t>r</a:t>
            </a:r>
            <a:r>
              <a:rPr lang="zh-CN" altLang="en-US" dirty="0"/>
              <a:t>个字符取出。</a:t>
            </a:r>
          </a:p>
        </p:txBody>
      </p:sp>
    </p:spTree>
    <p:extLst>
      <p:ext uri="{BB962C8B-B14F-4D97-AF65-F5344CB8AC3E}">
        <p14:creationId xmlns:p14="http://schemas.microsoft.com/office/powerpoint/2010/main" val="294181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9B70-D564-4B6B-A2BD-0014AE22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6B500-C8ED-4EE9-94F8-FA83E884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O(n^3)</a:t>
            </a:r>
            <a:r>
              <a:rPr lang="zh-CN" altLang="en-US" dirty="0"/>
              <a:t>的时间显然是不可接受的，而且也必定有优化方法。</a:t>
            </a:r>
            <a:endParaRPr lang="en-US" altLang="zh-CN" dirty="0"/>
          </a:p>
          <a:p>
            <a:r>
              <a:rPr lang="zh-CN" altLang="en-US" dirty="0"/>
              <a:t>该优化方法由 </a:t>
            </a:r>
            <a:r>
              <a:rPr lang="en-US" altLang="zh-CN" dirty="0">
                <a:latin typeface="Consolas" panose="020B0609020204030204" pitchFamily="49" charset="0"/>
              </a:rPr>
              <a:t>Knuth </a:t>
            </a:r>
            <a:r>
              <a:rPr lang="zh-CN" altLang="en-US" dirty="0">
                <a:latin typeface="Consolas" panose="020B0609020204030204" pitchFamily="49" charset="0"/>
              </a:rPr>
              <a:t>和 </a:t>
            </a:r>
            <a:r>
              <a:rPr lang="en-US" altLang="zh-CN" dirty="0">
                <a:latin typeface="Consolas" panose="020B0609020204030204" pitchFamily="49" charset="0"/>
              </a:rPr>
              <a:t>Pratt </a:t>
            </a:r>
            <a:r>
              <a:rPr lang="zh-CN" altLang="en-US" dirty="0">
                <a:latin typeface="Consolas" panose="020B0609020204030204" pitchFamily="49" charset="0"/>
              </a:rPr>
              <a:t>在 </a:t>
            </a:r>
            <a:r>
              <a:rPr lang="en-US" altLang="zh-CN" dirty="0">
                <a:latin typeface="Consolas" panose="020B0609020204030204" pitchFamily="49" charset="0"/>
              </a:rPr>
              <a:t>1977 </a:t>
            </a:r>
            <a:r>
              <a:rPr lang="zh-CN" altLang="en-US" dirty="0">
                <a:latin typeface="Consolas" panose="020B0609020204030204" pitchFamily="49" charset="0"/>
              </a:rPr>
              <a:t>年提出，同年 </a:t>
            </a:r>
            <a:r>
              <a:rPr lang="en-US" altLang="zh-CN" dirty="0">
                <a:latin typeface="Consolas" panose="020B0609020204030204" pitchFamily="49" charset="0"/>
              </a:rPr>
              <a:t>Morris </a:t>
            </a:r>
            <a:r>
              <a:rPr lang="zh-CN" altLang="en-US" dirty="0">
                <a:latin typeface="Consolas" panose="020B0609020204030204" pitchFamily="49" charset="0"/>
              </a:rPr>
              <a:t>也</a:t>
            </a:r>
            <a:r>
              <a:rPr lang="zh-CN" altLang="en-US" dirty="0"/>
              <a:t>独立的提出该算法。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的名</a:t>
            </a:r>
            <a:r>
              <a:rPr lang="zh-CN" altLang="en-US" dirty="0"/>
              <a:t>字由此而来。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优化一 </a:t>
            </a:r>
            <a:r>
              <a:rPr lang="zh-CN" altLang="en-US" dirty="0"/>
              <a:t>：观察可以发现：</a:t>
            </a:r>
            <a:r>
              <a:rPr lang="en-US" altLang="zh-CN" dirty="0"/>
              <a:t>π</a:t>
            </a:r>
            <a:r>
              <a:rPr lang="zh-CN" altLang="en-US" dirty="0"/>
              <a:t>数组中，增量最多为</a:t>
            </a:r>
            <a:r>
              <a:rPr lang="en-US" altLang="zh-CN" dirty="0"/>
              <a:t>1.</a:t>
            </a:r>
            <a:r>
              <a:rPr lang="zh-CN" altLang="en-US" dirty="0"/>
              <a:t>即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π[</a:t>
            </a:r>
            <a:r>
              <a:rPr lang="en-US" altLang="zh-CN" dirty="0" err="1"/>
              <a:t>i</a:t>
            </a:r>
            <a:r>
              <a:rPr lang="en-US" altLang="zh-CN" dirty="0"/>
              <a:t>]-π[i-1]&lt;=1.</a:t>
            </a:r>
          </a:p>
          <a:p>
            <a:r>
              <a:rPr lang="zh-CN" altLang="en-US" dirty="0"/>
              <a:t>这说明重合的前后缀长度每次最多</a:t>
            </a:r>
            <a:r>
              <a:rPr lang="en-US" altLang="zh-CN" dirty="0"/>
              <a:t>+1</a:t>
            </a:r>
            <a:r>
              <a:rPr lang="zh-CN" altLang="en-US" dirty="0"/>
              <a:t>，也因此说明我们不需要每次都重复计算，只需要比较新加入的这个字母能否使答案</a:t>
            </a:r>
            <a:r>
              <a:rPr lang="en-US" altLang="zh-CN" dirty="0"/>
              <a:t>+1</a:t>
            </a:r>
            <a:r>
              <a:rPr lang="zh-CN" altLang="en-US" dirty="0"/>
              <a:t>即可。</a:t>
            </a:r>
            <a:br>
              <a:rPr lang="en-US" altLang="zh-CN" dirty="0"/>
            </a:br>
            <a:r>
              <a:rPr lang="zh-CN" altLang="en-US" dirty="0"/>
              <a:t>利用这一点可以优化成 </a:t>
            </a:r>
            <a:r>
              <a:rPr lang="en-US" altLang="zh-CN" dirty="0">
                <a:latin typeface="Consolas" panose="020B0609020204030204" pitchFamily="49" charset="0"/>
              </a:rPr>
              <a:t>O(n^2),</a:t>
            </a:r>
            <a:r>
              <a:rPr lang="zh-CN" altLang="en-US" dirty="0">
                <a:latin typeface="Consolas" panose="020B0609020204030204" pitchFamily="49" charset="0"/>
              </a:rPr>
              <a:t>即省去了</a:t>
            </a:r>
            <a:r>
              <a:rPr lang="en-US" altLang="zh-CN" dirty="0" err="1">
                <a:latin typeface="Consolas" panose="020B0609020204030204" pitchFamily="49" charset="0"/>
              </a:rPr>
              <a:t>substr</a:t>
            </a:r>
            <a:r>
              <a:rPr lang="zh-CN" altLang="en-US" dirty="0">
                <a:latin typeface="Consolas" panose="020B0609020204030204" pitchFamily="49" charset="0"/>
              </a:rPr>
              <a:t>判等这一步。</a:t>
            </a:r>
          </a:p>
        </p:txBody>
      </p:sp>
    </p:spTree>
    <p:extLst>
      <p:ext uri="{BB962C8B-B14F-4D97-AF65-F5344CB8AC3E}">
        <p14:creationId xmlns:p14="http://schemas.microsoft.com/office/powerpoint/2010/main" val="1214478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E6D5F-B2FD-4F20-BF94-BE3D51CC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64140-1EA3-4B1D-AEF2-F1B210C2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优化二</a:t>
            </a:r>
            <a:r>
              <a:rPr lang="zh-CN" altLang="en-US" dirty="0"/>
              <a:t>：我们的视角可以更加广阔，总览整个字符串比对过程。</a:t>
            </a:r>
            <a:endParaRPr lang="en-US" altLang="zh-CN" dirty="0"/>
          </a:p>
          <a:p>
            <a:r>
              <a:rPr lang="zh-CN" altLang="en-US" dirty="0"/>
              <a:t>假设我们目前正在计算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 π[0…i-1]</a:t>
            </a:r>
            <a:r>
              <a:rPr lang="zh-CN" altLang="en-US" dirty="0"/>
              <a:t>都已经计算完毕。如果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600" b="1" dirty="0">
                <a:latin typeface="Consolas" panose="020B0609020204030204" pitchFamily="49" charset="0"/>
              </a:rPr>
              <a:t>s[</a:t>
            </a:r>
            <a:r>
              <a:rPr lang="en-US" altLang="zh-CN" sz="3600" b="1" dirty="0" err="1">
                <a:latin typeface="Consolas" panose="020B0609020204030204" pitchFamily="49" charset="0"/>
              </a:rPr>
              <a:t>i</a:t>
            </a:r>
            <a:r>
              <a:rPr lang="en-US" altLang="zh-CN" sz="3600" b="1" dirty="0">
                <a:latin typeface="Consolas" panose="020B0609020204030204" pitchFamily="49" charset="0"/>
              </a:rPr>
              <a:t>] = s[π[i-1]] </a:t>
            </a:r>
            <a:r>
              <a:rPr lang="zh-CN" altLang="en-US" sz="3600" b="1" dirty="0">
                <a:latin typeface="Consolas" panose="020B0609020204030204" pitchFamily="49" charset="0"/>
              </a:rPr>
              <a:t>则 </a:t>
            </a:r>
            <a:r>
              <a:rPr lang="en-US" altLang="zh-CN" sz="3600" b="1" dirty="0">
                <a:latin typeface="Consolas" panose="020B0609020204030204" pitchFamily="49" charset="0"/>
              </a:rPr>
              <a:t>π[</a:t>
            </a:r>
            <a:r>
              <a:rPr lang="en-US" altLang="zh-CN" sz="3600" b="1" dirty="0" err="1">
                <a:latin typeface="Consolas" panose="020B0609020204030204" pitchFamily="49" charset="0"/>
              </a:rPr>
              <a:t>i</a:t>
            </a:r>
            <a:r>
              <a:rPr lang="en-US" altLang="zh-CN" sz="3600" b="1" dirty="0">
                <a:latin typeface="Consolas" panose="020B0609020204030204" pitchFamily="49" charset="0"/>
              </a:rPr>
              <a:t>] = π[i-1]+1</a:t>
            </a:r>
          </a:p>
          <a:p>
            <a:pPr marL="0" indent="0" algn="ctr">
              <a:buNone/>
            </a:pP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因为：</a:t>
            </a:r>
            <a:r>
              <a:rPr lang="en-US" altLang="zh-CN" dirty="0">
                <a:latin typeface="Consolas" panose="020B0609020204030204" pitchFamily="49" charset="0"/>
              </a:rPr>
              <a:t>π[i-1]</a:t>
            </a:r>
            <a:r>
              <a:rPr lang="zh-CN" altLang="en-US" dirty="0">
                <a:latin typeface="Consolas" panose="020B0609020204030204" pitchFamily="49" charset="0"/>
              </a:rPr>
              <a:t>已经得知，说明</a:t>
            </a:r>
            <a:r>
              <a:rPr lang="en-US" altLang="zh-CN" dirty="0">
                <a:latin typeface="Consolas" panose="020B0609020204030204" pitchFamily="49" charset="0"/>
              </a:rPr>
              <a:t>s[0…π[i-1]]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]…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相同。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如果此时</a:t>
            </a:r>
            <a:r>
              <a:rPr lang="en-US" altLang="zh-CN" dirty="0">
                <a:latin typeface="Consolas" panose="020B0609020204030204" pitchFamily="49" charset="0"/>
              </a:rPr>
              <a:t>s[π[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]+1] </a:t>
            </a:r>
            <a:r>
              <a:rPr lang="zh-CN" altLang="en-US" dirty="0">
                <a:latin typeface="Consolas" panose="020B0609020204030204" pitchFamily="49" charset="0"/>
              </a:rPr>
              <a:t>与 </a:t>
            </a:r>
            <a:r>
              <a:rPr lang="en-US" altLang="zh-CN" dirty="0">
                <a:latin typeface="Consolas" panose="020B0609020204030204" pitchFamily="49" charset="0"/>
              </a:rPr>
              <a:t>s[i+1]</a:t>
            </a:r>
            <a:r>
              <a:rPr lang="zh-CN" altLang="en-US" dirty="0">
                <a:latin typeface="Consolas" panose="020B0609020204030204" pitchFamily="49" charset="0"/>
              </a:rPr>
              <a:t>相同，这两个恰好是上述两个子串的后一个字符，说明二者又重合，故</a:t>
            </a:r>
            <a:r>
              <a:rPr lang="en-US" altLang="zh-CN" dirty="0">
                <a:latin typeface="Consolas" panose="020B0609020204030204" pitchFamily="49" charset="0"/>
              </a:rPr>
              <a:t>π[i+1]=π[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]+1</a:t>
            </a:r>
          </a:p>
          <a:p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64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C18E-7517-4C72-B532-41582186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9350"/>
            <a:ext cx="11058525" cy="544864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不妨令</a:t>
            </a:r>
            <a:r>
              <a:rPr lang="en-US" altLang="zh-CN" dirty="0">
                <a:latin typeface="Consolas" panose="020B0609020204030204" pitchFamily="49" charset="0"/>
              </a:rPr>
              <a:t>j=π[i-1].</a:t>
            </a:r>
            <a:r>
              <a:rPr lang="zh-CN" altLang="en-US" dirty="0">
                <a:latin typeface="Consolas" panose="020B0609020204030204" pitchFamily="49" charset="0"/>
              </a:rPr>
              <a:t>如果此时 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]!=s[j],</a:t>
            </a:r>
            <a:r>
              <a:rPr lang="zh-CN" altLang="en-US" dirty="0">
                <a:latin typeface="Consolas" panose="020B0609020204030204" pitchFamily="49" charset="0"/>
              </a:rPr>
              <a:t>说明重叠的前后缀长度需要缩小。我们的目标是找到：找到一个比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蓝色</a:t>
            </a:r>
            <a:r>
              <a:rPr lang="zh-CN" altLang="en-US" dirty="0">
                <a:latin typeface="Consolas" panose="020B0609020204030204" pitchFamily="49" charset="0"/>
              </a:rPr>
              <a:t>部分短，满足前后缀性质的串。即找到一个</a:t>
            </a:r>
            <a:r>
              <a:rPr lang="zh-CN" altLang="en-US" b="1" dirty="0">
                <a:latin typeface="Consolas" panose="020B0609020204030204" pitchFamily="49" charset="0"/>
              </a:rPr>
              <a:t>新的</a:t>
            </a:r>
            <a:r>
              <a:rPr lang="en-US" altLang="zh-CN" b="1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，让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]==s[j]</a:t>
            </a:r>
            <a:r>
              <a:rPr lang="zh-CN" altLang="en-US" dirty="0">
                <a:latin typeface="Consolas" panose="020B0609020204030204" pitchFamily="49" charset="0"/>
              </a:rPr>
              <a:t>，且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前面的串</a:t>
            </a:r>
            <a:r>
              <a:rPr lang="zh-CN" altLang="en-US" dirty="0">
                <a:latin typeface="Consolas" panose="020B0609020204030204" pitchFamily="49" charset="0"/>
              </a:rPr>
              <a:t>要相同。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如上图，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淡蓝色</a:t>
            </a:r>
            <a:r>
              <a:rPr lang="zh-CN" altLang="en-US" dirty="0"/>
              <a:t>部分与</a:t>
            </a:r>
            <a:r>
              <a:rPr lang="en-US" altLang="zh-CN" dirty="0">
                <a:latin typeface="Consolas" panose="020B0609020204030204" pitchFamily="49" charset="0"/>
              </a:rPr>
              <a:t>s[j]/s[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/>
              <a:t>构成了相同的前后缀。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EF6179D-EACD-47AC-8519-3BB9F68CB7F4}"/>
              </a:ext>
            </a:extLst>
          </p:cNvPr>
          <p:cNvSpPr/>
          <p:nvPr/>
        </p:nvSpPr>
        <p:spPr>
          <a:xfrm>
            <a:off x="6829587" y="4309361"/>
            <a:ext cx="2605972" cy="33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51B96E6-5BD0-41D7-A97B-150730E103E9}"/>
              </a:ext>
            </a:extLst>
          </p:cNvPr>
          <p:cNvSpPr/>
          <p:nvPr/>
        </p:nvSpPr>
        <p:spPr>
          <a:xfrm>
            <a:off x="8592996" y="4297576"/>
            <a:ext cx="840440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B3F6A93-5CE6-40F7-BF1B-492529B8FFA1}"/>
              </a:ext>
            </a:extLst>
          </p:cNvPr>
          <p:cNvSpPr/>
          <p:nvPr/>
        </p:nvSpPr>
        <p:spPr>
          <a:xfrm>
            <a:off x="2448822" y="4283854"/>
            <a:ext cx="2605972" cy="33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A56DDE-2907-497C-B940-03466F8D26A8}"/>
              </a:ext>
            </a:extLst>
          </p:cNvPr>
          <p:cNvSpPr/>
          <p:nvPr/>
        </p:nvSpPr>
        <p:spPr>
          <a:xfrm>
            <a:off x="5057448" y="3042852"/>
            <a:ext cx="373063" cy="33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726E07-52B7-4EFD-89EC-53FE6EF108E4}"/>
              </a:ext>
            </a:extLst>
          </p:cNvPr>
          <p:cNvSpPr/>
          <p:nvPr/>
        </p:nvSpPr>
        <p:spPr>
          <a:xfrm>
            <a:off x="9435560" y="3034409"/>
            <a:ext cx="373063" cy="3355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1D447B7-F34B-4DF1-8553-E521304194B8}"/>
              </a:ext>
            </a:extLst>
          </p:cNvPr>
          <p:cNvGrpSpPr/>
          <p:nvPr/>
        </p:nvGrpSpPr>
        <p:grpSpPr>
          <a:xfrm>
            <a:off x="2451476" y="3014836"/>
            <a:ext cx="2605972" cy="369332"/>
            <a:chOff x="2417426" y="3071182"/>
            <a:chExt cx="2148224" cy="36933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1C0957-0E0C-4E1E-B76A-A80D118F664A}"/>
                </a:ext>
              </a:extLst>
            </p:cNvPr>
            <p:cNvSpPr/>
            <p:nvPr/>
          </p:nvSpPr>
          <p:spPr>
            <a:xfrm>
              <a:off x="2417426" y="3093441"/>
              <a:ext cx="2148224" cy="3355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DF937DC-2CFD-409F-BE9E-BBE6CDA14AF5}"/>
                </a:ext>
              </a:extLst>
            </p:cNvPr>
            <p:cNvSpPr txBox="1"/>
            <p:nvPr/>
          </p:nvSpPr>
          <p:spPr>
            <a:xfrm>
              <a:off x="3048314" y="3071182"/>
              <a:ext cx="89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>
                  <a:latin typeface="Consolas" panose="020B0609020204030204" pitchFamily="49" charset="0"/>
                </a:rPr>
                <a:t>π</a:t>
              </a:r>
              <a:r>
                <a:rPr lang="en-US" altLang="zh-CN" dirty="0">
                  <a:latin typeface="Consolas" panose="020B0609020204030204" pitchFamily="49" charset="0"/>
                </a:rPr>
                <a:t>[i-1]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BE6865AC-E9E4-4954-B81F-A05E3948E797}"/>
              </a:ext>
            </a:extLst>
          </p:cNvPr>
          <p:cNvSpPr/>
          <p:nvPr/>
        </p:nvSpPr>
        <p:spPr>
          <a:xfrm>
            <a:off x="5051983" y="4309361"/>
            <a:ext cx="373063" cy="33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42B6E3B-E113-4E82-AA10-81E9100738A2}"/>
              </a:ext>
            </a:extLst>
          </p:cNvPr>
          <p:cNvSpPr/>
          <p:nvPr/>
        </p:nvSpPr>
        <p:spPr>
          <a:xfrm>
            <a:off x="9435560" y="4290317"/>
            <a:ext cx="373063" cy="3355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DEEDE12-0561-43E1-9D7E-53FB264B6D4F}"/>
              </a:ext>
            </a:extLst>
          </p:cNvPr>
          <p:cNvSpPr/>
          <p:nvPr/>
        </p:nvSpPr>
        <p:spPr>
          <a:xfrm>
            <a:off x="2451478" y="4290317"/>
            <a:ext cx="840440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742BF25-C819-4FD0-A3F7-2FC7EB00DCA4}"/>
              </a:ext>
            </a:extLst>
          </p:cNvPr>
          <p:cNvGrpSpPr/>
          <p:nvPr/>
        </p:nvGrpSpPr>
        <p:grpSpPr>
          <a:xfrm>
            <a:off x="6829587" y="3009079"/>
            <a:ext cx="2605972" cy="369332"/>
            <a:chOff x="2417426" y="3071182"/>
            <a:chExt cx="2148224" cy="36933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81DD974-71F3-4D73-B89F-627B03ECBB0E}"/>
                </a:ext>
              </a:extLst>
            </p:cNvPr>
            <p:cNvSpPr/>
            <p:nvPr/>
          </p:nvSpPr>
          <p:spPr>
            <a:xfrm>
              <a:off x="2417426" y="3093441"/>
              <a:ext cx="2148224" cy="3355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BE2AE99-FACE-44EF-BD5A-45E8FBD9D2E4}"/>
                </a:ext>
              </a:extLst>
            </p:cNvPr>
            <p:cNvSpPr txBox="1"/>
            <p:nvPr/>
          </p:nvSpPr>
          <p:spPr>
            <a:xfrm>
              <a:off x="3048314" y="3071182"/>
              <a:ext cx="89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>
                  <a:latin typeface="Consolas" panose="020B0609020204030204" pitchFamily="49" charset="0"/>
                </a:rPr>
                <a:t>π</a:t>
              </a:r>
              <a:r>
                <a:rPr lang="en-US" altLang="zh-CN" dirty="0">
                  <a:latin typeface="Consolas" panose="020B0609020204030204" pitchFamily="49" charset="0"/>
                </a:rPr>
                <a:t>[i-1]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17358AB-AB86-4E60-8C76-48854441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0C6E70-6F37-498D-A8D6-A5DD6F718F16}"/>
              </a:ext>
            </a:extLst>
          </p:cNvPr>
          <p:cNvSpPr/>
          <p:nvPr/>
        </p:nvSpPr>
        <p:spPr>
          <a:xfrm>
            <a:off x="2451478" y="3037095"/>
            <a:ext cx="7357145" cy="33555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40D605-0BBA-450D-AC23-EB328A70AF21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243980" y="3378411"/>
            <a:ext cx="8958" cy="379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CCB11D5-02EA-4557-8EE2-1E4650C411C7}"/>
              </a:ext>
            </a:extLst>
          </p:cNvPr>
          <p:cNvSpPr txBox="1"/>
          <p:nvPr/>
        </p:nvSpPr>
        <p:spPr>
          <a:xfrm>
            <a:off x="4496868" y="3757796"/>
            <a:ext cx="15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j=</a:t>
            </a:r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[i-1]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CABB5DF-04BE-4953-BCA1-4579A2962C0C}"/>
              </a:ext>
            </a:extLst>
          </p:cNvPr>
          <p:cNvGrpSpPr/>
          <p:nvPr/>
        </p:nvGrpSpPr>
        <p:grpSpPr>
          <a:xfrm>
            <a:off x="2160027" y="3381801"/>
            <a:ext cx="922338" cy="756962"/>
            <a:chOff x="4291012" y="3428998"/>
            <a:chExt cx="922338" cy="756962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4FDA3A9-997C-4703-9F4D-5B243CE76A9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4752181" y="3428998"/>
              <a:ext cx="0" cy="38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AD9C364-9D6B-4A79-96D2-6BB9B1033156}"/>
                </a:ext>
              </a:extLst>
            </p:cNvPr>
            <p:cNvSpPr txBox="1"/>
            <p:nvPr/>
          </p:nvSpPr>
          <p:spPr>
            <a:xfrm>
              <a:off x="4291012" y="3816628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4E2DFDA1-A1F8-42A1-A504-DC0651677093}"/>
              </a:ext>
            </a:extLst>
          </p:cNvPr>
          <p:cNvSpPr txBox="1"/>
          <p:nvPr/>
        </p:nvSpPr>
        <p:spPr>
          <a:xfrm>
            <a:off x="2108739" y="2975877"/>
            <a:ext cx="31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0A295D-A0C1-413A-BAD2-9D6C5B63BBCD}"/>
              </a:ext>
            </a:extLst>
          </p:cNvPr>
          <p:cNvSpPr/>
          <p:nvPr/>
        </p:nvSpPr>
        <p:spPr>
          <a:xfrm>
            <a:off x="2451478" y="4293003"/>
            <a:ext cx="7357145" cy="33555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FE5DECB-0144-4A1D-9BA0-290D278EF737}"/>
              </a:ext>
            </a:extLst>
          </p:cNvPr>
          <p:cNvGrpSpPr/>
          <p:nvPr/>
        </p:nvGrpSpPr>
        <p:grpSpPr>
          <a:xfrm>
            <a:off x="2160027" y="4637709"/>
            <a:ext cx="922338" cy="756962"/>
            <a:chOff x="4291012" y="3428998"/>
            <a:chExt cx="922338" cy="756962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EC32CDC-FEAA-4D8C-814D-BC41E449B26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4752181" y="3428998"/>
              <a:ext cx="0" cy="38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9BAFFC3-E4B2-4A39-A0B6-3229FF9E525F}"/>
                </a:ext>
              </a:extLst>
            </p:cNvPr>
            <p:cNvSpPr txBox="1"/>
            <p:nvPr/>
          </p:nvSpPr>
          <p:spPr>
            <a:xfrm>
              <a:off x="4291012" y="3816628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881F8DF-6F54-470C-9A1A-A7A40BB1C3BA}"/>
              </a:ext>
            </a:extLst>
          </p:cNvPr>
          <p:cNvSpPr txBox="1"/>
          <p:nvPr/>
        </p:nvSpPr>
        <p:spPr>
          <a:xfrm>
            <a:off x="2108739" y="4231785"/>
            <a:ext cx="31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F45CD90-1581-48ED-A5A4-8564CE1C7D3B}"/>
              </a:ext>
            </a:extLst>
          </p:cNvPr>
          <p:cNvCxnSpPr>
            <a:cxnSpLocks/>
            <a:stCxn id="88" idx="0"/>
            <a:endCxn id="101" idx="2"/>
          </p:cNvCxnSpPr>
          <p:nvPr/>
        </p:nvCxnSpPr>
        <p:spPr>
          <a:xfrm flipH="1" flipV="1">
            <a:off x="3485573" y="4626556"/>
            <a:ext cx="4509" cy="398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8EBB4394-738B-4955-884A-0614BC22DF59}"/>
              </a:ext>
            </a:extLst>
          </p:cNvPr>
          <p:cNvSpPr txBox="1"/>
          <p:nvPr/>
        </p:nvSpPr>
        <p:spPr>
          <a:xfrm>
            <a:off x="2948943" y="5025339"/>
            <a:ext cx="10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new_j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4FB57F3-96CA-41C5-AD83-D9C88D5E007D}"/>
              </a:ext>
            </a:extLst>
          </p:cNvPr>
          <p:cNvSpPr/>
          <p:nvPr/>
        </p:nvSpPr>
        <p:spPr>
          <a:xfrm>
            <a:off x="3299041" y="4290997"/>
            <a:ext cx="373063" cy="33555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522AE2A-68E2-4639-BC2A-9DCA7A4CF8ED}"/>
              </a:ext>
            </a:extLst>
          </p:cNvPr>
          <p:cNvCxnSpPr>
            <a:cxnSpLocks/>
            <a:stCxn id="106" idx="0"/>
            <a:endCxn id="49" idx="2"/>
          </p:cNvCxnSpPr>
          <p:nvPr/>
        </p:nvCxnSpPr>
        <p:spPr>
          <a:xfrm flipH="1" flipV="1">
            <a:off x="5238515" y="4644920"/>
            <a:ext cx="9944" cy="341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053BE9-8E7C-4336-843B-6B88FB1E864A}"/>
              </a:ext>
            </a:extLst>
          </p:cNvPr>
          <p:cNvSpPr txBox="1"/>
          <p:nvPr/>
        </p:nvSpPr>
        <p:spPr>
          <a:xfrm>
            <a:off x="4492389" y="4986687"/>
            <a:ext cx="151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j=</a:t>
            </a:r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[i-1]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82AFCC0-A524-4FCE-A75D-76B0D1A5A7B2}"/>
              </a:ext>
            </a:extLst>
          </p:cNvPr>
          <p:cNvCxnSpPr>
            <a:cxnSpLocks/>
            <a:stCxn id="111" idx="0"/>
            <a:endCxn id="50" idx="2"/>
          </p:cNvCxnSpPr>
          <p:nvPr/>
        </p:nvCxnSpPr>
        <p:spPr>
          <a:xfrm flipV="1">
            <a:off x="9622092" y="4625876"/>
            <a:ext cx="0" cy="360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19CF2ED-B8C9-4940-98CE-3127C9ABCD9F}"/>
              </a:ext>
            </a:extLst>
          </p:cNvPr>
          <p:cNvSpPr txBox="1"/>
          <p:nvPr/>
        </p:nvSpPr>
        <p:spPr>
          <a:xfrm>
            <a:off x="9444328" y="4986687"/>
            <a:ext cx="35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522D648D-C900-4BD7-A28F-80F04A1152FD}"/>
              </a:ext>
            </a:extLst>
          </p:cNvPr>
          <p:cNvCxnSpPr>
            <a:cxnSpLocks/>
            <a:stCxn id="117" idx="0"/>
            <a:endCxn id="11" idx="2"/>
          </p:cNvCxnSpPr>
          <p:nvPr/>
        </p:nvCxnSpPr>
        <p:spPr>
          <a:xfrm flipV="1">
            <a:off x="9622092" y="3369968"/>
            <a:ext cx="0" cy="36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36F37A4-1D49-44D1-98D3-B3CCD2213201}"/>
              </a:ext>
            </a:extLst>
          </p:cNvPr>
          <p:cNvSpPr txBox="1"/>
          <p:nvPr/>
        </p:nvSpPr>
        <p:spPr>
          <a:xfrm>
            <a:off x="9444328" y="3734280"/>
            <a:ext cx="35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8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79F62C9A-2A24-4821-B850-BFBD3CEF3E1D}"/>
              </a:ext>
            </a:extLst>
          </p:cNvPr>
          <p:cNvSpPr/>
          <p:nvPr/>
        </p:nvSpPr>
        <p:spPr>
          <a:xfrm>
            <a:off x="6904783" y="5632758"/>
            <a:ext cx="2605972" cy="4827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C76C14-5E29-455A-B727-CDCD7A657EB7}"/>
              </a:ext>
            </a:extLst>
          </p:cNvPr>
          <p:cNvSpPr/>
          <p:nvPr/>
        </p:nvSpPr>
        <p:spPr>
          <a:xfrm>
            <a:off x="6900629" y="5719593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BF83005-8654-4047-ACA4-710D0D051D9D}"/>
              </a:ext>
            </a:extLst>
          </p:cNvPr>
          <p:cNvSpPr/>
          <p:nvPr/>
        </p:nvSpPr>
        <p:spPr>
          <a:xfrm>
            <a:off x="2531637" y="5632758"/>
            <a:ext cx="2605972" cy="4827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FC4035-2CA0-478A-84EA-9FF513575D46}"/>
              </a:ext>
            </a:extLst>
          </p:cNvPr>
          <p:cNvSpPr/>
          <p:nvPr/>
        </p:nvSpPr>
        <p:spPr>
          <a:xfrm>
            <a:off x="4281240" y="5705820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ACEBB-BCAC-42ED-9F07-C8CA25EB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问题在于：</a:t>
            </a:r>
            <a:r>
              <a:rPr lang="en-US" altLang="zh-CN" dirty="0"/>
              <a:t>j</a:t>
            </a:r>
            <a:r>
              <a:rPr lang="zh-CN" altLang="en-US" dirty="0"/>
              <a:t>到底等于多少？或者说：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淡蓝色</a:t>
            </a:r>
            <a:r>
              <a:rPr lang="zh-CN" altLang="en-US" dirty="0"/>
              <a:t>部分的长度是多长？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只有先确定</a:t>
            </a:r>
            <a:r>
              <a:rPr lang="en-US" altLang="zh-CN" dirty="0">
                <a:latin typeface="Consolas" panose="020B0609020204030204" pitchFamily="49" charset="0"/>
              </a:rPr>
              <a:t>new_j</a:t>
            </a:r>
            <a:r>
              <a:rPr lang="zh-CN" altLang="en-US" dirty="0">
                <a:latin typeface="Consolas" panose="020B0609020204030204" pitchFamily="49" charset="0"/>
              </a:rPr>
              <a:t>，才能判断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s[new_j]</a:t>
            </a:r>
            <a:r>
              <a:rPr lang="zh-CN" altLang="en-US" dirty="0">
                <a:latin typeface="Consolas" panose="020B0609020204030204" pitchFamily="49" charset="0"/>
              </a:rPr>
              <a:t>是否</a:t>
            </a:r>
            <a:r>
              <a:rPr lang="zh-CN" altLang="en-US" dirty="0"/>
              <a:t>相等。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</a:rPr>
              <a:t>深蓝色</a:t>
            </a:r>
            <a:r>
              <a:rPr lang="zh-CN" altLang="en-US" dirty="0"/>
              <a:t>部分代表的是</a:t>
            </a:r>
            <a:r>
              <a:rPr lang="en-US" altLang="zh-CN" dirty="0">
                <a:latin typeface="Consolas" panose="020B0609020204030204" pitchFamily="49" charset="0"/>
              </a:rPr>
              <a:t>s[0...i-1]</a:t>
            </a:r>
            <a:r>
              <a:rPr lang="zh-CN" altLang="en-US" dirty="0"/>
              <a:t>的相同的前后缀，二者完全相同。所以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淡蓝色</a:t>
            </a:r>
            <a:r>
              <a:rPr lang="zh-CN" altLang="en-US" dirty="0"/>
              <a:t>之于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</a:rPr>
              <a:t>深蓝色</a:t>
            </a:r>
            <a:r>
              <a:rPr lang="zh-CN" altLang="en-US" dirty="0"/>
              <a:t>的位置也完全相同。如下图。注意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</a:rPr>
              <a:t>深蓝色</a:t>
            </a:r>
            <a:r>
              <a:rPr lang="zh-CN" altLang="en-US" dirty="0"/>
              <a:t>部分与各颜色的关系。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D4148C-E6C1-46AE-9F21-4EB6221F80A9}"/>
              </a:ext>
            </a:extLst>
          </p:cNvPr>
          <p:cNvSpPr/>
          <p:nvPr/>
        </p:nvSpPr>
        <p:spPr>
          <a:xfrm>
            <a:off x="6829588" y="3020582"/>
            <a:ext cx="2605972" cy="33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CC9D6D-6598-446C-B0EE-E859311F34E1}"/>
              </a:ext>
            </a:extLst>
          </p:cNvPr>
          <p:cNvSpPr/>
          <p:nvPr/>
        </p:nvSpPr>
        <p:spPr>
          <a:xfrm>
            <a:off x="8579190" y="3011432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8ED506-18FA-457B-A505-271AAF9B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8BCB58-FD97-43EF-9C2D-1F2EFC5218DD}"/>
              </a:ext>
            </a:extLst>
          </p:cNvPr>
          <p:cNvSpPr/>
          <p:nvPr/>
        </p:nvSpPr>
        <p:spPr>
          <a:xfrm>
            <a:off x="2456442" y="3014119"/>
            <a:ext cx="2605972" cy="33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A7B314-BF5C-47E1-A496-7663FF2DC702}"/>
              </a:ext>
            </a:extLst>
          </p:cNvPr>
          <p:cNvSpPr/>
          <p:nvPr/>
        </p:nvSpPr>
        <p:spPr>
          <a:xfrm>
            <a:off x="5063366" y="3004919"/>
            <a:ext cx="373063" cy="33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A628A3-14E9-4012-8D9E-ADAFAA9DB30C}"/>
              </a:ext>
            </a:extLst>
          </p:cNvPr>
          <p:cNvSpPr/>
          <p:nvPr/>
        </p:nvSpPr>
        <p:spPr>
          <a:xfrm>
            <a:off x="9435560" y="3011433"/>
            <a:ext cx="373063" cy="3355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7687FD-EE33-4D14-BA66-5BD803B30D56}"/>
              </a:ext>
            </a:extLst>
          </p:cNvPr>
          <p:cNvSpPr/>
          <p:nvPr/>
        </p:nvSpPr>
        <p:spPr>
          <a:xfrm>
            <a:off x="2451477" y="3011433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573B83-6170-4949-86D3-D41DDFEDB525}"/>
              </a:ext>
            </a:extLst>
          </p:cNvPr>
          <p:cNvSpPr/>
          <p:nvPr/>
        </p:nvSpPr>
        <p:spPr>
          <a:xfrm>
            <a:off x="2451478" y="3014119"/>
            <a:ext cx="7357145" cy="33555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3EE6FA-F4F5-45EA-AFD2-12A96427FD4A}"/>
              </a:ext>
            </a:extLst>
          </p:cNvPr>
          <p:cNvGrpSpPr/>
          <p:nvPr/>
        </p:nvGrpSpPr>
        <p:grpSpPr>
          <a:xfrm>
            <a:off x="4570759" y="3381376"/>
            <a:ext cx="1308443" cy="1018967"/>
            <a:chOff x="4743295" y="3445358"/>
            <a:chExt cx="922338" cy="1040249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19B6193-9F92-4E6B-9FF6-C8BA8CC79466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204464" y="3445358"/>
              <a:ext cx="0" cy="38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D69E36-ACA8-4CF0-B9EB-AA58AA4E663F}"/>
                </a:ext>
              </a:extLst>
            </p:cNvPr>
            <p:cNvSpPr txBox="1"/>
            <p:nvPr/>
          </p:nvSpPr>
          <p:spPr>
            <a:xfrm>
              <a:off x="4743295" y="3825777"/>
              <a:ext cx="922338" cy="659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j=</a:t>
              </a:r>
              <a:r>
                <a:rPr lang="el-GR" altLang="zh-CN" dirty="0">
                  <a:latin typeface="Consolas" panose="020B0609020204030204" pitchFamily="49" charset="0"/>
                </a:rPr>
                <a:t>π</a:t>
              </a:r>
              <a:r>
                <a:rPr lang="en-US" altLang="zh-CN" dirty="0">
                  <a:latin typeface="Consolas" panose="020B0609020204030204" pitchFamily="49" charset="0"/>
                </a:rPr>
                <a:t>[i-1]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5B33E2-6080-487A-B7B0-4CEBE0A37CC8}"/>
              </a:ext>
            </a:extLst>
          </p:cNvPr>
          <p:cNvGrpSpPr/>
          <p:nvPr/>
        </p:nvGrpSpPr>
        <p:grpSpPr>
          <a:xfrm>
            <a:off x="2160027" y="3358825"/>
            <a:ext cx="922338" cy="756962"/>
            <a:chOff x="4291012" y="3428998"/>
            <a:chExt cx="922338" cy="75696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1CB9409-B2FE-4FA1-8D56-E59B7A39C216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4752181" y="3428998"/>
              <a:ext cx="0" cy="38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249D4E-57A5-46FF-99A6-BCBCA732E49A}"/>
                </a:ext>
              </a:extLst>
            </p:cNvPr>
            <p:cNvSpPr txBox="1"/>
            <p:nvPr/>
          </p:nvSpPr>
          <p:spPr>
            <a:xfrm>
              <a:off x="4291012" y="3816628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B15537-1E01-48AB-A7DE-1019D1C06987}"/>
              </a:ext>
            </a:extLst>
          </p:cNvPr>
          <p:cNvGrpSpPr/>
          <p:nvPr/>
        </p:nvGrpSpPr>
        <p:grpSpPr>
          <a:xfrm>
            <a:off x="9160922" y="3346992"/>
            <a:ext cx="922338" cy="777944"/>
            <a:chOff x="4291012" y="3408016"/>
            <a:chExt cx="922338" cy="777944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8282F0E-ADED-4486-96C4-01AADB19CB0B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4752181" y="3408016"/>
              <a:ext cx="1" cy="4086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A3BD9D7-0FC5-4B7F-A840-00A126EC7800}"/>
                </a:ext>
              </a:extLst>
            </p:cNvPr>
            <p:cNvSpPr txBox="1"/>
            <p:nvPr/>
          </p:nvSpPr>
          <p:spPr>
            <a:xfrm>
              <a:off x="4291012" y="3816628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i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482B854-6E66-42F0-8D61-8A8B6927C22A}"/>
              </a:ext>
            </a:extLst>
          </p:cNvPr>
          <p:cNvSpPr txBox="1"/>
          <p:nvPr/>
        </p:nvSpPr>
        <p:spPr>
          <a:xfrm>
            <a:off x="2108739" y="2924326"/>
            <a:ext cx="31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9481952-DCDD-417D-B049-99B5A062290B}"/>
              </a:ext>
            </a:extLst>
          </p:cNvPr>
          <p:cNvCxnSpPr>
            <a:cxnSpLocks/>
            <a:stCxn id="61" idx="0"/>
            <a:endCxn id="55" idx="2"/>
          </p:cNvCxnSpPr>
          <p:nvPr/>
        </p:nvCxnSpPr>
        <p:spPr>
          <a:xfrm flipV="1">
            <a:off x="3491986" y="3339735"/>
            <a:ext cx="0" cy="428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66C1933-D59A-4D1E-9F04-216F3EA35E3B}"/>
              </a:ext>
            </a:extLst>
          </p:cNvPr>
          <p:cNvSpPr/>
          <p:nvPr/>
        </p:nvSpPr>
        <p:spPr>
          <a:xfrm>
            <a:off x="8654385" y="5712333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2EE325-E4DA-49EA-9009-5960BFF549BF}"/>
              </a:ext>
            </a:extLst>
          </p:cNvPr>
          <p:cNvSpPr/>
          <p:nvPr/>
        </p:nvSpPr>
        <p:spPr>
          <a:xfrm>
            <a:off x="5138561" y="5705820"/>
            <a:ext cx="373063" cy="33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A2809D0-BF3B-43EF-ACA1-B8B18E5F4859}"/>
              </a:ext>
            </a:extLst>
          </p:cNvPr>
          <p:cNvSpPr/>
          <p:nvPr/>
        </p:nvSpPr>
        <p:spPr>
          <a:xfrm>
            <a:off x="9510755" y="5712334"/>
            <a:ext cx="373063" cy="3355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FBF99E2-52CB-4D17-8953-85048E5EB8DA}"/>
              </a:ext>
            </a:extLst>
          </p:cNvPr>
          <p:cNvSpPr/>
          <p:nvPr/>
        </p:nvSpPr>
        <p:spPr>
          <a:xfrm>
            <a:off x="2526672" y="5712334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6CCEBDB-CEFC-4A02-A4B6-EC273DC66272}"/>
              </a:ext>
            </a:extLst>
          </p:cNvPr>
          <p:cNvGrpSpPr/>
          <p:nvPr/>
        </p:nvGrpSpPr>
        <p:grpSpPr>
          <a:xfrm>
            <a:off x="4610666" y="6082277"/>
            <a:ext cx="1395405" cy="1018967"/>
            <a:chOff x="4743295" y="3445358"/>
            <a:chExt cx="922338" cy="1040249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B2CF803-A5C3-416F-A219-A69F2920BA3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5204464" y="3445358"/>
              <a:ext cx="0" cy="38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ED8CF49-2EB5-4116-9A64-6A5010F9E644}"/>
                </a:ext>
              </a:extLst>
            </p:cNvPr>
            <p:cNvSpPr txBox="1"/>
            <p:nvPr/>
          </p:nvSpPr>
          <p:spPr>
            <a:xfrm>
              <a:off x="4743295" y="3825777"/>
              <a:ext cx="922338" cy="659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j=</a:t>
              </a:r>
              <a:r>
                <a:rPr lang="el-GR" altLang="zh-CN" dirty="0">
                  <a:latin typeface="Consolas" panose="020B0609020204030204" pitchFamily="49" charset="0"/>
                </a:rPr>
                <a:t>π</a:t>
              </a:r>
              <a:r>
                <a:rPr lang="en-US" altLang="zh-CN" dirty="0">
                  <a:latin typeface="Consolas" panose="020B0609020204030204" pitchFamily="49" charset="0"/>
                </a:rPr>
                <a:t>[i-1]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035267D-5299-4117-B910-32FE65300551}"/>
              </a:ext>
            </a:extLst>
          </p:cNvPr>
          <p:cNvGrpSpPr/>
          <p:nvPr/>
        </p:nvGrpSpPr>
        <p:grpSpPr>
          <a:xfrm>
            <a:off x="2235222" y="6059726"/>
            <a:ext cx="922338" cy="756962"/>
            <a:chOff x="4291012" y="3428998"/>
            <a:chExt cx="922338" cy="756962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E2F5A19-6F37-4889-9ECC-3F551AB7D0C6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752181" y="3428998"/>
              <a:ext cx="0" cy="38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2493154-C3E3-4FF4-8203-CAC94312081D}"/>
                </a:ext>
              </a:extLst>
            </p:cNvPr>
            <p:cNvSpPr txBox="1"/>
            <p:nvPr/>
          </p:nvSpPr>
          <p:spPr>
            <a:xfrm>
              <a:off x="4291012" y="3816628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65CA9E4-34FB-4E7B-9198-1532EF2B1978}"/>
              </a:ext>
            </a:extLst>
          </p:cNvPr>
          <p:cNvGrpSpPr/>
          <p:nvPr/>
        </p:nvGrpSpPr>
        <p:grpSpPr>
          <a:xfrm>
            <a:off x="9236117" y="6047893"/>
            <a:ext cx="922338" cy="777944"/>
            <a:chOff x="4291012" y="3408016"/>
            <a:chExt cx="922338" cy="777944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DC816EC-8151-4EBF-90BA-6FB6FA48B265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752181" y="3408016"/>
              <a:ext cx="1" cy="4086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17BF955-39FC-4C0F-9073-F2EFD203F05E}"/>
                </a:ext>
              </a:extLst>
            </p:cNvPr>
            <p:cNvSpPr txBox="1"/>
            <p:nvPr/>
          </p:nvSpPr>
          <p:spPr>
            <a:xfrm>
              <a:off x="4291012" y="3816628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i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6C838004-2E15-4E2A-8B1C-82C316F80485}"/>
              </a:ext>
            </a:extLst>
          </p:cNvPr>
          <p:cNvSpPr txBox="1"/>
          <p:nvPr/>
        </p:nvSpPr>
        <p:spPr>
          <a:xfrm>
            <a:off x="2183934" y="5653802"/>
            <a:ext cx="31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8FDC0B-60BF-4072-A9DE-1326791EBE51}"/>
              </a:ext>
            </a:extLst>
          </p:cNvPr>
          <p:cNvSpPr txBox="1"/>
          <p:nvPr/>
        </p:nvSpPr>
        <p:spPr>
          <a:xfrm>
            <a:off x="3130698" y="6467980"/>
            <a:ext cx="8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new_j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9C79E10-0E43-427E-9615-4B56DA648EC3}"/>
              </a:ext>
            </a:extLst>
          </p:cNvPr>
          <p:cNvCxnSpPr>
            <a:cxnSpLocks/>
            <a:stCxn id="50" idx="0"/>
            <a:endCxn id="56" idx="2"/>
          </p:cNvCxnSpPr>
          <p:nvPr/>
        </p:nvCxnSpPr>
        <p:spPr>
          <a:xfrm flipH="1" flipV="1">
            <a:off x="3556420" y="6039688"/>
            <a:ext cx="3368" cy="428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FF393AB-3780-4543-B25F-76F22591297B}"/>
              </a:ext>
            </a:extLst>
          </p:cNvPr>
          <p:cNvSpPr/>
          <p:nvPr/>
        </p:nvSpPr>
        <p:spPr>
          <a:xfrm>
            <a:off x="2526673" y="5715020"/>
            <a:ext cx="7357145" cy="33555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312843-487E-4224-BC3B-81E40422C92A}"/>
              </a:ext>
            </a:extLst>
          </p:cNvPr>
          <p:cNvSpPr/>
          <p:nvPr/>
        </p:nvSpPr>
        <p:spPr>
          <a:xfrm>
            <a:off x="3318607" y="3020582"/>
            <a:ext cx="346757" cy="319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9F77680-589F-4158-BE8C-8B3636EC71EE}"/>
              </a:ext>
            </a:extLst>
          </p:cNvPr>
          <p:cNvSpPr/>
          <p:nvPr/>
        </p:nvSpPr>
        <p:spPr>
          <a:xfrm>
            <a:off x="3383041" y="5720535"/>
            <a:ext cx="346757" cy="319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CC81A4-FBA2-4C0F-9693-E52FBFA3D866}"/>
              </a:ext>
            </a:extLst>
          </p:cNvPr>
          <p:cNvSpPr/>
          <p:nvPr/>
        </p:nvSpPr>
        <p:spPr>
          <a:xfrm>
            <a:off x="7770151" y="5722799"/>
            <a:ext cx="346757" cy="319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7F59D59-76E9-40A2-91B2-D8B1CEB69D17}"/>
              </a:ext>
            </a:extLst>
          </p:cNvPr>
          <p:cNvSpPr txBox="1"/>
          <p:nvPr/>
        </p:nvSpPr>
        <p:spPr>
          <a:xfrm>
            <a:off x="3062896" y="3768676"/>
            <a:ext cx="8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</a:rPr>
              <a:t>new_j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6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>
            <a:extLst>
              <a:ext uri="{FF2B5EF4-FFF2-40B4-BE49-F238E27FC236}">
                <a16:creationId xmlns:a16="http://schemas.microsoft.com/office/drawing/2014/main" id="{5AD8482D-7F5C-438C-A1E7-CFF4FD80FB80}"/>
              </a:ext>
            </a:extLst>
          </p:cNvPr>
          <p:cNvSpPr/>
          <p:nvPr/>
        </p:nvSpPr>
        <p:spPr>
          <a:xfrm>
            <a:off x="8032386" y="5987445"/>
            <a:ext cx="848748" cy="33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8F13417-81B5-4360-9CD4-67F0FE3F549B}"/>
              </a:ext>
            </a:extLst>
          </p:cNvPr>
          <p:cNvSpPr/>
          <p:nvPr/>
        </p:nvSpPr>
        <p:spPr>
          <a:xfrm>
            <a:off x="8866250" y="5980310"/>
            <a:ext cx="373063" cy="3355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849DBE-B45D-4320-98C3-9583347BEB2B}"/>
              </a:ext>
            </a:extLst>
          </p:cNvPr>
          <p:cNvSpPr/>
          <p:nvPr/>
        </p:nvSpPr>
        <p:spPr>
          <a:xfrm>
            <a:off x="2727747" y="5980311"/>
            <a:ext cx="373063" cy="33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6056903-220D-4D82-AE53-0685BDA86DF7}"/>
              </a:ext>
            </a:extLst>
          </p:cNvPr>
          <p:cNvSpPr/>
          <p:nvPr/>
        </p:nvSpPr>
        <p:spPr>
          <a:xfrm>
            <a:off x="1877994" y="5981095"/>
            <a:ext cx="848748" cy="33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6DC259-EFEF-4B00-BFA0-0CEA5431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D2F82-F530-4080-BBE6-E7B2221C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很显然，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淡蓝色</a:t>
            </a:r>
            <a:r>
              <a:rPr lang="zh-CN" altLang="en-US" dirty="0"/>
              <a:t>部分是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000000"/>
                </a:highlight>
              </a:rPr>
              <a:t>深蓝色</a:t>
            </a:r>
            <a:r>
              <a:rPr lang="zh-CN" altLang="en-US" dirty="0"/>
              <a:t>部分的相同前后缀。也即</a:t>
            </a:r>
            <a:br>
              <a:rPr lang="en-US" altLang="zh-CN" dirty="0"/>
            </a:br>
            <a:r>
              <a:rPr lang="en-US" altLang="zh-CN" b="1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s[0...</a:t>
            </a:r>
            <a:r>
              <a:rPr lang="el-GR" altLang="zh-CN" b="1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π</a:t>
            </a:r>
            <a:r>
              <a:rPr lang="en-US" altLang="zh-CN" b="1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[i-1]-1]</a:t>
            </a:r>
            <a:r>
              <a:rPr lang="zh-CN" altLang="en-US" dirty="0">
                <a:latin typeface="Consolas" panose="020B0609020204030204" pitchFamily="49" charset="0"/>
              </a:rPr>
              <a:t>部分的相同前后缀，因此长度是</a:t>
            </a:r>
            <a:r>
              <a:rPr lang="en-US" altLang="zh-CN" dirty="0">
                <a:latin typeface="Consolas" panose="020B0609020204030204" pitchFamily="49" charset="0"/>
              </a:rPr>
              <a:t>π[j-1]. </a:t>
            </a:r>
            <a:r>
              <a:rPr lang="zh-CN" altLang="en-US" dirty="0">
                <a:latin typeface="Consolas" panose="020B0609020204030204" pitchFamily="49" charset="0"/>
              </a:rPr>
              <a:t>由于字符串从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开始，所以 </a:t>
            </a:r>
            <a:r>
              <a:rPr lang="en-US" altLang="zh-CN" dirty="0">
                <a:latin typeface="Consolas" panose="020B0609020204030204" pitchFamily="49" charset="0"/>
              </a:rPr>
              <a:t>j=π[j-1].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若 </a:t>
            </a:r>
            <a:r>
              <a:rPr lang="en-US" altLang="zh-CN" dirty="0">
                <a:latin typeface="Consolas" panose="020B0609020204030204" pitchFamily="49" charset="0"/>
              </a:rPr>
              <a:t>s[j]==s[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,</a:t>
            </a:r>
            <a:r>
              <a:rPr lang="zh-CN" altLang="en-US" dirty="0">
                <a:latin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淡蓝色长度</a:t>
            </a:r>
            <a:r>
              <a:rPr lang="en-US" altLang="zh-CN" b="1" dirty="0"/>
              <a:t>+</a:t>
            </a:r>
            <a:r>
              <a:rPr lang="en-US" altLang="zh-CN" b="1" dirty="0">
                <a:solidFill>
                  <a:srgbClr val="FFFF00"/>
                </a:solidFill>
                <a:highlight>
                  <a:srgbClr val="000000"/>
                </a:highlight>
              </a:rPr>
              <a:t>1</a:t>
            </a:r>
            <a:r>
              <a:rPr lang="en-US" altLang="zh-CN" b="1" dirty="0"/>
              <a:t>.</a:t>
            </a:r>
            <a:r>
              <a:rPr lang="zh-CN" altLang="en-US" dirty="0"/>
              <a:t>也即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]=j+1.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若 </a:t>
            </a:r>
            <a:r>
              <a:rPr lang="en-US" altLang="zh-CN" dirty="0">
                <a:latin typeface="Consolas" panose="020B0609020204030204" pitchFamily="49" charset="0"/>
              </a:rPr>
              <a:t>s[j]!=s[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,</a:t>
            </a:r>
            <a:r>
              <a:rPr lang="zh-CN" altLang="en-US" dirty="0">
                <a:latin typeface="Consolas" panose="020B0609020204030204" pitchFamily="49" charset="0"/>
              </a:rPr>
              <a:t>则说明</a:t>
            </a:r>
            <a:r>
              <a:rPr lang="zh-CN" altLang="en-US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淡蓝色</a:t>
            </a:r>
            <a:r>
              <a:rPr lang="zh-CN" altLang="en-US" dirty="0"/>
              <a:t>还不够短，还要继续缩短，直到找到满足条件的。问题变化如下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65D400-4C4B-4512-BD43-D96A21DB14EF}"/>
              </a:ext>
            </a:extLst>
          </p:cNvPr>
          <p:cNvSpPr/>
          <p:nvPr/>
        </p:nvSpPr>
        <p:spPr>
          <a:xfrm>
            <a:off x="6234264" y="2056537"/>
            <a:ext cx="2620192" cy="4616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722019-C47E-409E-8AF4-44C52EAFC3FE}"/>
              </a:ext>
            </a:extLst>
          </p:cNvPr>
          <p:cNvSpPr/>
          <p:nvPr/>
        </p:nvSpPr>
        <p:spPr>
          <a:xfrm>
            <a:off x="6244330" y="2122328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7F7C26-6D89-4D68-9BB7-9B207C5038DC}"/>
              </a:ext>
            </a:extLst>
          </p:cNvPr>
          <p:cNvSpPr/>
          <p:nvPr/>
        </p:nvSpPr>
        <p:spPr>
          <a:xfrm>
            <a:off x="1875338" y="2035493"/>
            <a:ext cx="2605972" cy="4827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004F7E-E7F5-4CC6-96BC-4F678BF58AFE}"/>
              </a:ext>
            </a:extLst>
          </p:cNvPr>
          <p:cNvSpPr/>
          <p:nvPr/>
        </p:nvSpPr>
        <p:spPr>
          <a:xfrm>
            <a:off x="3624941" y="2108555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75FE6-E02A-4A44-B7CC-F7790272C579}"/>
              </a:ext>
            </a:extLst>
          </p:cNvPr>
          <p:cNvSpPr/>
          <p:nvPr/>
        </p:nvSpPr>
        <p:spPr>
          <a:xfrm>
            <a:off x="7998086" y="2115068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B517A6-30C1-4031-8AF9-141C7C3D42C6}"/>
              </a:ext>
            </a:extLst>
          </p:cNvPr>
          <p:cNvSpPr/>
          <p:nvPr/>
        </p:nvSpPr>
        <p:spPr>
          <a:xfrm>
            <a:off x="4482262" y="2108555"/>
            <a:ext cx="373063" cy="335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E1F888-A298-4A4B-A366-4AE0364EF332}"/>
              </a:ext>
            </a:extLst>
          </p:cNvPr>
          <p:cNvSpPr/>
          <p:nvPr/>
        </p:nvSpPr>
        <p:spPr>
          <a:xfrm>
            <a:off x="8854456" y="2115069"/>
            <a:ext cx="373063" cy="3355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D02165-276C-4C20-AB5F-DB2CF590154A}"/>
              </a:ext>
            </a:extLst>
          </p:cNvPr>
          <p:cNvSpPr/>
          <p:nvPr/>
        </p:nvSpPr>
        <p:spPr>
          <a:xfrm>
            <a:off x="1870373" y="2115069"/>
            <a:ext cx="856369" cy="3355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AAF0CC-2251-4F6C-9DAD-25AA3696EE7F}"/>
              </a:ext>
            </a:extLst>
          </p:cNvPr>
          <p:cNvGrpSpPr/>
          <p:nvPr/>
        </p:nvGrpSpPr>
        <p:grpSpPr>
          <a:xfrm>
            <a:off x="1578923" y="2462461"/>
            <a:ext cx="922338" cy="756962"/>
            <a:chOff x="4291012" y="3428998"/>
            <a:chExt cx="922338" cy="756962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46F1CDC-2782-45A7-819F-BC47DB0128DB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752181" y="3428998"/>
              <a:ext cx="0" cy="387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D80373-E0BC-4CB2-A908-423BDBE7543C}"/>
                </a:ext>
              </a:extLst>
            </p:cNvPr>
            <p:cNvSpPr txBox="1"/>
            <p:nvPr/>
          </p:nvSpPr>
          <p:spPr>
            <a:xfrm>
              <a:off x="4291012" y="3816628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7D017F5-8E16-4B38-ADE9-240623E281CA}"/>
              </a:ext>
            </a:extLst>
          </p:cNvPr>
          <p:cNvSpPr txBox="1"/>
          <p:nvPr/>
        </p:nvSpPr>
        <p:spPr>
          <a:xfrm>
            <a:off x="1527635" y="2056537"/>
            <a:ext cx="31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345FA0-58A3-4706-BAA0-5105D76FC226}"/>
              </a:ext>
            </a:extLst>
          </p:cNvPr>
          <p:cNvSpPr txBox="1"/>
          <p:nvPr/>
        </p:nvSpPr>
        <p:spPr>
          <a:xfrm>
            <a:off x="2400661" y="2870715"/>
            <a:ext cx="10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</a:rPr>
              <a:t>new_j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320172-D075-4B87-BA2D-5D2E3F9F83A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905329" y="2444115"/>
            <a:ext cx="10097" cy="426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D77FF1B-F9F7-4BA8-892A-4D54261CE54D}"/>
              </a:ext>
            </a:extLst>
          </p:cNvPr>
          <p:cNvSpPr/>
          <p:nvPr/>
        </p:nvSpPr>
        <p:spPr>
          <a:xfrm>
            <a:off x="1870374" y="2117755"/>
            <a:ext cx="7357139" cy="33555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837BB9-FBD0-44E1-904B-0B304FFBB96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308586" y="2473179"/>
            <a:ext cx="0" cy="306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5F82A9-7B14-4195-BBFF-623FF9F33015}"/>
              </a:ext>
            </a:extLst>
          </p:cNvPr>
          <p:cNvSpPr txBox="1"/>
          <p:nvPr/>
        </p:nvSpPr>
        <p:spPr>
          <a:xfrm>
            <a:off x="3563277" y="2779674"/>
            <a:ext cx="14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[i-1]-1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64D1727-77BD-4492-B125-DD65B8A0105B}"/>
              </a:ext>
            </a:extLst>
          </p:cNvPr>
          <p:cNvCxnSpPr>
            <a:cxnSpLocks/>
            <a:stCxn id="47" idx="1"/>
            <a:endCxn id="9" idx="2"/>
          </p:cNvCxnSpPr>
          <p:nvPr/>
        </p:nvCxnSpPr>
        <p:spPr>
          <a:xfrm rot="10800000">
            <a:off x="4668794" y="2444115"/>
            <a:ext cx="275120" cy="2732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0353121-0B64-4970-9E8F-20D4776DEFFF}"/>
              </a:ext>
            </a:extLst>
          </p:cNvPr>
          <p:cNvSpPr txBox="1"/>
          <p:nvPr/>
        </p:nvSpPr>
        <p:spPr>
          <a:xfrm>
            <a:off x="4943914" y="2532669"/>
            <a:ext cx="11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j=</a:t>
            </a:r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[i-1]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7507BBA8-2366-46BE-B7D7-DEC25DACD775}"/>
              </a:ext>
            </a:extLst>
          </p:cNvPr>
          <p:cNvSpPr/>
          <p:nvPr/>
        </p:nvSpPr>
        <p:spPr>
          <a:xfrm rot="5400000">
            <a:off x="3049855" y="621112"/>
            <a:ext cx="247005" cy="2605971"/>
          </a:xfrm>
          <a:prstGeom prst="leftBrace">
            <a:avLst>
              <a:gd name="adj1" fmla="val 54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6C490A-264D-484B-A22F-72FB4EA8D35B}"/>
              </a:ext>
            </a:extLst>
          </p:cNvPr>
          <p:cNvSpPr txBox="1"/>
          <p:nvPr/>
        </p:nvSpPr>
        <p:spPr>
          <a:xfrm>
            <a:off x="2714476" y="1372963"/>
            <a:ext cx="9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[i-1]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CD64B144-3901-4917-B671-CB3E271CB49B}"/>
              </a:ext>
            </a:extLst>
          </p:cNvPr>
          <p:cNvSpPr/>
          <p:nvPr/>
        </p:nvSpPr>
        <p:spPr>
          <a:xfrm rot="5400000">
            <a:off x="7423913" y="591415"/>
            <a:ext cx="247005" cy="2605971"/>
          </a:xfrm>
          <a:prstGeom prst="leftBrace">
            <a:avLst>
              <a:gd name="adj1" fmla="val 54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016158-FA97-4201-AC7A-53176A23143F}"/>
              </a:ext>
            </a:extLst>
          </p:cNvPr>
          <p:cNvSpPr txBox="1"/>
          <p:nvPr/>
        </p:nvSpPr>
        <p:spPr>
          <a:xfrm>
            <a:off x="7088534" y="1343266"/>
            <a:ext cx="9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[i-1]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4C5017E-F105-4252-BB3B-E954E7D3BAE9}"/>
              </a:ext>
            </a:extLst>
          </p:cNvPr>
          <p:cNvGrpSpPr/>
          <p:nvPr/>
        </p:nvGrpSpPr>
        <p:grpSpPr>
          <a:xfrm>
            <a:off x="8254235" y="2444114"/>
            <a:ext cx="922338" cy="789898"/>
            <a:chOff x="4291012" y="3371706"/>
            <a:chExt cx="922338" cy="789898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B028636-0355-40B6-8CBD-FC6BFA8AD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2181" y="3371706"/>
              <a:ext cx="1" cy="4086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0074044-F7AA-482B-A64A-E6D9389C5C32}"/>
                </a:ext>
              </a:extLst>
            </p:cNvPr>
            <p:cNvSpPr txBox="1"/>
            <p:nvPr/>
          </p:nvSpPr>
          <p:spPr>
            <a:xfrm>
              <a:off x="4291012" y="3792272"/>
              <a:ext cx="92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i-1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0543CDE-891F-488D-BDAC-C7FE596450A5}"/>
              </a:ext>
            </a:extLst>
          </p:cNvPr>
          <p:cNvCxnSpPr>
            <a:cxnSpLocks/>
            <a:stCxn id="62" idx="1"/>
            <a:endCxn id="10" idx="2"/>
          </p:cNvCxnSpPr>
          <p:nvPr/>
        </p:nvCxnSpPr>
        <p:spPr>
          <a:xfrm rot="10800000">
            <a:off x="9040989" y="2450629"/>
            <a:ext cx="288865" cy="3424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9CFA512-6C84-497D-92A4-53E482AEB79A}"/>
              </a:ext>
            </a:extLst>
          </p:cNvPr>
          <p:cNvSpPr txBox="1"/>
          <p:nvPr/>
        </p:nvSpPr>
        <p:spPr>
          <a:xfrm>
            <a:off x="9329853" y="2608373"/>
            <a:ext cx="3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35FC1F6-5CBA-4F70-8CC8-0E90C922027C}"/>
              </a:ext>
            </a:extLst>
          </p:cNvPr>
          <p:cNvSpPr txBox="1"/>
          <p:nvPr/>
        </p:nvSpPr>
        <p:spPr>
          <a:xfrm>
            <a:off x="5811580" y="2750367"/>
            <a:ext cx="17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CN" dirty="0">
                <a:latin typeface="Consolas" panose="020B0609020204030204" pitchFamily="49" charset="0"/>
              </a:rPr>
              <a:t>π</a:t>
            </a:r>
            <a:r>
              <a:rPr lang="en-US" altLang="zh-CN" dirty="0">
                <a:latin typeface="Consolas" panose="020B0609020204030204" pitchFamily="49" charset="0"/>
              </a:rPr>
              <a:t>[π[i-1]-1]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4A3FC595-3D0A-451E-8ADA-DF9DC64CB834}"/>
              </a:ext>
            </a:extLst>
          </p:cNvPr>
          <p:cNvSpPr/>
          <p:nvPr/>
        </p:nvSpPr>
        <p:spPr>
          <a:xfrm rot="16200000">
            <a:off x="6558682" y="2175302"/>
            <a:ext cx="247005" cy="840719"/>
          </a:xfrm>
          <a:prstGeom prst="leftBrace">
            <a:avLst>
              <a:gd name="adj1" fmla="val 541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996E8D5-AE0F-44F6-8D71-232424A650F8}"/>
              </a:ext>
            </a:extLst>
          </p:cNvPr>
          <p:cNvSpPr/>
          <p:nvPr/>
        </p:nvSpPr>
        <p:spPr>
          <a:xfrm>
            <a:off x="7110766" y="2126828"/>
            <a:ext cx="346757" cy="3191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EB5D151-3C48-47AB-A321-EEA17149400C}"/>
              </a:ext>
            </a:extLst>
          </p:cNvPr>
          <p:cNvSpPr/>
          <p:nvPr/>
        </p:nvSpPr>
        <p:spPr>
          <a:xfrm>
            <a:off x="2726742" y="2115992"/>
            <a:ext cx="373063" cy="33555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748406-5B44-4710-A31E-EE9FCE0DFCC1}"/>
              </a:ext>
            </a:extLst>
          </p:cNvPr>
          <p:cNvSpPr txBox="1"/>
          <p:nvPr/>
        </p:nvSpPr>
        <p:spPr>
          <a:xfrm>
            <a:off x="2757510" y="2105441"/>
            <a:ext cx="29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828DA7D-DA15-4341-8117-A6E4082FE3C8}"/>
              </a:ext>
            </a:extLst>
          </p:cNvPr>
          <p:cNvSpPr txBox="1"/>
          <p:nvPr/>
        </p:nvSpPr>
        <p:spPr>
          <a:xfrm>
            <a:off x="1535255" y="5919877"/>
            <a:ext cx="31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S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E8D1955-A9F5-4528-9C3B-F10D99A86D50}"/>
              </a:ext>
            </a:extLst>
          </p:cNvPr>
          <p:cNvSpPr/>
          <p:nvPr/>
        </p:nvSpPr>
        <p:spPr>
          <a:xfrm>
            <a:off x="1877994" y="5981095"/>
            <a:ext cx="7357139" cy="33555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79F1F8CE-1195-460C-BA8F-9313B166B20E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9092362" y="6348891"/>
            <a:ext cx="288865" cy="3424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9A3A5C4-56AC-429B-B078-3D12B3DCB581}"/>
              </a:ext>
            </a:extLst>
          </p:cNvPr>
          <p:cNvSpPr txBox="1"/>
          <p:nvPr/>
        </p:nvSpPr>
        <p:spPr>
          <a:xfrm>
            <a:off x="9381226" y="6506635"/>
            <a:ext cx="3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A70999D-8108-447A-B2BE-38E081BB92D1}"/>
              </a:ext>
            </a:extLst>
          </p:cNvPr>
          <p:cNvSpPr txBox="1"/>
          <p:nvPr/>
        </p:nvSpPr>
        <p:spPr>
          <a:xfrm>
            <a:off x="2757510" y="5580161"/>
            <a:ext cx="29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218A0829-4F49-4F70-87D1-D485E4B7A54F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2040092" y="6333651"/>
            <a:ext cx="288865" cy="3424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D19FCB5A-3956-4B77-90B9-529FE730DE19}"/>
              </a:ext>
            </a:extLst>
          </p:cNvPr>
          <p:cNvSpPr txBox="1"/>
          <p:nvPr/>
        </p:nvSpPr>
        <p:spPr>
          <a:xfrm>
            <a:off x="2328956" y="6491395"/>
            <a:ext cx="3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46CC0B0-7A2D-494B-AB05-E52F9CE75BC1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2912482" y="6330924"/>
            <a:ext cx="288865" cy="3424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FAFA3EF-62D2-4B35-9DD9-990BCC064235}"/>
              </a:ext>
            </a:extLst>
          </p:cNvPr>
          <p:cNvSpPr txBox="1"/>
          <p:nvPr/>
        </p:nvSpPr>
        <p:spPr>
          <a:xfrm>
            <a:off x="3201346" y="6488668"/>
            <a:ext cx="3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j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5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FD583-EF44-4950-95B5-B819BD3D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37C41-8385-4235-926C-91113A98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常见存储方式共两种：</a:t>
            </a:r>
            <a:r>
              <a:rPr lang="en-US" altLang="zh-CN" dirty="0"/>
              <a:t>char</a:t>
            </a:r>
            <a:r>
              <a:rPr lang="zh-CN" altLang="en-US" dirty="0"/>
              <a:t>数组</a:t>
            </a:r>
            <a:r>
              <a:rPr lang="en-US" altLang="zh-CN" dirty="0"/>
              <a:t>/string</a:t>
            </a:r>
          </a:p>
          <a:p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数</a:t>
            </a:r>
            <a:r>
              <a:rPr lang="zh-CN" altLang="en-US" dirty="0"/>
              <a:t>组，用空字符  </a:t>
            </a:r>
            <a:r>
              <a:rPr lang="en-US" altLang="zh-CN" dirty="0">
                <a:latin typeface="Consolas" panose="020B0609020204030204" pitchFamily="49" charset="0"/>
              </a:rPr>
              <a:t>‘\0’ </a:t>
            </a:r>
            <a:r>
              <a:rPr lang="zh-CN" altLang="en-US" dirty="0">
                <a:latin typeface="Consolas" panose="020B0609020204030204" pitchFamily="49" charset="0"/>
              </a:rPr>
              <a:t>表示字符串的结束。（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风格）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STL-string</a:t>
            </a:r>
            <a:r>
              <a:rPr lang="zh-CN" altLang="en-US" dirty="0">
                <a:latin typeface="Consolas" panose="020B0609020204030204" pitchFamily="49" charset="0"/>
              </a:rPr>
              <a:t>，（</a:t>
            </a:r>
            <a:r>
              <a:rPr lang="en-US" altLang="zh-CN" dirty="0">
                <a:latin typeface="Consolas" panose="020B0609020204030204" pitchFamily="49" charset="0"/>
              </a:rPr>
              <a:t>C++</a:t>
            </a:r>
            <a:r>
              <a:rPr lang="zh-CN" altLang="en-US" dirty="0">
                <a:latin typeface="Consolas" panose="020B0609020204030204" pitchFamily="49" charset="0"/>
              </a:rPr>
              <a:t>风格）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char *</a:t>
            </a:r>
            <a:r>
              <a:rPr lang="en-US" altLang="zh-CN" dirty="0" err="1">
                <a:latin typeface="Consolas" panose="020B0609020204030204" pitchFamily="49" charset="0"/>
              </a:rPr>
              <a:t>pstr</a:t>
            </a:r>
            <a:r>
              <a:rPr lang="en-US" altLang="zh-CN" dirty="0">
                <a:latin typeface="Consolas" panose="020B0609020204030204" pitchFamily="49" charset="0"/>
              </a:rPr>
              <a:t>; char </a:t>
            </a:r>
            <a:r>
              <a:rPr lang="en-US" altLang="zh-CN" dirty="0" err="1">
                <a:latin typeface="Consolas" panose="020B0609020204030204" pitchFamily="49" charset="0"/>
              </a:rPr>
              <a:t>astr</a:t>
            </a:r>
            <a:r>
              <a:rPr lang="en-US" altLang="zh-CN" dirty="0">
                <a:latin typeface="Consolas" panose="020B0609020204030204" pitchFamily="49" charset="0"/>
              </a:rPr>
              <a:t>[N]; string str;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pstr</a:t>
            </a:r>
            <a:r>
              <a:rPr lang="en-US" altLang="zh-CN" dirty="0">
                <a:latin typeface="Consolas" panose="020B0609020204030204" pitchFamily="49" charset="0"/>
              </a:rPr>
              <a:t> = “Hello World!”; 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(“%s”,</a:t>
            </a:r>
            <a:r>
              <a:rPr lang="en-US" altLang="zh-CN" dirty="0" err="1">
                <a:latin typeface="Consolas" panose="020B0609020204030204" pitchFamily="49" charset="0"/>
              </a:rPr>
              <a:t>astr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&gt;&gt;str;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</a:rPr>
              <a:t>pstr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&lt;&lt;str;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(“%s”,</a:t>
            </a:r>
            <a:r>
              <a:rPr lang="en-US" altLang="zh-CN" dirty="0" err="1">
                <a:latin typeface="Consolas" panose="020B0609020204030204" pitchFamily="49" charset="0"/>
              </a:rPr>
              <a:t>astr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08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7275-3026-4F48-A242-456307DE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前缀函数的求解优化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BEE29-C264-48AC-8E77-E6E94D90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6"/>
            <a:ext cx="10515600" cy="569612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问题没变，但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变小了。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一直缩小，就总能找到满足的相同前后缀。当然，如果到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时还没找到，说明</a:t>
            </a:r>
            <a:r>
              <a:rPr lang="en-US" altLang="zh-CN" dirty="0">
                <a:latin typeface="Consolas" panose="020B0609020204030204" pitchFamily="49" charset="0"/>
              </a:rPr>
              <a:t>π[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]=0;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pi[N];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(string s)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int j = 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while (j &gt; 0 &amp;&amp; 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!= s[j]) j = pi[j - 1];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if (s[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== s[j]) </a:t>
            </a:r>
            <a:r>
              <a:rPr lang="en-US" altLang="zh-CN" dirty="0" err="1">
                <a:latin typeface="Consolas" panose="020B0609020204030204" pitchFamily="49" charset="0"/>
              </a:rPr>
              <a:t>j++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 j;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413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951A-4182-4A32-9F88-591A7EF1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 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旧时代字符串匹配算法的巅峰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9D7AE-38BD-41BE-8C89-30ABF3BC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算法，即</a:t>
            </a:r>
            <a:r>
              <a:rPr lang="en-US" altLang="zh-CN" b="1" dirty="0"/>
              <a:t>Knuth-Morris-Pratt </a:t>
            </a:r>
            <a:r>
              <a:rPr lang="zh-CN" altLang="en-US" b="1" dirty="0"/>
              <a:t>算法</a:t>
            </a:r>
            <a:r>
              <a:rPr lang="zh-CN" altLang="en-US" dirty="0"/>
              <a:t>，取三人的首字母缩写。该算法由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二人于</a:t>
            </a:r>
            <a:r>
              <a:rPr lang="en-US" altLang="zh-CN" dirty="0"/>
              <a:t>1974</a:t>
            </a:r>
            <a:r>
              <a:rPr lang="zh-CN" altLang="en-US" dirty="0"/>
              <a:t>年构思，同年</a:t>
            </a:r>
            <a:r>
              <a:rPr lang="en-US" altLang="zh-CN" dirty="0"/>
              <a:t>M</a:t>
            </a:r>
            <a:r>
              <a:rPr lang="zh-CN" altLang="en-US" dirty="0"/>
              <a:t>也独立设计出此算法。三人联合于</a:t>
            </a:r>
            <a:r>
              <a:rPr lang="en-US" altLang="zh-CN" dirty="0"/>
              <a:t>1977</a:t>
            </a:r>
            <a:r>
              <a:rPr lang="zh-CN" altLang="en-US" dirty="0"/>
              <a:t>年发表论文，宣布了</a:t>
            </a:r>
            <a:r>
              <a:rPr lang="en-US" altLang="zh-CN" dirty="0"/>
              <a:t>KMP</a:t>
            </a:r>
            <a:r>
              <a:rPr lang="zh-CN" altLang="en-US" dirty="0"/>
              <a:t>算法的发明。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算法常用于：字符串匹配。</a:t>
            </a:r>
            <a:r>
              <a:rPr lang="en-US" altLang="zh-CN" dirty="0"/>
              <a:t>KMP</a:t>
            </a:r>
            <a:r>
              <a:rPr lang="zh-CN" altLang="en-US" dirty="0"/>
              <a:t>之于之前的暴力匹配算法，其快速在于：每次失配不再是将模式串</a:t>
            </a:r>
            <a:r>
              <a:rPr lang="en-US" altLang="zh-CN" dirty="0"/>
              <a:t>P</a:t>
            </a:r>
            <a:r>
              <a:rPr lang="zh-CN" altLang="en-US" dirty="0"/>
              <a:t>向右移动一格，而是</a:t>
            </a:r>
            <a:r>
              <a:rPr lang="zh-CN" altLang="en-US" b="1" dirty="0"/>
              <a:t>移动很多格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如何确定移动的格数（或是定位到下一个比对位置），需要用到刚刚提过的前缀函数（数组）。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346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DC41E-B71D-4919-BA87-C7CA4FCA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E465B-7242-4FEA-A5D6-078E6DBA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dirty="0"/>
              <a:t>接下来，我们将以动图里的字符串匹配为例。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S=“BBCEABCDABEABCDABCDABDE”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P=“ABCDABD”</a:t>
            </a:r>
          </a:p>
          <a:p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观察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演示动图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关注以下几个问题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1)</a:t>
            </a:r>
            <a:r>
              <a:rPr lang="zh-CN" altLang="en-US" dirty="0">
                <a:latin typeface="Consolas" panose="020B0609020204030204" pitchFamily="49" charset="0"/>
              </a:rPr>
              <a:t>变量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有减小过吗？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2)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失配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串向右移动几格？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3)</a:t>
            </a:r>
            <a:r>
              <a:rPr lang="zh-CN" altLang="en-US" dirty="0">
                <a:latin typeface="Consolas" panose="020B0609020204030204" pitchFamily="49" charset="0"/>
              </a:rPr>
              <a:t>为什么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会更快？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ED613D6-A4F7-42F9-91A6-644744BC1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10" y="3058808"/>
            <a:ext cx="7378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2ACA8-16D3-4DBD-8423-060A2752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A26AA-946D-432C-9B6C-29CC9632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7513"/>
          </a:xfrm>
        </p:spPr>
        <p:txBody>
          <a:bodyPr>
            <a:normAutofit/>
          </a:bodyPr>
          <a:lstStyle/>
          <a:p>
            <a:r>
              <a:rPr lang="zh-CN" altLang="en-US" dirty="0"/>
              <a:t>很显然：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快就快在：每次失配后，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串会向右移动很多格，而非暴力算法中的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格。而且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只增不减。因此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的时间复杂度是</a:t>
            </a:r>
            <a:r>
              <a:rPr lang="en-US" altLang="zh-CN" dirty="0">
                <a:latin typeface="Consolas" panose="020B0609020204030204" pitchFamily="49" charset="0"/>
              </a:rPr>
              <a:t>O(</a:t>
            </a:r>
            <a:r>
              <a:rPr lang="en-US" altLang="zh-CN" dirty="0" err="1">
                <a:latin typeface="Consolas" panose="020B0609020204030204" pitchFamily="49" charset="0"/>
              </a:rPr>
              <a:t>n+m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，相比于</a:t>
            </a:r>
            <a:r>
              <a:rPr lang="en-US" altLang="zh-CN" dirty="0">
                <a:latin typeface="Consolas" panose="020B0609020204030204" pitchFamily="49" charset="0"/>
              </a:rPr>
              <a:t>BF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O(nm)</a:t>
            </a:r>
            <a:r>
              <a:rPr lang="zh-CN" altLang="en-US" dirty="0">
                <a:latin typeface="Consolas" panose="020B0609020204030204" pitchFamily="49" charset="0"/>
              </a:rPr>
              <a:t>就 </a:t>
            </a:r>
            <a:r>
              <a:rPr lang="zh-CN" altLang="en-US" b="1" dirty="0">
                <a:latin typeface="Consolas" panose="020B0609020204030204" pitchFamily="49" charset="0"/>
              </a:rPr>
              <a:t>快 </a:t>
            </a:r>
            <a:r>
              <a:rPr lang="zh-CN" altLang="en-US" dirty="0">
                <a:latin typeface="Consolas" panose="020B0609020204030204" pitchFamily="49" charset="0"/>
              </a:rPr>
              <a:t>了许多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!= p[j] , </a:t>
            </a:r>
            <a:r>
              <a:rPr lang="zh-CN" altLang="en-US" dirty="0">
                <a:latin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-j ... i-1] == p[0 ... j-1]</a:t>
            </a:r>
          </a:p>
          <a:p>
            <a:endParaRPr lang="en-US" altLang="zh-CN" dirty="0"/>
          </a:p>
          <a:p>
            <a:r>
              <a:rPr lang="zh-CN" altLang="en-US" dirty="0"/>
              <a:t>如果在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p[j]</a:t>
            </a:r>
            <a:r>
              <a:rPr lang="zh-CN" altLang="en-US" dirty="0">
                <a:latin typeface="Consolas" panose="020B0609020204030204" pitchFamily="49" charset="0"/>
              </a:rPr>
              <a:t>处失配，即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]!=p[j]</a:t>
            </a:r>
            <a:r>
              <a:rPr lang="zh-CN" altLang="en-US" dirty="0">
                <a:latin typeface="Consolas" panose="020B0609020204030204" pitchFamily="49" charset="0"/>
              </a:rPr>
              <a:t>，这也说明在此之前是匹配成功的，也即</a:t>
            </a:r>
            <a:r>
              <a:rPr lang="en-US" altLang="zh-CN" dirty="0"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-j...i-1]=p[0..j-1]</a:t>
            </a:r>
            <a:r>
              <a:rPr lang="zh-CN" altLang="en-US" dirty="0">
                <a:latin typeface="Consolas" panose="020B0609020204030204" pitchFamily="49" charset="0"/>
              </a:rPr>
              <a:t>。此时寻找这二者的前缀数组，就能让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串移动到下一个比对位置。</a:t>
            </a:r>
            <a:br>
              <a:rPr lang="en-US" altLang="zh-CN" b="1" dirty="0"/>
            </a:br>
            <a:endParaRPr lang="en-US" altLang="zh-CN" dirty="0"/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4852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ED472-15A4-4668-9474-2422B0ED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D0C30E-E9BF-44B3-8225-5674C687DC52}"/>
              </a:ext>
            </a:extLst>
          </p:cNvPr>
          <p:cNvSpPr/>
          <p:nvPr/>
        </p:nvSpPr>
        <p:spPr>
          <a:xfrm>
            <a:off x="959280" y="1726035"/>
            <a:ext cx="7625593" cy="268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9DDAC9-F353-4C67-9C40-09639301FDEC}"/>
              </a:ext>
            </a:extLst>
          </p:cNvPr>
          <p:cNvSpPr/>
          <p:nvPr/>
        </p:nvSpPr>
        <p:spPr>
          <a:xfrm>
            <a:off x="2147721" y="2258429"/>
            <a:ext cx="3709202" cy="268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73B388-AE90-401E-B472-AAD1C47CA178}"/>
              </a:ext>
            </a:extLst>
          </p:cNvPr>
          <p:cNvSpPr txBox="1"/>
          <p:nvPr/>
        </p:nvSpPr>
        <p:spPr>
          <a:xfrm>
            <a:off x="583043" y="1629425"/>
            <a:ext cx="37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CEB7E-2B0A-4205-AF2B-B5AAB236A864}"/>
              </a:ext>
            </a:extLst>
          </p:cNvPr>
          <p:cNvSpPr txBox="1"/>
          <p:nvPr/>
        </p:nvSpPr>
        <p:spPr>
          <a:xfrm>
            <a:off x="1771484" y="2161819"/>
            <a:ext cx="37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1CC9D6-469C-4113-BC6C-CE89B5E9DD77}"/>
              </a:ext>
            </a:extLst>
          </p:cNvPr>
          <p:cNvSpPr/>
          <p:nvPr/>
        </p:nvSpPr>
        <p:spPr>
          <a:xfrm>
            <a:off x="2147720" y="2258429"/>
            <a:ext cx="2525421" cy="268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92FD1F-50D8-4713-AF87-61511964C7AE}"/>
              </a:ext>
            </a:extLst>
          </p:cNvPr>
          <p:cNvSpPr/>
          <p:nvPr/>
        </p:nvSpPr>
        <p:spPr>
          <a:xfrm>
            <a:off x="2147721" y="1726035"/>
            <a:ext cx="2523082" cy="268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4BEE2D-CA9B-4E0C-8131-074520B231C0}"/>
              </a:ext>
            </a:extLst>
          </p:cNvPr>
          <p:cNvSpPr/>
          <p:nvPr/>
        </p:nvSpPr>
        <p:spPr>
          <a:xfrm>
            <a:off x="4670803" y="1726130"/>
            <a:ext cx="290512" cy="2684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5BD1BC-3C37-417D-9EB1-87545F9BA82C}"/>
              </a:ext>
            </a:extLst>
          </p:cNvPr>
          <p:cNvSpPr/>
          <p:nvPr/>
        </p:nvSpPr>
        <p:spPr>
          <a:xfrm>
            <a:off x="4670803" y="2258427"/>
            <a:ext cx="290512" cy="2684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6AA3E8-75C8-4D03-A549-E7F264E097BA}"/>
              </a:ext>
            </a:extLst>
          </p:cNvPr>
          <p:cNvSpPr txBox="1"/>
          <p:nvPr/>
        </p:nvSpPr>
        <p:spPr>
          <a:xfrm>
            <a:off x="4614854" y="1284444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647924-784F-480F-BBDD-64BC63B083B5}"/>
              </a:ext>
            </a:extLst>
          </p:cNvPr>
          <p:cNvSpPr txBox="1"/>
          <p:nvPr/>
        </p:nvSpPr>
        <p:spPr>
          <a:xfrm>
            <a:off x="4606572" y="2525339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j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389A-4B34-4F71-BE12-3BD7FD66E502}"/>
              </a:ext>
            </a:extLst>
          </p:cNvPr>
          <p:cNvSpPr txBox="1"/>
          <p:nvPr/>
        </p:nvSpPr>
        <p:spPr>
          <a:xfrm>
            <a:off x="2096546" y="2507825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0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B01AD77-D8AD-438D-95D0-6BCC9F402DAD}"/>
              </a:ext>
            </a:extLst>
          </p:cNvPr>
          <p:cNvSpPr/>
          <p:nvPr/>
        </p:nvSpPr>
        <p:spPr>
          <a:xfrm>
            <a:off x="951660" y="3362937"/>
            <a:ext cx="7625593" cy="268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AD0AA34-6D32-4C7C-A147-06BCFE6C2635}"/>
              </a:ext>
            </a:extLst>
          </p:cNvPr>
          <p:cNvSpPr/>
          <p:nvPr/>
        </p:nvSpPr>
        <p:spPr>
          <a:xfrm>
            <a:off x="2140101" y="4058211"/>
            <a:ext cx="3709202" cy="268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7D4BB64-32C8-461E-BED7-0DF6ECE33736}"/>
              </a:ext>
            </a:extLst>
          </p:cNvPr>
          <p:cNvSpPr txBox="1"/>
          <p:nvPr/>
        </p:nvSpPr>
        <p:spPr>
          <a:xfrm>
            <a:off x="575423" y="3266327"/>
            <a:ext cx="37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2BED052-315B-4E16-96DF-C4531D6D261E}"/>
              </a:ext>
            </a:extLst>
          </p:cNvPr>
          <p:cNvSpPr txBox="1"/>
          <p:nvPr/>
        </p:nvSpPr>
        <p:spPr>
          <a:xfrm>
            <a:off x="1763864" y="3961601"/>
            <a:ext cx="37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43528F9-18B4-45BE-8EFE-F89FCE5DED6A}"/>
              </a:ext>
            </a:extLst>
          </p:cNvPr>
          <p:cNvSpPr/>
          <p:nvPr/>
        </p:nvSpPr>
        <p:spPr>
          <a:xfrm>
            <a:off x="2140101" y="4058211"/>
            <a:ext cx="2318552" cy="268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B8C2232-0EB9-4C3D-907A-D998D1209C00}"/>
              </a:ext>
            </a:extLst>
          </p:cNvPr>
          <p:cNvSpPr/>
          <p:nvPr/>
        </p:nvSpPr>
        <p:spPr>
          <a:xfrm>
            <a:off x="2140101" y="3362937"/>
            <a:ext cx="2318552" cy="268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FD8FDA7-752F-456C-A47E-C94A729C3FA3}"/>
              </a:ext>
            </a:extLst>
          </p:cNvPr>
          <p:cNvSpPr/>
          <p:nvPr/>
        </p:nvSpPr>
        <p:spPr>
          <a:xfrm>
            <a:off x="4673142" y="3361977"/>
            <a:ext cx="290512" cy="2684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82F5770-EEC0-45D0-BFB6-7DEDC076A43D}"/>
              </a:ext>
            </a:extLst>
          </p:cNvPr>
          <p:cNvSpPr/>
          <p:nvPr/>
        </p:nvSpPr>
        <p:spPr>
          <a:xfrm>
            <a:off x="4675866" y="4058205"/>
            <a:ext cx="290512" cy="2684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FB4F2B7-3A8B-4852-A686-EC8CECE5C8D8}"/>
              </a:ext>
            </a:extLst>
          </p:cNvPr>
          <p:cNvSpPr/>
          <p:nvPr/>
        </p:nvSpPr>
        <p:spPr>
          <a:xfrm>
            <a:off x="2140101" y="4058209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D8CB228-15D4-4C89-BB54-D67C0C84AE36}"/>
              </a:ext>
            </a:extLst>
          </p:cNvPr>
          <p:cNvSpPr/>
          <p:nvPr/>
        </p:nvSpPr>
        <p:spPr>
          <a:xfrm>
            <a:off x="3758487" y="4058205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009A48A-34FF-4F99-AA40-546278379071}"/>
              </a:ext>
            </a:extLst>
          </p:cNvPr>
          <p:cNvSpPr/>
          <p:nvPr/>
        </p:nvSpPr>
        <p:spPr>
          <a:xfrm>
            <a:off x="3758487" y="3362934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FA5497A-25DB-4B05-AFF7-21423A55A7B7}"/>
              </a:ext>
            </a:extLst>
          </p:cNvPr>
          <p:cNvSpPr/>
          <p:nvPr/>
        </p:nvSpPr>
        <p:spPr>
          <a:xfrm>
            <a:off x="2138117" y="3362934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8964438-86A5-4389-A5D6-CCD20238000B}"/>
              </a:ext>
            </a:extLst>
          </p:cNvPr>
          <p:cNvSpPr txBox="1"/>
          <p:nvPr/>
        </p:nvSpPr>
        <p:spPr>
          <a:xfrm>
            <a:off x="1771484" y="1216065"/>
            <a:ext cx="1146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-j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C4EA7D4-44E8-4D64-8084-6C123015F8D7}"/>
              </a:ext>
            </a:extLst>
          </p:cNvPr>
          <p:cNvSpPr txBox="1"/>
          <p:nvPr/>
        </p:nvSpPr>
        <p:spPr>
          <a:xfrm>
            <a:off x="951660" y="1216065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0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3C05410-A6BB-4A7B-8C6B-C1B6D7A18327}"/>
              </a:ext>
            </a:extLst>
          </p:cNvPr>
          <p:cNvSpPr txBox="1"/>
          <p:nvPr/>
        </p:nvSpPr>
        <p:spPr>
          <a:xfrm>
            <a:off x="8197026" y="1213062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n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28A3502-6978-4877-B3BC-EF015326CEAD}"/>
              </a:ext>
            </a:extLst>
          </p:cNvPr>
          <p:cNvSpPr txBox="1"/>
          <p:nvPr/>
        </p:nvSpPr>
        <p:spPr>
          <a:xfrm>
            <a:off x="5484756" y="2488774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m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4D05335-1500-43E7-81E6-56FB4911E15E}"/>
              </a:ext>
            </a:extLst>
          </p:cNvPr>
          <p:cNvCxnSpPr>
            <a:stCxn id="79" idx="0"/>
            <a:endCxn id="81" idx="2"/>
          </p:cNvCxnSpPr>
          <p:nvPr/>
        </p:nvCxnSpPr>
        <p:spPr>
          <a:xfrm rot="5400000" flipH="1" flipV="1">
            <a:off x="3194112" y="3035602"/>
            <a:ext cx="426828" cy="161838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86CB086A-7E06-4986-A395-F9B989B90453}"/>
              </a:ext>
            </a:extLst>
          </p:cNvPr>
          <p:cNvSpPr/>
          <p:nvPr/>
        </p:nvSpPr>
        <p:spPr>
          <a:xfrm>
            <a:off x="953058" y="5016968"/>
            <a:ext cx="7625593" cy="268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0B5A581-7AE4-4CD4-9265-D147A8B5C649}"/>
              </a:ext>
            </a:extLst>
          </p:cNvPr>
          <p:cNvSpPr txBox="1"/>
          <p:nvPr/>
        </p:nvSpPr>
        <p:spPr>
          <a:xfrm>
            <a:off x="576821" y="4920358"/>
            <a:ext cx="37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1173353-69E3-405B-9E8B-3D8426E19BFD}"/>
              </a:ext>
            </a:extLst>
          </p:cNvPr>
          <p:cNvSpPr/>
          <p:nvPr/>
        </p:nvSpPr>
        <p:spPr>
          <a:xfrm>
            <a:off x="2141499" y="5016968"/>
            <a:ext cx="2318552" cy="268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8AA3EFB-C350-44A0-AD3E-52BF7CAA00BC}"/>
              </a:ext>
            </a:extLst>
          </p:cNvPr>
          <p:cNvSpPr/>
          <p:nvPr/>
        </p:nvSpPr>
        <p:spPr>
          <a:xfrm>
            <a:off x="4679511" y="5016965"/>
            <a:ext cx="290512" cy="2684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229C4DF-611C-4FED-9780-0D2F88441EDD}"/>
              </a:ext>
            </a:extLst>
          </p:cNvPr>
          <p:cNvSpPr/>
          <p:nvPr/>
        </p:nvSpPr>
        <p:spPr>
          <a:xfrm>
            <a:off x="3756677" y="5016965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5F372A6-05AB-4884-A4F6-B9E1EA8B60A9}"/>
              </a:ext>
            </a:extLst>
          </p:cNvPr>
          <p:cNvSpPr/>
          <p:nvPr/>
        </p:nvSpPr>
        <p:spPr>
          <a:xfrm>
            <a:off x="2139515" y="5016965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0A4F0CE-2744-4DE4-92FF-9B1056C6C39B}"/>
              </a:ext>
            </a:extLst>
          </p:cNvPr>
          <p:cNvSpPr txBox="1"/>
          <p:nvPr/>
        </p:nvSpPr>
        <p:spPr>
          <a:xfrm>
            <a:off x="6241369" y="5744886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j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E2A25EB-8D2D-47F7-82A3-623DB6F1B855}"/>
              </a:ext>
            </a:extLst>
          </p:cNvPr>
          <p:cNvSpPr txBox="1"/>
          <p:nvPr/>
        </p:nvSpPr>
        <p:spPr>
          <a:xfrm>
            <a:off x="4606571" y="4608442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5B8F204-F3FB-466C-92F0-2573BD79E0D8}"/>
              </a:ext>
            </a:extLst>
          </p:cNvPr>
          <p:cNvSpPr/>
          <p:nvPr/>
        </p:nvSpPr>
        <p:spPr>
          <a:xfrm>
            <a:off x="4606572" y="1297922"/>
            <a:ext cx="407088" cy="168908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D89B9-75F6-4B35-8906-9F68B8BCBAE1}"/>
              </a:ext>
            </a:extLst>
          </p:cNvPr>
          <p:cNvSpPr/>
          <p:nvPr/>
        </p:nvSpPr>
        <p:spPr>
          <a:xfrm>
            <a:off x="3756677" y="5519119"/>
            <a:ext cx="3709202" cy="268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35DEBA5-E5A6-4D42-825B-85C284FE2B9C}"/>
              </a:ext>
            </a:extLst>
          </p:cNvPr>
          <p:cNvSpPr txBox="1"/>
          <p:nvPr/>
        </p:nvSpPr>
        <p:spPr>
          <a:xfrm>
            <a:off x="3380440" y="5422509"/>
            <a:ext cx="37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P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838FC4A-9859-42E8-A542-0530A5466E6F}"/>
              </a:ext>
            </a:extLst>
          </p:cNvPr>
          <p:cNvSpPr/>
          <p:nvPr/>
        </p:nvSpPr>
        <p:spPr>
          <a:xfrm>
            <a:off x="3756677" y="5519119"/>
            <a:ext cx="2318552" cy="2684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7388421-29CA-4DDD-82AF-9879B1BFE8FA}"/>
              </a:ext>
            </a:extLst>
          </p:cNvPr>
          <p:cNvSpPr/>
          <p:nvPr/>
        </p:nvSpPr>
        <p:spPr>
          <a:xfrm>
            <a:off x="6292442" y="5519113"/>
            <a:ext cx="290512" cy="2684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111C268-803B-4093-BCA0-41B3B9C4D54F}"/>
              </a:ext>
            </a:extLst>
          </p:cNvPr>
          <p:cNvSpPr/>
          <p:nvPr/>
        </p:nvSpPr>
        <p:spPr>
          <a:xfrm>
            <a:off x="3756677" y="5519117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C307C8C-58B4-40A6-A105-07BEE1051704}"/>
              </a:ext>
            </a:extLst>
          </p:cNvPr>
          <p:cNvSpPr/>
          <p:nvPr/>
        </p:nvSpPr>
        <p:spPr>
          <a:xfrm>
            <a:off x="5375063" y="5519113"/>
            <a:ext cx="916464" cy="26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394E96F-8BA1-4B37-A823-8F18FAE076E9}"/>
              </a:ext>
            </a:extLst>
          </p:cNvPr>
          <p:cNvSpPr/>
          <p:nvPr/>
        </p:nvSpPr>
        <p:spPr>
          <a:xfrm>
            <a:off x="4606572" y="4608443"/>
            <a:ext cx="407088" cy="159811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7F40F9-6DEB-41A3-A39B-AADB43BF29F5}"/>
              </a:ext>
            </a:extLst>
          </p:cNvPr>
          <p:cNvSpPr txBox="1"/>
          <p:nvPr/>
        </p:nvSpPr>
        <p:spPr>
          <a:xfrm>
            <a:off x="4608574" y="5744886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j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618790E-C2A9-43B5-A162-67A1773AB10D}"/>
              </a:ext>
            </a:extLst>
          </p:cNvPr>
          <p:cNvCxnSpPr>
            <a:stCxn id="103" idx="1"/>
            <a:endCxn id="130" idx="3"/>
          </p:cNvCxnSpPr>
          <p:nvPr/>
        </p:nvCxnSpPr>
        <p:spPr>
          <a:xfrm flipH="1">
            <a:off x="4999099" y="5975719"/>
            <a:ext cx="1242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1E48FB1-A0F6-44FA-82CF-8EE8258FFE71}"/>
              </a:ext>
            </a:extLst>
          </p:cNvPr>
          <p:cNvSpPr txBox="1"/>
          <p:nvPr/>
        </p:nvSpPr>
        <p:spPr>
          <a:xfrm>
            <a:off x="6241369" y="2301029"/>
            <a:ext cx="545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蓝色</a:t>
            </a:r>
            <a:r>
              <a:rPr lang="zh-CN" altLang="en-US" sz="2400" dirty="0">
                <a:latin typeface="Consolas" panose="020B0609020204030204" pitchFamily="49" charset="0"/>
              </a:rPr>
              <a:t>是已经匹配成功的子串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即所谓的</a:t>
            </a:r>
            <a:r>
              <a:rPr lang="en-US" altLang="zh-CN" sz="2400" dirty="0">
                <a:latin typeface="Consolas" panose="020B0609020204030204" pitchFamily="49" charset="0"/>
              </a:rPr>
              <a:t>s[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-j...i-1] = p[0...j-1]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8429FD0-FE63-4549-9DEC-83924ECBA5D5}"/>
              </a:ext>
            </a:extLst>
          </p:cNvPr>
          <p:cNvSpPr txBox="1"/>
          <p:nvPr/>
        </p:nvSpPr>
        <p:spPr>
          <a:xfrm>
            <a:off x="6225540" y="3903897"/>
            <a:ext cx="545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蓝色</a:t>
            </a:r>
            <a:r>
              <a:rPr lang="zh-CN" altLang="en-US" sz="2400" dirty="0">
                <a:latin typeface="Consolas" panose="020B0609020204030204" pitchFamily="49" charset="0"/>
              </a:rPr>
              <a:t>的公共前后缀为</a:t>
            </a:r>
            <a:r>
              <a:rPr lang="zh-CN" alt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淡蓝色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对</a:t>
            </a:r>
            <a:r>
              <a:rPr lang="en-US" altLang="zh-CN" sz="2400" dirty="0">
                <a:latin typeface="Consolas" panose="020B0609020204030204" pitchFamily="49" charset="0"/>
              </a:rPr>
              <a:t>P</a:t>
            </a:r>
            <a:r>
              <a:rPr lang="zh-CN" altLang="en-US" sz="2400" dirty="0">
                <a:latin typeface="Consolas" panose="020B0609020204030204" pitchFamily="49" charset="0"/>
              </a:rPr>
              <a:t>串进行前缀函数预处理即可。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30CA526-57C1-4E21-99F5-5824E1CDEE0B}"/>
              </a:ext>
            </a:extLst>
          </p:cNvPr>
          <p:cNvSpPr txBox="1"/>
          <p:nvPr/>
        </p:nvSpPr>
        <p:spPr>
          <a:xfrm>
            <a:off x="4757037" y="6180351"/>
            <a:ext cx="617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j=next[j]; </a:t>
            </a:r>
            <a:r>
              <a:rPr lang="zh-CN" altLang="en-US" sz="2400" dirty="0">
                <a:latin typeface="Consolas" panose="020B0609020204030204" pitchFamily="49" charset="0"/>
              </a:rPr>
              <a:t>容易发现：</a:t>
            </a:r>
            <a:r>
              <a:rPr lang="en-US" altLang="zh-CN" sz="2400" dirty="0">
                <a:latin typeface="Consolas" panose="020B0609020204030204" pitchFamily="49" charset="0"/>
              </a:rPr>
              <a:t>next[j]=pi[j-1]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76583119-0462-4EDE-9C1F-47A3B4D09106}"/>
              </a:ext>
            </a:extLst>
          </p:cNvPr>
          <p:cNvSpPr txBox="1"/>
          <p:nvPr/>
        </p:nvSpPr>
        <p:spPr>
          <a:xfrm>
            <a:off x="3696908" y="5762599"/>
            <a:ext cx="39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0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4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E4223-A4D2-4262-8491-F0971818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E723F-C8E9-4A16-816D-56EDE8D8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341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next[N];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next[j]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pi[j-1], next[0]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-1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(string s){ ...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KMP(string </a:t>
            </a:r>
            <a:r>
              <a:rPr lang="en-US" altLang="zh-CN" dirty="0" err="1">
                <a:latin typeface="Consolas" panose="020B0609020204030204" pitchFamily="49" charset="0"/>
              </a:rPr>
              <a:t>s,string</a:t>
            </a:r>
            <a:r>
              <a:rPr lang="en-US" altLang="zh-CN" dirty="0">
                <a:latin typeface="Consolas" panose="020B0609020204030204" pitchFamily="49" charset="0"/>
              </a:rPr>
              <a:t> p){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=0;j=0;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GetNext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</a:rPr>
              <a:t>); //</a:t>
            </a:r>
            <a:r>
              <a:rPr lang="zh-CN" altLang="en-US" dirty="0">
                <a:latin typeface="Consolas" panose="020B0609020204030204" pitchFamily="49" charset="0"/>
              </a:rPr>
              <a:t> 与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类似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while(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s.length</a:t>
            </a:r>
            <a:r>
              <a:rPr lang="en-US" altLang="zh-CN" dirty="0">
                <a:latin typeface="Consolas" panose="020B0609020204030204" pitchFamily="49" charset="0"/>
              </a:rPr>
              <a:t> &amp;&amp; j&lt;</a:t>
            </a:r>
            <a:r>
              <a:rPr lang="en-US" altLang="zh-CN" dirty="0" err="1">
                <a:latin typeface="Consolas" panose="020B0609020204030204" pitchFamily="49" charset="0"/>
              </a:rPr>
              <a:t>p.length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if(j==-1 || 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]==t[j]){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++; </a:t>
            </a:r>
            <a:r>
              <a:rPr lang="en-US" altLang="zh-CN" dirty="0" err="1">
                <a:latin typeface="Consolas" panose="020B0609020204030204" pitchFamily="49" charset="0"/>
              </a:rPr>
              <a:t>j++</a:t>
            </a:r>
            <a:r>
              <a:rPr lang="en-US" altLang="zh-CN" dirty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else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j=next[j];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if(j==</a:t>
            </a:r>
            <a:r>
              <a:rPr lang="en-US" altLang="zh-CN" dirty="0" err="1">
                <a:latin typeface="Consolas" panose="020B0609020204030204" pitchFamily="49" charset="0"/>
              </a:rPr>
              <a:t>p.length</a:t>
            </a:r>
            <a:r>
              <a:rPr lang="en-US" altLang="zh-CN" dirty="0">
                <a:latin typeface="Consolas" panose="020B0609020204030204" pitchFamily="49" charset="0"/>
              </a:rPr>
              <a:t>) return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-j);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   </a:t>
            </a:r>
            <a:r>
              <a:rPr lang="en-US" altLang="zh-CN" dirty="0">
                <a:latin typeface="Consolas" panose="020B0609020204030204" pitchFamily="49" charset="0"/>
              </a:rPr>
              <a:t>else return -1; // </a:t>
            </a:r>
            <a:r>
              <a:rPr lang="zh-CN" altLang="en-US" dirty="0">
                <a:latin typeface="Consolas" panose="020B0609020204030204" pitchFamily="49" charset="0"/>
              </a:rPr>
              <a:t>返回的是第一次完全匹配时的位置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 </a:t>
            </a:r>
            <a:r>
              <a:rPr lang="zh-CN" altLang="en-US" dirty="0">
                <a:latin typeface="Consolas" panose="020B0609020204030204" pitchFamily="49" charset="0"/>
              </a:rPr>
              <a:t>                 </a:t>
            </a:r>
            <a:r>
              <a:rPr lang="en-US" altLang="zh-CN" dirty="0">
                <a:latin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</a:rPr>
              <a:t>可以根据题目要求换成其他的答案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90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828E-F3B0-4E89-9EF4-6C1C2EC6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F82B2-779C-4BCC-A471-C3DFEA7F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8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这里介绍另一种直接求解</a:t>
            </a:r>
            <a:r>
              <a:rPr lang="en-US" altLang="zh-CN" dirty="0"/>
              <a:t>next[] </a:t>
            </a:r>
            <a:r>
              <a:rPr lang="zh-CN" altLang="en-US" dirty="0"/>
              <a:t>数组的方法。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int next[N];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GetNext</a:t>
            </a:r>
            <a:r>
              <a:rPr lang="en-US" altLang="zh-CN" dirty="0">
                <a:latin typeface="Consolas" panose="020B0609020204030204" pitchFamily="49" charset="0"/>
              </a:rPr>
              <a:t>(string p){</a:t>
            </a:r>
            <a:endParaRPr lang="zh-CN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next[0]=-1;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0,j = -1;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while(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p.length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if(j==-1||p[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]==p[j]) next[++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 ++j;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else j = next[j];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/>
              <a:t>思考：它和</a:t>
            </a:r>
            <a:r>
              <a:rPr lang="en-US" altLang="zh-CN" dirty="0" err="1"/>
              <a:t>prefix_function</a:t>
            </a:r>
            <a:r>
              <a:rPr lang="en-US" altLang="zh-CN" dirty="0"/>
              <a:t>() </a:t>
            </a:r>
            <a:r>
              <a:rPr lang="zh-CN" altLang="en-US" dirty="0"/>
              <a:t>有什么相同？有什么不同？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437870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305EE-E6BD-4694-9770-8E36AC29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KMP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另一种匹配思路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CF11B-2194-4B02-BEB1-9E13A3DE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我们可以</a:t>
            </a:r>
            <a:r>
              <a:rPr lang="zh-CN" altLang="en-US" dirty="0">
                <a:latin typeface="Consolas" panose="020B0609020204030204" pitchFamily="49" charset="0"/>
              </a:rPr>
              <a:t>直接利用前缀函数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来做字符串匹配。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设文本串</a:t>
            </a:r>
            <a:r>
              <a:rPr lang="en-US" altLang="zh-CN" dirty="0">
                <a:latin typeface="Consolas" panose="020B0609020204030204" pitchFamily="49" charset="0"/>
              </a:rPr>
              <a:t>s,</a:t>
            </a:r>
            <a:r>
              <a:rPr lang="zh-CN" altLang="en-US" dirty="0">
                <a:latin typeface="Consolas" panose="020B0609020204030204" pitchFamily="49" charset="0"/>
              </a:rPr>
              <a:t>模式串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，可构造串 </a:t>
            </a:r>
            <a:r>
              <a:rPr lang="en-US" altLang="zh-CN" dirty="0">
                <a:latin typeface="Consolas" panose="020B0609020204030204" pitchFamily="49" charset="0"/>
              </a:rPr>
              <a:t>p+</a:t>
            </a:r>
            <a:r>
              <a:rPr lang="zh-CN" altLang="en-US" dirty="0">
                <a:latin typeface="Consolas" panose="020B0609020204030204" pitchFamily="49" charset="0"/>
              </a:rPr>
              <a:t>“</a:t>
            </a:r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</a:rPr>
              <a:t>”</a:t>
            </a:r>
            <a:r>
              <a:rPr lang="en-US" altLang="zh-CN" dirty="0">
                <a:latin typeface="Consolas" panose="020B0609020204030204" pitchFamily="49" charset="0"/>
              </a:rPr>
              <a:t>+s</a:t>
            </a:r>
            <a:r>
              <a:rPr lang="zh-CN" altLang="en-US" dirty="0">
                <a:latin typeface="Consolas" panose="020B0609020204030204" pitchFamily="49" charset="0"/>
              </a:rPr>
              <a:t>，直接将这个新的串丢进</a:t>
            </a:r>
            <a:r>
              <a:rPr lang="en-US" altLang="zh-CN" dirty="0" err="1">
                <a:latin typeface="Consolas" panose="020B0609020204030204" pitchFamily="49" charset="0"/>
              </a:rPr>
              <a:t>prefix_function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里，也可以做到字符串匹配。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串长度为</a:t>
            </a:r>
            <a:r>
              <a:rPr lang="en-US" altLang="zh-CN" dirty="0">
                <a:latin typeface="Consolas" panose="020B0609020204030204" pitchFamily="49" charset="0"/>
              </a:rPr>
              <a:t>m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串长度为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，则新串长度为 </a:t>
            </a:r>
            <a:r>
              <a:rPr lang="en-US" altLang="zh-CN" dirty="0">
                <a:latin typeface="Consolas" panose="020B0609020204030204" pitchFamily="49" charset="0"/>
              </a:rPr>
              <a:t>m+n+1 </a:t>
            </a:r>
            <a:r>
              <a:rPr lang="zh-CN" altLang="en-US" dirty="0">
                <a:latin typeface="Consolas" panose="020B0609020204030204" pitchFamily="49" charset="0"/>
              </a:rPr>
              <a:t>，对应</a:t>
            </a:r>
            <a:r>
              <a:rPr lang="en-US" altLang="zh-CN" dirty="0">
                <a:latin typeface="Consolas" panose="020B0609020204030204" pitchFamily="49" charset="0"/>
              </a:rPr>
              <a:t>pi[0...</a:t>
            </a:r>
            <a:r>
              <a:rPr lang="en-US" altLang="zh-CN" dirty="0" err="1">
                <a:latin typeface="Consolas" panose="020B0609020204030204" pitchFamily="49" charset="0"/>
              </a:rPr>
              <a:t>m+n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。如果存在 </a:t>
            </a:r>
            <a:r>
              <a:rPr lang="en-US" altLang="zh-CN" dirty="0">
                <a:latin typeface="Consolas" panose="020B0609020204030204" pitchFamily="49" charset="0"/>
              </a:rPr>
              <a:t>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]=m </a:t>
            </a:r>
            <a:r>
              <a:rPr lang="zh-CN" altLang="en-US" dirty="0">
                <a:latin typeface="Consolas" panose="020B0609020204030204" pitchFamily="49" charset="0"/>
              </a:rPr>
              <a:t>则说明 </a:t>
            </a:r>
            <a:r>
              <a:rPr lang="en-US" altLang="zh-CN" dirty="0">
                <a:latin typeface="Consolas" panose="020B0609020204030204" pitchFamily="49" charset="0"/>
              </a:rPr>
              <a:t>s[i-2*m] </a:t>
            </a:r>
            <a:r>
              <a:rPr lang="zh-CN" altLang="en-US" dirty="0">
                <a:latin typeface="Consolas" panose="020B0609020204030204" pitchFamily="49" charset="0"/>
              </a:rPr>
              <a:t>为起点与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串可以匹配。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“</a:t>
            </a:r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zh-CN" altLang="en-US" dirty="0">
                <a:latin typeface="Consolas" panose="020B0609020204030204" pitchFamily="49" charset="0"/>
              </a:rPr>
              <a:t>”表示一个在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串与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串中都没有出现过的字符。</a:t>
            </a:r>
          </a:p>
        </p:txBody>
      </p:sp>
    </p:spTree>
    <p:extLst>
      <p:ext uri="{BB962C8B-B14F-4D97-AF65-F5344CB8AC3E}">
        <p14:creationId xmlns:p14="http://schemas.microsoft.com/office/powerpoint/2010/main" val="672532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355D-67B3-4027-99B5-27C487DF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strstr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strrstr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sunday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79A243-4D75-44BA-B392-6CA8BECD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在</a:t>
            </a:r>
            <a:r>
              <a:rPr lang="en-US" altLang="zh-CN" dirty="0">
                <a:latin typeface="Consolas" panose="020B0609020204030204" pitchFamily="49" charset="0"/>
              </a:rPr>
              <a:t>1990</a:t>
            </a:r>
            <a:r>
              <a:rPr lang="zh-CN" altLang="en-US" dirty="0">
                <a:latin typeface="Consolas" panose="020B0609020204030204" pitchFamily="49" charset="0"/>
              </a:rPr>
              <a:t>年，</a:t>
            </a:r>
            <a:r>
              <a:rPr lang="en-US" altLang="zh-CN" dirty="0">
                <a:latin typeface="Consolas" panose="020B0609020204030204" pitchFamily="49" charset="0"/>
              </a:rPr>
              <a:t>Daniel </a:t>
            </a:r>
            <a:r>
              <a:rPr lang="en-US" altLang="zh-CN" dirty="0" err="1">
                <a:latin typeface="Consolas" panose="020B0609020204030204" pitchFamily="49" charset="0"/>
              </a:rPr>
              <a:t>M.Sunday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提出了一种新的字符串匹配算法。因此以他的名字</a:t>
            </a:r>
            <a:r>
              <a:rPr lang="en-US" altLang="zh-CN" dirty="0">
                <a:latin typeface="Consolas" panose="020B0609020204030204" pitchFamily="49" charset="0"/>
              </a:rPr>
              <a:t>Sunday</a:t>
            </a:r>
            <a:r>
              <a:rPr lang="zh-CN" altLang="en-US" dirty="0">
                <a:latin typeface="Consolas" panose="020B0609020204030204" pitchFamily="49" charset="0"/>
              </a:rPr>
              <a:t>作为命名。在常规字符串匹配下（例如网页文本查找等）其性能优于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，但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是在最坏情况仍然是</a:t>
            </a:r>
            <a:r>
              <a:rPr lang="en-US" altLang="zh-CN" dirty="0">
                <a:latin typeface="Consolas" panose="020B0609020204030204" pitchFamily="49" charset="0"/>
              </a:rPr>
              <a:t>O(n)</a:t>
            </a:r>
            <a:r>
              <a:rPr lang="zh-CN" altLang="en-US" dirty="0">
                <a:latin typeface="Consolas" panose="020B0609020204030204" pitchFamily="49" charset="0"/>
              </a:rPr>
              <a:t>的线性算法。</a:t>
            </a:r>
            <a:r>
              <a:rPr lang="en-US" altLang="zh-CN" dirty="0">
                <a:latin typeface="Consolas" panose="020B0609020204030204" pitchFamily="49" charset="0"/>
              </a:rPr>
              <a:t>Sunday</a:t>
            </a:r>
            <a:r>
              <a:rPr lang="zh-CN" altLang="en-US" dirty="0">
                <a:latin typeface="Consolas" panose="020B0609020204030204" pitchFamily="49" charset="0"/>
              </a:rPr>
              <a:t>在遇到重复字符较多时就会退化成</a:t>
            </a:r>
            <a:r>
              <a:rPr lang="en-US" altLang="zh-CN" dirty="0">
                <a:latin typeface="Consolas" panose="020B0609020204030204" pitchFamily="49" charset="0"/>
              </a:rPr>
              <a:t>O(n^2)</a:t>
            </a:r>
            <a:r>
              <a:rPr lang="zh-CN" altLang="en-US" dirty="0">
                <a:latin typeface="Consolas" panose="020B0609020204030204" pitchFamily="49" charset="0"/>
              </a:rPr>
              <a:t>。因此在比赛中是不适用的。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cstring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里两个字符串库函数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char * </a:t>
            </a:r>
            <a:r>
              <a:rPr lang="en-US" altLang="zh-CN" dirty="0" err="1">
                <a:latin typeface="Consolas" panose="020B0609020204030204" pitchFamily="49" charset="0"/>
              </a:rPr>
              <a:t>strstr</a:t>
            </a:r>
            <a:r>
              <a:rPr lang="en-US" altLang="zh-CN" dirty="0">
                <a:latin typeface="Consolas" panose="020B0609020204030204" pitchFamily="49" charset="0"/>
              </a:rPr>
              <a:t>(char *str1,char *str2);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char * </a:t>
            </a:r>
            <a:r>
              <a:rPr lang="en-US" altLang="zh-CN" dirty="0" err="1">
                <a:latin typeface="Consolas" panose="020B0609020204030204" pitchFamily="49" charset="0"/>
              </a:rPr>
              <a:t>strrstr</a:t>
            </a:r>
            <a:r>
              <a:rPr lang="en-US" altLang="zh-CN" dirty="0">
                <a:latin typeface="Consolas" panose="020B0609020204030204" pitchFamily="49" charset="0"/>
              </a:rPr>
              <a:t>(char *str1,char *str2);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strstr</a:t>
            </a:r>
            <a:r>
              <a:rPr lang="zh-CN" altLang="en-US" dirty="0">
                <a:latin typeface="Consolas" panose="020B0609020204030204" pitchFamily="49" charset="0"/>
              </a:rPr>
              <a:t>是求串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中串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第一次出现位置，</a:t>
            </a:r>
            <a:r>
              <a:rPr lang="en-US" altLang="zh-CN" dirty="0" err="1">
                <a:latin typeface="Consolas" panose="020B0609020204030204" pitchFamily="49" charset="0"/>
              </a:rPr>
              <a:t>strrstr</a:t>
            </a:r>
            <a:r>
              <a:rPr lang="zh-CN" altLang="en-US" dirty="0">
                <a:latin typeface="Consolas" panose="020B0609020204030204" pitchFamily="49" charset="0"/>
              </a:rPr>
              <a:t>是最后一次出现的位置。实现依然是</a:t>
            </a:r>
            <a:r>
              <a:rPr lang="en-US" altLang="zh-CN" dirty="0">
                <a:latin typeface="Consolas" panose="020B0609020204030204" pitchFamily="49" charset="0"/>
              </a:rPr>
              <a:t>O(n^2)</a:t>
            </a:r>
            <a:r>
              <a:rPr lang="zh-CN" altLang="en-US" dirty="0">
                <a:latin typeface="Consolas" panose="020B0609020204030204" pitchFamily="49" charset="0"/>
              </a:rPr>
              <a:t>的。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在随机字符串下性能甚至优于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，但其实是在底层被优化了所以“快一点”，实际比赛中因为数据的特殊性，为了稳妥还是写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合适。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34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15FE-D674-4400-9326-E53FFC6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LOJ103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子串查找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376C5-E37C-4E7D-AF2C-B8DC1425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模板题，不过是求子串出现次数。因此，采用 </a:t>
            </a:r>
            <a:r>
              <a:rPr lang="en-US" altLang="zh-CN" dirty="0">
                <a:latin typeface="Consolas" panose="020B0609020204030204" pitchFamily="49" charset="0"/>
              </a:rPr>
              <a:t>p+”#”+s </a:t>
            </a:r>
            <a:r>
              <a:rPr lang="zh-CN" altLang="en-US" dirty="0">
                <a:latin typeface="Consolas" panose="020B0609020204030204" pitchFamily="49" charset="0"/>
              </a:rPr>
              <a:t>方法求</a:t>
            </a:r>
            <a:r>
              <a:rPr lang="en-US" altLang="zh-CN" dirty="0">
                <a:latin typeface="Consolas" panose="020B0609020204030204" pitchFamily="49" charset="0"/>
              </a:rPr>
              <a:t>pi[]</a:t>
            </a:r>
            <a:r>
              <a:rPr lang="zh-CN" altLang="en-US" dirty="0">
                <a:latin typeface="Consolas" panose="020B0609020204030204" pitchFamily="49" charset="0"/>
              </a:rPr>
              <a:t>中</a:t>
            </a:r>
            <a:r>
              <a:rPr lang="en-US" altLang="zh-CN" dirty="0">
                <a:latin typeface="Consolas" panose="020B0609020204030204" pitchFamily="49" charset="0"/>
              </a:rPr>
              <a:t>==m</a:t>
            </a:r>
            <a:r>
              <a:rPr lang="zh-CN" altLang="en-US" dirty="0">
                <a:latin typeface="Consolas" panose="020B0609020204030204" pitchFamily="49" charset="0"/>
              </a:rPr>
              <a:t>的有几个即可。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直接采用原版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也可，网络上有很多解法。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采用</a:t>
            </a:r>
            <a:r>
              <a:rPr lang="en-US" altLang="zh-CN" dirty="0">
                <a:latin typeface="Consolas" panose="020B0609020204030204" pitchFamily="49" charset="0"/>
              </a:rPr>
              <a:t>hash</a:t>
            </a:r>
            <a:r>
              <a:rPr lang="zh-CN" altLang="en-US" dirty="0">
                <a:latin typeface="Consolas" panose="020B0609020204030204" pitchFamily="49" charset="0"/>
              </a:rPr>
              <a:t>也可。选择恰当的数字即可。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2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ACA3C-093F-44D1-9F22-7411D7B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A9E43-F13E-462A-9BF3-DFDFACDF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下面这段代码会输出什么？为什么？试着分析每一行输出结果。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char </a:t>
            </a:r>
            <a:r>
              <a:rPr lang="en-US" altLang="zh-CN" b="1" dirty="0" err="1"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latin typeface="Consolas" panose="020B0609020204030204" pitchFamily="49" charset="0"/>
              </a:rPr>
              <a:t> = '0'; char *cp = &amp;</a:t>
            </a:r>
            <a:r>
              <a:rPr lang="en-US" altLang="zh-CN" b="1" dirty="0" err="1">
                <a:latin typeface="Consolas" panose="020B0609020204030204" pitchFamily="49" charset="0"/>
              </a:rPr>
              <a:t>ch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&lt;&lt;"cp  : "&lt;&lt;cp&lt;&lt;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&lt;&lt;"*cp : "&lt;&lt;*cp&lt;&lt;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1" dirty="0" err="1">
                <a:latin typeface="Consolas" panose="020B0609020204030204" pitchFamily="49" charset="0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</a:rPr>
              <a:t>&lt;&lt;"void: "&lt;&lt;(void *)cp&lt;&lt;</a:t>
            </a:r>
            <a:r>
              <a:rPr lang="en-US" altLang="zh-CN" b="1" dirty="0" err="1">
                <a:latin typeface="Consolas" panose="020B0609020204030204" pitchFamily="49" charset="0"/>
              </a:rPr>
              <a:t>endl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3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8423D-97FB-4022-88CA-7E86B4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HDU3336 Count the string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A10D5-7FB5-4D58-87CC-EDED7001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题目大意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r>
              <a:rPr lang="zh-CN" altLang="en-US" dirty="0">
                <a:latin typeface="Consolas" panose="020B0609020204030204" pitchFamily="49" charset="0"/>
              </a:rPr>
              <a:t>给定串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，求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的每个前缀在串中出现的次数之和。答案对</a:t>
            </a:r>
            <a:r>
              <a:rPr lang="en-US" altLang="zh-CN" dirty="0">
                <a:latin typeface="Consolas" panose="020B0609020204030204" pitchFamily="49" charset="0"/>
              </a:rPr>
              <a:t>10007</a:t>
            </a:r>
            <a:r>
              <a:rPr lang="zh-CN" altLang="en-US" dirty="0">
                <a:latin typeface="Consolas" panose="020B0609020204030204" pitchFamily="49" charset="0"/>
              </a:rPr>
              <a:t>取模。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样例解释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abab</a:t>
            </a:r>
            <a:r>
              <a:rPr lang="zh-CN" altLang="en-US" dirty="0">
                <a:latin typeface="Consolas" panose="020B0609020204030204" pitchFamily="49" charset="0"/>
              </a:rPr>
              <a:t>的前缀共</a:t>
            </a:r>
            <a:r>
              <a:rPr lang="en-US" altLang="zh-CN" dirty="0">
                <a:latin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</a:rPr>
              <a:t>个，</a:t>
            </a:r>
            <a:r>
              <a:rPr lang="en-US" altLang="zh-CN" dirty="0" err="1">
                <a:latin typeface="Consolas" panose="020B0609020204030204" pitchFamily="49" charset="0"/>
              </a:rPr>
              <a:t>a,ab,aba,abab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分别出现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次，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次，输出</a:t>
            </a: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r>
              <a:rPr lang="en-US" altLang="zh-CN" dirty="0">
                <a:latin typeface="Consolas" panose="020B0609020204030204" pitchFamily="49" charset="0"/>
              </a:rPr>
              <a:t>2+2+1+1=6.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解法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r>
              <a:rPr lang="zh-CN" altLang="en-US" dirty="0">
                <a:latin typeface="Consolas" panose="020B0609020204030204" pitchFamily="49" charset="0"/>
              </a:rPr>
              <a:t>直接对每个前缀做</a:t>
            </a:r>
            <a:r>
              <a:rPr lang="en-US" altLang="zh-CN" dirty="0">
                <a:latin typeface="Consolas" panose="020B0609020204030204" pitchFamily="49" charset="0"/>
              </a:rPr>
              <a:t>KMP</a:t>
            </a:r>
            <a:r>
              <a:rPr lang="zh-CN" altLang="en-US" dirty="0">
                <a:latin typeface="Consolas" panose="020B0609020204030204" pitchFamily="49" charset="0"/>
              </a:rPr>
              <a:t>肯定会超时的。利用前缀函数的定义，如果</a:t>
            </a:r>
            <a:r>
              <a:rPr lang="en-US" altLang="zh-CN" dirty="0">
                <a:latin typeface="Consolas" panose="020B0609020204030204" pitchFamily="49" charset="0"/>
              </a:rPr>
              <a:t>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]!=0</a:t>
            </a:r>
            <a:r>
              <a:rPr lang="zh-CN" altLang="en-US" dirty="0">
                <a:latin typeface="Consolas" panose="020B0609020204030204" pitchFamily="49" charset="0"/>
              </a:rPr>
              <a:t>，说明前面一定有前缀在这里出现。我们设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表示串</a:t>
            </a:r>
            <a:r>
              <a:rPr lang="en-US" altLang="zh-CN" dirty="0">
                <a:latin typeface="Consolas" panose="020B0609020204030204" pitchFamily="49" charset="0"/>
              </a:rPr>
              <a:t>s[0..i]</a:t>
            </a:r>
            <a:r>
              <a:rPr lang="zh-CN" altLang="en-US" dirty="0">
                <a:latin typeface="Consolas" panose="020B0609020204030204" pitchFamily="49" charset="0"/>
              </a:rPr>
              <a:t>的所有前缀的出现次数和。明显有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]=(f[pi[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]]+1)%10007;</a:t>
            </a:r>
            <a:r>
              <a:rPr lang="zh-CN" altLang="en-US" dirty="0">
                <a:latin typeface="Consolas" panose="020B0609020204030204" pitchFamily="49" charset="0"/>
              </a:rPr>
              <a:t>最后答案</a:t>
            </a:r>
            <a:r>
              <a:rPr lang="en-US" altLang="zh-CN" dirty="0">
                <a:latin typeface="Consolas" panose="020B0609020204030204" pitchFamily="49" charset="0"/>
              </a:rPr>
              <a:t>=f[0]+...+f[n-1],</a:t>
            </a:r>
            <a:r>
              <a:rPr lang="zh-CN" altLang="en-US" dirty="0">
                <a:latin typeface="Consolas" panose="020B0609020204030204" pitchFamily="49" charset="0"/>
              </a:rPr>
              <a:t>记得取模。</a:t>
            </a:r>
          </a:p>
        </p:txBody>
      </p:sp>
    </p:spTree>
    <p:extLst>
      <p:ext uri="{BB962C8B-B14F-4D97-AF65-F5344CB8AC3E}">
        <p14:creationId xmlns:p14="http://schemas.microsoft.com/office/powerpoint/2010/main" val="655691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55A81-6B3E-42BA-BA03-A6198BA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更高级的字符串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E5D6-B5F5-4E75-8BEE-15BAD638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学有余力的同学</a:t>
            </a:r>
            <a:r>
              <a:rPr lang="zh-CN" altLang="en-US" dirty="0"/>
              <a:t>可以去了解下列的一些算法</a:t>
            </a:r>
            <a:r>
              <a:rPr lang="en-US" altLang="zh-CN" dirty="0"/>
              <a:t>/</a:t>
            </a:r>
            <a:r>
              <a:rPr lang="zh-CN" altLang="en-US" dirty="0"/>
              <a:t>数据结构</a:t>
            </a:r>
            <a:r>
              <a:rPr lang="en-US" altLang="zh-CN" dirty="0"/>
              <a:t>/...</a:t>
            </a:r>
          </a:p>
          <a:p>
            <a:endParaRPr lang="en-US" altLang="zh-CN" dirty="0"/>
          </a:p>
          <a:p>
            <a:r>
              <a:rPr lang="en-US" altLang="zh-CN" dirty="0"/>
              <a:t>Z</a:t>
            </a:r>
            <a:r>
              <a:rPr lang="zh-CN" altLang="en-US" dirty="0"/>
              <a:t>函数与扩展</a:t>
            </a:r>
            <a:r>
              <a:rPr lang="en-US" altLang="zh-CN" dirty="0"/>
              <a:t>KMP</a:t>
            </a:r>
          </a:p>
          <a:p>
            <a:r>
              <a:rPr lang="zh-CN" altLang="en-US" dirty="0"/>
              <a:t>后缀数组、</a:t>
            </a:r>
            <a:r>
              <a:rPr lang="en-US" altLang="zh-CN" dirty="0" err="1"/>
              <a:t>trie</a:t>
            </a:r>
            <a:r>
              <a:rPr lang="zh-CN" altLang="en-US" dirty="0"/>
              <a:t>树（字典树）</a:t>
            </a:r>
            <a:endParaRPr lang="en-US" altLang="zh-CN" dirty="0"/>
          </a:p>
          <a:p>
            <a:r>
              <a:rPr lang="zh-CN" altLang="en-US" dirty="0"/>
              <a:t>自动机相关：</a:t>
            </a:r>
            <a:r>
              <a:rPr lang="en-US" altLang="zh-CN" dirty="0"/>
              <a:t>AC</a:t>
            </a:r>
            <a:r>
              <a:rPr lang="zh-CN" altLang="en-US" dirty="0"/>
              <a:t>自动机、后缀自动机</a:t>
            </a:r>
            <a:endParaRPr lang="en-US" altLang="zh-CN" dirty="0"/>
          </a:p>
          <a:p>
            <a:r>
              <a:rPr lang="zh-CN" altLang="en-US" dirty="0"/>
              <a:t>回文串相关：马拉车</a:t>
            </a:r>
            <a:r>
              <a:rPr lang="en-US" altLang="zh-CN" dirty="0" err="1"/>
              <a:t>Manacher</a:t>
            </a:r>
            <a:r>
              <a:rPr lang="zh-CN" altLang="en-US" dirty="0"/>
              <a:t>、回文自动机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当然，普及组不会考这些。</a:t>
            </a:r>
          </a:p>
        </p:txBody>
      </p:sp>
    </p:spTree>
    <p:extLst>
      <p:ext uri="{BB962C8B-B14F-4D97-AF65-F5344CB8AC3E}">
        <p14:creationId xmlns:p14="http://schemas.microsoft.com/office/powerpoint/2010/main" val="378579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0209B-24BA-4B02-9312-C917305A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字典序 与 前后缀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CC323-D91F-4B50-AB5E-E9B65320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字典序</a:t>
            </a:r>
            <a:r>
              <a:rPr lang="en-US" altLang="zh-CN" b="1" dirty="0"/>
              <a:t>】</a:t>
            </a:r>
          </a:p>
          <a:p>
            <a:r>
              <a:rPr lang="zh-CN" altLang="en-US" dirty="0"/>
              <a:t>字典序 指的是一种 字符串的排序方式。</a:t>
            </a:r>
            <a:r>
              <a:rPr lang="zh-CN" altLang="en-US" b="1" dirty="0"/>
              <a:t>“以第</a:t>
            </a:r>
            <a:r>
              <a:rPr lang="en-US" altLang="zh-CN" b="1" dirty="0" err="1"/>
              <a:t>i</a:t>
            </a:r>
            <a:r>
              <a:rPr lang="zh-CN" altLang="en-US" b="1" dirty="0"/>
              <a:t>个字符作为第</a:t>
            </a:r>
            <a:r>
              <a:rPr lang="en-US" altLang="zh-CN" b="1" dirty="0" err="1"/>
              <a:t>i</a:t>
            </a:r>
            <a:r>
              <a:rPr lang="zh-CN" altLang="en-US" b="1" dirty="0"/>
              <a:t>关键字”</a:t>
            </a:r>
            <a:r>
              <a:rPr lang="zh-CN" altLang="en-US" dirty="0"/>
              <a:t>。换言之：从左向右比较，若字符靠前，则排在前。若字符相同，则比较下一位字符。默认空字符小于所有其他字符。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b="1" dirty="0"/>
              <a:t>12345 &lt; 99 &lt; A &lt; AAAAA &lt; AB &lt; Z &lt; ZZZZZ &lt; a &lt; </a:t>
            </a:r>
            <a:r>
              <a:rPr lang="en-US" altLang="zh-CN" b="1" dirty="0" err="1"/>
              <a:t>abcde</a:t>
            </a:r>
            <a:r>
              <a:rPr lang="en-US" altLang="zh-CN" b="1" dirty="0"/>
              <a:t> &lt; </a:t>
            </a:r>
            <a:r>
              <a:rPr lang="en-US" altLang="zh-CN" b="1" dirty="0" err="1"/>
              <a:t>abcef</a:t>
            </a:r>
            <a:r>
              <a:rPr lang="en-US" altLang="zh-CN" b="1" dirty="0"/>
              <a:t> &lt; </a:t>
            </a:r>
            <a:r>
              <a:rPr lang="en-US" altLang="zh-CN" b="1" dirty="0" err="1"/>
              <a:t>zzzzz</a:t>
            </a:r>
            <a:r>
              <a:rPr lang="en-US" altLang="zh-CN" b="1" dirty="0"/>
              <a:t>  (</a:t>
            </a:r>
            <a:r>
              <a:rPr lang="zh-CN" altLang="en-US" b="1" dirty="0"/>
              <a:t>上述皆按照字符串理解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r>
              <a:rPr lang="en-US" altLang="zh-CN" b="1" dirty="0"/>
              <a:t>【</a:t>
            </a:r>
            <a:r>
              <a:rPr lang="zh-CN" altLang="en-US" b="1" dirty="0"/>
              <a:t>前后缀</a:t>
            </a:r>
            <a:r>
              <a:rPr lang="en-US" altLang="zh-CN" b="1" dirty="0"/>
              <a:t>】</a:t>
            </a:r>
          </a:p>
          <a:p>
            <a:r>
              <a:rPr lang="zh-CN" altLang="en-US" dirty="0"/>
              <a:t>前后缀都是子串。前缀，即</a:t>
            </a:r>
            <a:r>
              <a:rPr lang="en-US" altLang="zh-CN" dirty="0"/>
              <a:t>s[1…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，后缀，即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…n]</a:t>
            </a:r>
            <a:r>
              <a:rPr lang="zh-CN" altLang="en-US" dirty="0"/>
              <a:t> 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17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BC26-D2AB-458C-BF41-24D9854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A0802-2F24-49E5-A81A-D5887267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字符串匹配一般指的是 “寻找模式串（</a:t>
            </a:r>
            <a:r>
              <a:rPr lang="en-US" altLang="zh-CN" dirty="0"/>
              <a:t>pattern string</a:t>
            </a:r>
            <a:r>
              <a:rPr lang="zh-CN" altLang="en-US" dirty="0"/>
              <a:t>）在文本串（</a:t>
            </a:r>
            <a:r>
              <a:rPr lang="en-US" altLang="zh-CN" dirty="0"/>
              <a:t>text string</a:t>
            </a:r>
            <a:r>
              <a:rPr lang="zh-CN" altLang="en-US" dirty="0"/>
              <a:t>）中出现的 位置</a:t>
            </a:r>
            <a:r>
              <a:rPr lang="en-US" altLang="zh-CN" dirty="0"/>
              <a:t>/</a:t>
            </a:r>
            <a:r>
              <a:rPr lang="zh-CN" altLang="en-US" dirty="0"/>
              <a:t>次数</a:t>
            </a:r>
            <a:r>
              <a:rPr lang="en-US" altLang="zh-CN" dirty="0"/>
              <a:t>/…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例：查询 </a:t>
            </a:r>
            <a:r>
              <a:rPr lang="zh-CN" altLang="en-US" dirty="0">
                <a:latin typeface="Comic Sans MS" panose="030F0702030302020204" pitchFamily="66" charset="0"/>
              </a:rPr>
              <a:t>“</a:t>
            </a:r>
            <a:r>
              <a:rPr lang="en-US" altLang="zh-CN" dirty="0">
                <a:latin typeface="Comic Sans MS" panose="030F0702030302020204" pitchFamily="66" charset="0"/>
              </a:rPr>
              <a:t>Can you 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can</a:t>
            </a:r>
            <a:r>
              <a:rPr lang="en-US" altLang="zh-CN" dirty="0">
                <a:latin typeface="Comic Sans MS" panose="030F0702030302020204" pitchFamily="66" charset="0"/>
              </a:rPr>
              <a:t> a 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can</a:t>
            </a:r>
            <a:r>
              <a:rPr lang="en-US" altLang="zh-CN" dirty="0">
                <a:latin typeface="Comic Sans MS" panose="030F0702030302020204" pitchFamily="66" charset="0"/>
              </a:rPr>
              <a:t> as a 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can</a:t>
            </a:r>
            <a:r>
              <a:rPr lang="en-US" altLang="zh-CN" dirty="0">
                <a:latin typeface="Comic Sans MS" panose="030F0702030302020204" pitchFamily="66" charset="0"/>
              </a:rPr>
              <a:t>ner 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can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mic Sans MS" panose="030F0702030302020204" pitchFamily="66" charset="0"/>
              </a:rPr>
              <a:t>can</a:t>
            </a:r>
            <a:r>
              <a:rPr lang="en-US" altLang="zh-CN" dirty="0">
                <a:latin typeface="Comic Sans MS" panose="030F0702030302020204" pitchFamily="66" charset="0"/>
              </a:rPr>
              <a:t> a </a:t>
            </a:r>
            <a:r>
              <a:rPr lang="en-US" altLang="zh-CN" dirty="0">
                <a:solidFill>
                  <a:schemeClr val="bg1"/>
                </a:solidFill>
                <a:latin typeface="Comic Sans MS" panose="030F0702030302020204" pitchFamily="66" charset="0"/>
              </a:rPr>
              <a:t>can </a:t>
            </a:r>
            <a:r>
              <a:rPr lang="en-US" altLang="zh-CN" dirty="0">
                <a:latin typeface="Comic Sans MS" panose="030F0702030302020204" pitchFamily="66" charset="0"/>
              </a:rPr>
              <a:t>?</a:t>
            </a:r>
            <a:r>
              <a:rPr lang="zh-CN" altLang="en-US" dirty="0">
                <a:latin typeface="Comic Sans MS" panose="030F0702030302020204" pitchFamily="66" charset="0"/>
              </a:rPr>
              <a:t>”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zh-CN" altLang="en-US" dirty="0"/>
              <a:t>这句话中，“</a:t>
            </a:r>
            <a:r>
              <a:rPr lang="en-US" altLang="zh-CN" dirty="0">
                <a:latin typeface="Comic Sans MS" panose="030F0702030302020204" pitchFamily="66" charset="0"/>
              </a:rPr>
              <a:t>can</a:t>
            </a:r>
            <a:r>
              <a:rPr lang="zh-CN" altLang="en-US" dirty="0"/>
              <a:t>” 出现了多少次。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上面这个例子中，</a:t>
            </a:r>
            <a:r>
              <a:rPr lang="zh-CN" altLang="en-US" b="1" dirty="0"/>
              <a:t>模式串 </a:t>
            </a:r>
            <a:r>
              <a:rPr lang="zh-CN" altLang="en-US" dirty="0"/>
              <a:t>为单词 “</a:t>
            </a:r>
            <a:r>
              <a:rPr lang="en-US" altLang="zh-CN" dirty="0"/>
              <a:t>can</a:t>
            </a:r>
            <a:r>
              <a:rPr lang="zh-CN" altLang="en-US" dirty="0"/>
              <a:t>” </a:t>
            </a:r>
            <a:r>
              <a:rPr lang="en-US" altLang="zh-CN" dirty="0"/>
              <a:t>,  </a:t>
            </a:r>
            <a:r>
              <a:rPr lang="zh-CN" altLang="en-US" b="1" dirty="0"/>
              <a:t>文本串 </a:t>
            </a:r>
            <a:r>
              <a:rPr lang="zh-CN" altLang="en-US" dirty="0"/>
              <a:t>为整句话。一般情况下的匹配指的是完全匹配，即区分大小写，且忽视单词的完整性。上例中共 </a:t>
            </a:r>
            <a:r>
              <a:rPr lang="en-US" altLang="zh-CN" b="1" dirty="0"/>
              <a:t>6</a:t>
            </a:r>
            <a:r>
              <a:rPr lang="en-US" altLang="zh-CN" dirty="0"/>
              <a:t> </a:t>
            </a:r>
            <a:r>
              <a:rPr lang="zh-CN" altLang="en-US" dirty="0"/>
              <a:t>次匹配</a:t>
            </a:r>
            <a:r>
              <a:rPr lang="en-US" altLang="zh-CN" dirty="0"/>
              <a:t>, </a:t>
            </a:r>
            <a:r>
              <a:rPr lang="zh-CN" altLang="en-US" dirty="0"/>
              <a:t>位置分别为 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34</a:t>
            </a:r>
            <a:r>
              <a:rPr lang="zh-CN" altLang="en-US" dirty="0"/>
              <a:t>，</a:t>
            </a:r>
            <a:r>
              <a:rPr lang="en-US" altLang="zh-CN" dirty="0"/>
              <a:t>41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78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CB13-F93B-4B8D-91A4-F0E8871A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FFC55-A91E-4D62-B8C2-B3F82C3F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暴力匹配（或朴素匹配），指的是按从前往后顺序比较 </a:t>
            </a:r>
            <a:r>
              <a:rPr lang="zh-CN" altLang="en-US" b="1" dirty="0"/>
              <a:t>模式串 </a:t>
            </a:r>
            <a:r>
              <a:rPr lang="zh-CN" altLang="en-US" dirty="0"/>
              <a:t>是否与 </a:t>
            </a:r>
            <a:r>
              <a:rPr lang="zh-CN" altLang="en-US" b="1" dirty="0"/>
              <a:t>文本串 </a:t>
            </a:r>
            <a:r>
              <a:rPr lang="zh-CN" altLang="en-US" dirty="0"/>
              <a:t> 匹配。如果出现了不同的字符，则称之为 </a:t>
            </a:r>
            <a:r>
              <a:rPr lang="zh-CN" altLang="en-US" b="1" dirty="0"/>
              <a:t>失配</a:t>
            </a:r>
            <a:r>
              <a:rPr lang="zh-CN" altLang="en-US" dirty="0"/>
              <a:t>，将模式串往后移动</a:t>
            </a:r>
            <a:r>
              <a:rPr lang="en-US" altLang="zh-CN" dirty="0"/>
              <a:t>1</a:t>
            </a:r>
            <a:r>
              <a:rPr lang="zh-CN" altLang="en-US" dirty="0"/>
              <a:t>位，再从头开始比较。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我们记文本串为 </a:t>
            </a:r>
            <a:r>
              <a:rPr lang="en-US" altLang="zh-CN" b="1" dirty="0">
                <a:latin typeface="Consolas" panose="020B0609020204030204" pitchFamily="49" charset="0"/>
              </a:rPr>
              <a:t>T[1…n]</a:t>
            </a:r>
            <a:r>
              <a:rPr lang="en-US" altLang="zh-CN" dirty="0"/>
              <a:t> , </a:t>
            </a:r>
            <a:r>
              <a:rPr lang="zh-CN" altLang="en-US" dirty="0"/>
              <a:t>模式串为 </a:t>
            </a:r>
            <a:r>
              <a:rPr lang="en-US" altLang="zh-CN" b="1" dirty="0">
                <a:latin typeface="Consolas" panose="020B0609020204030204" pitchFamily="49" charset="0"/>
              </a:rPr>
              <a:t>P[1…m]</a:t>
            </a:r>
            <a:r>
              <a:rPr lang="en-US" altLang="zh-CN" dirty="0"/>
              <a:t> .</a:t>
            </a:r>
            <a:r>
              <a:rPr lang="zh-CN" altLang="en-US" dirty="0"/>
              <a:t>使用</a:t>
            </a:r>
            <a:r>
              <a:rPr lang="zh-CN" altLang="en-US" b="1" dirty="0"/>
              <a:t>循环</a:t>
            </a:r>
            <a:r>
              <a:rPr lang="zh-CN" altLang="en-US" dirty="0"/>
              <a:t>来检查是否在范围</a:t>
            </a:r>
            <a:r>
              <a:rPr lang="en-US" altLang="zh-CN" dirty="0"/>
              <a:t>n-m+1</a:t>
            </a:r>
            <a:r>
              <a:rPr lang="zh-CN" altLang="en-US" dirty="0"/>
              <a:t>中存在 </a:t>
            </a:r>
            <a:r>
              <a:rPr lang="en-US" altLang="zh-CN" b="1" dirty="0">
                <a:latin typeface="Consolas" panose="020B0609020204030204" pitchFamily="49" charset="0"/>
              </a:rPr>
              <a:t>P[1…m]</a:t>
            </a:r>
            <a:r>
              <a:rPr lang="en-US" altLang="zh-CN" b="1" dirty="0"/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= T[s+1…</a:t>
            </a:r>
            <a:r>
              <a:rPr lang="en-US" altLang="zh-CN" b="1" dirty="0" err="1">
                <a:latin typeface="Consolas" panose="020B0609020204030204" pitchFamily="49" charset="0"/>
              </a:rPr>
              <a:t>s+m</a:t>
            </a:r>
            <a:r>
              <a:rPr lang="en-US" altLang="zh-CN" b="1" dirty="0">
                <a:latin typeface="Consolas" panose="020B0609020204030204" pitchFamily="49" charset="0"/>
              </a:rPr>
              <a:t>]</a:t>
            </a:r>
            <a:r>
              <a:rPr lang="zh-CN" altLang="en-US" b="1" dirty="0"/>
              <a:t>。</a:t>
            </a:r>
            <a:r>
              <a:rPr lang="zh-CN" altLang="en-US" dirty="0"/>
              <a:t>即对于</a:t>
            </a:r>
            <a:r>
              <a:rPr lang="en-US" altLang="zh-CN" dirty="0"/>
              <a:t>T</a:t>
            </a:r>
            <a:r>
              <a:rPr lang="zh-CN" altLang="en-US" dirty="0"/>
              <a:t>串的第</a:t>
            </a:r>
            <a:r>
              <a:rPr lang="en-US" altLang="zh-CN" dirty="0"/>
              <a:t>s+1</a:t>
            </a:r>
            <a:r>
              <a:rPr lang="zh-CN" altLang="en-US" dirty="0"/>
              <a:t>位的字符到第</a:t>
            </a:r>
            <a:r>
              <a:rPr lang="en-US" altLang="zh-CN" dirty="0" err="1"/>
              <a:t>s+m</a:t>
            </a:r>
            <a:r>
              <a:rPr lang="zh-CN" altLang="en-US" dirty="0"/>
              <a:t>位的字符和</a:t>
            </a:r>
            <a:r>
              <a:rPr lang="en-US" altLang="zh-CN" dirty="0"/>
              <a:t>P</a:t>
            </a:r>
            <a:r>
              <a:rPr lang="zh-CN" altLang="en-US" dirty="0"/>
              <a:t>串恰好完全一致。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10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5F4AC-B4E1-4F05-A401-CAAFC2E5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6536B-9169-45E1-99A4-7C610D1B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寻找</a:t>
            </a:r>
            <a:r>
              <a:rPr lang="en-US" altLang="zh-CN" dirty="0"/>
              <a:t>P</a:t>
            </a:r>
            <a:r>
              <a:rPr lang="zh-CN" altLang="en-US" dirty="0"/>
              <a:t>串在</a:t>
            </a:r>
            <a:r>
              <a:rPr lang="en-US" altLang="zh-CN" dirty="0"/>
              <a:t>S</a:t>
            </a:r>
            <a:r>
              <a:rPr lang="zh-CN" altLang="en-US" dirty="0"/>
              <a:t>串是否出现、如果出现，在哪里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S=“</a:t>
            </a:r>
            <a:r>
              <a:rPr lang="en-US" altLang="zh-CN" dirty="0" err="1">
                <a:latin typeface="Consolas" panose="020B0609020204030204" pitchFamily="49" charset="0"/>
              </a:rPr>
              <a:t>abcabaaabaabcac</a:t>
            </a:r>
            <a:r>
              <a:rPr lang="en-US" altLang="zh-CN" dirty="0">
                <a:latin typeface="Consolas" panose="020B0609020204030204" pitchFamily="49" charset="0"/>
              </a:rPr>
              <a:t>”    P=“</a:t>
            </a:r>
            <a:r>
              <a:rPr lang="en-US" altLang="zh-CN" dirty="0" err="1">
                <a:latin typeface="Consolas" panose="020B0609020204030204" pitchFamily="49" charset="0"/>
              </a:rPr>
              <a:t>abaabcac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按顺序比对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串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串的字符是否一样，失配则把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往后移动一位。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for(</a:t>
            </a:r>
            <a:r>
              <a:rPr lang="en-US" altLang="zh-CN" sz="1800" dirty="0" err="1"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</a:rPr>
              <a:t>=0;i&lt;=n-1;i++){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int j;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for(j=0;j&lt;=m-1;j++)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if(s[</a:t>
            </a:r>
            <a:r>
              <a:rPr lang="en-US" altLang="zh-CN" sz="1800" dirty="0" err="1">
                <a:latin typeface="Consolas" panose="020B0609020204030204" pitchFamily="49" charset="0"/>
              </a:rPr>
              <a:t>i+j</a:t>
            </a:r>
            <a:r>
              <a:rPr lang="en-US" altLang="zh-CN" sz="1800" dirty="0">
                <a:latin typeface="Consolas" panose="020B0609020204030204" pitchFamily="49" charset="0"/>
              </a:rPr>
              <a:t>]!=p[j]) </a:t>
            </a:r>
            <a:r>
              <a:rPr lang="zh-CN" altLang="en-US" sz="1800" dirty="0">
                <a:latin typeface="Consolas" panose="020B0609020204030204" pitchFamily="49" charset="0"/>
              </a:rPr>
              <a:t>失配</a:t>
            </a:r>
            <a:r>
              <a:rPr lang="en-US" altLang="zh-CN" sz="1800">
                <a:latin typeface="Consolas" panose="020B0609020204030204" pitchFamily="49" charset="0"/>
              </a:rPr>
              <a:t>,break;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if(j==m) 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zh-CN" altLang="en-US" sz="1800" dirty="0">
                <a:latin typeface="Consolas" panose="020B0609020204030204" pitchFamily="49" charset="0"/>
              </a:rPr>
              <a:t>匹配成功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E7EE76-1CF8-4226-BA80-67D6CA02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69" y="4120829"/>
            <a:ext cx="6743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2C72E-C4C0-4922-B45A-C05B2389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暴力匹配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C4CC-311C-4B96-8A06-C0EF8048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很明显，两层循环的暴力匹配，在最坏的情况下为</a:t>
            </a:r>
            <a:r>
              <a:rPr lang="en-US" altLang="zh-CN" dirty="0"/>
              <a:t>O(nm).</a:t>
            </a:r>
            <a:r>
              <a:rPr lang="zh-CN" altLang="en-US" dirty="0"/>
              <a:t>即每次都是匹配到</a:t>
            </a:r>
            <a:r>
              <a:rPr lang="zh-CN" altLang="en-US" b="1" dirty="0"/>
              <a:t>模式串的最后一个字符才失配</a:t>
            </a:r>
            <a:r>
              <a:rPr lang="zh-CN" altLang="en-US" dirty="0"/>
              <a:t>，浪费大量时间。</a:t>
            </a:r>
            <a:endParaRPr lang="en-US" altLang="zh-CN" dirty="0"/>
          </a:p>
          <a:p>
            <a:r>
              <a:rPr lang="zh-CN" altLang="en-US" dirty="0"/>
              <a:t>当然，最好情况下为</a:t>
            </a:r>
            <a:r>
              <a:rPr lang="en-US" altLang="zh-CN" dirty="0"/>
              <a:t>O(n)</a:t>
            </a:r>
            <a:r>
              <a:rPr lang="zh-CN" altLang="en-US" dirty="0"/>
              <a:t>，即每次都是</a:t>
            </a:r>
            <a:r>
              <a:rPr lang="zh-CN" altLang="en-US" b="1" dirty="0"/>
              <a:t>第一个字符就失配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就</a:t>
            </a:r>
            <a:r>
              <a:rPr lang="zh-CN" altLang="en-US" b="1" dirty="0"/>
              <a:t>随机</a:t>
            </a:r>
            <a:r>
              <a:rPr lang="zh-CN" altLang="en-US" dirty="0"/>
              <a:t>数据而言，该算法的平均复杂度是</a:t>
            </a:r>
            <a:r>
              <a:rPr lang="en-US" altLang="zh-CN" dirty="0"/>
              <a:t>O(n)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但是，在比赛中的数据大多数不会是纯随机，会造一些特殊的数据，以“卡掉”该暴力算法。所以我们需要更高效的匹配算法。</a:t>
            </a:r>
          </a:p>
        </p:txBody>
      </p:sp>
    </p:spTree>
    <p:extLst>
      <p:ext uri="{BB962C8B-B14F-4D97-AF65-F5344CB8AC3E}">
        <p14:creationId xmlns:p14="http://schemas.microsoft.com/office/powerpoint/2010/main" val="116286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4817</Words>
  <Application>Microsoft Office PowerPoint</Application>
  <PresentationFormat>宽屏</PresentationFormat>
  <Paragraphs>365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微软雅黑</vt:lpstr>
      <vt:lpstr>Arial</vt:lpstr>
      <vt:lpstr>Cambria Math</vt:lpstr>
      <vt:lpstr>Comic Sans MS</vt:lpstr>
      <vt:lpstr>Consolas</vt:lpstr>
      <vt:lpstr>Office 主题​​</vt:lpstr>
      <vt:lpstr>CSP/NOIP 强化与冲刺</vt:lpstr>
      <vt:lpstr>字符串 复习</vt:lpstr>
      <vt:lpstr>字符串 存储</vt:lpstr>
      <vt:lpstr>思考</vt:lpstr>
      <vt:lpstr>字典序 与 前后缀</vt:lpstr>
      <vt:lpstr>字符串匹配</vt:lpstr>
      <vt:lpstr>BF算法(暴力匹配)</vt:lpstr>
      <vt:lpstr>BF算法(暴力匹配)</vt:lpstr>
      <vt:lpstr>BF算法(暴力匹配)</vt:lpstr>
      <vt:lpstr>【例题：HDU1228 A+B】</vt:lpstr>
      <vt:lpstr>【例题：POJ2403 Hay Points】</vt:lpstr>
      <vt:lpstr>【例题：POJ2403 Hay Points】</vt:lpstr>
      <vt:lpstr>字符串快速比对 – 哈希</vt:lpstr>
      <vt:lpstr>字符串哈希</vt:lpstr>
      <vt:lpstr>字符串哈希</vt:lpstr>
      <vt:lpstr>哈希冲突</vt:lpstr>
      <vt:lpstr>RK算法（哈希字符串匹配)</vt:lpstr>
      <vt:lpstr>RK算法（哈希字符串匹配）</vt:lpstr>
      <vt:lpstr>更多的哈希函数</vt:lpstr>
      <vt:lpstr>【例题：POJ1200 Crazy Search】</vt:lpstr>
      <vt:lpstr>【尝试：HDU1880 魔咒词典】</vt:lpstr>
      <vt:lpstr>前缀函数与KMP</vt:lpstr>
      <vt:lpstr>前缀函数</vt:lpstr>
      <vt:lpstr>前缀函数的求解</vt:lpstr>
      <vt:lpstr>前缀函数的求解优化·I</vt:lpstr>
      <vt:lpstr>前缀函数的求解优化·II</vt:lpstr>
      <vt:lpstr>前缀函数的求解优化·II</vt:lpstr>
      <vt:lpstr>前缀函数的求解优化·III</vt:lpstr>
      <vt:lpstr>前缀函数的求解优化·III</vt:lpstr>
      <vt:lpstr>前缀函数的求解优化·III</vt:lpstr>
      <vt:lpstr>KMP : 旧时代字符串匹配算法的巅峰</vt:lpstr>
      <vt:lpstr>KMP</vt:lpstr>
      <vt:lpstr>KMP</vt:lpstr>
      <vt:lpstr>KMP</vt:lpstr>
      <vt:lpstr>KMP</vt:lpstr>
      <vt:lpstr>KMP·另一种next[]求法</vt:lpstr>
      <vt:lpstr>KMP · 另一种匹配思路</vt:lpstr>
      <vt:lpstr>strstr()、strrstr()、sunday与KMP</vt:lpstr>
      <vt:lpstr>LOJ103 子串查找</vt:lpstr>
      <vt:lpstr>HDU3336 Count the string</vt:lpstr>
      <vt:lpstr>更高级的字符串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C++ 强化与冲刺</dc:title>
  <dc:creator>Administrator</dc:creator>
  <cp:lastModifiedBy>Wang Yewei</cp:lastModifiedBy>
  <cp:revision>123</cp:revision>
  <dcterms:created xsi:type="dcterms:W3CDTF">2020-02-15T08:47:05Z</dcterms:created>
  <dcterms:modified xsi:type="dcterms:W3CDTF">2020-05-10T09:30:55Z</dcterms:modified>
</cp:coreProperties>
</file>