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74" r:id="rId8"/>
    <p:sldId id="275" r:id="rId9"/>
    <p:sldId id="276" r:id="rId10"/>
    <p:sldId id="259" r:id="rId11"/>
    <p:sldId id="263" r:id="rId12"/>
    <p:sldId id="277" r:id="rId13"/>
    <p:sldId id="278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9" r:id="rId25"/>
    <p:sldId id="280" r:id="rId26"/>
    <p:sldId id="282" r:id="rId27"/>
    <p:sldId id="283" r:id="rId28"/>
    <p:sldId id="281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7137D-2710-45F3-94BB-9BC9A0615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91042C-5796-4BBC-8CD7-BAE10EADD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EA8024-E8C2-4CA1-B0CF-3A80BF92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976-494A-47BC-A428-54A89B39705E}" type="datetimeFigureOut">
              <a:rPr lang="zh-CN" altLang="en-US" smtClean="0"/>
              <a:t>2020/02/26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660328-675E-45A4-A5ED-691AA2282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B28362-EB0C-4F31-B2AF-2D019E4C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E473-D145-49BA-B14B-CE00ED27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30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36CA5-79BD-40CE-988C-382989D5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E97A35-EE64-4CE9-8228-8B6F9F738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AACD9A-B11C-4AAE-8357-E35997D4D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976-494A-47BC-A428-54A89B39705E}" type="datetimeFigureOut">
              <a:rPr lang="zh-CN" altLang="en-US" smtClean="0"/>
              <a:t>2020/02/26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ED4648-B506-43E9-A781-DF43A56E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74F154-CE9C-434C-817E-1BC6B3A9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E473-D145-49BA-B14B-CE00ED27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92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C1F981-AC68-44F5-91C8-2CE9F5160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3F1241-8CDB-4B34-81AF-895AF03C7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A2CF1-794E-405E-B3C0-1080D25BD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976-494A-47BC-A428-54A89B39705E}" type="datetimeFigureOut">
              <a:rPr lang="zh-CN" altLang="en-US" smtClean="0"/>
              <a:t>2020/02/26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341E1-F9DE-4354-8D23-D3CA7F80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F0654-B773-4E09-A28D-45B11365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E473-D145-49BA-B14B-CE00ED27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58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B47F1-6ED6-413B-9B2B-54337F01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2EADA-273C-4BEA-9689-D090E6125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481A5F-61DD-40F4-860E-9B3E3333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976-494A-47BC-A428-54A89B39705E}" type="datetimeFigureOut">
              <a:rPr lang="zh-CN" altLang="en-US" smtClean="0"/>
              <a:t>2020/02/26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7BC313-4DD9-443F-AB15-3070E885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E844F8-EA80-4EA5-B986-139BD8B9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E473-D145-49BA-B14B-CE00ED27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1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2904E-9E66-4702-9966-34DB58084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01BB08-6CB3-4C04-82BA-F267596E6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310BFE-7C21-4EA5-8AB1-789C9B08C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976-494A-47BC-A428-54A89B39705E}" type="datetimeFigureOut">
              <a:rPr lang="zh-CN" altLang="en-US" smtClean="0"/>
              <a:t>2020/02/26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9E841-8A9E-483B-BB1B-6B429D77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6662D8-AD51-4D3C-82E2-3F703114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E473-D145-49BA-B14B-CE00ED27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78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6F133-EF06-4981-B50B-3FEE445A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2AF2ED-E098-4636-A038-69626BD96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FD1865-87F4-46F1-9A0D-F44B83E8C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B117CE-81EA-446E-977E-84E81BC4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976-494A-47BC-A428-54A89B39705E}" type="datetimeFigureOut">
              <a:rPr lang="zh-CN" altLang="en-US" smtClean="0"/>
              <a:t>2020/02/26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8EB131-A951-44AA-A4D1-89D65BA0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AAC66E-6225-445B-90B3-3499DA33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E473-D145-49BA-B14B-CE00ED27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22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AF8F4-EEAF-46DA-81EA-EA1232A4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E90389-F442-4C8A-8DDC-DB5823D72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5C4586-38DE-4B9A-8160-473183CBE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5E6126-B88D-4D36-819A-475C65F9F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E21844-3CE6-4256-A9F8-7203B458F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3FE744-75D4-4E74-81B0-DF3AA768C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976-494A-47BC-A428-54A89B39705E}" type="datetimeFigureOut">
              <a:rPr lang="zh-CN" altLang="en-US" smtClean="0"/>
              <a:t>2020/02/26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9EF112-7799-43D8-886B-86864583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A56927-158A-4E60-B442-7FB13290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E473-D145-49BA-B14B-CE00ED27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155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DC001-3AB2-4967-AFD0-982995A2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2BDE58-AE1C-437C-9CE0-E5DD6964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976-494A-47BC-A428-54A89B39705E}" type="datetimeFigureOut">
              <a:rPr lang="zh-CN" altLang="en-US" smtClean="0"/>
              <a:t>2020/02/26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7D51ED-5DC8-4FC3-ADF5-46B06147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0FD4B8-9908-4E27-86F7-277520E34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E473-D145-49BA-B14B-CE00ED27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3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E8DE96-274C-4EBB-B7E8-1F37887B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976-494A-47BC-A428-54A89B39705E}" type="datetimeFigureOut">
              <a:rPr lang="zh-CN" altLang="en-US" smtClean="0"/>
              <a:t>2020/02/26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EA0F77-6351-4DFB-9022-A47AD1D9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C7AA90-BD87-422B-82DC-5F1A8E8E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E473-D145-49BA-B14B-CE00ED27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10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804D0-988E-4496-9801-F40889CD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B1146C-D5E0-4819-A91C-761CD34E0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B9BA8D-49DC-441B-AC39-860F0D6BD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CF48A3-BC00-432A-940C-7AE0D95E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976-494A-47BC-A428-54A89B39705E}" type="datetimeFigureOut">
              <a:rPr lang="zh-CN" altLang="en-US" smtClean="0"/>
              <a:t>2020/02/26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F6F0C8-998A-4E01-8293-F0D00127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D292BD-A1A9-4C0D-8E51-BEDDBB1A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E473-D145-49BA-B14B-CE00ED27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10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39A76-50E9-4851-918A-0ACAFB7CC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7285D0-BEBE-4EDB-9BCC-22C7B9EF0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06AC1D-27A9-4198-B2DE-7001474DA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2F1A68-3AC7-48A0-8AF4-AEAB6AD1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976-494A-47BC-A428-54A89B39705E}" type="datetimeFigureOut">
              <a:rPr lang="zh-CN" altLang="en-US" smtClean="0"/>
              <a:t>2020/02/26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21BCC0-FC08-4D91-B59B-2DD66F9A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9150C3-7F83-4E48-A8B7-20D0D5AB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E473-D145-49BA-B14B-CE00ED27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88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FB7AF9-5248-42CC-BE23-F727A5387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5F82B7-099D-4785-909D-69553C3DA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8700AA-488C-4976-A576-F2ADBFEE1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E2976-494A-47BC-A428-54A89B39705E}" type="datetimeFigureOut">
              <a:rPr lang="zh-CN" altLang="en-US" smtClean="0"/>
              <a:t>2020/02/26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7436A3-46D0-4CD0-A144-B74562BDA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CA06C3-7730-4FE6-B2BD-A4F03001E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DE473-D145-49BA-B14B-CE00ED27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16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vjudge.net/contest/65959" TargetMode="External"/><Relationship Id="rId2" Type="http://schemas.openxmlformats.org/officeDocument/2006/relationships/hyperlink" Target="https://vjudge.net/contest/35873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E5D5F-B218-4405-BE2E-49F5A7F0C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CSP/NOIP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强化与冲刺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F21CE1-3E86-4212-AF3E-A4A841CA18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Walking C++ </a:t>
            </a:r>
            <a:r>
              <a:rPr lang="zh-CN" altLang="en-US" dirty="0"/>
              <a:t>强化冲刺班</a:t>
            </a:r>
          </a:p>
        </p:txBody>
      </p:sp>
    </p:spTree>
    <p:extLst>
      <p:ext uri="{BB962C8B-B14F-4D97-AF65-F5344CB8AC3E}">
        <p14:creationId xmlns:p14="http://schemas.microsoft.com/office/powerpoint/2010/main" val="397963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38AC4-32FE-45B9-9579-DB4EEA31D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双向搜索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9226A-B2F3-440C-B3A5-86011873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双向搜索 是 </a:t>
            </a:r>
            <a:r>
              <a:rPr lang="en-US" altLang="zh-CN" dirty="0"/>
              <a:t>DFS/BFS </a:t>
            </a:r>
            <a:r>
              <a:rPr lang="zh-CN" altLang="en-US" dirty="0"/>
              <a:t>的变种。常用的是双向</a:t>
            </a:r>
            <a:r>
              <a:rPr lang="en-US" altLang="zh-CN" dirty="0"/>
              <a:t>BFS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双向</a:t>
            </a:r>
            <a:r>
              <a:rPr lang="en-US" altLang="zh-CN" dirty="0"/>
              <a:t>DFS</a:t>
            </a:r>
            <a:r>
              <a:rPr lang="zh-CN" altLang="en-US" dirty="0"/>
              <a:t>：从起点和终点同时开始</a:t>
            </a:r>
            <a:r>
              <a:rPr lang="en-US" altLang="zh-CN" dirty="0"/>
              <a:t>DFS</a:t>
            </a:r>
            <a:r>
              <a:rPr lang="zh-CN" altLang="en-US" dirty="0"/>
              <a:t>，若在中间某处相遇则认为解找到。</a:t>
            </a:r>
            <a:endParaRPr lang="en-US" altLang="zh-CN" dirty="0"/>
          </a:p>
          <a:p>
            <a:r>
              <a:rPr lang="zh-CN" altLang="en-US" dirty="0"/>
              <a:t>双向</a:t>
            </a:r>
            <a:r>
              <a:rPr lang="en-US" altLang="zh-CN" dirty="0"/>
              <a:t>BFS</a:t>
            </a:r>
            <a:r>
              <a:rPr lang="zh-CN" altLang="en-US" dirty="0"/>
              <a:t>：</a:t>
            </a:r>
            <a:r>
              <a:rPr lang="en-US" altLang="zh-CN" dirty="0"/>
              <a:t>BFS</a:t>
            </a:r>
            <a:r>
              <a:rPr lang="zh-CN" altLang="en-US" dirty="0"/>
              <a:t>本质是从起点开始按层次向外扩展，找到可行解</a:t>
            </a:r>
            <a:r>
              <a:rPr lang="en-US" altLang="zh-CN" dirty="0"/>
              <a:t>/</a:t>
            </a:r>
            <a:r>
              <a:rPr lang="zh-CN" altLang="en-US" dirty="0"/>
              <a:t>所求答案 即停止转移。若起始和终止状态已知，需要通过搜索来求状态变化过程，则可以考虑用双向搜索加速过程。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理想情况下，双向搜索可以减少一半的搜索量。</a:t>
            </a:r>
          </a:p>
        </p:txBody>
      </p:sp>
    </p:spTree>
    <p:extLst>
      <p:ext uri="{BB962C8B-B14F-4D97-AF65-F5344CB8AC3E}">
        <p14:creationId xmlns:p14="http://schemas.microsoft.com/office/powerpoint/2010/main" val="2457537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4C43A-FE02-487D-A1F5-3A9B2B4F4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双向搜索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0B8A4A5-C335-4A89-BF7B-B7E9824FC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684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开始结点 和 目标结点 入队列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</a:p>
          <a:p>
            <a:pPr marL="0" indent="0"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标记开始结点为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，标记目标结点为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队列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不为空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从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扩展出新的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个结点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新扩展出的结点已经被其他数字标记过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表示搜索的两端碰撞</a:t>
            </a:r>
          </a:p>
          <a:p>
            <a:pPr marL="0" indent="0"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循环结束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新的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个结点是从开始结点扩展来的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那么 将这个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个结点标记为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并且入队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q 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新的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个结点是从目标结点扩展来的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那么 将这个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个结点标记为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并且入队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809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C938F-9FFC-4799-A291-41FFE629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POJ1915Knight Moves】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73AAE-4A48-45C0-BFEE-38566697B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题目大意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国际象棋里的骑士（</a:t>
            </a:r>
            <a:r>
              <a:rPr lang="en-US" altLang="zh-CN" dirty="0"/>
              <a:t>Knight</a:t>
            </a:r>
            <a:r>
              <a:rPr lang="zh-CN" altLang="en-US" dirty="0"/>
              <a:t>）对应马，走日字，先横向两格再纵向一格或是横向一格再纵向两格，且不会别马脚。现在给出棋盘大小（最大</a:t>
            </a:r>
            <a:r>
              <a:rPr lang="en-US" altLang="zh-CN" dirty="0"/>
              <a:t>300</a:t>
            </a:r>
            <a:r>
              <a:rPr lang="zh-CN" altLang="en-US" dirty="0"/>
              <a:t>*</a:t>
            </a:r>
            <a:r>
              <a:rPr lang="en-US" altLang="zh-CN" dirty="0"/>
              <a:t>300</a:t>
            </a:r>
            <a:r>
              <a:rPr lang="zh-CN" altLang="en-US" dirty="0"/>
              <a:t>），和起点与终点，问最少几步可以从起点跳到终点。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输入有多组，第一行一个整数</a:t>
            </a:r>
            <a:r>
              <a:rPr lang="en-US" altLang="zh-CN" dirty="0"/>
              <a:t>T</a:t>
            </a:r>
            <a:r>
              <a:rPr lang="zh-CN" altLang="en-US" dirty="0"/>
              <a:t>表示</a:t>
            </a:r>
            <a:r>
              <a:rPr lang="en-US" altLang="zh-CN" dirty="0"/>
              <a:t>T</a:t>
            </a:r>
            <a:r>
              <a:rPr lang="zh-CN" altLang="en-US" dirty="0"/>
              <a:t>组数据，接下来每组数据包括三行，第一行</a:t>
            </a:r>
            <a:r>
              <a:rPr lang="en-US" altLang="zh-CN" dirty="0"/>
              <a:t>n</a:t>
            </a:r>
            <a:r>
              <a:rPr lang="zh-CN" altLang="en-US" dirty="0"/>
              <a:t>表示棋盘大小。第二行两个数表示起点坐标，第三行表示终点坐标。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输出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每组数据输出一行，一个整数表示最少需要多少步。</a:t>
            </a:r>
          </a:p>
        </p:txBody>
      </p:sp>
    </p:spTree>
    <p:extLst>
      <p:ext uri="{BB962C8B-B14F-4D97-AF65-F5344CB8AC3E}">
        <p14:creationId xmlns:p14="http://schemas.microsoft.com/office/powerpoint/2010/main" val="1602130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6B15C-04A5-4FEE-9B4B-04CBC741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POJ1915Knight Moves】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796DE-370A-452D-A638-949BC1A2E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搜索，考虑使用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BFS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。但是棋盘非常大，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，用普通的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BFS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容易超时。由于本题的终点已经知道，需要搜索解决的是“步数”，也就是更注重“中间变化过程”。考虑用双向搜索加速。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使用两个队列同时进行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BFS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，设队列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是从起点开始向外扩散的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BFS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，队列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是从终点开始向外扩散的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BFS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。用数组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vis[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][j]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表示棋盘上位置为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的点是否被访问过。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vis[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][j]=1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表示是从起点而来的，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vis[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][j]=2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表示从终点而来。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如果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BFS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过程中，发现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队列中的某个点对应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vis[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][j]=2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或是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队列中某个点对应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vis[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][j]=1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则说明“相遇”。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23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EA378-B282-4C11-83DB-00BBBF48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折半搜索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4190DF-C716-4F7E-A407-D3CFBD93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折半搜索，又称 </a:t>
            </a:r>
            <a:r>
              <a:rPr lang="en-US" altLang="zh-CN" dirty="0"/>
              <a:t>meet in the middle</a:t>
            </a:r>
            <a:r>
              <a:rPr lang="zh-CN" altLang="en-US" dirty="0"/>
              <a:t>。主要思想是将整个搜索过程分成两半，分别搜索，最后将两半的结果合并。由于搜索的复杂度往往是指数级的，而折半搜索可以使指数减半，也就能使复杂度开方。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例题</a:t>
            </a:r>
            <a:r>
              <a:rPr lang="en-US" altLang="zh-CN" dirty="0"/>
              <a:t>】</a:t>
            </a:r>
            <a:r>
              <a:rPr lang="zh-CN" altLang="en-US" dirty="0"/>
              <a:t>：有</a:t>
            </a:r>
            <a:r>
              <a:rPr lang="en-US" altLang="zh-CN" dirty="0"/>
              <a:t>n</a:t>
            </a:r>
            <a:r>
              <a:rPr lang="zh-CN" altLang="en-US" dirty="0"/>
              <a:t>盏灯，每盏灯与若干盏灯相连，每盏灯上都有一个开关，如果按下一盏灯上的开关，这盏灯以及与之相连的所有灯的开关状态都会改变。一开始所有灯都是关着的，你需要将所有灯打开，求最小的按开关次数。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0189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B317C-C277-402E-A5FB-D22C6A16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折半搜索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F1422A-A532-490A-9395-E4F7B0A56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en-US" altLang="zh-CN" dirty="0"/>
              <a:t>【</a:t>
            </a:r>
            <a:r>
              <a:rPr lang="zh-CN" altLang="en-US" dirty="0"/>
              <a:t>解法</a:t>
            </a:r>
            <a:r>
              <a:rPr lang="en-US" altLang="zh-CN" dirty="0"/>
              <a:t>】</a:t>
            </a:r>
            <a:r>
              <a:rPr lang="zh-CN" altLang="en-US" dirty="0"/>
              <a:t>：若暴力</a:t>
            </a:r>
            <a:r>
              <a:rPr lang="en-US" altLang="zh-CN" dirty="0"/>
              <a:t>DFS</a:t>
            </a:r>
            <a:r>
              <a:rPr lang="zh-CN" altLang="en-US" dirty="0"/>
              <a:t>每盏灯开关状态，则复杂度为</a:t>
            </a:r>
            <a:r>
              <a:rPr lang="en-US" altLang="zh-CN" dirty="0"/>
              <a:t>O(2^n),</a:t>
            </a:r>
            <a:r>
              <a:rPr lang="zh-CN" altLang="en-US" dirty="0"/>
              <a:t>必然超时。但如果折半搜索，时间复杂度可以优化至</a:t>
            </a:r>
            <a:r>
              <a:rPr lang="en-US" altLang="zh-CN" dirty="0"/>
              <a:t>O(n*2^(n/2))</a:t>
            </a:r>
            <a:r>
              <a:rPr lang="zh-CN" altLang="en-US" dirty="0"/>
              <a:t>。问题转化为：</a:t>
            </a:r>
            <a:r>
              <a:rPr lang="zh-CN" altLang="en-US" b="1" dirty="0"/>
              <a:t>只使用编号</a:t>
            </a:r>
            <a:r>
              <a:rPr lang="en-US" altLang="zh-CN" b="1" dirty="0"/>
              <a:t>1~mid </a:t>
            </a:r>
            <a:r>
              <a:rPr lang="zh-CN" altLang="en-US" b="1" dirty="0"/>
              <a:t>的开关</a:t>
            </a:r>
            <a:r>
              <a:rPr lang="zh-CN" altLang="en-US" dirty="0"/>
              <a:t>可达状态，再找出</a:t>
            </a:r>
            <a:r>
              <a:rPr lang="zh-CN" altLang="en-US" b="1" dirty="0"/>
              <a:t>只使用另一半开关</a:t>
            </a:r>
            <a:r>
              <a:rPr lang="zh-CN" altLang="en-US" dirty="0"/>
              <a:t>能到达的状态。如果前半段和后半段开启的灯</a:t>
            </a:r>
            <a:r>
              <a:rPr lang="zh-CN" altLang="en-US" b="1" dirty="0"/>
              <a:t>互补</a:t>
            </a:r>
            <a:r>
              <a:rPr lang="zh-CN" altLang="en-US" dirty="0"/>
              <a:t>，将这两段合并起来就得到了一种将所有灯打开的方案。</a:t>
            </a:r>
            <a:endParaRPr lang="en-US" altLang="zh-CN" dirty="0"/>
          </a:p>
          <a:p>
            <a:r>
              <a:rPr lang="zh-CN" altLang="en-US" dirty="0"/>
              <a:t>具体实现时，可以把前半段的状态以及达到每种状态的最少按开关次数存储在 </a:t>
            </a:r>
            <a:r>
              <a:rPr lang="en-US" altLang="zh-CN" dirty="0"/>
              <a:t>map </a:t>
            </a:r>
            <a:r>
              <a:rPr lang="zh-CN" altLang="en-US" dirty="0"/>
              <a:t>里面，搜索后半段时，每搜出一种方案，就把它与互补的第一段方案合并来更新答案。</a:t>
            </a:r>
            <a:endParaRPr lang="en-US" altLang="zh-CN" dirty="0"/>
          </a:p>
          <a:p>
            <a:r>
              <a:rPr lang="zh-CN" altLang="en-US" dirty="0"/>
              <a:t>题目来源：</a:t>
            </a:r>
            <a:r>
              <a:rPr lang="en-US" altLang="zh-CN" dirty="0"/>
              <a:t>【</a:t>
            </a:r>
            <a:r>
              <a:rPr lang="zh-CN" altLang="en-US" dirty="0"/>
              <a:t>洛谷</a:t>
            </a:r>
            <a:r>
              <a:rPr lang="en-US" altLang="zh-CN" dirty="0"/>
              <a:t>P2962</a:t>
            </a:r>
            <a:r>
              <a:rPr lang="zh-CN" altLang="en-US" dirty="0"/>
              <a:t>：</a:t>
            </a:r>
            <a:r>
              <a:rPr lang="en-US" altLang="zh-CN" dirty="0"/>
              <a:t>USACO-09Nov-Light-</a:t>
            </a:r>
            <a:r>
              <a:rPr lang="zh-CN" altLang="en-US" dirty="0"/>
              <a:t>灯</a:t>
            </a:r>
            <a:r>
              <a:rPr lang="en-US" altLang="zh-CN" dirty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406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F8308-BC97-4FD4-A3DB-F2C1D195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其他几种搜索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C36E4E-453D-427C-AF52-5B7B2E5719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【A*】</a:t>
                </a:r>
                <a:r>
                  <a:rPr lang="zh-CN" altLang="en-US" dirty="0"/>
                  <a:t>，是</a:t>
                </a:r>
                <a:r>
                  <a:rPr lang="en-US" altLang="zh-CN" dirty="0"/>
                  <a:t>BFS</a:t>
                </a:r>
                <a:r>
                  <a:rPr lang="zh-CN" altLang="en-US" dirty="0"/>
                  <a:t>的一种改进。定义距离函数</a:t>
                </a:r>
                <a:r>
                  <a:rPr lang="en-US" altLang="zh-CN" dirty="0"/>
                  <a:t>g(x) </a:t>
                </a:r>
                <a:r>
                  <a:rPr lang="zh-CN" altLang="en-US" dirty="0"/>
                  <a:t>表示当前状态到起点的距离，距离函数</a:t>
                </a:r>
                <a:r>
                  <a:rPr lang="en-US" altLang="zh-CN" dirty="0"/>
                  <a:t>h(x)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h*(x),</a:t>
                </a:r>
                <a:r>
                  <a:rPr lang="zh-CN" altLang="en-US" dirty="0"/>
                  <a:t>表示当前状态到目标的距离，估值函数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每次从优先队列中选取一个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值最小的更新状态。可以证明，在某些情况下，</a:t>
                </a:r>
                <a:r>
                  <a:rPr lang="en-US" altLang="zh-CN" dirty="0"/>
                  <a:t>A*</a:t>
                </a:r>
                <a:r>
                  <a:rPr lang="zh-CN" altLang="en-US" dirty="0"/>
                  <a:t>算法表现十分优秀，能以近乎“直线”的状态达到目标。</a:t>
                </a:r>
                <a:endParaRPr lang="en-US" altLang="zh-CN" dirty="0"/>
              </a:p>
              <a:p>
                <a:r>
                  <a:rPr lang="en-US" altLang="zh-CN" dirty="0"/>
                  <a:t>【</a:t>
                </a:r>
                <a:r>
                  <a:rPr lang="zh-CN" altLang="en-US" dirty="0"/>
                  <a:t>启发式搜索</a:t>
                </a:r>
                <a:r>
                  <a:rPr lang="en-US" altLang="zh-CN" dirty="0"/>
                  <a:t>】</a:t>
                </a:r>
                <a:r>
                  <a:rPr lang="zh-CN" altLang="en-US" dirty="0"/>
                  <a:t>，更偏向于剪枝优化，定义估价函数</a:t>
                </a:r>
                <a:r>
                  <a:rPr lang="en-US" altLang="zh-CN" dirty="0"/>
                  <a:t>f,</a:t>
                </a:r>
                <a:r>
                  <a:rPr lang="zh-CN" altLang="en-US" dirty="0"/>
                  <a:t>对状态进行分析，判断是“取”还是“不取”，选取更优的转移方向，或是剪掉不必要的转移方向。例如</a:t>
                </a:r>
                <a:r>
                  <a:rPr lang="en-US" altLang="zh-CN" dirty="0"/>
                  <a:t>【NOIP2005-</a:t>
                </a:r>
                <a:r>
                  <a:rPr lang="zh-CN" altLang="en-US" dirty="0"/>
                  <a:t>采药</a:t>
                </a:r>
                <a:r>
                  <a:rPr lang="en-US" altLang="zh-CN" dirty="0"/>
                  <a:t>】</a:t>
                </a:r>
                <a:r>
                  <a:rPr lang="zh-CN" altLang="en-US" dirty="0"/>
                  <a:t>，这个</a:t>
                </a:r>
                <a:r>
                  <a:rPr lang="en-US" altLang="zh-CN" dirty="0"/>
                  <a:t>01</a:t>
                </a:r>
                <a:r>
                  <a:rPr lang="zh-CN" altLang="en-US" dirty="0"/>
                  <a:t>背包的题目就可以用启发式搜索做。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C36E4E-453D-427C-AF52-5B7B2E5719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231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01610-03E9-435E-9B07-A28642E03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0A72C-9CB5-47BC-9AE1-2E447554C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191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以如下的</a:t>
            </a:r>
            <a:r>
              <a:rPr lang="en-US" altLang="zh-CN" dirty="0"/>
              <a:t>DFS</a:t>
            </a:r>
            <a:r>
              <a:rPr lang="zh-CN" altLang="en-US" dirty="0"/>
              <a:t>模板作为例子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altLang="zh-CN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zh-CN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最坏情况</a:t>
            </a:r>
            <a:r>
              <a:rPr lang="en-US" altLang="zh-CN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now;  // now</a:t>
            </a:r>
            <a:r>
              <a:rPr lang="zh-CN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为当前答案</a:t>
            </a:r>
          </a:p>
          <a:p>
            <a:pPr marL="0" indent="0">
              <a:buNone/>
            </a:pPr>
            <a:r>
              <a:rPr lang="en-US" altLang="zh-CN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altLang="zh-CN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传入数值</a:t>
            </a:r>
            <a:r>
              <a:rPr lang="en-US" altLang="zh-CN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CN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zh-CN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到达目的地</a:t>
            </a:r>
            <a:r>
              <a:rPr lang="en-US" altLang="zh-CN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CN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altLang="zh-CN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zh-CN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从当前解与已有解中选最优</a:t>
            </a:r>
            <a:r>
              <a:rPr lang="en-US" altLang="zh-CN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zh-CN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遍历所有可能性</a:t>
            </a:r>
            <a:r>
              <a:rPr lang="en-US" altLang="zh-CN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zh-CN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可行</a:t>
            </a:r>
            <a:r>
              <a:rPr lang="en-US" altLang="zh-CN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CN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zh-CN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进行操作</a:t>
            </a:r>
            <a:r>
              <a:rPr lang="en-US" altLang="zh-CN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altLang="zh-CN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缩小规模</a:t>
            </a:r>
            <a:r>
              <a:rPr lang="en-US" altLang="zh-CN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zh-CN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撤回操作</a:t>
            </a:r>
            <a:r>
              <a:rPr lang="en-US" altLang="zh-CN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  </a:t>
            </a:r>
          </a:p>
          <a:p>
            <a:pPr marL="0" indent="0">
              <a:buNone/>
            </a:pPr>
            <a:r>
              <a:rPr lang="en-US" altLang="zh-CN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816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80133-EE9C-429E-8F99-6B0C9B96E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记忆化搜索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7A2DA2-D2F9-40FC-A86B-20912D0C6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3842"/>
          </a:xfrm>
        </p:spPr>
        <p:txBody>
          <a:bodyPr>
            <a:normAutofit/>
          </a:bodyPr>
          <a:lstStyle/>
          <a:p>
            <a:r>
              <a:rPr lang="zh-CN" altLang="en-US" dirty="0"/>
              <a:t>在搜索过程中，往往会重复搜索到某些状态很多次，造成大量的时间浪费，此时可用数组记忆状态。常见方法：</a:t>
            </a:r>
            <a:r>
              <a:rPr lang="en-US" altLang="zh-CN" dirty="0"/>
              <a:t>vis</a:t>
            </a:r>
            <a:r>
              <a:rPr lang="zh-CN" altLang="en-US" dirty="0"/>
              <a:t>数组。</a:t>
            </a:r>
            <a:r>
              <a:rPr lang="en-US" altLang="zh-CN" dirty="0" err="1"/>
              <a:t>dfs</a:t>
            </a:r>
            <a:r>
              <a:rPr lang="zh-CN" altLang="en-US" dirty="0"/>
              <a:t>过程中的状态用数组去表示，比如背包问题用搜索算法去解决，则需要两个变量：剩余容量，（正在</a:t>
            </a:r>
            <a:r>
              <a:rPr lang="en-US" altLang="zh-CN" dirty="0"/>
              <a:t>/</a:t>
            </a:r>
            <a:r>
              <a:rPr lang="zh-CN" altLang="en-US" dirty="0"/>
              <a:t>已经）考虑物品的数目。</a:t>
            </a:r>
            <a:endParaRPr lang="en-US" altLang="zh-CN" dirty="0"/>
          </a:p>
          <a:p>
            <a:r>
              <a:rPr lang="zh-CN" altLang="en-US" dirty="0"/>
              <a:t>注意：数组表示状态时，不能包含答案。即答案应该是作为数据存储在数组中的，不应以下标形式出现。所以记忆化搜索里的</a:t>
            </a:r>
            <a:r>
              <a:rPr lang="en-US" altLang="zh-CN" dirty="0" err="1"/>
              <a:t>dfs</a:t>
            </a:r>
            <a:r>
              <a:rPr lang="zh-CN" altLang="en-US" dirty="0"/>
              <a:t>的形参不应该有“当前答案”，“</a:t>
            </a:r>
            <a:r>
              <a:rPr lang="en-US" altLang="zh-CN" dirty="0" err="1"/>
              <a:t>nowans</a:t>
            </a:r>
            <a:r>
              <a:rPr lang="zh-CN" altLang="en-US" dirty="0"/>
              <a:t>”之类的存在，而应该仅仅是状态的表示。</a:t>
            </a:r>
            <a:endParaRPr lang="en-US" altLang="zh-CN" dirty="0"/>
          </a:p>
          <a:p>
            <a:r>
              <a:rPr lang="zh-CN" altLang="en-US" dirty="0"/>
              <a:t>记忆化搜索是搜索，但更像</a:t>
            </a:r>
            <a:r>
              <a:rPr lang="en-US" altLang="zh-CN" dirty="0" err="1"/>
              <a:t>dp</a:t>
            </a:r>
            <a:r>
              <a:rPr lang="zh-CN" altLang="en-US" dirty="0"/>
              <a:t>，因为大部分的记忆化搜索和不加优化的</a:t>
            </a:r>
            <a:r>
              <a:rPr lang="en-US" altLang="zh-CN" dirty="0" err="1"/>
              <a:t>dp</a:t>
            </a:r>
            <a:r>
              <a:rPr lang="zh-CN" altLang="en-US" dirty="0"/>
              <a:t>相比，时空复杂度是类似的。所以一些</a:t>
            </a:r>
            <a:r>
              <a:rPr lang="en-US" altLang="zh-CN" dirty="0" err="1"/>
              <a:t>dp</a:t>
            </a:r>
            <a:r>
              <a:rPr lang="zh-CN" altLang="en-US" dirty="0"/>
              <a:t>题想不出也可以用这种方式去思考。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3053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205891-86A9-45DA-8EE0-77CC0DE6A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7225"/>
            <a:ext cx="10515600" cy="55573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g[MAXN];  //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定义记忆化数组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最坏情况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now;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传入数值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(g[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规模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!= 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无效数值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return;  //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说明此状态已经遍历过，返回（解）。</a:t>
            </a:r>
          </a:p>
          <a:p>
            <a:pPr marL="0" indent="0">
              <a:buNone/>
            </a:pP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到达目的地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从当前解与已有解中选最优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//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或输出解，视情况而定</a:t>
            </a:r>
          </a:p>
          <a:p>
            <a:pPr marL="0" indent="0">
              <a:buNone/>
            </a:pP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遍历所有可能性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可行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进行操作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缩小规模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撤回操作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(g, 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无效数值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(g));  //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初始化记忆化数组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93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60B3F-6B7D-4442-B401-6BA682C8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 进阶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89895-7118-4491-A7B8-E32559995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搜索，不仅仅是</a:t>
            </a:r>
            <a:r>
              <a:rPr lang="en-US" altLang="zh-CN" dirty="0"/>
              <a:t>DFS</a:t>
            </a:r>
            <a:r>
              <a:rPr lang="zh-CN" altLang="en-US" dirty="0"/>
              <a:t>，</a:t>
            </a:r>
            <a:r>
              <a:rPr lang="en-US" altLang="zh-CN" dirty="0"/>
              <a:t>BFS</a:t>
            </a:r>
            <a:r>
              <a:rPr lang="zh-CN" altLang="en-US" dirty="0"/>
              <a:t>，我们这里的搜索，指的是对状态空间进行穷举，以找到最优解或是统计合法解的个数。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搜索有很多优化方式，常见的有缩小状态空间，更换搜索顺序，剪枝等技巧。搜索是很多高级算法的基础，在</a:t>
            </a:r>
            <a:r>
              <a:rPr lang="en-US" altLang="zh-CN" dirty="0"/>
              <a:t>OI</a:t>
            </a:r>
            <a:r>
              <a:rPr lang="zh-CN" altLang="en-US" dirty="0"/>
              <a:t>中，搜索往往也能得到部分分，如果优化得当，甚至可以拿到很多分。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在一些特殊情况下，搜索与“暴力”、“枚举”、“模拟”等算法名词混用，不过它们仍是不同的解题方法，需要有针对性的理解。</a:t>
            </a:r>
          </a:p>
        </p:txBody>
      </p:sp>
    </p:spTree>
    <p:extLst>
      <p:ext uri="{BB962C8B-B14F-4D97-AF65-F5344CB8AC3E}">
        <p14:creationId xmlns:p14="http://schemas.microsoft.com/office/powerpoint/2010/main" val="2501726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0F9CC-78F6-4107-AE27-8753B976D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最优性剪枝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99D7D-D558-4AAF-B4ED-0E8F6A5B0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zh-CN" altLang="en-US" dirty="0"/>
              <a:t>如果当前状态已经比之前的某个答案更劣，那么就可以停止搜索返回前一个状态。例如，使用</a:t>
            </a:r>
            <a:r>
              <a:rPr lang="en-US" altLang="zh-CN" dirty="0"/>
              <a:t>BFS</a:t>
            </a:r>
            <a:r>
              <a:rPr lang="zh-CN" altLang="en-US" dirty="0"/>
              <a:t>求迷宫最短出路，已经找到一条路径长度为</a:t>
            </a:r>
            <a:r>
              <a:rPr lang="en-US" altLang="zh-CN" dirty="0"/>
              <a:t>20</a:t>
            </a:r>
            <a:r>
              <a:rPr lang="zh-CN" altLang="en-US" dirty="0"/>
              <a:t>，当前这个状态已经走了</a:t>
            </a:r>
            <a:r>
              <a:rPr lang="en-US" altLang="zh-CN" dirty="0"/>
              <a:t>20</a:t>
            </a:r>
            <a:r>
              <a:rPr lang="zh-CN" altLang="en-US" dirty="0"/>
              <a:t>格，还没到终点，就不必等“达到终点”再去判断路径长度的优劣，直接</a:t>
            </a:r>
            <a:r>
              <a:rPr lang="en-US" altLang="zh-CN" dirty="0"/>
              <a:t>return</a:t>
            </a:r>
            <a:r>
              <a:rPr lang="zh-CN" altLang="en-US" dirty="0"/>
              <a:t>即可，</a:t>
            </a:r>
            <a:endParaRPr lang="en-US" altLang="zh-CN" dirty="0"/>
          </a:p>
          <a:p>
            <a:r>
              <a:rPr lang="zh-CN" altLang="en-US" dirty="0"/>
              <a:t>只需要在</a:t>
            </a:r>
            <a:r>
              <a:rPr lang="en-US" altLang="zh-CN" dirty="0" err="1"/>
              <a:t>dfs</a:t>
            </a:r>
            <a:r>
              <a:rPr lang="zh-CN" altLang="en-US" dirty="0"/>
              <a:t>开始加入判断即可。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(now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比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的答案还要差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) return;</a:t>
            </a:r>
          </a:p>
          <a:p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最优性剪枝不和记忆化冲突。记忆化搜索中，如果某个状态被判定为不必要的劣状态，也没必要用数组去存，反正答案不优。</a:t>
            </a:r>
          </a:p>
        </p:txBody>
      </p:sp>
    </p:spTree>
    <p:extLst>
      <p:ext uri="{BB962C8B-B14F-4D97-AF65-F5344CB8AC3E}">
        <p14:creationId xmlns:p14="http://schemas.microsoft.com/office/powerpoint/2010/main" val="3189906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B0255-245C-42EF-92F2-1DCE5E60F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可行性剪枝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F687CF-D113-4515-B030-B2148D9E7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当前答案已经不可行</a:t>
            </a:r>
            <a:r>
              <a:rPr lang="en-US" altLang="zh-CN" dirty="0"/>
              <a:t>/</a:t>
            </a:r>
            <a:r>
              <a:rPr lang="zh-CN" altLang="en-US" dirty="0"/>
              <a:t>不可用了，则这个状态可以直接返回不再搜索下去了。例如搜索求解</a:t>
            </a:r>
            <a:r>
              <a:rPr lang="en-US" altLang="zh-CN" b="1" dirty="0"/>
              <a:t>Sudoku</a:t>
            </a:r>
            <a:r>
              <a:rPr lang="zh-CN" altLang="en-US" dirty="0"/>
              <a:t>，当前状态下：“某个数字已经填写</a:t>
            </a:r>
            <a:r>
              <a:rPr lang="en-US" altLang="zh-CN" dirty="0"/>
              <a:t>9</a:t>
            </a:r>
            <a:r>
              <a:rPr lang="zh-CN" altLang="en-US" dirty="0"/>
              <a:t>个了但还剩很多行</a:t>
            </a:r>
            <a:r>
              <a:rPr lang="en-US" altLang="zh-CN" dirty="0"/>
              <a:t>/</a:t>
            </a:r>
            <a:r>
              <a:rPr lang="zh-CN" altLang="en-US" dirty="0"/>
              <a:t>列</a:t>
            </a:r>
            <a:r>
              <a:rPr lang="en-US" altLang="zh-CN" dirty="0"/>
              <a:t>/</a:t>
            </a:r>
            <a:r>
              <a:rPr lang="zh-CN" altLang="en-US" dirty="0"/>
              <a:t>块是空着的”，“某一行</a:t>
            </a:r>
            <a:r>
              <a:rPr lang="en-US" altLang="zh-CN" dirty="0"/>
              <a:t>/</a:t>
            </a:r>
            <a:r>
              <a:rPr lang="zh-CN" altLang="en-US" dirty="0"/>
              <a:t>列</a:t>
            </a:r>
            <a:r>
              <a:rPr lang="en-US" altLang="zh-CN" dirty="0"/>
              <a:t>/</a:t>
            </a:r>
            <a:r>
              <a:rPr lang="zh-CN" altLang="en-US" dirty="0"/>
              <a:t>块 数字重复”，等很多违背可行性的状态，就没有必要继续搜索下去了。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同最优化剪枝一样，可行性剪枝也是如此。</a:t>
            </a:r>
            <a:endParaRPr lang="en-US" altLang="zh-CN" dirty="0"/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当前解已不可用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) return;</a:t>
            </a:r>
          </a:p>
          <a:p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当然它也不和前面的优化方法冲突，从某种意义上来说，可行性剪枝和最优化剪枝是完全一样的优化技巧。</a:t>
            </a:r>
          </a:p>
        </p:txBody>
      </p:sp>
    </p:spTree>
    <p:extLst>
      <p:ext uri="{BB962C8B-B14F-4D97-AF65-F5344CB8AC3E}">
        <p14:creationId xmlns:p14="http://schemas.microsoft.com/office/powerpoint/2010/main" val="1906277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6DC84-983C-4610-AFF9-BA827D1B5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剪枝思路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57249-A36B-4D28-B8B6-8440BF67A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不同的题目剪枝方法不一样，记忆化，最优化，可行化是常见的常用的剪枝技巧，具体问题还需具体分析。</a:t>
            </a:r>
            <a:endParaRPr lang="en-US" altLang="zh-CN" dirty="0"/>
          </a:p>
          <a:p>
            <a:r>
              <a:rPr lang="zh-CN" altLang="en-US" dirty="0"/>
              <a:t>常见剪枝思路：</a:t>
            </a:r>
            <a:endParaRPr lang="en-US" altLang="zh-CN" dirty="0"/>
          </a:p>
          <a:p>
            <a:r>
              <a:rPr lang="en-US" altLang="zh-CN" dirty="0"/>
              <a:t>【1】</a:t>
            </a:r>
            <a:r>
              <a:rPr lang="zh-CN" altLang="en-US" dirty="0"/>
              <a:t>极端法：假设后续一直是最理想</a:t>
            </a:r>
            <a:r>
              <a:rPr lang="en-US" altLang="zh-CN" dirty="0"/>
              <a:t>/</a:t>
            </a:r>
            <a:r>
              <a:rPr lang="zh-CN" altLang="en-US" dirty="0"/>
              <a:t>最优的情况都不能满足，那么实际肯定也达不到这种最优化的状态。</a:t>
            </a:r>
            <a:endParaRPr lang="en-US" altLang="zh-CN" dirty="0"/>
          </a:p>
          <a:p>
            <a:r>
              <a:rPr lang="en-US" altLang="zh-CN" dirty="0"/>
              <a:t>【2】</a:t>
            </a:r>
            <a:r>
              <a:rPr lang="zh-CN" altLang="en-US" dirty="0"/>
              <a:t>调整法：通过模型建立得知状态“肯定没有前途”，直接剪掉，对于状态树而言就是剪掉子树。</a:t>
            </a:r>
            <a:endParaRPr lang="en-US" altLang="zh-CN" dirty="0"/>
          </a:p>
          <a:p>
            <a:r>
              <a:rPr lang="en-US" altLang="zh-CN" dirty="0"/>
              <a:t>【3】</a:t>
            </a:r>
            <a:r>
              <a:rPr lang="zh-CN" altLang="en-US" dirty="0"/>
              <a:t>数学法：通过方程、不等式、估值等方法计算状态的边界，可减少不必要的搜索量。</a:t>
            </a:r>
          </a:p>
        </p:txBody>
      </p:sp>
    </p:spTree>
    <p:extLst>
      <p:ext uri="{BB962C8B-B14F-4D97-AF65-F5344CB8AC3E}">
        <p14:creationId xmlns:p14="http://schemas.microsoft.com/office/powerpoint/2010/main" val="2685920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25AE4-9F1F-4216-BC2D-878D2D8C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POJ2676 Sudoku】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68E68A-6DB9-49B1-901E-9EA9F0DCA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题目大意</a:t>
            </a:r>
            <a:r>
              <a:rPr lang="en-US" altLang="zh-CN" dirty="0"/>
              <a:t>】</a:t>
            </a:r>
            <a:r>
              <a:rPr lang="zh-CN" altLang="en-US" dirty="0"/>
              <a:t>给一个</a:t>
            </a:r>
            <a:r>
              <a:rPr lang="en-US" altLang="zh-CN" dirty="0"/>
              <a:t>Sudoku</a:t>
            </a:r>
            <a:r>
              <a:rPr lang="zh-CN" altLang="en-US" dirty="0"/>
              <a:t>的局面，其中</a:t>
            </a:r>
            <a:r>
              <a:rPr lang="en-US" altLang="zh-CN" dirty="0"/>
              <a:t>0</a:t>
            </a:r>
            <a:r>
              <a:rPr lang="zh-CN" altLang="en-US" dirty="0"/>
              <a:t>表示空白未填数字，要求每个格子里都填上</a:t>
            </a:r>
            <a:r>
              <a:rPr lang="en-US" altLang="zh-CN" dirty="0"/>
              <a:t>1~9</a:t>
            </a:r>
            <a:r>
              <a:rPr lang="zh-CN" altLang="en-US" dirty="0"/>
              <a:t>，使得</a:t>
            </a:r>
            <a:r>
              <a:rPr lang="en-US" altLang="zh-CN" dirty="0"/>
              <a:t>9</a:t>
            </a:r>
            <a:r>
              <a:rPr lang="zh-CN" altLang="en-US" dirty="0"/>
              <a:t>*</a:t>
            </a:r>
            <a:r>
              <a:rPr lang="en-US" altLang="zh-CN" dirty="0"/>
              <a:t>9</a:t>
            </a:r>
            <a:r>
              <a:rPr lang="zh-CN" altLang="en-US" dirty="0"/>
              <a:t>棋盘上每行每列每块的数字都不重复。输出解。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  <a:r>
              <a:rPr lang="zh-CN" altLang="en-US" dirty="0"/>
              <a:t>输入数据包括多组，每组</a:t>
            </a:r>
            <a:r>
              <a:rPr lang="en-US" altLang="zh-CN" dirty="0"/>
              <a:t>9</a:t>
            </a:r>
            <a:r>
              <a:rPr lang="zh-CN" altLang="en-US" dirty="0"/>
              <a:t>行，是一个包含</a:t>
            </a:r>
            <a:r>
              <a:rPr lang="en-US" altLang="zh-CN" dirty="0"/>
              <a:t>9</a:t>
            </a:r>
            <a:r>
              <a:rPr lang="zh-CN" altLang="en-US" dirty="0"/>
              <a:t>个数字的字符串，表示棋盘。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输出</a:t>
            </a:r>
            <a:r>
              <a:rPr lang="en-US" altLang="zh-CN" dirty="0"/>
              <a:t>】</a:t>
            </a:r>
            <a:r>
              <a:rPr lang="zh-CN" altLang="en-US" dirty="0"/>
              <a:t>和输入格式一样，对于每个测试点输出</a:t>
            </a:r>
            <a:r>
              <a:rPr lang="en-US" altLang="zh-CN" dirty="0"/>
              <a:t>9</a:t>
            </a:r>
            <a:r>
              <a:rPr lang="zh-CN" altLang="en-US" dirty="0"/>
              <a:t>行，每一行是一个包含</a:t>
            </a:r>
            <a:r>
              <a:rPr lang="en-US" altLang="zh-CN" dirty="0"/>
              <a:t>9</a:t>
            </a:r>
            <a:r>
              <a:rPr lang="zh-CN" altLang="en-US" dirty="0"/>
              <a:t>个数字的字符串，表示棋盘。不要有多余的行末空格。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3503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F46FF-B765-4E8C-880A-800777EB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POJ2676 Sudoku】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DC6BF5-F7B1-474E-98C7-B8153E6FF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zh-CN" altLang="en-US" dirty="0"/>
              <a:t>，搜索每个格子可以填哪些数字。纯粹的填完后再验证必然会导致超时，考虑剪枝优化。假设当前格子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dirty="0"/>
              <a:t>对应的是第</a:t>
            </a:r>
            <a:r>
              <a:rPr lang="en-US" altLang="zh-CN" dirty="0"/>
              <a:t>x</a:t>
            </a:r>
            <a:r>
              <a:rPr lang="zh-CN" altLang="en-US" dirty="0"/>
              <a:t>行第</a:t>
            </a:r>
            <a:r>
              <a:rPr lang="en-US" altLang="zh-CN" dirty="0"/>
              <a:t>y</a:t>
            </a:r>
            <a:r>
              <a:rPr lang="zh-CN" altLang="en-US" dirty="0"/>
              <a:t>列第</a:t>
            </a:r>
            <a:r>
              <a:rPr lang="en-US" altLang="zh-CN" dirty="0"/>
              <a:t>k</a:t>
            </a:r>
            <a:r>
              <a:rPr lang="zh-CN" altLang="en-US" dirty="0"/>
              <a:t>块。需要满足几个条件。</a:t>
            </a:r>
            <a:endParaRPr lang="en-US" altLang="zh-CN" dirty="0"/>
          </a:p>
          <a:p>
            <a:r>
              <a:rPr lang="en-US" altLang="zh-CN" dirty="0"/>
              <a:t>【1】x</a:t>
            </a:r>
            <a:r>
              <a:rPr lang="zh-CN" altLang="en-US" dirty="0"/>
              <a:t>行数字不能重复</a:t>
            </a:r>
            <a:endParaRPr lang="en-US" altLang="zh-CN" dirty="0"/>
          </a:p>
          <a:p>
            <a:r>
              <a:rPr lang="en-US" altLang="zh-CN" dirty="0"/>
              <a:t>【2】y</a:t>
            </a:r>
            <a:r>
              <a:rPr lang="zh-CN" altLang="en-US" dirty="0"/>
              <a:t>列数字不能重复</a:t>
            </a:r>
            <a:endParaRPr lang="en-US" altLang="zh-CN" dirty="0"/>
          </a:p>
          <a:p>
            <a:r>
              <a:rPr lang="en-US" altLang="zh-CN" dirty="0"/>
              <a:t>【3】k</a:t>
            </a:r>
            <a:r>
              <a:rPr lang="zh-CN" altLang="en-US" dirty="0"/>
              <a:t>块数字不能重复</a:t>
            </a:r>
            <a:endParaRPr lang="en-US" altLang="zh-CN" dirty="0"/>
          </a:p>
          <a:p>
            <a:r>
              <a:rPr lang="en-US" altLang="zh-CN" dirty="0"/>
              <a:t>【4】(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尚未填写数字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还可以有其他剪枝优化，</a:t>
            </a:r>
            <a:r>
              <a:rPr lang="zh-CN" altLang="en-US" b="1" dirty="0"/>
              <a:t>怎么剪</a:t>
            </a:r>
            <a:r>
              <a:rPr lang="zh-CN" altLang="en-US" dirty="0"/>
              <a:t>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5481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D4677-6481-4C3D-8C40-5F04F9C1E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CF-Gym100825C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KenKen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3CEC3A-957D-4D51-805E-011A6C61D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题目大意</a:t>
            </a:r>
            <a:r>
              <a:rPr lang="en-US" altLang="zh-CN" dirty="0"/>
              <a:t>】</a:t>
            </a:r>
            <a:r>
              <a:rPr lang="zh-CN" altLang="en-US" dirty="0"/>
              <a:t>给定</a:t>
            </a:r>
            <a:r>
              <a:rPr lang="en-US" altLang="zh-CN" dirty="0" err="1"/>
              <a:t>KenKen</a:t>
            </a:r>
            <a:r>
              <a:rPr lang="zh-CN" altLang="en-US" dirty="0"/>
              <a:t>局面的某一块，按</a:t>
            </a:r>
            <a:r>
              <a:rPr lang="en-US" altLang="zh-CN" dirty="0" err="1"/>
              <a:t>KenKen</a:t>
            </a:r>
            <a:r>
              <a:rPr lang="zh-CN" altLang="en-US" dirty="0"/>
              <a:t>规则（同行同列不重复，给定数字运算后得到特定结果），能够有多少种不同的计算方式？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  <a:r>
              <a:rPr lang="zh-CN" altLang="en-US" dirty="0"/>
              <a:t>第一行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m</a:t>
            </a:r>
            <a:r>
              <a:rPr lang="zh-CN" altLang="en-US" dirty="0"/>
              <a:t>，</a:t>
            </a:r>
            <a:r>
              <a:rPr lang="en-US" altLang="zh-CN" dirty="0"/>
              <a:t>t</a:t>
            </a:r>
            <a:r>
              <a:rPr lang="zh-CN" altLang="en-US" dirty="0"/>
              <a:t>，</a:t>
            </a:r>
            <a:r>
              <a:rPr lang="en-US" altLang="zh-CN" dirty="0"/>
              <a:t>op</a:t>
            </a:r>
            <a:r>
              <a:rPr lang="zh-CN" altLang="en-US" dirty="0"/>
              <a:t>表示</a:t>
            </a:r>
            <a:r>
              <a:rPr lang="en-US" altLang="zh-CN" dirty="0"/>
              <a:t>n*n</a:t>
            </a:r>
            <a:r>
              <a:rPr lang="zh-CN" altLang="en-US" dirty="0"/>
              <a:t>，</a:t>
            </a:r>
            <a:r>
              <a:rPr lang="en-US" altLang="zh-CN" dirty="0"/>
              <a:t>m</a:t>
            </a:r>
            <a:r>
              <a:rPr lang="zh-CN" altLang="en-US" dirty="0"/>
              <a:t>个格子，运算结果</a:t>
            </a:r>
            <a:r>
              <a:rPr lang="en-US" altLang="zh-CN" dirty="0"/>
              <a:t>t</a:t>
            </a:r>
            <a:r>
              <a:rPr lang="zh-CN" altLang="en-US" dirty="0"/>
              <a:t>，运算方式</a:t>
            </a:r>
            <a:r>
              <a:rPr lang="en-US" altLang="zh-CN" dirty="0"/>
              <a:t>op</a:t>
            </a:r>
            <a:r>
              <a:rPr lang="zh-CN" altLang="en-US" dirty="0"/>
              <a:t>。下一行</a:t>
            </a:r>
            <a:r>
              <a:rPr lang="en-US" altLang="zh-CN" dirty="0"/>
              <a:t>2</a:t>
            </a:r>
            <a:r>
              <a:rPr lang="zh-CN" altLang="en-US" dirty="0"/>
              <a:t>*</a:t>
            </a:r>
            <a:r>
              <a:rPr lang="en-US" altLang="zh-CN" dirty="0"/>
              <a:t>m</a:t>
            </a:r>
            <a:r>
              <a:rPr lang="zh-CN" altLang="en-US" dirty="0"/>
              <a:t>个数表示</a:t>
            </a:r>
            <a:r>
              <a:rPr lang="en-US" altLang="zh-CN" dirty="0"/>
              <a:t>m</a:t>
            </a:r>
            <a:r>
              <a:rPr lang="zh-CN" altLang="en-US" dirty="0"/>
              <a:t>个格子在棋盘上的位置。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输出</a:t>
            </a:r>
            <a:r>
              <a:rPr lang="en-US" altLang="zh-CN" dirty="0"/>
              <a:t>】</a:t>
            </a:r>
            <a:r>
              <a:rPr lang="zh-CN" altLang="en-US" dirty="0"/>
              <a:t>输出有多少种满足要求的填法。</a:t>
            </a:r>
          </a:p>
        </p:txBody>
      </p:sp>
    </p:spTree>
    <p:extLst>
      <p:ext uri="{BB962C8B-B14F-4D97-AF65-F5344CB8AC3E}">
        <p14:creationId xmlns:p14="http://schemas.microsoft.com/office/powerpoint/2010/main" val="269175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4527F-812A-4FCB-BDA7-D05413F31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CF-Gym100825C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KenKen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52A533-CA62-494D-976C-5041B9A79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思路：对于每种运算单独处理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【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减法和除法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】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由于减法和除法保证只有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个格子，即两个数字参与运算，直接枚举是两个数字即可。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【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加法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】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dfs_add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，设两个量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表示当前已经填写了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个格子，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表示已经填写的数字之和为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。枚举变量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1-&gt;n)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作为填入第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个格子的数字，满足不和之前的数字同行同列重复。满足则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dfs_add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(now+1,sum+i);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【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乘法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】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dfs_mul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设两个量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表示当前已经填写了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个格子，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表示已填数字乘积。枚举变量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1-&gt;n)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，若满足条件，则 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dfs_mul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(now+1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）；</a:t>
            </a:r>
          </a:p>
        </p:txBody>
      </p:sp>
    </p:spTree>
    <p:extLst>
      <p:ext uri="{BB962C8B-B14F-4D97-AF65-F5344CB8AC3E}">
        <p14:creationId xmlns:p14="http://schemas.microsoft.com/office/powerpoint/2010/main" val="1368030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6AD97-B1B1-49D0-9AE7-F14DAB47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CF-Gym100825C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KenKen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2D5001-5A22-43FA-8CF1-6DE01FAF7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CN" altLang="en-US" dirty="0"/>
              <a:t>优化：存在一些情况可以直接停止搜索。即剪枝。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加法</a:t>
            </a:r>
            <a:r>
              <a:rPr lang="en-US" altLang="zh-CN" dirty="0"/>
              <a:t>】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）若当前情况下，剩下的格子里全填</a:t>
            </a:r>
            <a:r>
              <a:rPr lang="en-US" altLang="zh-CN" dirty="0"/>
              <a:t>n</a:t>
            </a:r>
            <a:r>
              <a:rPr lang="zh-CN" altLang="en-US" dirty="0"/>
              <a:t>（最大可填数字），仍小于目标和，可直接返回</a:t>
            </a:r>
            <a:r>
              <a:rPr lang="en-US" altLang="zh-CN" dirty="0"/>
              <a:t>return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）若当前情况下，剩下的格子里全填</a:t>
            </a:r>
            <a:r>
              <a:rPr lang="en-US" altLang="zh-CN" dirty="0"/>
              <a:t>1</a:t>
            </a:r>
            <a:r>
              <a:rPr lang="zh-CN" altLang="en-US" dirty="0"/>
              <a:t>（最小可填数字），仍大于目标和，可直接返回</a:t>
            </a:r>
            <a:r>
              <a:rPr lang="en-US" altLang="zh-CN" dirty="0"/>
              <a:t>return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）若</a:t>
            </a:r>
            <a:r>
              <a:rPr lang="en-US" altLang="zh-CN" dirty="0"/>
              <a:t>now == m-1</a:t>
            </a:r>
            <a:r>
              <a:rPr lang="zh-CN" altLang="en-US" dirty="0"/>
              <a:t>，即只剩下最后一个格子，直接判断需要填写的数字（目标和减当前和）能否合法填入即可。无需枚举。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乘法</a:t>
            </a:r>
            <a:r>
              <a:rPr lang="en-US" altLang="zh-CN" dirty="0"/>
              <a:t>】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）全填</a:t>
            </a:r>
            <a:r>
              <a:rPr lang="en-US" altLang="zh-CN" dirty="0"/>
              <a:t>n</a:t>
            </a:r>
            <a:r>
              <a:rPr lang="zh-CN" altLang="en-US" dirty="0"/>
              <a:t>不够</a:t>
            </a:r>
            <a:r>
              <a:rPr lang="en-US" altLang="zh-CN" dirty="0"/>
              <a:t>/</a:t>
            </a:r>
            <a:r>
              <a:rPr lang="zh-CN" altLang="en-US" dirty="0"/>
              <a:t>全填</a:t>
            </a:r>
            <a:r>
              <a:rPr lang="en-US" altLang="zh-CN" dirty="0"/>
              <a:t>1</a:t>
            </a:r>
            <a:r>
              <a:rPr lang="zh-CN" altLang="en-US" dirty="0"/>
              <a:t>超过，可直接返回。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）只剩下最后一个格子，直接判断无需枚举。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1353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A0A6B-838C-4D17-99EE-B672DB95B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例题：</a:t>
            </a:r>
            <a:r>
              <a:rPr lang="en-US" altLang="zh-CN" dirty="0">
                <a:hlinkClick r:id="rId2"/>
              </a:rPr>
              <a:t>https://vjudge.net/contest/358739</a:t>
            </a:r>
            <a:endParaRPr lang="en-US" altLang="zh-CN" dirty="0"/>
          </a:p>
          <a:p>
            <a:r>
              <a:rPr lang="en-US" altLang="zh-CN" dirty="0" err="1"/>
              <a:t>Kuangbin</a:t>
            </a:r>
            <a:r>
              <a:rPr lang="zh-CN" altLang="en-US" dirty="0"/>
              <a:t>简单搜索：</a:t>
            </a:r>
            <a:r>
              <a:rPr lang="en-US" altLang="zh-CN" dirty="0">
                <a:hlinkClick r:id="rId3"/>
              </a:rPr>
              <a:t>https://vjudge.net/contest/65959</a:t>
            </a:r>
            <a:endParaRPr lang="en-US" altLang="zh-CN" dirty="0"/>
          </a:p>
          <a:p>
            <a:r>
              <a:rPr lang="en-US" altLang="zh-CN" dirty="0" err="1"/>
              <a:t>Kuangbin</a:t>
            </a:r>
            <a:r>
              <a:rPr lang="zh-CN" altLang="en-US" dirty="0"/>
              <a:t>进阶搜索：</a:t>
            </a:r>
            <a:r>
              <a:rPr lang="en-US" altLang="zh-CN" dirty="0"/>
              <a:t>https://vjudge.net/contest/65997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ADA3FE0-DA11-4072-BDC2-11BB5D1D3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Portal/Homework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77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A8D50-4045-43BB-B40A-1D181E55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NOIP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A0FE7-F2A7-486E-B407-A8FAC5EA9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历届</a:t>
            </a:r>
            <a:r>
              <a:rPr lang="en-US" altLang="zh-CN" dirty="0"/>
              <a:t>NOIP</a:t>
            </a:r>
            <a:r>
              <a:rPr lang="zh-CN" altLang="en-US" dirty="0"/>
              <a:t>卡</a:t>
            </a:r>
            <a:r>
              <a:rPr lang="en-US" altLang="zh-CN" dirty="0"/>
              <a:t>AK</a:t>
            </a:r>
            <a:r>
              <a:rPr lang="zh-CN" altLang="en-US" dirty="0"/>
              <a:t>的方法无外乎几类。一般这里的卡</a:t>
            </a:r>
            <a:r>
              <a:rPr lang="en-US" altLang="zh-CN" dirty="0"/>
              <a:t>AK</a:t>
            </a:r>
            <a:r>
              <a:rPr lang="zh-CN" altLang="en-US" dirty="0"/>
              <a:t>题指的都是第四题，此题获得满分的难度很大，基本上全省只有少数几个同学能做到第四题</a:t>
            </a:r>
            <a:r>
              <a:rPr lang="en-US" altLang="zh-CN" dirty="0"/>
              <a:t>AC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第四题，一般都是树上题目与图论的巧用。除此之外，就只有搜索是最大的卡</a:t>
            </a:r>
            <a:r>
              <a:rPr lang="en-US" altLang="zh-CN" dirty="0"/>
              <a:t>AK</a:t>
            </a:r>
            <a:r>
              <a:rPr lang="zh-CN" altLang="en-US" dirty="0"/>
              <a:t>利器了。多种需要考虑的状态，抛弃了</a:t>
            </a:r>
            <a:r>
              <a:rPr lang="en-US" altLang="zh-CN" dirty="0"/>
              <a:t>DP</a:t>
            </a:r>
            <a:r>
              <a:rPr lang="zh-CN" altLang="en-US" dirty="0"/>
              <a:t>灵巧的状态设计，注重贪心与模型转化类的剪枝（</a:t>
            </a:r>
            <a:r>
              <a:rPr lang="en-US" altLang="zh-CN" dirty="0"/>
              <a:t>NOIP</a:t>
            </a:r>
            <a:r>
              <a:rPr lang="zh-CN" altLang="en-US" dirty="0"/>
              <a:t>的剪枝往往缺失套路性，一题一类剪枝）。所以后期比赛想要在</a:t>
            </a:r>
            <a:r>
              <a:rPr lang="en-US" altLang="zh-CN" dirty="0"/>
              <a:t>NOIP</a:t>
            </a:r>
            <a:r>
              <a:rPr lang="zh-CN" altLang="en-US" dirty="0"/>
              <a:t>上拔得头筹必须稳住搜索。我们最先会的相对高级的算法就是搜索。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699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8CD66-FFBE-4934-BEAA-CF6A1CA1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NOIP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DBD8B7-5CBD-40E8-83A8-764692B14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然而历年</a:t>
            </a:r>
            <a:r>
              <a:rPr lang="en-US" altLang="zh-CN" dirty="0"/>
              <a:t>NOIP</a:t>
            </a:r>
            <a:r>
              <a:rPr lang="zh-CN" altLang="en-US" dirty="0"/>
              <a:t>的搜索越来越难，什么最优性剪枝、搜索预处理</a:t>
            </a:r>
            <a:r>
              <a:rPr lang="en-US" altLang="zh-CN" dirty="0"/>
              <a:t>……</a:t>
            </a:r>
            <a:r>
              <a:rPr lang="zh-CN" altLang="en-US" dirty="0"/>
              <a:t>方法层出不穷。普及组难度也在渐渐向提高组偏移，一些提高组才会考察的内容也渐渐出现在普及组的压轴题上。</a:t>
            </a:r>
            <a:endParaRPr lang="en-US" altLang="zh-CN" dirty="0"/>
          </a:p>
          <a:p>
            <a:r>
              <a:rPr lang="zh-CN" altLang="en-US" dirty="0"/>
              <a:t>而应对的</a:t>
            </a:r>
            <a:r>
              <a:rPr lang="en-US" altLang="zh-CN" dirty="0" err="1"/>
              <a:t>OIer</a:t>
            </a:r>
            <a:r>
              <a:rPr lang="zh-CN" altLang="en-US" dirty="0"/>
              <a:t>也有许多令人诧异的发挥，例如虫食算的高斯消元解法、愤怒的小鸟的</a:t>
            </a:r>
            <a:r>
              <a:rPr lang="en-US" altLang="zh-CN" dirty="0"/>
              <a:t>FWT</a:t>
            </a:r>
            <a:r>
              <a:rPr lang="zh-CN" altLang="en-US" dirty="0"/>
              <a:t>解法、华容道的</a:t>
            </a:r>
            <a:r>
              <a:rPr lang="en-US" altLang="zh-CN" dirty="0"/>
              <a:t>A*</a:t>
            </a:r>
            <a:r>
              <a:rPr lang="zh-CN" altLang="en-US" dirty="0"/>
              <a:t>写法、靶形数独的</a:t>
            </a:r>
            <a:r>
              <a:rPr lang="en-US" altLang="zh-CN" dirty="0"/>
              <a:t>DLX……</a:t>
            </a:r>
            <a:r>
              <a:rPr lang="zh-CN" altLang="en-US" dirty="0"/>
              <a:t>这些都是在 </a:t>
            </a:r>
            <a:r>
              <a:rPr lang="zh-CN" altLang="en-US" b="1" dirty="0"/>
              <a:t>利用高级算法解决爆搜就能解决 </a:t>
            </a:r>
            <a:r>
              <a:rPr lang="zh-CN" altLang="en-US" dirty="0"/>
              <a:t>的问题。</a:t>
            </a:r>
            <a:endParaRPr lang="en-US" altLang="zh-CN" dirty="0"/>
          </a:p>
          <a:p>
            <a:r>
              <a:rPr lang="zh-CN" altLang="en-US" dirty="0"/>
              <a:t>而如果你并没有学会很多高级算法</a:t>
            </a:r>
            <a:r>
              <a:rPr lang="en-US" altLang="zh-CN" dirty="0"/>
              <a:t>/</a:t>
            </a:r>
            <a:r>
              <a:rPr lang="zh-CN" altLang="en-US" dirty="0"/>
              <a:t>数据结构，那么就只能老老实实的写搜索。培养 </a:t>
            </a:r>
            <a:r>
              <a:rPr lang="zh-CN" altLang="en-US" b="1" dirty="0"/>
              <a:t>强大的模型转化能力</a:t>
            </a:r>
            <a:r>
              <a:rPr lang="zh-CN" altLang="en-US" dirty="0"/>
              <a:t>，在</a:t>
            </a:r>
            <a:r>
              <a:rPr lang="en-US" altLang="zh-CN" dirty="0"/>
              <a:t>NOIP</a:t>
            </a:r>
            <a:r>
              <a:rPr lang="zh-CN" altLang="en-US" dirty="0"/>
              <a:t>的考场上，绝大多数题目不会是代码量巨大的数据结构或图论题，快速把一道题类化成其他题目，灵活地运用题目性质快速且准确的解决题目。</a:t>
            </a:r>
          </a:p>
        </p:txBody>
      </p:sp>
    </p:spTree>
    <p:extLst>
      <p:ext uri="{BB962C8B-B14F-4D97-AF65-F5344CB8AC3E}">
        <p14:creationId xmlns:p14="http://schemas.microsoft.com/office/powerpoint/2010/main" val="238132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64B85-1ECB-4DE3-9103-F41566F01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286606-6703-43BF-8F30-C636C5400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回溯算法是所有搜索算法中最为基本的一种算法，其采用了一种</a:t>
            </a:r>
            <a:r>
              <a:rPr lang="zh-CN" altLang="en-US" b="1" dirty="0"/>
              <a:t>“走不通就掉头”</a:t>
            </a:r>
            <a:r>
              <a:rPr lang="zh-CN" altLang="en-US" dirty="0"/>
              <a:t>思想作为其控制结构，其相当于采用了先根遍历的方法来构造解答树，可用于找解或所有解以及最优解。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回溯算法对空间的消耗较少，当其与</a:t>
            </a:r>
            <a:r>
              <a:rPr lang="zh-CN" altLang="en-US" b="1" dirty="0"/>
              <a:t>分枝定界法</a:t>
            </a:r>
            <a:r>
              <a:rPr lang="zh-CN" altLang="en-US" dirty="0"/>
              <a:t>一起使用时，对于所求解在解答树中层较深的问题 有较好的效果。但应避免在后继节点可能与前继节点相同的问题中使用，以免产生循环。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58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A5A18-7EC5-4002-A662-EF1741B4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DFS / BFS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3DB50F-D343-4560-9E4C-9F62B5FAF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DFS </a:t>
            </a:r>
            <a:r>
              <a:rPr lang="zh-CN" altLang="en-US" dirty="0"/>
              <a:t>是 深度优先搜索，在 搜索算法 中，该词常常指利用递归函数方便地实现暴力枚举的算法，与图论中的 </a:t>
            </a:r>
            <a:r>
              <a:rPr lang="en-US" altLang="zh-CN" dirty="0"/>
              <a:t>DFS </a:t>
            </a:r>
            <a:r>
              <a:rPr lang="zh-CN" altLang="en-US" dirty="0"/>
              <a:t>算法有一定相似之处，但并不完全相同。其特点是：状态一直往深往下递归，触底（边界）反弹。从这点而言很像回溯算法。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BFS </a:t>
            </a:r>
            <a:r>
              <a:rPr lang="zh-CN" altLang="en-US" dirty="0"/>
              <a:t>是 广度优先搜索，将状态对应成图中的点，若可仿照图论中</a:t>
            </a:r>
            <a:r>
              <a:rPr lang="en-US" altLang="zh-CN" dirty="0"/>
              <a:t>BFS</a:t>
            </a:r>
            <a:r>
              <a:rPr lang="zh-CN" altLang="en-US" dirty="0"/>
              <a:t>的方法进行遍历，则将实现按层次枚举遍历的算法。其特点是：将有关状态压入队列，并每次从队首取出状态进行转移。</a:t>
            </a:r>
          </a:p>
        </p:txBody>
      </p:sp>
    </p:spTree>
    <p:extLst>
      <p:ext uri="{BB962C8B-B14F-4D97-AF65-F5344CB8AC3E}">
        <p14:creationId xmlns:p14="http://schemas.microsoft.com/office/powerpoint/2010/main" val="3611141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F9BBF-6515-4715-BA50-45E58BD4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POJ1321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棋盘问题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10EA2-811A-41C5-BF66-46E82E0BC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【Description】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在一个给定形状的棋盘（形状可能是不规则的）上面摆放棋子，棋子没有区别。要求摆放时任意的两个棋子不能放在棋盘中的同一行或者同一列，请编程求解对于给定形状和大小的棋盘，摆放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个棋子的所有可行的摆放方案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 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【Input】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输入含有多组测试数据。每组数据的第一行是两个正整数，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与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，用一个空格隔开，表示了将在一个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n*n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的矩阵内描述棋盘，以及摆放棋子的数目。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 &lt;= 8 , k &lt;= n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。当输入为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-1 -1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时表示输入结束。随后的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行描述了棋盘的形状：每行有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个字符，其中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表示棋盘区域，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表示空白区域（数据保证不出现多余的空白行或者空白列）。 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【Output】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对于每一组数据，给出一行输出，输出摆放的方案数目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（数据保证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范围内）。 </a:t>
            </a: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704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DF60A-E6CE-4097-9733-62BC204A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POJ1321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棋盘问题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850ABD-7866-49B8-82A5-51AEE66FF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先写读入。输入包含多组数据，因此使用</a:t>
            </a:r>
            <a:r>
              <a:rPr lang="en-US" altLang="zh-CN" dirty="0"/>
              <a:t>while(</a:t>
            </a:r>
            <a:r>
              <a:rPr lang="en-US" altLang="zh-CN" dirty="0" err="1"/>
              <a:t>cin</a:t>
            </a:r>
            <a:r>
              <a:rPr lang="en-US" altLang="zh-CN" dirty="0"/>
              <a:t>)</a:t>
            </a:r>
            <a:r>
              <a:rPr lang="zh-CN" altLang="en-US" dirty="0"/>
              <a:t>或</a:t>
            </a:r>
            <a:r>
              <a:rPr lang="en-US" altLang="zh-CN" dirty="0"/>
              <a:t>while(</a:t>
            </a:r>
            <a:r>
              <a:rPr lang="en-US" altLang="zh-CN" dirty="0" err="1"/>
              <a:t>scanf</a:t>
            </a:r>
            <a:r>
              <a:rPr lang="en-US" altLang="zh-CN" dirty="0"/>
              <a:t>)</a:t>
            </a:r>
            <a:r>
              <a:rPr lang="zh-CN" altLang="en-US" dirty="0"/>
              <a:t>的形式进行读入。</a:t>
            </a:r>
            <a:endParaRPr lang="en-US" altLang="zh-CN" dirty="0"/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由于是使用字符表示棋盘形状，所以读入时直接用字符串数组保存棋盘信息。所以每一行都是字符串进行读入。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注意到读入为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-1 -1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时停止读入。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在输入输出时建议使用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，这样输入输出的速度比不关闭流同步的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要快许多，尤其是当数据量很大时，这种差距更为明显。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931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55D72-8E7F-4068-8A2C-98CF7C03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POJ1321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棋盘问题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59B12F-B7B3-4E47-9FD9-932AF1DE3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用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，枚举每个棋盘位置是否放置棋子，放置后拓展状态，需要满足几个条件。假设当前枚举的位置是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则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【1】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第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行没有放置棋子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【2】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第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列没有放置棋子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【3】(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位置对应的是棋盘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’#’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，而非空白处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’.’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不妨用一个数组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visit[j]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表示第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列有没有放置棋子。这里不用记录行是因为我们搜索是先行后列的顺序，所以棋子是每一行放置一个，下面一行肯定没有放棋子，不用数组记录。</a:t>
            </a:r>
          </a:p>
        </p:txBody>
      </p:sp>
    </p:spTree>
    <p:extLst>
      <p:ext uri="{BB962C8B-B14F-4D97-AF65-F5344CB8AC3E}">
        <p14:creationId xmlns:p14="http://schemas.microsoft.com/office/powerpoint/2010/main" val="720912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3566</Words>
  <Application>Microsoft Office PowerPoint</Application>
  <PresentationFormat>宽屏</PresentationFormat>
  <Paragraphs>172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等线</vt:lpstr>
      <vt:lpstr>等线 Light</vt:lpstr>
      <vt:lpstr>微软雅黑</vt:lpstr>
      <vt:lpstr>Arial</vt:lpstr>
      <vt:lpstr>Cambria Math</vt:lpstr>
      <vt:lpstr>Courier New</vt:lpstr>
      <vt:lpstr>Office 主题​​</vt:lpstr>
      <vt:lpstr>CSP/NOIP 强化与冲刺</vt:lpstr>
      <vt:lpstr>搜索 进阶</vt:lpstr>
      <vt:lpstr>搜索 in NOIP</vt:lpstr>
      <vt:lpstr>搜索 in NOIP</vt:lpstr>
      <vt:lpstr>回溯</vt:lpstr>
      <vt:lpstr>DFS / BFS</vt:lpstr>
      <vt:lpstr>【例题：POJ1321棋盘问题】</vt:lpstr>
      <vt:lpstr>【例题：POJ1321棋盘问题】</vt:lpstr>
      <vt:lpstr>【例题：POJ1321棋盘问题】</vt:lpstr>
      <vt:lpstr>双向搜索</vt:lpstr>
      <vt:lpstr>双向搜索</vt:lpstr>
      <vt:lpstr>【例题：POJ1915Knight Moves】</vt:lpstr>
      <vt:lpstr>【例题：POJ1915Knight Moves】</vt:lpstr>
      <vt:lpstr>折半搜索</vt:lpstr>
      <vt:lpstr>折半搜索</vt:lpstr>
      <vt:lpstr>其他几种搜索</vt:lpstr>
      <vt:lpstr>优化</vt:lpstr>
      <vt:lpstr>记忆化搜索</vt:lpstr>
      <vt:lpstr>PowerPoint 演示文稿</vt:lpstr>
      <vt:lpstr>最优性剪枝</vt:lpstr>
      <vt:lpstr>可行性剪枝</vt:lpstr>
      <vt:lpstr>剪枝思路</vt:lpstr>
      <vt:lpstr>【例题：POJ2676 Sudoku】</vt:lpstr>
      <vt:lpstr>【例题：POJ2676 Sudoku】</vt:lpstr>
      <vt:lpstr>【例题 CF-Gym100825C KenKen】</vt:lpstr>
      <vt:lpstr>【例题 CF-Gym100825C KenKen】</vt:lpstr>
      <vt:lpstr>【例题 CF-Gym100825C KenKen】</vt:lpstr>
      <vt:lpstr>Portal/Homework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NOIP C++ 强化与冲刺</dc:title>
  <dc:creator>Administrator</dc:creator>
  <cp:lastModifiedBy>Administrator</cp:lastModifiedBy>
  <cp:revision>33</cp:revision>
  <dcterms:created xsi:type="dcterms:W3CDTF">2020-02-15T08:47:05Z</dcterms:created>
  <dcterms:modified xsi:type="dcterms:W3CDTF">2020-02-26T08:28:48Z</dcterms:modified>
</cp:coreProperties>
</file>