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0" r:id="rId9"/>
    <p:sldId id="264" r:id="rId10"/>
    <p:sldId id="265" r:id="rId11"/>
    <p:sldId id="266" r:id="rId12"/>
    <p:sldId id="267" r:id="rId13"/>
    <p:sldId id="269" r:id="rId14"/>
    <p:sldId id="268" r:id="rId15"/>
    <p:sldId id="271" r:id="rId16"/>
    <p:sldId id="272" r:id="rId17"/>
    <p:sldId id="270"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289" r:id="rId34"/>
    <p:sldId id="290" r:id="rId35"/>
    <p:sldId id="291" r:id="rId36"/>
    <p:sldId id="292" r:id="rId37"/>
    <p:sldId id="294"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7137D-2710-45F3-94BB-9BC9A0615B6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991042C-5796-4BBC-8CD7-BAE10EADD0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5EA8024-E8C2-4CA1-B0CF-3A80BF9204F4}"/>
              </a:ext>
            </a:extLst>
          </p:cNvPr>
          <p:cNvSpPr>
            <a:spLocks noGrp="1"/>
          </p:cNvSpPr>
          <p:nvPr>
            <p:ph type="dt" sz="half" idx="10"/>
          </p:nvPr>
        </p:nvSpPr>
        <p:spPr/>
        <p:txBody>
          <a:bodyPr/>
          <a:lstStyle/>
          <a:p>
            <a:fld id="{DF3E2976-494A-47BC-A428-54A89B39705E}" type="datetimeFigureOut">
              <a:rPr lang="zh-CN" altLang="en-US" smtClean="0"/>
              <a:t>2020/3/29</a:t>
            </a:fld>
            <a:endParaRPr lang="zh-CN" altLang="en-US"/>
          </a:p>
        </p:txBody>
      </p:sp>
      <p:sp>
        <p:nvSpPr>
          <p:cNvPr id="5" name="页脚占位符 4">
            <a:extLst>
              <a:ext uri="{FF2B5EF4-FFF2-40B4-BE49-F238E27FC236}">
                <a16:creationId xmlns:a16="http://schemas.microsoft.com/office/drawing/2014/main" id="{A5660328-675E-45A4-A5ED-691AA22827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B28362-EB0C-4F31-B2AF-2D019E4C0843}"/>
              </a:ext>
            </a:extLst>
          </p:cNvPr>
          <p:cNvSpPr>
            <a:spLocks noGrp="1"/>
          </p:cNvSpPr>
          <p:nvPr>
            <p:ph type="sldNum" sz="quarter" idx="12"/>
          </p:nvPr>
        </p:nvSpPr>
        <p:spPr/>
        <p:txBody>
          <a:bodyPr/>
          <a:lstStyle/>
          <a:p>
            <a:fld id="{C3FDE473-D145-49BA-B14B-CE00ED2702D3}" type="slidenum">
              <a:rPr lang="zh-CN" altLang="en-US" smtClean="0"/>
              <a:t>‹#›</a:t>
            </a:fld>
            <a:endParaRPr lang="zh-CN" altLang="en-US"/>
          </a:p>
        </p:txBody>
      </p:sp>
    </p:spTree>
    <p:extLst>
      <p:ext uri="{BB962C8B-B14F-4D97-AF65-F5344CB8AC3E}">
        <p14:creationId xmlns:p14="http://schemas.microsoft.com/office/powerpoint/2010/main" val="3729306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36CA5-79BD-40CE-988C-382989D5508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0E97A35-EE64-4CE9-8228-8B6F9F7386E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EAACD9A-B11C-4AAE-8357-E35997D4DC1D}"/>
              </a:ext>
            </a:extLst>
          </p:cNvPr>
          <p:cNvSpPr>
            <a:spLocks noGrp="1"/>
          </p:cNvSpPr>
          <p:nvPr>
            <p:ph type="dt" sz="half" idx="10"/>
          </p:nvPr>
        </p:nvSpPr>
        <p:spPr/>
        <p:txBody>
          <a:bodyPr/>
          <a:lstStyle/>
          <a:p>
            <a:fld id="{DF3E2976-494A-47BC-A428-54A89B39705E}" type="datetimeFigureOut">
              <a:rPr lang="zh-CN" altLang="en-US" smtClean="0"/>
              <a:t>2020/3/29</a:t>
            </a:fld>
            <a:endParaRPr lang="zh-CN" altLang="en-US"/>
          </a:p>
        </p:txBody>
      </p:sp>
      <p:sp>
        <p:nvSpPr>
          <p:cNvPr id="5" name="页脚占位符 4">
            <a:extLst>
              <a:ext uri="{FF2B5EF4-FFF2-40B4-BE49-F238E27FC236}">
                <a16:creationId xmlns:a16="http://schemas.microsoft.com/office/drawing/2014/main" id="{3BED4648-B506-43E9-A781-DF43A56E83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74F154-CE9C-434C-817E-1BC6B3A92087}"/>
              </a:ext>
            </a:extLst>
          </p:cNvPr>
          <p:cNvSpPr>
            <a:spLocks noGrp="1"/>
          </p:cNvSpPr>
          <p:nvPr>
            <p:ph type="sldNum" sz="quarter" idx="12"/>
          </p:nvPr>
        </p:nvSpPr>
        <p:spPr/>
        <p:txBody>
          <a:bodyPr/>
          <a:lstStyle/>
          <a:p>
            <a:fld id="{C3FDE473-D145-49BA-B14B-CE00ED2702D3}" type="slidenum">
              <a:rPr lang="zh-CN" altLang="en-US" smtClean="0"/>
              <a:t>‹#›</a:t>
            </a:fld>
            <a:endParaRPr lang="zh-CN" altLang="en-US"/>
          </a:p>
        </p:txBody>
      </p:sp>
    </p:spTree>
    <p:extLst>
      <p:ext uri="{BB962C8B-B14F-4D97-AF65-F5344CB8AC3E}">
        <p14:creationId xmlns:p14="http://schemas.microsoft.com/office/powerpoint/2010/main" val="578924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EC1F981-AC68-44F5-91C8-2CE9F51609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C3F1241-8CDB-4B34-81AF-895AF03C78E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3BA2CF1-794E-405E-B3C0-1080D25BD4D9}"/>
              </a:ext>
            </a:extLst>
          </p:cNvPr>
          <p:cNvSpPr>
            <a:spLocks noGrp="1"/>
          </p:cNvSpPr>
          <p:nvPr>
            <p:ph type="dt" sz="half" idx="10"/>
          </p:nvPr>
        </p:nvSpPr>
        <p:spPr/>
        <p:txBody>
          <a:bodyPr/>
          <a:lstStyle/>
          <a:p>
            <a:fld id="{DF3E2976-494A-47BC-A428-54A89B39705E}" type="datetimeFigureOut">
              <a:rPr lang="zh-CN" altLang="en-US" smtClean="0"/>
              <a:t>2020/3/29</a:t>
            </a:fld>
            <a:endParaRPr lang="zh-CN" altLang="en-US"/>
          </a:p>
        </p:txBody>
      </p:sp>
      <p:sp>
        <p:nvSpPr>
          <p:cNvPr id="5" name="页脚占位符 4">
            <a:extLst>
              <a:ext uri="{FF2B5EF4-FFF2-40B4-BE49-F238E27FC236}">
                <a16:creationId xmlns:a16="http://schemas.microsoft.com/office/drawing/2014/main" id="{E79341E1-F9DE-4354-8D23-D3CA7F803E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0F0654-B773-4E09-A28D-45B11365EBAA}"/>
              </a:ext>
            </a:extLst>
          </p:cNvPr>
          <p:cNvSpPr>
            <a:spLocks noGrp="1"/>
          </p:cNvSpPr>
          <p:nvPr>
            <p:ph type="sldNum" sz="quarter" idx="12"/>
          </p:nvPr>
        </p:nvSpPr>
        <p:spPr/>
        <p:txBody>
          <a:bodyPr/>
          <a:lstStyle/>
          <a:p>
            <a:fld id="{C3FDE473-D145-49BA-B14B-CE00ED2702D3}" type="slidenum">
              <a:rPr lang="zh-CN" altLang="en-US" smtClean="0"/>
              <a:t>‹#›</a:t>
            </a:fld>
            <a:endParaRPr lang="zh-CN" altLang="en-US"/>
          </a:p>
        </p:txBody>
      </p:sp>
    </p:spTree>
    <p:extLst>
      <p:ext uri="{BB962C8B-B14F-4D97-AF65-F5344CB8AC3E}">
        <p14:creationId xmlns:p14="http://schemas.microsoft.com/office/powerpoint/2010/main" val="2432584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B47F1-6ED6-413B-9B2B-54337F01D24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C2EADA-273C-4BEA-9689-D090E61255D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2481A5F-61DD-40F4-860E-9B3E3333A3C3}"/>
              </a:ext>
            </a:extLst>
          </p:cNvPr>
          <p:cNvSpPr>
            <a:spLocks noGrp="1"/>
          </p:cNvSpPr>
          <p:nvPr>
            <p:ph type="dt" sz="half" idx="10"/>
          </p:nvPr>
        </p:nvSpPr>
        <p:spPr/>
        <p:txBody>
          <a:bodyPr/>
          <a:lstStyle/>
          <a:p>
            <a:fld id="{DF3E2976-494A-47BC-A428-54A89B39705E}" type="datetimeFigureOut">
              <a:rPr lang="zh-CN" altLang="en-US" smtClean="0"/>
              <a:t>2020/3/29</a:t>
            </a:fld>
            <a:endParaRPr lang="zh-CN" altLang="en-US"/>
          </a:p>
        </p:txBody>
      </p:sp>
      <p:sp>
        <p:nvSpPr>
          <p:cNvPr id="5" name="页脚占位符 4">
            <a:extLst>
              <a:ext uri="{FF2B5EF4-FFF2-40B4-BE49-F238E27FC236}">
                <a16:creationId xmlns:a16="http://schemas.microsoft.com/office/drawing/2014/main" id="{107BC313-4DD9-443F-AB15-3070E885C2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E844F8-EA80-4EA5-B986-139BD8B9AD9A}"/>
              </a:ext>
            </a:extLst>
          </p:cNvPr>
          <p:cNvSpPr>
            <a:spLocks noGrp="1"/>
          </p:cNvSpPr>
          <p:nvPr>
            <p:ph type="sldNum" sz="quarter" idx="12"/>
          </p:nvPr>
        </p:nvSpPr>
        <p:spPr/>
        <p:txBody>
          <a:bodyPr/>
          <a:lstStyle/>
          <a:p>
            <a:fld id="{C3FDE473-D145-49BA-B14B-CE00ED2702D3}" type="slidenum">
              <a:rPr lang="zh-CN" altLang="en-US" smtClean="0"/>
              <a:t>‹#›</a:t>
            </a:fld>
            <a:endParaRPr lang="zh-CN" altLang="en-US"/>
          </a:p>
        </p:txBody>
      </p:sp>
    </p:spTree>
    <p:extLst>
      <p:ext uri="{BB962C8B-B14F-4D97-AF65-F5344CB8AC3E}">
        <p14:creationId xmlns:p14="http://schemas.microsoft.com/office/powerpoint/2010/main" val="136715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92904E-9E66-4702-9966-34DB58084CB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C01BB08-6CB3-4C04-82BA-F267596E6E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D310BFE-7C21-4EA5-8AB1-789C9B08C244}"/>
              </a:ext>
            </a:extLst>
          </p:cNvPr>
          <p:cNvSpPr>
            <a:spLocks noGrp="1"/>
          </p:cNvSpPr>
          <p:nvPr>
            <p:ph type="dt" sz="half" idx="10"/>
          </p:nvPr>
        </p:nvSpPr>
        <p:spPr/>
        <p:txBody>
          <a:bodyPr/>
          <a:lstStyle/>
          <a:p>
            <a:fld id="{DF3E2976-494A-47BC-A428-54A89B39705E}" type="datetimeFigureOut">
              <a:rPr lang="zh-CN" altLang="en-US" smtClean="0"/>
              <a:t>2020/3/29</a:t>
            </a:fld>
            <a:endParaRPr lang="zh-CN" altLang="en-US"/>
          </a:p>
        </p:txBody>
      </p:sp>
      <p:sp>
        <p:nvSpPr>
          <p:cNvPr id="5" name="页脚占位符 4">
            <a:extLst>
              <a:ext uri="{FF2B5EF4-FFF2-40B4-BE49-F238E27FC236}">
                <a16:creationId xmlns:a16="http://schemas.microsoft.com/office/drawing/2014/main" id="{2339E841-8A9E-483B-BB1B-6B429D775E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6662D8-AD51-4D3C-82E2-3F70311469F1}"/>
              </a:ext>
            </a:extLst>
          </p:cNvPr>
          <p:cNvSpPr>
            <a:spLocks noGrp="1"/>
          </p:cNvSpPr>
          <p:nvPr>
            <p:ph type="sldNum" sz="quarter" idx="12"/>
          </p:nvPr>
        </p:nvSpPr>
        <p:spPr/>
        <p:txBody>
          <a:bodyPr/>
          <a:lstStyle/>
          <a:p>
            <a:fld id="{C3FDE473-D145-49BA-B14B-CE00ED2702D3}" type="slidenum">
              <a:rPr lang="zh-CN" altLang="en-US" smtClean="0"/>
              <a:t>‹#›</a:t>
            </a:fld>
            <a:endParaRPr lang="zh-CN" altLang="en-US"/>
          </a:p>
        </p:txBody>
      </p:sp>
    </p:spTree>
    <p:extLst>
      <p:ext uri="{BB962C8B-B14F-4D97-AF65-F5344CB8AC3E}">
        <p14:creationId xmlns:p14="http://schemas.microsoft.com/office/powerpoint/2010/main" val="3345783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46F133-EF06-4981-B50B-3FEE445AB3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42AF2ED-E098-4636-A038-69626BD96B7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FFD1865-87F4-46F1-9A0D-F44B83E8C28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BB117CE-81EA-446E-977E-84E81BC496DD}"/>
              </a:ext>
            </a:extLst>
          </p:cNvPr>
          <p:cNvSpPr>
            <a:spLocks noGrp="1"/>
          </p:cNvSpPr>
          <p:nvPr>
            <p:ph type="dt" sz="half" idx="10"/>
          </p:nvPr>
        </p:nvSpPr>
        <p:spPr/>
        <p:txBody>
          <a:bodyPr/>
          <a:lstStyle/>
          <a:p>
            <a:fld id="{DF3E2976-494A-47BC-A428-54A89B39705E}" type="datetimeFigureOut">
              <a:rPr lang="zh-CN" altLang="en-US" smtClean="0"/>
              <a:t>2020/3/29</a:t>
            </a:fld>
            <a:endParaRPr lang="zh-CN" altLang="en-US"/>
          </a:p>
        </p:txBody>
      </p:sp>
      <p:sp>
        <p:nvSpPr>
          <p:cNvPr id="6" name="页脚占位符 5">
            <a:extLst>
              <a:ext uri="{FF2B5EF4-FFF2-40B4-BE49-F238E27FC236}">
                <a16:creationId xmlns:a16="http://schemas.microsoft.com/office/drawing/2014/main" id="{738EB131-A951-44AA-A4D1-89D65BA026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AAC66E-6225-445B-90B3-3499DA33DAD1}"/>
              </a:ext>
            </a:extLst>
          </p:cNvPr>
          <p:cNvSpPr>
            <a:spLocks noGrp="1"/>
          </p:cNvSpPr>
          <p:nvPr>
            <p:ph type="sldNum" sz="quarter" idx="12"/>
          </p:nvPr>
        </p:nvSpPr>
        <p:spPr/>
        <p:txBody>
          <a:bodyPr/>
          <a:lstStyle/>
          <a:p>
            <a:fld id="{C3FDE473-D145-49BA-B14B-CE00ED2702D3}" type="slidenum">
              <a:rPr lang="zh-CN" altLang="en-US" smtClean="0"/>
              <a:t>‹#›</a:t>
            </a:fld>
            <a:endParaRPr lang="zh-CN" altLang="en-US"/>
          </a:p>
        </p:txBody>
      </p:sp>
    </p:spTree>
    <p:extLst>
      <p:ext uri="{BB962C8B-B14F-4D97-AF65-F5344CB8AC3E}">
        <p14:creationId xmlns:p14="http://schemas.microsoft.com/office/powerpoint/2010/main" val="554221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AF8F4-EEAF-46DA-81EA-EA1232A458A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BE90389-F442-4C8A-8DDC-DB5823D728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B5C4586-38DE-4B9A-8160-473183CBEC5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65E6126-B88D-4D36-819A-475C65F9FB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BE21844-3CE6-4256-A9F8-7203B458FDA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B3FE744-75D4-4E74-81B0-DF3AA768CAA9}"/>
              </a:ext>
            </a:extLst>
          </p:cNvPr>
          <p:cNvSpPr>
            <a:spLocks noGrp="1"/>
          </p:cNvSpPr>
          <p:nvPr>
            <p:ph type="dt" sz="half" idx="10"/>
          </p:nvPr>
        </p:nvSpPr>
        <p:spPr/>
        <p:txBody>
          <a:bodyPr/>
          <a:lstStyle/>
          <a:p>
            <a:fld id="{DF3E2976-494A-47BC-A428-54A89B39705E}" type="datetimeFigureOut">
              <a:rPr lang="zh-CN" altLang="en-US" smtClean="0"/>
              <a:t>2020/3/29</a:t>
            </a:fld>
            <a:endParaRPr lang="zh-CN" altLang="en-US"/>
          </a:p>
        </p:txBody>
      </p:sp>
      <p:sp>
        <p:nvSpPr>
          <p:cNvPr id="8" name="页脚占位符 7">
            <a:extLst>
              <a:ext uri="{FF2B5EF4-FFF2-40B4-BE49-F238E27FC236}">
                <a16:creationId xmlns:a16="http://schemas.microsoft.com/office/drawing/2014/main" id="{A19EF112-7799-43D8-886B-86864583E73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3A56927-158A-4E60-B442-7FB132900537}"/>
              </a:ext>
            </a:extLst>
          </p:cNvPr>
          <p:cNvSpPr>
            <a:spLocks noGrp="1"/>
          </p:cNvSpPr>
          <p:nvPr>
            <p:ph type="sldNum" sz="quarter" idx="12"/>
          </p:nvPr>
        </p:nvSpPr>
        <p:spPr/>
        <p:txBody>
          <a:bodyPr/>
          <a:lstStyle/>
          <a:p>
            <a:fld id="{C3FDE473-D145-49BA-B14B-CE00ED2702D3}" type="slidenum">
              <a:rPr lang="zh-CN" altLang="en-US" smtClean="0"/>
              <a:t>‹#›</a:t>
            </a:fld>
            <a:endParaRPr lang="zh-CN" altLang="en-US"/>
          </a:p>
        </p:txBody>
      </p:sp>
    </p:spTree>
    <p:extLst>
      <p:ext uri="{BB962C8B-B14F-4D97-AF65-F5344CB8AC3E}">
        <p14:creationId xmlns:p14="http://schemas.microsoft.com/office/powerpoint/2010/main" val="3840155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1DC001-3AB2-4967-AFD0-982995A27F4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2BDE58-AE1C-437C-9CE0-E5DD696420B9}"/>
              </a:ext>
            </a:extLst>
          </p:cNvPr>
          <p:cNvSpPr>
            <a:spLocks noGrp="1"/>
          </p:cNvSpPr>
          <p:nvPr>
            <p:ph type="dt" sz="half" idx="10"/>
          </p:nvPr>
        </p:nvSpPr>
        <p:spPr/>
        <p:txBody>
          <a:bodyPr/>
          <a:lstStyle/>
          <a:p>
            <a:fld id="{DF3E2976-494A-47BC-A428-54A89B39705E}" type="datetimeFigureOut">
              <a:rPr lang="zh-CN" altLang="en-US" smtClean="0"/>
              <a:t>2020/3/29</a:t>
            </a:fld>
            <a:endParaRPr lang="zh-CN" altLang="en-US"/>
          </a:p>
        </p:txBody>
      </p:sp>
      <p:sp>
        <p:nvSpPr>
          <p:cNvPr id="4" name="页脚占位符 3">
            <a:extLst>
              <a:ext uri="{FF2B5EF4-FFF2-40B4-BE49-F238E27FC236}">
                <a16:creationId xmlns:a16="http://schemas.microsoft.com/office/drawing/2014/main" id="{5A7D51ED-5DC8-4FC3-ADF5-46B061470C4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90FD4B8-9908-4E27-86F7-277520E34E0E}"/>
              </a:ext>
            </a:extLst>
          </p:cNvPr>
          <p:cNvSpPr>
            <a:spLocks noGrp="1"/>
          </p:cNvSpPr>
          <p:nvPr>
            <p:ph type="sldNum" sz="quarter" idx="12"/>
          </p:nvPr>
        </p:nvSpPr>
        <p:spPr/>
        <p:txBody>
          <a:bodyPr/>
          <a:lstStyle/>
          <a:p>
            <a:fld id="{C3FDE473-D145-49BA-B14B-CE00ED2702D3}" type="slidenum">
              <a:rPr lang="zh-CN" altLang="en-US" smtClean="0"/>
              <a:t>‹#›</a:t>
            </a:fld>
            <a:endParaRPr lang="zh-CN" altLang="en-US"/>
          </a:p>
        </p:txBody>
      </p:sp>
    </p:spTree>
    <p:extLst>
      <p:ext uri="{BB962C8B-B14F-4D97-AF65-F5344CB8AC3E}">
        <p14:creationId xmlns:p14="http://schemas.microsoft.com/office/powerpoint/2010/main" val="24453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0E8DE96-274C-4EBB-B7E8-1F37887BDBA3}"/>
              </a:ext>
            </a:extLst>
          </p:cNvPr>
          <p:cNvSpPr>
            <a:spLocks noGrp="1"/>
          </p:cNvSpPr>
          <p:nvPr>
            <p:ph type="dt" sz="half" idx="10"/>
          </p:nvPr>
        </p:nvSpPr>
        <p:spPr/>
        <p:txBody>
          <a:bodyPr/>
          <a:lstStyle/>
          <a:p>
            <a:fld id="{DF3E2976-494A-47BC-A428-54A89B39705E}" type="datetimeFigureOut">
              <a:rPr lang="zh-CN" altLang="en-US" smtClean="0"/>
              <a:t>2020/3/29</a:t>
            </a:fld>
            <a:endParaRPr lang="zh-CN" altLang="en-US"/>
          </a:p>
        </p:txBody>
      </p:sp>
      <p:sp>
        <p:nvSpPr>
          <p:cNvPr id="3" name="页脚占位符 2">
            <a:extLst>
              <a:ext uri="{FF2B5EF4-FFF2-40B4-BE49-F238E27FC236}">
                <a16:creationId xmlns:a16="http://schemas.microsoft.com/office/drawing/2014/main" id="{DDEA0F77-6351-4DFB-9022-A47AD1D9374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6C7AA90-BD87-422B-82DC-5F1A8E8E5986}"/>
              </a:ext>
            </a:extLst>
          </p:cNvPr>
          <p:cNvSpPr>
            <a:spLocks noGrp="1"/>
          </p:cNvSpPr>
          <p:nvPr>
            <p:ph type="sldNum" sz="quarter" idx="12"/>
          </p:nvPr>
        </p:nvSpPr>
        <p:spPr/>
        <p:txBody>
          <a:bodyPr/>
          <a:lstStyle/>
          <a:p>
            <a:fld id="{C3FDE473-D145-49BA-B14B-CE00ED2702D3}" type="slidenum">
              <a:rPr lang="zh-CN" altLang="en-US" smtClean="0"/>
              <a:t>‹#›</a:t>
            </a:fld>
            <a:endParaRPr lang="zh-CN" altLang="en-US"/>
          </a:p>
        </p:txBody>
      </p:sp>
    </p:spTree>
    <p:extLst>
      <p:ext uri="{BB962C8B-B14F-4D97-AF65-F5344CB8AC3E}">
        <p14:creationId xmlns:p14="http://schemas.microsoft.com/office/powerpoint/2010/main" val="2869102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4804D0-988E-4496-9801-F40889CD19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BB1146C-D5E0-4819-A91C-761CD34E0F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FB9BA8D-49DC-441B-AC39-860F0D6BD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3CF48A3-BC00-432A-940C-7AE0D95ECCFD}"/>
              </a:ext>
            </a:extLst>
          </p:cNvPr>
          <p:cNvSpPr>
            <a:spLocks noGrp="1"/>
          </p:cNvSpPr>
          <p:nvPr>
            <p:ph type="dt" sz="half" idx="10"/>
          </p:nvPr>
        </p:nvSpPr>
        <p:spPr/>
        <p:txBody>
          <a:bodyPr/>
          <a:lstStyle/>
          <a:p>
            <a:fld id="{DF3E2976-494A-47BC-A428-54A89B39705E}" type="datetimeFigureOut">
              <a:rPr lang="zh-CN" altLang="en-US" smtClean="0"/>
              <a:t>2020/3/29</a:t>
            </a:fld>
            <a:endParaRPr lang="zh-CN" altLang="en-US"/>
          </a:p>
        </p:txBody>
      </p:sp>
      <p:sp>
        <p:nvSpPr>
          <p:cNvPr id="6" name="页脚占位符 5">
            <a:extLst>
              <a:ext uri="{FF2B5EF4-FFF2-40B4-BE49-F238E27FC236}">
                <a16:creationId xmlns:a16="http://schemas.microsoft.com/office/drawing/2014/main" id="{8AF6F0C8-998A-4E01-8293-F0D00127DA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D292BD-A1A9-4C0D-8E51-BEDDBB1A5EAE}"/>
              </a:ext>
            </a:extLst>
          </p:cNvPr>
          <p:cNvSpPr>
            <a:spLocks noGrp="1"/>
          </p:cNvSpPr>
          <p:nvPr>
            <p:ph type="sldNum" sz="quarter" idx="12"/>
          </p:nvPr>
        </p:nvSpPr>
        <p:spPr/>
        <p:txBody>
          <a:bodyPr/>
          <a:lstStyle/>
          <a:p>
            <a:fld id="{C3FDE473-D145-49BA-B14B-CE00ED2702D3}" type="slidenum">
              <a:rPr lang="zh-CN" altLang="en-US" smtClean="0"/>
              <a:t>‹#›</a:t>
            </a:fld>
            <a:endParaRPr lang="zh-CN" altLang="en-US"/>
          </a:p>
        </p:txBody>
      </p:sp>
    </p:spTree>
    <p:extLst>
      <p:ext uri="{BB962C8B-B14F-4D97-AF65-F5344CB8AC3E}">
        <p14:creationId xmlns:p14="http://schemas.microsoft.com/office/powerpoint/2010/main" val="2114107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39A76-50E9-4851-918A-0ACAFB7CC04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7285D0-BEBE-4EDB-9BCC-22C7B9EF0B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B06AC1D-27A9-4198-B2DE-7001474DA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22F1A68-3AC7-48A0-8AF4-AEAB6AD167C9}"/>
              </a:ext>
            </a:extLst>
          </p:cNvPr>
          <p:cNvSpPr>
            <a:spLocks noGrp="1"/>
          </p:cNvSpPr>
          <p:nvPr>
            <p:ph type="dt" sz="half" idx="10"/>
          </p:nvPr>
        </p:nvSpPr>
        <p:spPr/>
        <p:txBody>
          <a:bodyPr/>
          <a:lstStyle/>
          <a:p>
            <a:fld id="{DF3E2976-494A-47BC-A428-54A89B39705E}" type="datetimeFigureOut">
              <a:rPr lang="zh-CN" altLang="en-US" smtClean="0"/>
              <a:t>2020/3/29</a:t>
            </a:fld>
            <a:endParaRPr lang="zh-CN" altLang="en-US"/>
          </a:p>
        </p:txBody>
      </p:sp>
      <p:sp>
        <p:nvSpPr>
          <p:cNvPr id="6" name="页脚占位符 5">
            <a:extLst>
              <a:ext uri="{FF2B5EF4-FFF2-40B4-BE49-F238E27FC236}">
                <a16:creationId xmlns:a16="http://schemas.microsoft.com/office/drawing/2014/main" id="{A421BCC0-FC08-4D91-B59B-2DD66F9A01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79150C3-7F83-4E48-A8B7-20D0D5ABC4D1}"/>
              </a:ext>
            </a:extLst>
          </p:cNvPr>
          <p:cNvSpPr>
            <a:spLocks noGrp="1"/>
          </p:cNvSpPr>
          <p:nvPr>
            <p:ph type="sldNum" sz="quarter" idx="12"/>
          </p:nvPr>
        </p:nvSpPr>
        <p:spPr/>
        <p:txBody>
          <a:bodyPr/>
          <a:lstStyle/>
          <a:p>
            <a:fld id="{C3FDE473-D145-49BA-B14B-CE00ED2702D3}" type="slidenum">
              <a:rPr lang="zh-CN" altLang="en-US" smtClean="0"/>
              <a:t>‹#›</a:t>
            </a:fld>
            <a:endParaRPr lang="zh-CN" altLang="en-US"/>
          </a:p>
        </p:txBody>
      </p:sp>
    </p:spTree>
    <p:extLst>
      <p:ext uri="{BB962C8B-B14F-4D97-AF65-F5344CB8AC3E}">
        <p14:creationId xmlns:p14="http://schemas.microsoft.com/office/powerpoint/2010/main" val="1853886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7000" r="-7000"/>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FFB7AF9-5248-42CC-BE23-F727A53874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05F82B7-099D-4785-909D-69553C3DA8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38700AA-488C-4976-A576-F2ADBFEE15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3E2976-494A-47BC-A428-54A89B39705E}" type="datetimeFigureOut">
              <a:rPr lang="zh-CN" altLang="en-US" smtClean="0"/>
              <a:t>2020/3/29</a:t>
            </a:fld>
            <a:endParaRPr lang="zh-CN" altLang="en-US"/>
          </a:p>
        </p:txBody>
      </p:sp>
      <p:sp>
        <p:nvSpPr>
          <p:cNvPr id="5" name="页脚占位符 4">
            <a:extLst>
              <a:ext uri="{FF2B5EF4-FFF2-40B4-BE49-F238E27FC236}">
                <a16:creationId xmlns:a16="http://schemas.microsoft.com/office/drawing/2014/main" id="{447436A3-46D0-4CD0-A144-B74562BDAF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3CA06C3-7730-4FE6-B2BD-A4F03001E0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FDE473-D145-49BA-B14B-CE00ED2702D3}" type="slidenum">
              <a:rPr lang="zh-CN" altLang="en-US" smtClean="0"/>
              <a:t>‹#›</a:t>
            </a:fld>
            <a:endParaRPr lang="zh-CN" altLang="en-US"/>
          </a:p>
        </p:txBody>
      </p:sp>
    </p:spTree>
    <p:extLst>
      <p:ext uri="{BB962C8B-B14F-4D97-AF65-F5344CB8AC3E}">
        <p14:creationId xmlns:p14="http://schemas.microsoft.com/office/powerpoint/2010/main" val="2086165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baike.baidu.com/item/%E4%BD%99%E5%BC%A6%E5%87%BD%E6%95%B0" TargetMode="External"/><Relationship Id="rId7" Type="http://schemas.openxmlformats.org/officeDocument/2006/relationships/hyperlink" Target="https://baike.baidu.com/item/%E4%BD%99%E5%89%B2%E5%87%BD%E6%95%B0" TargetMode="External"/><Relationship Id="rId2" Type="http://schemas.openxmlformats.org/officeDocument/2006/relationships/hyperlink" Target="https://baike.baidu.com/item/%E6%AD%A3%E5%BC%A6%E5%87%BD%E6%95%B0" TargetMode="External"/><Relationship Id="rId1" Type="http://schemas.openxmlformats.org/officeDocument/2006/relationships/slideLayout" Target="../slideLayouts/slideLayout2.xml"/><Relationship Id="rId6" Type="http://schemas.openxmlformats.org/officeDocument/2006/relationships/hyperlink" Target="https://baike.baidu.com/item/%E6%AD%A3%E5%89%B2%E5%87%BD%E6%95%B0" TargetMode="External"/><Relationship Id="rId5" Type="http://schemas.openxmlformats.org/officeDocument/2006/relationships/hyperlink" Target="https://baike.baidu.com/item/%E4%BD%99%E5%88%87%E5%87%BD%E6%95%B0" TargetMode="External"/><Relationship Id="rId4" Type="http://schemas.openxmlformats.org/officeDocument/2006/relationships/hyperlink" Target="https://baike.baidu.com/item/%E6%AD%A3%E5%88%87%E5%87%BD%E6%95%B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2E5D5F-B218-4405-BE2E-49F5A7F0CAA1}"/>
              </a:ext>
            </a:extLst>
          </p:cNvPr>
          <p:cNvSpPr>
            <a:spLocks noGrp="1"/>
          </p:cNvSpPr>
          <p:nvPr>
            <p:ph type="ctrTitle"/>
          </p:nvPr>
        </p:nvSpPr>
        <p:spPr/>
        <p:txBody>
          <a:bodyPr/>
          <a:lstStyle/>
          <a:p>
            <a:r>
              <a:rPr lang="en-US" altLang="zh-CN" b="1" dirty="0">
                <a:latin typeface="微软雅黑" panose="020B0503020204020204" pitchFamily="34" charset="-122"/>
                <a:ea typeface="微软雅黑" panose="020B0503020204020204" pitchFamily="34" charset="-122"/>
              </a:rPr>
              <a:t>CSP/NOIP </a:t>
            </a:r>
            <a:r>
              <a:rPr lang="zh-CN" altLang="en-US" b="1" dirty="0">
                <a:latin typeface="微软雅黑" panose="020B0503020204020204" pitchFamily="34" charset="-122"/>
                <a:ea typeface="微软雅黑" panose="020B0503020204020204" pitchFamily="34" charset="-122"/>
              </a:rPr>
              <a:t>强化与冲刺</a:t>
            </a:r>
          </a:p>
        </p:txBody>
      </p:sp>
      <p:sp>
        <p:nvSpPr>
          <p:cNvPr id="3" name="副标题 2">
            <a:extLst>
              <a:ext uri="{FF2B5EF4-FFF2-40B4-BE49-F238E27FC236}">
                <a16:creationId xmlns:a16="http://schemas.microsoft.com/office/drawing/2014/main" id="{C1F21CE1-3E86-4212-AF3E-A4A841CA1874}"/>
              </a:ext>
            </a:extLst>
          </p:cNvPr>
          <p:cNvSpPr>
            <a:spLocks noGrp="1"/>
          </p:cNvSpPr>
          <p:nvPr>
            <p:ph type="subTitle" idx="1"/>
          </p:nvPr>
        </p:nvSpPr>
        <p:spPr/>
        <p:txBody>
          <a:bodyPr/>
          <a:lstStyle/>
          <a:p>
            <a:r>
              <a:rPr lang="en-US" altLang="zh-CN" dirty="0"/>
              <a:t>Walking C++ </a:t>
            </a:r>
            <a:r>
              <a:rPr lang="zh-CN" altLang="en-US" dirty="0"/>
              <a:t>强化冲刺班</a:t>
            </a:r>
          </a:p>
        </p:txBody>
      </p:sp>
    </p:spTree>
    <p:extLst>
      <p:ext uri="{BB962C8B-B14F-4D97-AF65-F5344CB8AC3E}">
        <p14:creationId xmlns:p14="http://schemas.microsoft.com/office/powerpoint/2010/main" val="1782337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箭头连接符 43">
            <a:extLst>
              <a:ext uri="{FF2B5EF4-FFF2-40B4-BE49-F238E27FC236}">
                <a16:creationId xmlns:a16="http://schemas.microsoft.com/office/drawing/2014/main" id="{7548C97B-167C-492B-A0F5-0952B77616A2}"/>
              </a:ext>
            </a:extLst>
          </p:cNvPr>
          <p:cNvCxnSpPr>
            <a:cxnSpLocks/>
          </p:cNvCxnSpPr>
          <p:nvPr/>
        </p:nvCxnSpPr>
        <p:spPr>
          <a:xfrm flipV="1">
            <a:off x="8521543" y="869080"/>
            <a:ext cx="2037100" cy="2629692"/>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8884FC20-8A42-4DA8-AFE2-FA3FC63B6BF9}"/>
              </a:ext>
            </a:extLst>
          </p:cNvPr>
          <p:cNvCxnSpPr>
            <a:cxnSpLocks/>
          </p:cNvCxnSpPr>
          <p:nvPr/>
        </p:nvCxnSpPr>
        <p:spPr>
          <a:xfrm flipH="1">
            <a:off x="7477352" y="3491242"/>
            <a:ext cx="1022881" cy="1309358"/>
          </a:xfrm>
          <a:prstGeom prst="straightConnector1">
            <a:avLst/>
          </a:prstGeom>
          <a:ln w="381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8DCA072C-C6FE-4E3F-9017-11F66068D39B}"/>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前置补充</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向量</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3896892-1ACE-4F76-BBE9-33FD768AF0D0}"/>
                  </a:ext>
                </a:extLst>
              </p:cNvPr>
              <p:cNvSpPr>
                <a:spLocks noGrp="1"/>
              </p:cNvSpPr>
              <p:nvPr>
                <p:ph idx="1"/>
              </p:nvPr>
            </p:nvSpPr>
            <p:spPr>
              <a:xfrm>
                <a:off x="838200" y="1825625"/>
                <a:ext cx="10515600" cy="4351338"/>
              </a:xfrm>
            </p:spPr>
            <p:txBody>
              <a:bodyPr/>
              <a:lstStyle/>
              <a:p>
                <a:r>
                  <a:rPr lang="en-US" altLang="zh-CN" dirty="0"/>
                  <a:t>【</a:t>
                </a:r>
                <a:r>
                  <a:rPr lang="zh-CN" altLang="en-US" dirty="0"/>
                  <a:t>向量加法</a:t>
                </a:r>
                <a:r>
                  <a:rPr lang="en-US" altLang="zh-CN" dirty="0"/>
                  <a:t>】</a:t>
                </a:r>
                <a14:m>
                  <m:oMath xmlns:m="http://schemas.openxmlformats.org/officeDocument/2006/math">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𝑝</m:t>
                        </m:r>
                      </m:e>
                    </m:acc>
                    <m:r>
                      <a:rPr lang="en-US" altLang="zh-CN" b="0" i="1" dirty="0" smtClean="0">
                        <a:latin typeface="Cambria Math" panose="02040503050406030204" pitchFamily="18" charset="0"/>
                      </a:rPr>
                      <m:t>+</m:t>
                    </m:r>
                    <m:acc>
                      <m:accPr>
                        <m:chr m:val="⃗"/>
                        <m:ctrlPr>
                          <a:rPr lang="zh-CN" altLang="en-US" i="1" dirty="0">
                            <a:latin typeface="Cambria Math" panose="02040503050406030204" pitchFamily="18" charset="0"/>
                          </a:rPr>
                        </m:ctrlPr>
                      </m:accPr>
                      <m:e>
                        <m:r>
                          <a:rPr lang="en-US" altLang="zh-CN" b="0" i="1" dirty="0" smtClean="0">
                            <a:latin typeface="Cambria Math" panose="02040503050406030204" pitchFamily="18" charset="0"/>
                          </a:rPr>
                          <m:t>𝑞</m:t>
                        </m:r>
                      </m:e>
                    </m:acc>
                    <m:r>
                      <a:rPr lang="en-US" altLang="zh-CN" b="0" i="1" dirty="0" smtClean="0">
                        <a:latin typeface="Cambria Math" panose="02040503050406030204" pitchFamily="18" charset="0"/>
                      </a:rPr>
                      <m:t>=</m:t>
                    </m:r>
                    <m:acc>
                      <m:accPr>
                        <m:chr m:val="⃗"/>
                        <m:ctrlPr>
                          <a:rPr lang="zh-CN" altLang="en-US" i="1" dirty="0">
                            <a:latin typeface="Cambria Math" panose="02040503050406030204" pitchFamily="18" charset="0"/>
                          </a:rPr>
                        </m:ctrlPr>
                      </m:accPr>
                      <m:e>
                        <m:r>
                          <a:rPr lang="en-US" altLang="zh-CN" b="0" i="1" dirty="0" smtClean="0">
                            <a:latin typeface="Cambria Math" panose="02040503050406030204" pitchFamily="18" charset="0"/>
                          </a:rPr>
                          <m:t>𝑞</m:t>
                        </m:r>
                      </m:e>
                    </m:acc>
                    <m:r>
                      <a:rPr lang="en-US" altLang="zh-CN" i="1" dirty="0">
                        <a:latin typeface="Cambria Math" panose="02040503050406030204" pitchFamily="18" charset="0"/>
                      </a:rPr>
                      <m:t>+</m:t>
                    </m:r>
                    <m:acc>
                      <m:accPr>
                        <m:chr m:val="⃗"/>
                        <m:ctrlPr>
                          <a:rPr lang="zh-CN" altLang="en-US" i="1" dirty="0">
                            <a:latin typeface="Cambria Math" panose="02040503050406030204" pitchFamily="18" charset="0"/>
                          </a:rPr>
                        </m:ctrlPr>
                      </m:accPr>
                      <m:e>
                        <m:r>
                          <a:rPr lang="en-US" altLang="zh-CN" b="0" i="1" dirty="0" smtClean="0">
                            <a:latin typeface="Cambria Math" panose="02040503050406030204" pitchFamily="18" charset="0"/>
                          </a:rPr>
                          <m:t>𝑝</m:t>
                        </m:r>
                      </m:e>
                    </m:acc>
                    <m:r>
                      <a:rPr lang="en-US" altLang="zh-CN" b="0" i="1" dirty="0" smtClean="0">
                        <a:latin typeface="Cambria Math" panose="02040503050406030204" pitchFamily="18" charset="0"/>
                      </a:rPr>
                      <m:t>=</m:t>
                    </m:r>
                    <m:acc>
                      <m:accPr>
                        <m:chr m:val="⃗"/>
                        <m:ctrlPr>
                          <a:rPr lang="zh-CN" altLang="en-US" i="1" dirty="0">
                            <a:latin typeface="Cambria Math" panose="02040503050406030204" pitchFamily="18" charset="0"/>
                          </a:rPr>
                        </m:ctrlPr>
                      </m:accPr>
                      <m:e>
                        <m:r>
                          <a:rPr lang="en-US" altLang="zh-CN" b="0" i="1" dirty="0" smtClean="0">
                            <a:latin typeface="Cambria Math" panose="02040503050406030204" pitchFamily="18" charset="0"/>
                          </a:rPr>
                          <m:t>𝑟</m:t>
                        </m:r>
                      </m:e>
                    </m:acc>
                  </m:oMath>
                </a14:m>
                <a:endParaRPr lang="en-US" altLang="zh-CN" dirty="0"/>
              </a:p>
              <a:p>
                <a:r>
                  <a:rPr lang="en-US" altLang="zh-CN" dirty="0"/>
                  <a:t>【</a:t>
                </a:r>
                <a:r>
                  <a:rPr lang="zh-CN" altLang="en-US" dirty="0"/>
                  <a:t>向量减法</a:t>
                </a:r>
                <a:r>
                  <a:rPr lang="en-US" altLang="zh-CN" dirty="0"/>
                  <a:t>】</a:t>
                </a:r>
                <a14:m>
                  <m:oMath xmlns:m="http://schemas.openxmlformats.org/officeDocument/2006/math">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𝑝</m:t>
                        </m:r>
                      </m:e>
                    </m:acc>
                    <m:r>
                      <a:rPr lang="en-US" altLang="zh-CN" b="0" i="1" dirty="0" smtClean="0">
                        <a:latin typeface="Cambria Math" panose="02040503050406030204" pitchFamily="18" charset="0"/>
                      </a:rPr>
                      <m:t>−</m:t>
                    </m:r>
                    <m:acc>
                      <m:accPr>
                        <m:chr m:val="⃗"/>
                        <m:ctrlPr>
                          <a:rPr lang="zh-CN" altLang="en-US" i="1" dirty="0">
                            <a:latin typeface="Cambria Math" panose="02040503050406030204" pitchFamily="18" charset="0"/>
                          </a:rPr>
                        </m:ctrlPr>
                      </m:accPr>
                      <m:e>
                        <m:r>
                          <a:rPr lang="en-US" altLang="zh-CN" i="1" dirty="0">
                            <a:latin typeface="Cambria Math" panose="02040503050406030204" pitchFamily="18" charset="0"/>
                          </a:rPr>
                          <m:t>𝑞</m:t>
                        </m:r>
                      </m:e>
                    </m:acc>
                    <m:r>
                      <a:rPr lang="en-US" altLang="zh-CN" b="0" i="1" dirty="0" smtClean="0">
                        <a:latin typeface="Cambria Math" panose="02040503050406030204" pitchFamily="18" charset="0"/>
                      </a:rPr>
                      <m:t>=</m:t>
                    </m:r>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𝑝</m:t>
                        </m:r>
                      </m:e>
                    </m:acc>
                    <m:r>
                      <a:rPr lang="en-US" altLang="zh-CN" i="1" dirty="0">
                        <a:latin typeface="Cambria Math" panose="02040503050406030204" pitchFamily="18" charset="0"/>
                      </a:rPr>
                      <m:t>+</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m:t>
                        </m:r>
                        <m:acc>
                          <m:accPr>
                            <m:chr m:val="⃗"/>
                            <m:ctrlPr>
                              <a:rPr lang="zh-CN" altLang="en-US" i="1" dirty="0">
                                <a:latin typeface="Cambria Math" panose="02040503050406030204" pitchFamily="18" charset="0"/>
                              </a:rPr>
                            </m:ctrlPr>
                          </m:accPr>
                          <m:e>
                            <m:r>
                              <a:rPr lang="en-US" altLang="zh-CN" i="1" dirty="0">
                                <a:latin typeface="Cambria Math" panose="02040503050406030204" pitchFamily="18" charset="0"/>
                              </a:rPr>
                              <m:t>𝑞</m:t>
                            </m:r>
                          </m:e>
                        </m:acc>
                      </m:e>
                    </m:d>
                    <m:r>
                      <a:rPr lang="en-US" altLang="zh-CN" b="0" i="1" dirty="0" smtClean="0">
                        <a:latin typeface="Cambria Math" panose="02040503050406030204" pitchFamily="18" charset="0"/>
                      </a:rPr>
                      <m:t>=</m:t>
                    </m:r>
                    <m:acc>
                      <m:accPr>
                        <m:chr m:val="⃗"/>
                        <m:ctrlPr>
                          <a:rPr lang="zh-CN" altLang="en-US" i="1" dirty="0" smtClean="0">
                            <a:latin typeface="Cambria Math" panose="02040503050406030204" pitchFamily="18" charset="0"/>
                          </a:rPr>
                        </m:ctrlPr>
                      </m:accPr>
                      <m:e>
                        <m:r>
                          <a:rPr lang="en-US" altLang="zh-CN" b="0" i="1" dirty="0" smtClean="0">
                            <a:latin typeface="Cambria Math" panose="02040503050406030204" pitchFamily="18" charset="0"/>
                          </a:rPr>
                          <m:t>𝑠</m:t>
                        </m:r>
                      </m:e>
                    </m:acc>
                  </m:oMath>
                </a14:m>
                <a:endParaRPr lang="en-US" altLang="zh-CN" dirty="0"/>
              </a:p>
              <a:p>
                <a:r>
                  <a:rPr lang="en-US" altLang="zh-CN" dirty="0"/>
                  <a:t>【</a:t>
                </a:r>
                <a:r>
                  <a:rPr lang="zh-CN" altLang="en-US" dirty="0"/>
                  <a:t>向量</a:t>
                </a:r>
                <a:r>
                  <a:rPr lang="zh-CN" altLang="en-US" b="1" dirty="0"/>
                  <a:t>数</a:t>
                </a:r>
                <a:r>
                  <a:rPr lang="zh-CN" altLang="en-US" dirty="0"/>
                  <a:t>乘</a:t>
                </a:r>
                <a:r>
                  <a:rPr lang="en-US" altLang="zh-CN" dirty="0"/>
                  <a:t>】</a:t>
                </a:r>
                <a:r>
                  <a:rPr lang="zh-CN" altLang="en-US" dirty="0"/>
                  <a:t> </a:t>
                </a:r>
                <a14:m>
                  <m:oMath xmlns:m="http://schemas.openxmlformats.org/officeDocument/2006/math">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m:t>
                    </m:r>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𝑝</m:t>
                        </m:r>
                      </m:e>
                    </m:acc>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oMath>
                </a14:m>
                <a:r>
                  <a:rPr lang="zh-CN" altLang="en-US" dirty="0"/>
                  <a:t>个</a:t>
                </a:r>
                <a14:m>
                  <m:oMath xmlns:m="http://schemas.openxmlformats.org/officeDocument/2006/math">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𝑝</m:t>
                        </m:r>
                      </m:e>
                    </m:acc>
                  </m:oMath>
                </a14:m>
                <a:r>
                  <a:rPr lang="zh-CN" altLang="en-US" dirty="0"/>
                  <a:t>相加</a:t>
                </a:r>
                <a:endParaRPr lang="en-US" altLang="zh-CN" dirty="0"/>
              </a:p>
              <a:p>
                <a:r>
                  <a:rPr lang="zh-CN" altLang="en-US" dirty="0"/>
                  <a:t>若干个向量进行加减法：</a:t>
                </a:r>
                <a:br>
                  <a:rPr lang="en-US" altLang="zh-CN" dirty="0"/>
                </a:br>
                <a:r>
                  <a:rPr lang="zh-CN" altLang="en-US" dirty="0"/>
                  <a:t>首尾相接，从第一个向量的起点</a:t>
                </a:r>
                <a:br>
                  <a:rPr lang="en-US" altLang="zh-CN" dirty="0"/>
                </a:br>
                <a:r>
                  <a:rPr lang="zh-CN" altLang="en-US" dirty="0"/>
                  <a:t>到最后一个向量的终点，做一条</a:t>
                </a:r>
                <a:br>
                  <a:rPr lang="en-US" altLang="zh-CN" dirty="0"/>
                </a:br>
                <a:r>
                  <a:rPr lang="zh-CN" altLang="en-US" dirty="0"/>
                  <a:t>有向线段，即为答案。次序不重</a:t>
                </a:r>
                <a:br>
                  <a:rPr lang="en-US" altLang="zh-CN" dirty="0"/>
                </a:br>
                <a:r>
                  <a:rPr lang="zh-CN" altLang="en-US" dirty="0"/>
                  <a:t>要，向量可以平移，最关键的是</a:t>
                </a:r>
                <a:br>
                  <a:rPr lang="en-US" altLang="zh-CN" dirty="0"/>
                </a:br>
                <a:r>
                  <a:rPr lang="zh-CN" altLang="en-US" dirty="0"/>
                  <a:t>要满足首尾相连。</a:t>
                </a:r>
                <a:endParaRPr lang="en-US" altLang="zh-CN" dirty="0"/>
              </a:p>
            </p:txBody>
          </p:sp>
        </mc:Choice>
        <mc:Fallback xmlns="">
          <p:sp>
            <p:nvSpPr>
              <p:cNvPr id="3" name="内容占位符 2">
                <a:extLst>
                  <a:ext uri="{FF2B5EF4-FFF2-40B4-BE49-F238E27FC236}">
                    <a16:creationId xmlns:a16="http://schemas.microsoft.com/office/drawing/2014/main" id="{33896892-1ACE-4F76-BBE9-33FD768AF0D0}"/>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381"/>
                </a:stretch>
              </a:blipFill>
            </p:spPr>
            <p:txBody>
              <a:bodyPr/>
              <a:lstStyle/>
              <a:p>
                <a:r>
                  <a:rPr lang="zh-CN" altLang="en-US">
                    <a:noFill/>
                  </a:rPr>
                  <a:t> </a:t>
                </a:r>
              </a:p>
            </p:txBody>
          </p:sp>
        </mc:Fallback>
      </mc:AlternateContent>
      <p:grpSp>
        <p:nvGrpSpPr>
          <p:cNvPr id="31" name="组合 30">
            <a:extLst>
              <a:ext uri="{FF2B5EF4-FFF2-40B4-BE49-F238E27FC236}">
                <a16:creationId xmlns:a16="http://schemas.microsoft.com/office/drawing/2014/main" id="{2FBEB41E-0CC7-4E97-920E-5E3F7C756190}"/>
              </a:ext>
            </a:extLst>
          </p:cNvPr>
          <p:cNvGrpSpPr/>
          <p:nvPr/>
        </p:nvGrpSpPr>
        <p:grpSpPr>
          <a:xfrm>
            <a:off x="6520474" y="681037"/>
            <a:ext cx="4833326" cy="5116417"/>
            <a:chOff x="4939848" y="639959"/>
            <a:chExt cx="4833326" cy="5116417"/>
          </a:xfrm>
        </p:grpSpPr>
        <p:cxnSp>
          <p:nvCxnSpPr>
            <p:cNvPr id="18" name="直接箭头连接符 17">
              <a:extLst>
                <a:ext uri="{FF2B5EF4-FFF2-40B4-BE49-F238E27FC236}">
                  <a16:creationId xmlns:a16="http://schemas.microsoft.com/office/drawing/2014/main" id="{19BEDDFC-6E25-455D-8BB6-E60B8B96D2B0}"/>
                </a:ext>
              </a:extLst>
            </p:cNvPr>
            <p:cNvCxnSpPr>
              <a:cxnSpLocks/>
            </p:cNvCxnSpPr>
            <p:nvPr/>
          </p:nvCxnSpPr>
          <p:spPr>
            <a:xfrm flipV="1">
              <a:off x="4939848" y="3463391"/>
              <a:ext cx="4833326"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D88AAD0-1B87-41F7-874C-25A9BC1DB946}"/>
                </a:ext>
              </a:extLst>
            </p:cNvPr>
            <p:cNvCxnSpPr/>
            <p:nvPr/>
          </p:nvCxnSpPr>
          <p:spPr>
            <a:xfrm flipH="1" flipV="1">
              <a:off x="6866389" y="681037"/>
              <a:ext cx="75501" cy="507533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122310CB-6B90-43F6-B32E-925FD896CF62}"/>
                </a:ext>
              </a:extLst>
            </p:cNvPr>
            <p:cNvSpPr txBox="1"/>
            <p:nvPr/>
          </p:nvSpPr>
          <p:spPr>
            <a:xfrm>
              <a:off x="6895751" y="639959"/>
              <a:ext cx="425392" cy="461665"/>
            </a:xfrm>
            <a:prstGeom prst="rect">
              <a:avLst/>
            </a:prstGeom>
            <a:noFill/>
          </p:spPr>
          <p:txBody>
            <a:bodyPr wrap="square" rtlCol="0">
              <a:spAutoFit/>
            </a:bodyPr>
            <a:lstStyle/>
            <a:p>
              <a:r>
                <a:rPr lang="en-US" altLang="zh-CN" sz="2400" b="1" dirty="0">
                  <a:solidFill>
                    <a:schemeClr val="bg1"/>
                  </a:solidFill>
                </a:rPr>
                <a:t>y</a:t>
              </a:r>
              <a:endParaRPr lang="zh-CN" altLang="en-US" sz="2400" b="1" dirty="0">
                <a:solidFill>
                  <a:schemeClr val="bg1"/>
                </a:solidFill>
              </a:endParaRPr>
            </a:p>
          </p:txBody>
        </p:sp>
        <p:grpSp>
          <p:nvGrpSpPr>
            <p:cNvPr id="30" name="组合 29">
              <a:extLst>
                <a:ext uri="{FF2B5EF4-FFF2-40B4-BE49-F238E27FC236}">
                  <a16:creationId xmlns:a16="http://schemas.microsoft.com/office/drawing/2014/main" id="{F7185195-3C3D-4B68-B58D-3AFB222C424F}"/>
                </a:ext>
              </a:extLst>
            </p:cNvPr>
            <p:cNvGrpSpPr/>
            <p:nvPr/>
          </p:nvGrpSpPr>
          <p:grpSpPr>
            <a:xfrm>
              <a:off x="6895751" y="2196834"/>
              <a:ext cx="2837332" cy="1724727"/>
              <a:chOff x="6895751" y="2196834"/>
              <a:chExt cx="2837332" cy="1724727"/>
            </a:xfrm>
          </p:grpSpPr>
          <p:cxnSp>
            <p:nvCxnSpPr>
              <p:cNvPr id="9" name="直接箭头连接符 8">
                <a:extLst>
                  <a:ext uri="{FF2B5EF4-FFF2-40B4-BE49-F238E27FC236}">
                    <a16:creationId xmlns:a16="http://schemas.microsoft.com/office/drawing/2014/main" id="{450F6E7A-641F-448B-8C7E-20A0BA13DA47}"/>
                  </a:ext>
                </a:extLst>
              </p:cNvPr>
              <p:cNvCxnSpPr>
                <a:cxnSpLocks/>
              </p:cNvCxnSpPr>
              <p:nvPr/>
            </p:nvCxnSpPr>
            <p:spPr>
              <a:xfrm flipV="1">
                <a:off x="6919607" y="2196834"/>
                <a:ext cx="2670321" cy="12615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5DB36040-240B-401B-9882-16CF2D339032}"/>
                  </a:ext>
                </a:extLst>
              </p:cNvPr>
              <p:cNvGrpSpPr/>
              <p:nvPr/>
            </p:nvGrpSpPr>
            <p:grpSpPr>
              <a:xfrm>
                <a:off x="6895751" y="3468424"/>
                <a:ext cx="1728132" cy="453137"/>
                <a:chOff x="5838738" y="3087148"/>
                <a:chExt cx="1728132" cy="453137"/>
              </a:xfrm>
            </p:grpSpPr>
            <p:cxnSp>
              <p:nvCxnSpPr>
                <p:cNvPr id="5" name="直接箭头连接符 4">
                  <a:extLst>
                    <a:ext uri="{FF2B5EF4-FFF2-40B4-BE49-F238E27FC236}">
                      <a16:creationId xmlns:a16="http://schemas.microsoft.com/office/drawing/2014/main" id="{7DA3E044-C357-48E1-9447-0A09176381DA}"/>
                    </a:ext>
                  </a:extLst>
                </p:cNvPr>
                <p:cNvCxnSpPr/>
                <p:nvPr/>
              </p:nvCxnSpPr>
              <p:spPr>
                <a:xfrm>
                  <a:off x="5838738" y="3087149"/>
                  <a:ext cx="17281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93E0F42-4156-456B-9507-FB9D5D8F80FD}"/>
                        </a:ext>
                      </a:extLst>
                    </p:cNvPr>
                    <p:cNvSpPr txBox="1"/>
                    <p:nvPr/>
                  </p:nvSpPr>
                  <p:spPr>
                    <a:xfrm>
                      <a:off x="6493079" y="3087148"/>
                      <a:ext cx="738231" cy="453137"/>
                    </a:xfrm>
                    <a:prstGeom prst="rect">
                      <a:avLst/>
                    </a:prstGeom>
                    <a:noFill/>
                  </p:spPr>
                  <p:txBody>
                    <a:bodyPr wrap="square" rtlCol="0">
                      <a:spAutoFit/>
                    </a:bodyPr>
                    <a:lstStyle/>
                    <a:p>
                      <a14:m>
                        <m:oMath xmlns:m="http://schemas.openxmlformats.org/officeDocument/2006/math">
                          <m:acc>
                            <m:accPr>
                              <m:chr m:val="⃗"/>
                              <m:ctrlPr>
                                <a:rPr lang="zh-CN" altLang="en-US" sz="2400" i="1" dirty="0">
                                  <a:latin typeface="Cambria Math" panose="02040503050406030204" pitchFamily="18" charset="0"/>
                                </a:rPr>
                              </m:ctrlPr>
                            </m:accPr>
                            <m:e>
                              <m:r>
                                <a:rPr lang="zh-CN" altLang="en-US" sz="2400" i="1" dirty="0">
                                  <a:latin typeface="Cambria Math" panose="02040503050406030204" pitchFamily="18" charset="0"/>
                                </a:rPr>
                                <m:t>𝑝</m:t>
                              </m:r>
                            </m:e>
                          </m:acc>
                        </m:oMath>
                      </a14:m>
                      <a:r>
                        <a:rPr lang="en-US" altLang="zh-CN" dirty="0"/>
                        <a:t> </a:t>
                      </a:r>
                      <a:endParaRPr lang="zh-CN" altLang="en-US" dirty="0"/>
                    </a:p>
                  </p:txBody>
                </p:sp>
              </mc:Choice>
              <mc:Fallback xmlns="">
                <p:sp>
                  <p:nvSpPr>
                    <p:cNvPr id="12" name="文本框 11">
                      <a:extLst>
                        <a:ext uri="{FF2B5EF4-FFF2-40B4-BE49-F238E27FC236}">
                          <a16:creationId xmlns:a16="http://schemas.microsoft.com/office/drawing/2014/main" id="{093E0F42-4156-456B-9507-FB9D5D8F80FD}"/>
                        </a:ext>
                      </a:extLst>
                    </p:cNvPr>
                    <p:cNvSpPr txBox="1">
                      <a:spLocks noRot="1" noChangeAspect="1" noMove="1" noResize="1" noEditPoints="1" noAdjustHandles="1" noChangeArrowheads="1" noChangeShapeType="1" noTextEdit="1"/>
                    </p:cNvSpPr>
                    <p:nvPr/>
                  </p:nvSpPr>
                  <p:spPr>
                    <a:xfrm>
                      <a:off x="6493079" y="3087148"/>
                      <a:ext cx="738231" cy="453137"/>
                    </a:xfrm>
                    <a:prstGeom prst="rect">
                      <a:avLst/>
                    </a:prstGeom>
                    <a:blipFill>
                      <a:blip r:embed="rId3"/>
                      <a:stretch>
                        <a:fillRect l="-2479" t="-18919" r="-3306" b="-13514"/>
                      </a:stretch>
                    </a:blipFill>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C2CB2FFE-E4C2-49F5-A8E6-B2A19745F742}"/>
                  </a:ext>
                </a:extLst>
              </p:cNvPr>
              <p:cNvGrpSpPr/>
              <p:nvPr/>
            </p:nvGrpSpPr>
            <p:grpSpPr>
              <a:xfrm>
                <a:off x="6895751" y="2206899"/>
                <a:ext cx="989901" cy="1261524"/>
                <a:chOff x="6702804" y="1528733"/>
                <a:chExt cx="989901" cy="1261524"/>
              </a:xfrm>
            </p:grpSpPr>
            <p:cxnSp>
              <p:nvCxnSpPr>
                <p:cNvPr id="6" name="直接箭头连接符 5">
                  <a:extLst>
                    <a:ext uri="{FF2B5EF4-FFF2-40B4-BE49-F238E27FC236}">
                      <a16:creationId xmlns:a16="http://schemas.microsoft.com/office/drawing/2014/main" id="{455E1B9E-2150-4E31-9F6D-3BA253B081B7}"/>
                    </a:ext>
                  </a:extLst>
                </p:cNvPr>
                <p:cNvCxnSpPr>
                  <a:cxnSpLocks/>
                </p:cNvCxnSpPr>
                <p:nvPr/>
              </p:nvCxnSpPr>
              <p:spPr>
                <a:xfrm flipV="1">
                  <a:off x="6702804" y="1528733"/>
                  <a:ext cx="989901" cy="12615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A62FABF-6BDB-4833-9C92-1CF7EA7A8B15}"/>
                        </a:ext>
                      </a:extLst>
                    </p:cNvPr>
                    <p:cNvSpPr txBox="1"/>
                    <p:nvPr/>
                  </p:nvSpPr>
                  <p:spPr>
                    <a:xfrm>
                      <a:off x="6828638" y="1776681"/>
                      <a:ext cx="738231" cy="453137"/>
                    </a:xfrm>
                    <a:prstGeom prst="rect">
                      <a:avLst/>
                    </a:prstGeom>
                    <a:noFill/>
                  </p:spPr>
                  <p:txBody>
                    <a:bodyPr wrap="square" rtlCol="0">
                      <a:spAutoFit/>
                    </a:bodyPr>
                    <a:lstStyle/>
                    <a:p>
                      <a14:m>
                        <m:oMath xmlns:m="http://schemas.openxmlformats.org/officeDocument/2006/math">
                          <m:acc>
                            <m:accPr>
                              <m:chr m:val="⃗"/>
                              <m:ctrlPr>
                                <a:rPr lang="zh-CN" altLang="en-US" sz="2400" i="1" dirty="0" smtClean="0">
                                  <a:latin typeface="Cambria Math" panose="02040503050406030204" pitchFamily="18" charset="0"/>
                                </a:rPr>
                              </m:ctrlPr>
                            </m:accPr>
                            <m:e>
                              <m:r>
                                <a:rPr lang="en-US" altLang="zh-CN" sz="2400" b="0" i="1" dirty="0" smtClean="0">
                                  <a:latin typeface="Cambria Math" panose="02040503050406030204" pitchFamily="18" charset="0"/>
                                </a:rPr>
                                <m:t>𝑞</m:t>
                              </m:r>
                            </m:e>
                          </m:acc>
                        </m:oMath>
                      </a14:m>
                      <a:r>
                        <a:rPr lang="en-US" altLang="zh-CN" dirty="0"/>
                        <a:t> </a:t>
                      </a:r>
                      <a:endParaRPr lang="zh-CN" altLang="en-US" dirty="0"/>
                    </a:p>
                  </p:txBody>
                </p:sp>
              </mc:Choice>
              <mc:Fallback xmlns="">
                <p:sp>
                  <p:nvSpPr>
                    <p:cNvPr id="13" name="文本框 12">
                      <a:extLst>
                        <a:ext uri="{FF2B5EF4-FFF2-40B4-BE49-F238E27FC236}">
                          <a16:creationId xmlns:a16="http://schemas.microsoft.com/office/drawing/2014/main" id="{2A62FABF-6BDB-4833-9C92-1CF7EA7A8B15}"/>
                        </a:ext>
                      </a:extLst>
                    </p:cNvPr>
                    <p:cNvSpPr txBox="1">
                      <a:spLocks noRot="1" noChangeAspect="1" noMove="1" noResize="1" noEditPoints="1" noAdjustHandles="1" noChangeArrowheads="1" noChangeShapeType="1" noTextEdit="1"/>
                    </p:cNvSpPr>
                    <p:nvPr/>
                  </p:nvSpPr>
                  <p:spPr>
                    <a:xfrm>
                      <a:off x="6828638" y="1776681"/>
                      <a:ext cx="738231" cy="453137"/>
                    </a:xfrm>
                    <a:prstGeom prst="rect">
                      <a:avLst/>
                    </a:prstGeom>
                    <a:blipFill>
                      <a:blip r:embed="rId4"/>
                      <a:stretch>
                        <a:fillRect l="-2479" t="-18667" r="-2479" b="-13333"/>
                      </a:stretch>
                    </a:blipFill>
                  </p:spPr>
                  <p:txBody>
                    <a:bodyPr/>
                    <a:lstStyle/>
                    <a:p>
                      <a:r>
                        <a:rPr lang="zh-CN" altLang="en-US">
                          <a:noFill/>
                        </a:rPr>
                        <a:t> </a:t>
                      </a:r>
                    </a:p>
                  </p:txBody>
                </p:sp>
              </mc:Fallback>
            </mc:AlternateContent>
          </p:grpSp>
          <p:sp>
            <p:nvSpPr>
              <p:cNvPr id="22" name="文本框 21">
                <a:extLst>
                  <a:ext uri="{FF2B5EF4-FFF2-40B4-BE49-F238E27FC236}">
                    <a16:creationId xmlns:a16="http://schemas.microsoft.com/office/drawing/2014/main" id="{6F9B9E3F-7C4A-4AD0-A37B-2C8BCA6FF5D9}"/>
                  </a:ext>
                </a:extLst>
              </p:cNvPr>
              <p:cNvSpPr txBox="1"/>
              <p:nvPr/>
            </p:nvSpPr>
            <p:spPr>
              <a:xfrm>
                <a:off x="9307691" y="3429000"/>
                <a:ext cx="425392" cy="461665"/>
              </a:xfrm>
              <a:prstGeom prst="rect">
                <a:avLst/>
              </a:prstGeom>
              <a:noFill/>
            </p:spPr>
            <p:txBody>
              <a:bodyPr wrap="square" rtlCol="0">
                <a:spAutoFit/>
              </a:bodyPr>
              <a:lstStyle/>
              <a:p>
                <a:r>
                  <a:rPr lang="en-US" altLang="zh-CN" sz="2400" b="1" dirty="0">
                    <a:solidFill>
                      <a:schemeClr val="bg1"/>
                    </a:solidFill>
                  </a:rPr>
                  <a:t>x</a:t>
                </a:r>
                <a:endParaRPr lang="zh-CN" altLang="en-US" sz="2400" b="1" dirty="0">
                  <a:solidFill>
                    <a:schemeClr val="bg1"/>
                  </a:solidFill>
                </a:endParaRPr>
              </a:p>
            </p:txBody>
          </p:sp>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774DC7DB-3D50-432C-B973-4A931117B687}"/>
                      </a:ext>
                    </a:extLst>
                  </p:cNvPr>
                  <p:cNvSpPr/>
                  <p:nvPr/>
                </p:nvSpPr>
                <p:spPr>
                  <a:xfrm>
                    <a:off x="8125686" y="2809549"/>
                    <a:ext cx="614453" cy="453137"/>
                  </a:xfrm>
                  <a:prstGeom prst="rect">
                    <a:avLst/>
                  </a:prstGeom>
                </p:spPr>
                <p:txBody>
                  <a:bodyPr wrap="square">
                    <a:spAutoFit/>
                  </a:bodyPr>
                  <a:lstStyle/>
                  <a:p>
                    <a14:m>
                      <m:oMath xmlns:m="http://schemas.openxmlformats.org/officeDocument/2006/math">
                        <m:acc>
                          <m:accPr>
                            <m:chr m:val="⃗"/>
                            <m:ctrlPr>
                              <a:rPr lang="zh-CN" altLang="en-US" sz="2400" i="1" dirty="0" smtClean="0">
                                <a:latin typeface="Cambria Math" panose="02040503050406030204" pitchFamily="18" charset="0"/>
                              </a:rPr>
                            </m:ctrlPr>
                          </m:accPr>
                          <m:e>
                            <m:r>
                              <a:rPr lang="en-US" altLang="zh-CN" sz="2400" b="0" i="1" dirty="0" smtClean="0">
                                <a:latin typeface="Cambria Math" panose="02040503050406030204" pitchFamily="18" charset="0"/>
                              </a:rPr>
                              <m:t>𝑟</m:t>
                            </m:r>
                          </m:e>
                        </m:acc>
                      </m:oMath>
                    </a14:m>
                    <a:r>
                      <a:rPr lang="en-US" altLang="zh-CN" dirty="0"/>
                      <a:t> </a:t>
                    </a:r>
                    <a:endParaRPr lang="zh-CN" altLang="en-US" dirty="0"/>
                  </a:p>
                </p:txBody>
              </p:sp>
            </mc:Choice>
            <mc:Fallback xmlns="">
              <p:sp>
                <p:nvSpPr>
                  <p:cNvPr id="23" name="矩形 22">
                    <a:extLst>
                      <a:ext uri="{FF2B5EF4-FFF2-40B4-BE49-F238E27FC236}">
                        <a16:creationId xmlns:a16="http://schemas.microsoft.com/office/drawing/2014/main" id="{774DC7DB-3D50-432C-B973-4A931117B687}"/>
                      </a:ext>
                    </a:extLst>
                  </p:cNvPr>
                  <p:cNvSpPr>
                    <a:spLocks noRot="1" noChangeAspect="1" noMove="1" noResize="1" noEditPoints="1" noAdjustHandles="1" noChangeArrowheads="1" noChangeShapeType="1" noTextEdit="1"/>
                  </p:cNvSpPr>
                  <p:nvPr/>
                </p:nvSpPr>
                <p:spPr>
                  <a:xfrm>
                    <a:off x="8125686" y="2809549"/>
                    <a:ext cx="614453" cy="453137"/>
                  </a:xfrm>
                  <a:prstGeom prst="rect">
                    <a:avLst/>
                  </a:prstGeom>
                  <a:blipFill>
                    <a:blip r:embed="rId5"/>
                    <a:stretch>
                      <a:fillRect l="-2970" t="-18919" r="-15842"/>
                    </a:stretch>
                  </a:blipFill>
                </p:spPr>
                <p:txBody>
                  <a:bodyPr/>
                  <a:lstStyle/>
                  <a:p>
                    <a:r>
                      <a:rPr lang="zh-CN" altLang="en-US">
                        <a:noFill/>
                      </a:rPr>
                      <a:t> </a:t>
                    </a:r>
                  </a:p>
                </p:txBody>
              </p:sp>
            </mc:Fallback>
          </mc:AlternateContent>
          <p:grpSp>
            <p:nvGrpSpPr>
              <p:cNvPr id="24" name="组合 23">
                <a:extLst>
                  <a:ext uri="{FF2B5EF4-FFF2-40B4-BE49-F238E27FC236}">
                    <a16:creationId xmlns:a16="http://schemas.microsoft.com/office/drawing/2014/main" id="{A1AA75C9-AFEA-4898-94F0-1693B62C81BC}"/>
                  </a:ext>
                </a:extLst>
              </p:cNvPr>
              <p:cNvGrpSpPr/>
              <p:nvPr/>
            </p:nvGrpSpPr>
            <p:grpSpPr>
              <a:xfrm>
                <a:off x="7861796" y="2211718"/>
                <a:ext cx="1728132" cy="453137"/>
                <a:chOff x="5838738" y="3087148"/>
                <a:chExt cx="1728132" cy="453137"/>
              </a:xfrm>
            </p:grpSpPr>
            <p:cxnSp>
              <p:nvCxnSpPr>
                <p:cNvPr id="25" name="直接箭头连接符 24">
                  <a:extLst>
                    <a:ext uri="{FF2B5EF4-FFF2-40B4-BE49-F238E27FC236}">
                      <a16:creationId xmlns:a16="http://schemas.microsoft.com/office/drawing/2014/main" id="{9D33BCAD-AD20-464F-9EFA-A4FA504BC145}"/>
                    </a:ext>
                  </a:extLst>
                </p:cNvPr>
                <p:cNvCxnSpPr/>
                <p:nvPr/>
              </p:nvCxnSpPr>
              <p:spPr>
                <a:xfrm>
                  <a:off x="5838738" y="3087149"/>
                  <a:ext cx="17281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D6AE8152-FF9E-46E3-B43A-E382B0BD1711}"/>
                        </a:ext>
                      </a:extLst>
                    </p:cNvPr>
                    <p:cNvSpPr txBox="1"/>
                    <p:nvPr/>
                  </p:nvSpPr>
                  <p:spPr>
                    <a:xfrm>
                      <a:off x="6493079" y="3087148"/>
                      <a:ext cx="738231" cy="453137"/>
                    </a:xfrm>
                    <a:prstGeom prst="rect">
                      <a:avLst/>
                    </a:prstGeom>
                    <a:noFill/>
                  </p:spPr>
                  <p:txBody>
                    <a:bodyPr wrap="square" rtlCol="0">
                      <a:spAutoFit/>
                    </a:bodyPr>
                    <a:lstStyle/>
                    <a:p>
                      <a14:m>
                        <m:oMath xmlns:m="http://schemas.openxmlformats.org/officeDocument/2006/math">
                          <m:acc>
                            <m:accPr>
                              <m:chr m:val="⃗"/>
                              <m:ctrlPr>
                                <a:rPr lang="zh-CN" altLang="en-US" sz="2400" i="1" dirty="0">
                                  <a:latin typeface="Cambria Math" panose="02040503050406030204" pitchFamily="18" charset="0"/>
                                </a:rPr>
                              </m:ctrlPr>
                            </m:accPr>
                            <m:e>
                              <m:r>
                                <a:rPr lang="zh-CN" altLang="en-US" sz="2400" i="1" dirty="0">
                                  <a:latin typeface="Cambria Math" panose="02040503050406030204" pitchFamily="18" charset="0"/>
                                </a:rPr>
                                <m:t>𝑝</m:t>
                              </m:r>
                            </m:e>
                          </m:acc>
                        </m:oMath>
                      </a14:m>
                      <a:r>
                        <a:rPr lang="en-US" altLang="zh-CN" dirty="0"/>
                        <a:t> </a:t>
                      </a:r>
                      <a:endParaRPr lang="zh-CN" altLang="en-US" dirty="0"/>
                    </a:p>
                  </p:txBody>
                </p:sp>
              </mc:Choice>
              <mc:Fallback xmlns="">
                <p:sp>
                  <p:nvSpPr>
                    <p:cNvPr id="26" name="文本框 25">
                      <a:extLst>
                        <a:ext uri="{FF2B5EF4-FFF2-40B4-BE49-F238E27FC236}">
                          <a16:creationId xmlns:a16="http://schemas.microsoft.com/office/drawing/2014/main" id="{D6AE8152-FF9E-46E3-B43A-E382B0BD1711}"/>
                        </a:ext>
                      </a:extLst>
                    </p:cNvPr>
                    <p:cNvSpPr txBox="1">
                      <a:spLocks noRot="1" noChangeAspect="1" noMove="1" noResize="1" noEditPoints="1" noAdjustHandles="1" noChangeArrowheads="1" noChangeShapeType="1" noTextEdit="1"/>
                    </p:cNvSpPr>
                    <p:nvPr/>
                  </p:nvSpPr>
                  <p:spPr>
                    <a:xfrm>
                      <a:off x="6493079" y="3087148"/>
                      <a:ext cx="738231" cy="453137"/>
                    </a:xfrm>
                    <a:prstGeom prst="rect">
                      <a:avLst/>
                    </a:prstGeom>
                    <a:blipFill>
                      <a:blip r:embed="rId6"/>
                      <a:stretch>
                        <a:fillRect l="-2479" t="-18919" r="-4132" b="-13514"/>
                      </a:stretch>
                    </a:blipFill>
                  </p:spPr>
                  <p:txBody>
                    <a:bodyPr/>
                    <a:lstStyle/>
                    <a:p>
                      <a:r>
                        <a:rPr lang="zh-CN" altLang="en-US">
                          <a:noFill/>
                        </a:rPr>
                        <a:t> </a:t>
                      </a:r>
                    </a:p>
                  </p:txBody>
                </p:sp>
              </mc:Fallback>
            </mc:AlternateContent>
          </p:grpSp>
          <p:grpSp>
            <p:nvGrpSpPr>
              <p:cNvPr id="27" name="组合 26">
                <a:extLst>
                  <a:ext uri="{FF2B5EF4-FFF2-40B4-BE49-F238E27FC236}">
                    <a16:creationId xmlns:a16="http://schemas.microsoft.com/office/drawing/2014/main" id="{ED7AA0E7-3900-4A9D-A1DC-49F67EDCF267}"/>
                  </a:ext>
                </a:extLst>
              </p:cNvPr>
              <p:cNvGrpSpPr/>
              <p:nvPr/>
            </p:nvGrpSpPr>
            <p:grpSpPr>
              <a:xfrm>
                <a:off x="8613318" y="2206899"/>
                <a:ext cx="989901" cy="1261524"/>
                <a:chOff x="6702804" y="1528733"/>
                <a:chExt cx="989901" cy="1261524"/>
              </a:xfrm>
            </p:grpSpPr>
            <p:cxnSp>
              <p:nvCxnSpPr>
                <p:cNvPr id="28" name="直接箭头连接符 27">
                  <a:extLst>
                    <a:ext uri="{FF2B5EF4-FFF2-40B4-BE49-F238E27FC236}">
                      <a16:creationId xmlns:a16="http://schemas.microsoft.com/office/drawing/2014/main" id="{86AEDE6A-C541-4BD8-AF4F-7FA8346ED549}"/>
                    </a:ext>
                  </a:extLst>
                </p:cNvPr>
                <p:cNvCxnSpPr>
                  <a:cxnSpLocks/>
                </p:cNvCxnSpPr>
                <p:nvPr/>
              </p:nvCxnSpPr>
              <p:spPr>
                <a:xfrm flipV="1">
                  <a:off x="6702804" y="1528733"/>
                  <a:ext cx="989901" cy="12615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EA49EC30-2305-42C7-8B50-D8558604A409}"/>
                        </a:ext>
                      </a:extLst>
                    </p:cNvPr>
                    <p:cNvSpPr txBox="1"/>
                    <p:nvPr/>
                  </p:nvSpPr>
                  <p:spPr>
                    <a:xfrm>
                      <a:off x="6828638" y="1776681"/>
                      <a:ext cx="738231" cy="453137"/>
                    </a:xfrm>
                    <a:prstGeom prst="rect">
                      <a:avLst/>
                    </a:prstGeom>
                    <a:noFill/>
                  </p:spPr>
                  <p:txBody>
                    <a:bodyPr wrap="square" rtlCol="0">
                      <a:spAutoFit/>
                    </a:bodyPr>
                    <a:lstStyle/>
                    <a:p>
                      <a14:m>
                        <m:oMath xmlns:m="http://schemas.openxmlformats.org/officeDocument/2006/math">
                          <m:acc>
                            <m:accPr>
                              <m:chr m:val="⃗"/>
                              <m:ctrlPr>
                                <a:rPr lang="zh-CN" altLang="en-US" sz="2400" i="1" dirty="0" smtClean="0">
                                  <a:latin typeface="Cambria Math" panose="02040503050406030204" pitchFamily="18" charset="0"/>
                                </a:rPr>
                              </m:ctrlPr>
                            </m:accPr>
                            <m:e>
                              <m:r>
                                <a:rPr lang="en-US" altLang="zh-CN" sz="2400" b="0" i="1" dirty="0" smtClean="0">
                                  <a:latin typeface="Cambria Math" panose="02040503050406030204" pitchFamily="18" charset="0"/>
                                </a:rPr>
                                <m:t>𝑞</m:t>
                              </m:r>
                            </m:e>
                          </m:acc>
                        </m:oMath>
                      </a14:m>
                      <a:r>
                        <a:rPr lang="en-US" altLang="zh-CN" dirty="0"/>
                        <a:t> </a:t>
                      </a:r>
                      <a:endParaRPr lang="zh-CN" altLang="en-US" dirty="0"/>
                    </a:p>
                  </p:txBody>
                </p:sp>
              </mc:Choice>
              <mc:Fallback xmlns="">
                <p:sp>
                  <p:nvSpPr>
                    <p:cNvPr id="29" name="文本框 28">
                      <a:extLst>
                        <a:ext uri="{FF2B5EF4-FFF2-40B4-BE49-F238E27FC236}">
                          <a16:creationId xmlns:a16="http://schemas.microsoft.com/office/drawing/2014/main" id="{EA49EC30-2305-42C7-8B50-D8558604A409}"/>
                        </a:ext>
                      </a:extLst>
                    </p:cNvPr>
                    <p:cNvSpPr txBox="1">
                      <a:spLocks noRot="1" noChangeAspect="1" noMove="1" noResize="1" noEditPoints="1" noAdjustHandles="1" noChangeArrowheads="1" noChangeShapeType="1" noTextEdit="1"/>
                    </p:cNvSpPr>
                    <p:nvPr/>
                  </p:nvSpPr>
                  <p:spPr>
                    <a:xfrm>
                      <a:off x="6828638" y="1776681"/>
                      <a:ext cx="738231" cy="453137"/>
                    </a:xfrm>
                    <a:prstGeom prst="rect">
                      <a:avLst/>
                    </a:prstGeom>
                    <a:blipFill>
                      <a:blip r:embed="rId7"/>
                      <a:stretch>
                        <a:fillRect l="-2479" t="-18667" r="-1653" b="-13333"/>
                      </a:stretch>
                    </a:blipFill>
                  </p:spPr>
                  <p:txBody>
                    <a:bodyPr/>
                    <a:lstStyle/>
                    <a:p>
                      <a:r>
                        <a:rPr lang="zh-CN" altLang="en-US">
                          <a:noFill/>
                        </a:rPr>
                        <a:t> </a:t>
                      </a:r>
                    </a:p>
                  </p:txBody>
                </p:sp>
              </mc:Fallback>
            </mc:AlternateContent>
          </p:grpSp>
        </p:grpSp>
      </p:grpSp>
      <p:sp>
        <p:nvSpPr>
          <p:cNvPr id="32" name="矩形 31">
            <a:extLst>
              <a:ext uri="{FF2B5EF4-FFF2-40B4-BE49-F238E27FC236}">
                <a16:creationId xmlns:a16="http://schemas.microsoft.com/office/drawing/2014/main" id="{F0B3C2D2-73CE-4976-AB26-6CE3AC002A2C}"/>
              </a:ext>
            </a:extLst>
          </p:cNvPr>
          <p:cNvSpPr/>
          <p:nvPr/>
        </p:nvSpPr>
        <p:spPr>
          <a:xfrm>
            <a:off x="8107837" y="3497159"/>
            <a:ext cx="423514" cy="369332"/>
          </a:xfrm>
          <a:prstGeom prst="rect">
            <a:avLst/>
          </a:prstGeom>
        </p:spPr>
        <p:txBody>
          <a:bodyPr wrap="none">
            <a:spAutoFit/>
          </a:bodyPr>
          <a:lstStyle/>
          <a:p>
            <a:r>
              <a:rPr lang="en-US" altLang="zh-CN" b="1" dirty="0">
                <a:solidFill>
                  <a:schemeClr val="bg1"/>
                </a:solidFill>
              </a:rPr>
              <a:t>O </a:t>
            </a:r>
            <a:endParaRPr lang="zh-CN" altLang="en-US" b="1" dirty="0">
              <a:solidFill>
                <a:schemeClr val="bg1"/>
              </a:solidFill>
            </a:endParaRPr>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F34AA10D-23C7-4898-B4DF-99B55F42EEE4}"/>
                  </a:ext>
                </a:extLst>
              </p:cNvPr>
              <p:cNvSpPr txBox="1"/>
              <p:nvPr/>
            </p:nvSpPr>
            <p:spPr>
              <a:xfrm>
                <a:off x="7426347" y="3736070"/>
                <a:ext cx="738231" cy="453137"/>
              </a:xfrm>
              <a:prstGeom prst="rect">
                <a:avLst/>
              </a:prstGeom>
              <a:noFill/>
            </p:spPr>
            <p:txBody>
              <a:bodyPr wrap="square" rtlCol="0">
                <a:spAutoFit/>
              </a:bodyPr>
              <a:lstStyle/>
              <a:p>
                <a14:m>
                  <m:oMath xmlns:m="http://schemas.openxmlformats.org/officeDocument/2006/math">
                    <m:r>
                      <a:rPr lang="en-US" altLang="zh-CN" sz="2400" b="0" i="1" dirty="0" smtClean="0">
                        <a:solidFill>
                          <a:schemeClr val="accent4">
                            <a:lumMod val="50000"/>
                          </a:schemeClr>
                        </a:solidFill>
                        <a:latin typeface="Cambria Math" panose="02040503050406030204" pitchFamily="18" charset="0"/>
                      </a:rPr>
                      <m:t>−</m:t>
                    </m:r>
                    <m:acc>
                      <m:accPr>
                        <m:chr m:val="⃗"/>
                        <m:ctrlPr>
                          <a:rPr lang="zh-CN" altLang="en-US" sz="2400" i="1" dirty="0" smtClean="0">
                            <a:solidFill>
                              <a:schemeClr val="accent4">
                                <a:lumMod val="50000"/>
                              </a:schemeClr>
                            </a:solidFill>
                            <a:latin typeface="Cambria Math" panose="02040503050406030204" pitchFamily="18" charset="0"/>
                          </a:rPr>
                        </m:ctrlPr>
                      </m:accPr>
                      <m:e>
                        <m:r>
                          <a:rPr lang="en-US" altLang="zh-CN" sz="2400" b="0" i="1" dirty="0" smtClean="0">
                            <a:solidFill>
                              <a:schemeClr val="accent4">
                                <a:lumMod val="50000"/>
                              </a:schemeClr>
                            </a:solidFill>
                            <a:latin typeface="Cambria Math" panose="02040503050406030204" pitchFamily="18" charset="0"/>
                          </a:rPr>
                          <m:t>𝑞</m:t>
                        </m:r>
                      </m:e>
                    </m:acc>
                  </m:oMath>
                </a14:m>
                <a:r>
                  <a:rPr lang="en-US" altLang="zh-CN" dirty="0">
                    <a:solidFill>
                      <a:schemeClr val="accent4">
                        <a:lumMod val="50000"/>
                      </a:schemeClr>
                    </a:solidFill>
                  </a:rPr>
                  <a:t> </a:t>
                </a:r>
                <a:endParaRPr lang="zh-CN" altLang="en-US" dirty="0">
                  <a:solidFill>
                    <a:schemeClr val="accent4">
                      <a:lumMod val="50000"/>
                    </a:schemeClr>
                  </a:solidFill>
                </a:endParaRPr>
              </a:p>
            </p:txBody>
          </p:sp>
        </mc:Choice>
        <mc:Fallback xmlns="">
          <p:sp>
            <p:nvSpPr>
              <p:cNvPr id="37" name="文本框 36">
                <a:extLst>
                  <a:ext uri="{FF2B5EF4-FFF2-40B4-BE49-F238E27FC236}">
                    <a16:creationId xmlns:a16="http://schemas.microsoft.com/office/drawing/2014/main" id="{F34AA10D-23C7-4898-B4DF-99B55F42EEE4}"/>
                  </a:ext>
                </a:extLst>
              </p:cNvPr>
              <p:cNvSpPr txBox="1">
                <a:spLocks noRot="1" noChangeAspect="1" noMove="1" noResize="1" noEditPoints="1" noAdjustHandles="1" noChangeArrowheads="1" noChangeShapeType="1" noTextEdit="1"/>
              </p:cNvSpPr>
              <p:nvPr/>
            </p:nvSpPr>
            <p:spPr>
              <a:xfrm>
                <a:off x="7426347" y="3736070"/>
                <a:ext cx="738231" cy="453137"/>
              </a:xfrm>
              <a:prstGeom prst="rect">
                <a:avLst/>
              </a:prstGeom>
              <a:blipFill>
                <a:blip r:embed="rId8"/>
                <a:stretch>
                  <a:fillRect t="-18919" r="-33058" b="-13514"/>
                </a:stretch>
              </a:blipFill>
            </p:spPr>
            <p:txBody>
              <a:bodyPr/>
              <a:lstStyle/>
              <a:p>
                <a:r>
                  <a:rPr lang="zh-CN" altLang="en-US">
                    <a:noFill/>
                  </a:rPr>
                  <a:t> </a:t>
                </a:r>
              </a:p>
            </p:txBody>
          </p:sp>
        </mc:Fallback>
      </mc:AlternateContent>
      <p:cxnSp>
        <p:nvCxnSpPr>
          <p:cNvPr id="38" name="直接箭头连接符 37">
            <a:extLst>
              <a:ext uri="{FF2B5EF4-FFF2-40B4-BE49-F238E27FC236}">
                <a16:creationId xmlns:a16="http://schemas.microsoft.com/office/drawing/2014/main" id="{E0662125-6A13-4EF2-ABA9-6F3F6BBA97B7}"/>
              </a:ext>
            </a:extLst>
          </p:cNvPr>
          <p:cNvCxnSpPr>
            <a:cxnSpLocks/>
          </p:cNvCxnSpPr>
          <p:nvPr/>
        </p:nvCxnSpPr>
        <p:spPr>
          <a:xfrm flipH="1">
            <a:off x="9174769" y="3499436"/>
            <a:ext cx="1022881" cy="1309358"/>
          </a:xfrm>
          <a:prstGeom prst="straightConnector1">
            <a:avLst/>
          </a:prstGeom>
          <a:ln w="381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4F801858-89B0-498A-83FB-9F48E5576C19}"/>
                  </a:ext>
                </a:extLst>
              </p:cNvPr>
              <p:cNvSpPr txBox="1"/>
              <p:nvPr/>
            </p:nvSpPr>
            <p:spPr>
              <a:xfrm>
                <a:off x="9721775" y="3947762"/>
                <a:ext cx="738231" cy="453137"/>
              </a:xfrm>
              <a:prstGeom prst="rect">
                <a:avLst/>
              </a:prstGeom>
              <a:noFill/>
            </p:spPr>
            <p:txBody>
              <a:bodyPr wrap="square" rtlCol="0">
                <a:spAutoFit/>
              </a:bodyPr>
              <a:lstStyle/>
              <a:p>
                <a14:m>
                  <m:oMath xmlns:m="http://schemas.openxmlformats.org/officeDocument/2006/math">
                    <m:r>
                      <a:rPr lang="en-US" altLang="zh-CN" sz="2400" b="0" i="1" dirty="0" smtClean="0">
                        <a:solidFill>
                          <a:schemeClr val="accent4">
                            <a:lumMod val="50000"/>
                          </a:schemeClr>
                        </a:solidFill>
                        <a:latin typeface="Cambria Math" panose="02040503050406030204" pitchFamily="18" charset="0"/>
                      </a:rPr>
                      <m:t>−</m:t>
                    </m:r>
                    <m:acc>
                      <m:accPr>
                        <m:chr m:val="⃗"/>
                        <m:ctrlPr>
                          <a:rPr lang="zh-CN" altLang="en-US" sz="2400" i="1" dirty="0" smtClean="0">
                            <a:solidFill>
                              <a:schemeClr val="accent4">
                                <a:lumMod val="50000"/>
                              </a:schemeClr>
                            </a:solidFill>
                            <a:latin typeface="Cambria Math" panose="02040503050406030204" pitchFamily="18" charset="0"/>
                          </a:rPr>
                        </m:ctrlPr>
                      </m:accPr>
                      <m:e>
                        <m:r>
                          <a:rPr lang="en-US" altLang="zh-CN" sz="2400" b="0" i="1" dirty="0" smtClean="0">
                            <a:solidFill>
                              <a:schemeClr val="accent4">
                                <a:lumMod val="50000"/>
                              </a:schemeClr>
                            </a:solidFill>
                            <a:latin typeface="Cambria Math" panose="02040503050406030204" pitchFamily="18" charset="0"/>
                          </a:rPr>
                          <m:t>𝑞</m:t>
                        </m:r>
                      </m:e>
                    </m:acc>
                  </m:oMath>
                </a14:m>
                <a:r>
                  <a:rPr lang="en-US" altLang="zh-CN" dirty="0">
                    <a:solidFill>
                      <a:schemeClr val="accent4">
                        <a:lumMod val="50000"/>
                      </a:schemeClr>
                    </a:solidFill>
                  </a:rPr>
                  <a:t> </a:t>
                </a:r>
                <a:endParaRPr lang="zh-CN" altLang="en-US" dirty="0">
                  <a:solidFill>
                    <a:schemeClr val="accent4">
                      <a:lumMod val="50000"/>
                    </a:schemeClr>
                  </a:solidFill>
                </a:endParaRPr>
              </a:p>
            </p:txBody>
          </p:sp>
        </mc:Choice>
        <mc:Fallback xmlns="">
          <p:sp>
            <p:nvSpPr>
              <p:cNvPr id="39" name="文本框 38">
                <a:extLst>
                  <a:ext uri="{FF2B5EF4-FFF2-40B4-BE49-F238E27FC236}">
                    <a16:creationId xmlns:a16="http://schemas.microsoft.com/office/drawing/2014/main" id="{4F801858-89B0-498A-83FB-9F48E5576C19}"/>
                  </a:ext>
                </a:extLst>
              </p:cNvPr>
              <p:cNvSpPr txBox="1">
                <a:spLocks noRot="1" noChangeAspect="1" noMove="1" noResize="1" noEditPoints="1" noAdjustHandles="1" noChangeArrowheads="1" noChangeShapeType="1" noTextEdit="1"/>
              </p:cNvSpPr>
              <p:nvPr/>
            </p:nvSpPr>
            <p:spPr>
              <a:xfrm>
                <a:off x="9721775" y="3947762"/>
                <a:ext cx="738231" cy="453137"/>
              </a:xfrm>
              <a:prstGeom prst="rect">
                <a:avLst/>
              </a:prstGeom>
              <a:blipFill>
                <a:blip r:embed="rId9"/>
                <a:stretch>
                  <a:fillRect t="-18919" r="-32231" b="-13514"/>
                </a:stretch>
              </a:blipFill>
            </p:spPr>
            <p:txBody>
              <a:bodyPr/>
              <a:lstStyle/>
              <a:p>
                <a:r>
                  <a:rPr lang="zh-CN" altLang="en-US">
                    <a:noFill/>
                  </a:rPr>
                  <a:t> </a:t>
                </a:r>
              </a:p>
            </p:txBody>
          </p:sp>
        </mc:Fallback>
      </mc:AlternateContent>
      <p:cxnSp>
        <p:nvCxnSpPr>
          <p:cNvPr id="40" name="直接箭头连接符 39">
            <a:extLst>
              <a:ext uri="{FF2B5EF4-FFF2-40B4-BE49-F238E27FC236}">
                <a16:creationId xmlns:a16="http://schemas.microsoft.com/office/drawing/2014/main" id="{62702D74-020B-48E4-AED6-12AFB0B35724}"/>
              </a:ext>
            </a:extLst>
          </p:cNvPr>
          <p:cNvCxnSpPr>
            <a:cxnSpLocks/>
          </p:cNvCxnSpPr>
          <p:nvPr/>
        </p:nvCxnSpPr>
        <p:spPr>
          <a:xfrm>
            <a:off x="8468325" y="3504469"/>
            <a:ext cx="722222" cy="1330522"/>
          </a:xfrm>
          <a:prstGeom prst="straightConnector1">
            <a:avLst/>
          </a:prstGeom>
          <a:ln w="381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D41C1439-C9EB-4E78-9BC9-7200F5FF1D6A}"/>
                  </a:ext>
                </a:extLst>
              </p:cNvPr>
              <p:cNvSpPr txBox="1"/>
              <p:nvPr/>
            </p:nvSpPr>
            <p:spPr>
              <a:xfrm>
                <a:off x="8602211" y="4329962"/>
                <a:ext cx="738231" cy="453137"/>
              </a:xfrm>
              <a:prstGeom prst="rect">
                <a:avLst/>
              </a:prstGeom>
              <a:noFill/>
            </p:spPr>
            <p:txBody>
              <a:bodyPr wrap="square" rtlCol="0">
                <a:spAutoFit/>
              </a:bodyPr>
              <a:lstStyle/>
              <a:p>
                <a14:m>
                  <m:oMath xmlns:m="http://schemas.openxmlformats.org/officeDocument/2006/math">
                    <m:acc>
                      <m:accPr>
                        <m:chr m:val="⃗"/>
                        <m:ctrlPr>
                          <a:rPr lang="zh-CN" altLang="en-US" sz="2400" i="1" dirty="0" smtClean="0">
                            <a:solidFill>
                              <a:schemeClr val="tx1"/>
                            </a:solidFill>
                            <a:latin typeface="Cambria Math" panose="02040503050406030204" pitchFamily="18" charset="0"/>
                          </a:rPr>
                        </m:ctrlPr>
                      </m:accPr>
                      <m:e>
                        <m:r>
                          <a:rPr lang="en-US" altLang="zh-CN" sz="2400" b="0" i="1" dirty="0" smtClean="0">
                            <a:solidFill>
                              <a:schemeClr val="tx1"/>
                            </a:solidFill>
                            <a:latin typeface="Cambria Math" panose="02040503050406030204" pitchFamily="18" charset="0"/>
                          </a:rPr>
                          <m:t>𝑠</m:t>
                        </m:r>
                      </m:e>
                    </m:acc>
                  </m:oMath>
                </a14:m>
                <a:r>
                  <a:rPr lang="en-US" altLang="zh-CN" dirty="0">
                    <a:solidFill>
                      <a:schemeClr val="tx1"/>
                    </a:solidFill>
                  </a:rPr>
                  <a:t> </a:t>
                </a:r>
                <a:endParaRPr lang="zh-CN" altLang="en-US" dirty="0">
                  <a:solidFill>
                    <a:schemeClr val="accent4">
                      <a:lumMod val="50000"/>
                    </a:schemeClr>
                  </a:solidFill>
                </a:endParaRPr>
              </a:p>
            </p:txBody>
          </p:sp>
        </mc:Choice>
        <mc:Fallback xmlns="">
          <p:sp>
            <p:nvSpPr>
              <p:cNvPr id="43" name="文本框 42">
                <a:extLst>
                  <a:ext uri="{FF2B5EF4-FFF2-40B4-BE49-F238E27FC236}">
                    <a16:creationId xmlns:a16="http://schemas.microsoft.com/office/drawing/2014/main" id="{D41C1439-C9EB-4E78-9BC9-7200F5FF1D6A}"/>
                  </a:ext>
                </a:extLst>
              </p:cNvPr>
              <p:cNvSpPr txBox="1">
                <a:spLocks noRot="1" noChangeAspect="1" noMove="1" noResize="1" noEditPoints="1" noAdjustHandles="1" noChangeArrowheads="1" noChangeShapeType="1" noTextEdit="1"/>
              </p:cNvSpPr>
              <p:nvPr/>
            </p:nvSpPr>
            <p:spPr>
              <a:xfrm>
                <a:off x="8602211" y="4329962"/>
                <a:ext cx="738231" cy="453137"/>
              </a:xfrm>
              <a:prstGeom prst="rect">
                <a:avLst/>
              </a:prstGeom>
              <a:blipFill>
                <a:blip r:embed="rId10"/>
                <a:stretch>
                  <a:fillRect l="-2479" t="-18667" r="-8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1904DE5D-4B74-4E3D-9694-8F340EF561FF}"/>
                  </a:ext>
                </a:extLst>
              </p:cNvPr>
              <p:cNvSpPr txBox="1"/>
              <p:nvPr/>
            </p:nvSpPr>
            <p:spPr>
              <a:xfrm>
                <a:off x="9471363" y="1237550"/>
                <a:ext cx="738231" cy="453137"/>
              </a:xfrm>
              <a:prstGeom prst="rect">
                <a:avLst/>
              </a:prstGeom>
              <a:noFill/>
            </p:spPr>
            <p:txBody>
              <a:bodyPr wrap="square" rtlCol="0">
                <a:spAutoFit/>
              </a:bodyPr>
              <a:lstStyle/>
              <a:p>
                <a14:m>
                  <m:oMath xmlns:m="http://schemas.openxmlformats.org/officeDocument/2006/math">
                    <m:r>
                      <a:rPr lang="en-US" altLang="zh-CN" sz="2400" b="1" i="1" dirty="0" smtClean="0">
                        <a:solidFill>
                          <a:schemeClr val="accent2">
                            <a:lumMod val="75000"/>
                          </a:schemeClr>
                        </a:solidFill>
                        <a:latin typeface="Cambria Math" panose="02040503050406030204" pitchFamily="18" charset="0"/>
                      </a:rPr>
                      <m:t>𝟐</m:t>
                    </m:r>
                    <m:acc>
                      <m:accPr>
                        <m:chr m:val="⃗"/>
                        <m:ctrlPr>
                          <a:rPr lang="zh-CN" altLang="en-US" sz="2400" b="1" i="1" dirty="0" smtClean="0">
                            <a:solidFill>
                              <a:schemeClr val="accent2">
                                <a:lumMod val="75000"/>
                              </a:schemeClr>
                            </a:solidFill>
                            <a:latin typeface="Cambria Math" panose="02040503050406030204" pitchFamily="18" charset="0"/>
                          </a:rPr>
                        </m:ctrlPr>
                      </m:accPr>
                      <m:e>
                        <m:r>
                          <a:rPr lang="en-US" altLang="zh-CN" sz="2400" b="1" i="1" dirty="0" smtClean="0">
                            <a:solidFill>
                              <a:schemeClr val="accent2">
                                <a:lumMod val="75000"/>
                              </a:schemeClr>
                            </a:solidFill>
                            <a:latin typeface="Cambria Math" panose="02040503050406030204" pitchFamily="18" charset="0"/>
                          </a:rPr>
                          <m:t>𝒒</m:t>
                        </m:r>
                      </m:e>
                    </m:acc>
                  </m:oMath>
                </a14:m>
                <a:r>
                  <a:rPr lang="en-US" altLang="zh-CN" b="1" dirty="0"/>
                  <a:t> </a:t>
                </a:r>
                <a:endParaRPr lang="zh-CN" altLang="en-US" b="1" dirty="0"/>
              </a:p>
            </p:txBody>
          </p:sp>
        </mc:Choice>
        <mc:Fallback xmlns="">
          <p:sp>
            <p:nvSpPr>
              <p:cNvPr id="46" name="文本框 45">
                <a:extLst>
                  <a:ext uri="{FF2B5EF4-FFF2-40B4-BE49-F238E27FC236}">
                    <a16:creationId xmlns:a16="http://schemas.microsoft.com/office/drawing/2014/main" id="{1904DE5D-4B74-4E3D-9694-8F340EF561FF}"/>
                  </a:ext>
                </a:extLst>
              </p:cNvPr>
              <p:cNvSpPr txBox="1">
                <a:spLocks noRot="1" noChangeAspect="1" noMove="1" noResize="1" noEditPoints="1" noAdjustHandles="1" noChangeArrowheads="1" noChangeShapeType="1" noTextEdit="1"/>
              </p:cNvSpPr>
              <p:nvPr/>
            </p:nvSpPr>
            <p:spPr>
              <a:xfrm>
                <a:off x="9471363" y="1237550"/>
                <a:ext cx="738231" cy="453137"/>
              </a:xfrm>
              <a:prstGeom prst="rect">
                <a:avLst/>
              </a:prstGeom>
              <a:blipFill>
                <a:blip r:embed="rId11"/>
                <a:stretch>
                  <a:fillRect l="-2479" b="-148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1883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89BCF7-89EF-43ED-91E7-177A3751EB5B}"/>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前置补充</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向量</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A392DFB-3666-41C5-96F5-F36126003099}"/>
                  </a:ext>
                </a:extLst>
              </p:cNvPr>
              <p:cNvSpPr>
                <a:spLocks noGrp="1"/>
              </p:cNvSpPr>
              <p:nvPr>
                <p:ph idx="1"/>
              </p:nvPr>
            </p:nvSpPr>
            <p:spPr>
              <a:xfrm>
                <a:off x="838200" y="1825625"/>
                <a:ext cx="10515600" cy="5195960"/>
              </a:xfrm>
            </p:spPr>
            <p:txBody>
              <a:bodyPr>
                <a:normAutofit/>
              </a:bodyPr>
              <a:lstStyle/>
              <a:p>
                <a:r>
                  <a:rPr lang="en-US" altLang="zh-CN" dirty="0"/>
                  <a:t>【</a:t>
                </a:r>
                <a:r>
                  <a:rPr lang="zh-CN" altLang="en-US" dirty="0"/>
                  <a:t>向量点乘（点积、数量积）</a:t>
                </a:r>
                <a:r>
                  <a:rPr lang="en-US" altLang="zh-CN" dirty="0"/>
                  <a:t>】</a:t>
                </a:r>
              </a:p>
              <a:p>
                <a:r>
                  <a:rPr lang="zh-CN" altLang="en-US" dirty="0"/>
                  <a:t>设</a:t>
                </a:r>
                <a14:m>
                  <m:oMath xmlns:m="http://schemas.openxmlformats.org/officeDocument/2006/math">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𝑝</m:t>
                        </m:r>
                      </m:e>
                    </m:acc>
                    <m:r>
                      <a:rPr lang="en-US" altLang="zh-CN" b="0" i="0"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𝑥</m:t>
                        </m:r>
                      </m:e>
                      <m:sub>
                        <m:r>
                          <m:rPr>
                            <m:sty m:val="p"/>
                          </m:rPr>
                          <a:rPr lang="en-US" altLang="zh-CN" b="0" i="0" dirty="0" smtClean="0">
                            <a:latin typeface="Cambria Math" panose="02040503050406030204" pitchFamily="18" charset="0"/>
                          </a:rPr>
                          <m:t>p</m:t>
                        </m:r>
                      </m:sub>
                    </m:sSub>
                    <m:r>
                      <a:rPr lang="en-US" altLang="zh-CN" i="0"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𝑦</m:t>
                        </m:r>
                      </m:e>
                      <m:sub>
                        <m:r>
                          <m:rPr>
                            <m:sty m:val="p"/>
                          </m:rPr>
                          <a:rPr lang="en-US" altLang="zh-CN" b="0" i="0" dirty="0" smtClean="0">
                            <a:latin typeface="Cambria Math" panose="02040503050406030204" pitchFamily="18" charset="0"/>
                          </a:rPr>
                          <m:t>p</m:t>
                        </m:r>
                      </m:sub>
                    </m:sSub>
                    <m:r>
                      <a:rPr lang="en-US" altLang="zh-CN" b="0" i="1" dirty="0" smtClean="0">
                        <a:latin typeface="Cambria Math" panose="02040503050406030204" pitchFamily="18" charset="0"/>
                      </a:rPr>
                      <m:t>)</m:t>
                    </m:r>
                    <m:r>
                      <a:rPr lang="zh-CN" altLang="en-US" i="1" dirty="0">
                        <a:latin typeface="Cambria Math" panose="02040503050406030204" pitchFamily="18" charset="0"/>
                      </a:rPr>
                      <m:t>，</m:t>
                    </m:r>
                    <m:acc>
                      <m:accPr>
                        <m:chr m:val="⃗"/>
                        <m:ctrlPr>
                          <a:rPr lang="zh-CN" altLang="en-US" i="1" dirty="0">
                            <a:latin typeface="Cambria Math" panose="02040503050406030204" pitchFamily="18" charset="0"/>
                          </a:rPr>
                        </m:ctrlPr>
                      </m:accPr>
                      <m:e>
                        <m:r>
                          <a:rPr lang="en-US" altLang="zh-CN" b="0" i="1" dirty="0" smtClean="0">
                            <a:latin typeface="Cambria Math" panose="02040503050406030204" pitchFamily="18" charset="0"/>
                          </a:rPr>
                          <m:t>𝑞</m:t>
                        </m:r>
                      </m:e>
                    </m:acc>
                    <m:r>
                      <a:rPr lang="en-US" altLang="zh-CN"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m:rPr>
                            <m:sty m:val="p"/>
                          </m:rPr>
                          <a:rPr lang="en-US" altLang="zh-CN" b="0" i="0" dirty="0" smtClean="0">
                            <a:latin typeface="Cambria Math" panose="02040503050406030204" pitchFamily="18" charset="0"/>
                          </a:rPr>
                          <m:t>q</m:t>
                        </m:r>
                      </m:sub>
                    </m:sSub>
                    <m:r>
                      <a:rPr lang="en-US" altLang="zh-CN"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𝑦</m:t>
                        </m:r>
                      </m:e>
                      <m:sub>
                        <m:r>
                          <m:rPr>
                            <m:sty m:val="p"/>
                          </m:rPr>
                          <a:rPr lang="en-US" altLang="zh-CN" b="0" i="0" dirty="0" smtClean="0">
                            <a:latin typeface="Cambria Math" panose="02040503050406030204" pitchFamily="18" charset="0"/>
                          </a:rPr>
                          <m:t>q</m:t>
                        </m:r>
                      </m:sub>
                    </m:sSub>
                    <m:r>
                      <a:rPr lang="en-US" altLang="zh-CN" i="1" dirty="0">
                        <a:latin typeface="Cambria Math" panose="02040503050406030204" pitchFamily="18" charset="0"/>
                      </a:rPr>
                      <m:t>)</m:t>
                    </m:r>
                    <m:r>
                      <a:rPr lang="zh-CN" altLang="en-US" i="1" dirty="0" smtClean="0">
                        <a:latin typeface="Cambria Math" panose="02040503050406030204" pitchFamily="18" charset="0"/>
                      </a:rPr>
                      <m:t>，</m:t>
                    </m:r>
                  </m:oMath>
                </a14:m>
                <a:r>
                  <a:rPr lang="zh-CN" altLang="en-US" dirty="0"/>
                  <a:t> </a:t>
                </a:r>
                <a14:m>
                  <m:oMath xmlns:m="http://schemas.openxmlformats.org/officeDocument/2006/math">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𝑝</m:t>
                        </m:r>
                      </m:e>
                    </m:acc>
                    <m:r>
                      <a:rPr lang="en-US" altLang="zh-CN" dirty="0" smtClean="0">
                        <a:latin typeface="Cambria Math" panose="02040503050406030204" pitchFamily="18" charset="0"/>
                      </a:rPr>
                      <m:t>⋅</m:t>
                    </m:r>
                    <m:acc>
                      <m:accPr>
                        <m:chr m:val="⃗"/>
                        <m:ctrlPr>
                          <a:rPr lang="zh-CN" altLang="en-US" i="1" dirty="0">
                            <a:latin typeface="Cambria Math" panose="02040503050406030204" pitchFamily="18" charset="0"/>
                          </a:rPr>
                        </m:ctrlPr>
                      </m:accPr>
                      <m:e>
                        <m:r>
                          <a:rPr lang="en-US" altLang="zh-CN" b="0" i="1" dirty="0" smtClean="0">
                            <a:latin typeface="Cambria Math" panose="02040503050406030204" pitchFamily="18" charset="0"/>
                          </a:rPr>
                          <m:t>𝑞</m:t>
                        </m:r>
                      </m:e>
                    </m:acc>
                    <m:r>
                      <a:rPr lang="en-US" altLang="zh-CN" b="0"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𝑝</m:t>
                        </m:r>
                      </m:sub>
                    </m:sSub>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𝑞</m:t>
                        </m:r>
                      </m:sub>
                    </m:sSub>
                    <m:r>
                      <a:rPr lang="en-US" altLang="zh-CN" i="0"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𝑦</m:t>
                        </m:r>
                      </m:e>
                      <m:sub>
                        <m:r>
                          <a:rPr lang="en-US" altLang="zh-CN" i="1" dirty="0" smtClean="0">
                            <a:latin typeface="Cambria Math" panose="02040503050406030204" pitchFamily="18" charset="0"/>
                          </a:rPr>
                          <m:t>𝑝</m:t>
                        </m:r>
                      </m:sub>
                    </m:sSub>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𝑦</m:t>
                        </m:r>
                      </m:e>
                      <m:sub>
                        <m:r>
                          <a:rPr lang="en-US" altLang="zh-CN" i="1" dirty="0" smtClean="0">
                            <a:latin typeface="Cambria Math" panose="02040503050406030204" pitchFamily="18" charset="0"/>
                          </a:rPr>
                          <m:t>𝑞</m:t>
                        </m:r>
                      </m:sub>
                    </m:sSub>
                  </m:oMath>
                </a14:m>
                <a:endParaRPr lang="en-US" altLang="zh-CN" dirty="0"/>
              </a:p>
              <a:p>
                <a:r>
                  <a:rPr lang="zh-CN" altLang="en-US" dirty="0"/>
                  <a:t>设</a:t>
                </a:r>
                <a14:m>
                  <m:oMath xmlns:m="http://schemas.openxmlformats.org/officeDocument/2006/math">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𝑝</m:t>
                        </m:r>
                      </m:e>
                    </m:acc>
                    <m:r>
                      <a:rPr lang="en-US" altLang="zh-CN" dirty="0">
                        <a:latin typeface="Cambria Math" panose="02040503050406030204" pitchFamily="18" charset="0"/>
                      </a:rPr>
                      <m:t>=</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0" dirty="0" smtClean="0">
                                <a:latin typeface="Cambria Math" panose="02040503050406030204" pitchFamily="18" charset="0"/>
                              </a:rPr>
                              <m:t>1</m:t>
                            </m:r>
                          </m:sub>
                        </m:sSub>
                        <m:r>
                          <a:rPr lang="en-US" altLang="zh-CN"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0" dirty="0" smtClean="0">
                                <a:latin typeface="Cambria Math" panose="02040503050406030204" pitchFamily="18" charset="0"/>
                              </a:rPr>
                              <m:t>2</m:t>
                            </m:r>
                          </m:sub>
                        </m:sSub>
                        <m:r>
                          <a:rPr lang="en-US" altLang="zh-CN" b="0"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m:rPr>
                                <m:sty m:val="p"/>
                              </m:rPr>
                              <a:rPr lang="en-US" altLang="zh-CN" b="0" i="0" dirty="0" smtClean="0">
                                <a:latin typeface="Cambria Math" panose="02040503050406030204" pitchFamily="18" charset="0"/>
                              </a:rPr>
                              <m:t>n</m:t>
                            </m:r>
                          </m:sub>
                        </m:sSub>
                      </m:e>
                    </m:d>
                    <m:r>
                      <a:rPr lang="zh-CN" altLang="en-US" i="1" dirty="0" smtClean="0">
                        <a:latin typeface="Cambria Math" panose="02040503050406030204" pitchFamily="18" charset="0"/>
                      </a:rPr>
                      <m:t>，</m:t>
                    </m:r>
                  </m:oMath>
                </a14:m>
                <a:r>
                  <a:rPr lang="zh-CN" altLang="en-US" dirty="0"/>
                  <a:t> </a:t>
                </a:r>
                <a14:m>
                  <m:oMath xmlns:m="http://schemas.openxmlformats.org/officeDocument/2006/math">
                    <m:acc>
                      <m:accPr>
                        <m:chr m:val="⃗"/>
                        <m:ctrlPr>
                          <a:rPr lang="zh-CN" altLang="en-US" i="1" dirty="0" smtClean="0">
                            <a:latin typeface="Cambria Math" panose="02040503050406030204" pitchFamily="18" charset="0"/>
                          </a:rPr>
                        </m:ctrlPr>
                      </m:accPr>
                      <m:e>
                        <m:r>
                          <a:rPr lang="en-US" altLang="zh-CN" b="0" i="1" dirty="0" smtClean="0">
                            <a:latin typeface="Cambria Math" panose="02040503050406030204" pitchFamily="18" charset="0"/>
                          </a:rPr>
                          <m:t>𝑞</m:t>
                        </m:r>
                      </m:e>
                    </m:acc>
                    <m:r>
                      <a:rPr lang="en-US" altLang="zh-CN" dirty="0">
                        <a:latin typeface="Cambria Math" panose="02040503050406030204" pitchFamily="18" charset="0"/>
                      </a:rPr>
                      <m:t>=</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dirty="0">
                                <a:latin typeface="Cambria Math" panose="02040503050406030204" pitchFamily="18" charset="0"/>
                              </a:rPr>
                              <m:t>1</m:t>
                            </m:r>
                          </m:sub>
                        </m:sSub>
                        <m:r>
                          <a:rPr lang="en-US" altLang="zh-CN"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dirty="0">
                                <a:latin typeface="Cambria Math" panose="02040503050406030204" pitchFamily="18" charset="0"/>
                              </a:rPr>
                              <m:t>2</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𝑏</m:t>
                            </m:r>
                          </m:e>
                          <m:sub>
                            <m:r>
                              <m:rPr>
                                <m:sty m:val="p"/>
                              </m:rPr>
                              <a:rPr lang="en-US" altLang="zh-CN" dirty="0">
                                <a:latin typeface="Cambria Math" panose="02040503050406030204" pitchFamily="18" charset="0"/>
                              </a:rPr>
                              <m:t>n</m:t>
                            </m:r>
                          </m:sub>
                        </m:sSub>
                      </m:e>
                    </m:d>
                    <m:r>
                      <a:rPr lang="zh-CN" altLang="en-US" i="1" dirty="0" smtClean="0">
                        <a:latin typeface="Cambria Math" panose="02040503050406030204" pitchFamily="18" charset="0"/>
                      </a:rPr>
                      <m:t>，</m:t>
                    </m:r>
                  </m:oMath>
                </a14:m>
                <a:r>
                  <a:rPr lang="zh-CN" altLang="en-US" dirty="0"/>
                  <a:t> 则有</a:t>
                </a:r>
                <a:br>
                  <a:rPr lang="en-US" altLang="zh-CN" i="1" dirty="0">
                    <a:latin typeface="Cambria Math" panose="02040503050406030204" pitchFamily="18" charset="0"/>
                  </a:rPr>
                </a:br>
                <a14:m>
                  <m:oMath xmlns:m="http://schemas.openxmlformats.org/officeDocument/2006/math">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𝑝</m:t>
                        </m:r>
                      </m:e>
                    </m:acc>
                    <m:r>
                      <a:rPr lang="en-US" altLang="zh-CN" dirty="0">
                        <a:latin typeface="Cambria Math" panose="02040503050406030204" pitchFamily="18" charset="0"/>
                      </a:rPr>
                      <m:t>⋅</m:t>
                    </m:r>
                    <m:acc>
                      <m:accPr>
                        <m:chr m:val="⃗"/>
                        <m:ctrlPr>
                          <a:rPr lang="zh-CN" altLang="en-US" i="1" dirty="0">
                            <a:latin typeface="Cambria Math" panose="02040503050406030204" pitchFamily="18" charset="0"/>
                          </a:rPr>
                        </m:ctrlPr>
                      </m:accPr>
                      <m:e>
                        <m:r>
                          <a:rPr lang="en-US" altLang="zh-CN" i="1" dirty="0">
                            <a:latin typeface="Cambria Math" panose="02040503050406030204" pitchFamily="18" charset="0"/>
                          </a:rPr>
                          <m:t>𝑞</m:t>
                        </m:r>
                      </m:e>
                    </m:acc>
                    <m:r>
                      <a:rPr lang="en-US" altLang="zh-CN" i="1" dirty="0">
                        <a:latin typeface="Cambria Math" panose="02040503050406030204" pitchFamily="18" charset="0"/>
                      </a:rPr>
                      <m:t>=</m:t>
                    </m:r>
                    <m:sSub>
                      <m:sSubPr>
                        <m:ctrlPr>
                          <a:rPr lang="zh-CN" altLang="en-US" i="1" dirty="0" smtClean="0">
                            <a:latin typeface="Cambria Math" panose="02040503050406030204" pitchFamily="18" charset="0"/>
                          </a:rPr>
                        </m:ctrlPr>
                      </m:sSubPr>
                      <m:e>
                        <m:r>
                          <a:rPr lang="zh-CN" altLang="en-US" i="1" dirty="0">
                            <a:latin typeface="Cambria Math" panose="02040503050406030204" pitchFamily="18" charset="0"/>
                          </a:rPr>
                          <m:t>𝑎</m:t>
                        </m:r>
                      </m:e>
                      <m:sub>
                        <m:r>
                          <a:rPr lang="zh-CN" altLang="en-US" i="0" dirty="0">
                            <a:latin typeface="Cambria Math" panose="02040503050406030204" pitchFamily="18" charset="0"/>
                          </a:rPr>
                          <m:t>1</m:t>
                        </m:r>
                      </m:sub>
                    </m:sSub>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𝑏</m:t>
                        </m:r>
                      </m:e>
                      <m:sub>
                        <m:r>
                          <a:rPr lang="zh-CN" altLang="en-US" i="0" dirty="0">
                            <a:latin typeface="Cambria Math" panose="02040503050406030204" pitchFamily="18" charset="0"/>
                          </a:rPr>
                          <m:t>1</m:t>
                        </m:r>
                      </m:sub>
                    </m:sSub>
                    <m:r>
                      <a:rPr lang="zh-CN" altLang="en-US" i="0" dirty="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𝑎</m:t>
                        </m:r>
                      </m:e>
                      <m:sub>
                        <m:r>
                          <a:rPr lang="zh-CN" altLang="en-US" i="0" dirty="0">
                            <a:latin typeface="Cambria Math" panose="02040503050406030204" pitchFamily="18" charset="0"/>
                          </a:rPr>
                          <m:t>2</m:t>
                        </m:r>
                      </m:sub>
                    </m:sSub>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𝑏</m:t>
                        </m:r>
                      </m:e>
                      <m:sub>
                        <m:r>
                          <a:rPr lang="zh-CN" altLang="en-US" i="0" dirty="0">
                            <a:latin typeface="Cambria Math" panose="02040503050406030204" pitchFamily="18" charset="0"/>
                          </a:rPr>
                          <m:t>2</m:t>
                        </m:r>
                      </m:sub>
                    </m:sSub>
                    <m:r>
                      <a:rPr lang="zh-CN" altLang="en-US" i="0" dirty="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𝑎</m:t>
                        </m:r>
                      </m:e>
                      <m:sub>
                        <m:r>
                          <a:rPr lang="zh-CN" altLang="en-US" i="1" dirty="0">
                            <a:latin typeface="Cambria Math" panose="02040503050406030204" pitchFamily="18" charset="0"/>
                          </a:rPr>
                          <m:t>𝑛</m:t>
                        </m:r>
                      </m:sub>
                    </m:sSub>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𝑏</m:t>
                        </m:r>
                      </m:e>
                      <m:sub>
                        <m:r>
                          <a:rPr lang="zh-CN" altLang="en-US" i="1" dirty="0">
                            <a:latin typeface="Cambria Math" panose="02040503050406030204" pitchFamily="18" charset="0"/>
                          </a:rPr>
                          <m:t>𝑛</m:t>
                        </m:r>
                      </m:sub>
                    </m:sSub>
                  </m:oMath>
                </a14:m>
                <a:endParaRPr lang="en-US" altLang="zh-CN" dirty="0"/>
              </a:p>
              <a:p>
                <a:r>
                  <a:rPr lang="zh-CN" altLang="en-US" dirty="0"/>
                  <a:t>特别的，当已知</a:t>
                </a:r>
                <a14:m>
                  <m:oMath xmlns:m="http://schemas.openxmlformats.org/officeDocument/2006/math">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𝑝</m:t>
                        </m:r>
                      </m:e>
                    </m:acc>
                  </m:oMath>
                </a14:m>
                <a:r>
                  <a:rPr lang="zh-CN" altLang="en-US" dirty="0"/>
                  <a:t>与</a:t>
                </a:r>
                <a14:m>
                  <m:oMath xmlns:m="http://schemas.openxmlformats.org/officeDocument/2006/math">
                    <m:acc>
                      <m:accPr>
                        <m:chr m:val="⃗"/>
                        <m:ctrlPr>
                          <a:rPr lang="zh-CN" altLang="en-US" i="1" dirty="0">
                            <a:latin typeface="Cambria Math" panose="02040503050406030204" pitchFamily="18" charset="0"/>
                          </a:rPr>
                        </m:ctrlPr>
                      </m:accPr>
                      <m:e>
                        <m:r>
                          <a:rPr lang="en-US" altLang="zh-CN" b="0" i="1" dirty="0" smtClean="0">
                            <a:latin typeface="Cambria Math" panose="02040503050406030204" pitchFamily="18" charset="0"/>
                          </a:rPr>
                          <m:t>𝑞</m:t>
                        </m:r>
                      </m:e>
                    </m:acc>
                  </m:oMath>
                </a14:m>
                <a:r>
                  <a:rPr lang="zh-CN" altLang="en-US" dirty="0"/>
                  <a:t>的长度时， </a:t>
                </a:r>
                <a14:m>
                  <m:oMath xmlns:m="http://schemas.openxmlformats.org/officeDocument/2006/math">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𝑝</m:t>
                        </m:r>
                      </m:e>
                    </m:acc>
                    <m:r>
                      <a:rPr lang="en-US" altLang="zh-CN" dirty="0">
                        <a:latin typeface="Cambria Math" panose="02040503050406030204" pitchFamily="18" charset="0"/>
                      </a:rPr>
                      <m:t>⋅</m:t>
                    </m:r>
                    <m:acc>
                      <m:accPr>
                        <m:chr m:val="⃗"/>
                        <m:ctrlPr>
                          <a:rPr lang="zh-CN" altLang="en-US" i="1" dirty="0">
                            <a:latin typeface="Cambria Math" panose="02040503050406030204" pitchFamily="18" charset="0"/>
                          </a:rPr>
                        </m:ctrlPr>
                      </m:accPr>
                      <m:e>
                        <m:r>
                          <a:rPr lang="en-US" altLang="zh-CN" i="1" dirty="0">
                            <a:latin typeface="Cambria Math" panose="02040503050406030204" pitchFamily="18" charset="0"/>
                          </a:rPr>
                          <m:t>𝑞</m:t>
                        </m:r>
                      </m:e>
                    </m:acc>
                    <m:r>
                      <a:rPr lang="en-US" altLang="zh-CN" b="0" i="1" dirty="0" smtClean="0">
                        <a:latin typeface="Cambria Math" panose="02040503050406030204" pitchFamily="18" charset="0"/>
                      </a:rPr>
                      <m:t>=|</m:t>
                    </m:r>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𝑝</m:t>
                        </m:r>
                      </m:e>
                    </m:acc>
                    <m:r>
                      <a:rPr lang="en-US" altLang="zh-CN" b="0" i="1" dirty="0" smtClean="0">
                        <a:latin typeface="Cambria Math" panose="02040503050406030204" pitchFamily="18" charset="0"/>
                      </a:rPr>
                      <m:t>||</m:t>
                    </m:r>
                    <m:acc>
                      <m:accPr>
                        <m:chr m:val="⃗"/>
                        <m:ctrlPr>
                          <a:rPr lang="zh-CN" altLang="en-US" i="1" dirty="0">
                            <a:latin typeface="Cambria Math" panose="02040503050406030204" pitchFamily="18" charset="0"/>
                          </a:rPr>
                        </m:ctrlPr>
                      </m:accPr>
                      <m:e>
                        <m:r>
                          <a:rPr lang="en-US" altLang="zh-CN" i="1" dirty="0">
                            <a:latin typeface="Cambria Math" panose="02040503050406030204" pitchFamily="18" charset="0"/>
                          </a:rPr>
                          <m:t>𝑞</m:t>
                        </m:r>
                      </m:e>
                    </m:acc>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𝑐𝑜𝑠</m:t>
                    </m:r>
                    <m:r>
                      <a:rPr lang="en-US" altLang="zh-CN" i="1" dirty="0" smtClean="0">
                        <a:latin typeface="Cambria Math" panose="02040503050406030204" pitchFamily="18" charset="0"/>
                      </a:rPr>
                      <m:t>𝜃</m:t>
                    </m:r>
                  </m:oMath>
                </a14:m>
                <a:endParaRPr lang="en-US" altLang="zh-CN" dirty="0"/>
              </a:p>
              <a:p>
                <a:r>
                  <a:rPr lang="en-US" altLang="zh-CN" dirty="0"/>
                  <a:t>【</a:t>
                </a:r>
                <a:r>
                  <a:rPr lang="zh-CN" altLang="en-US" dirty="0"/>
                  <a:t>向量叉乘（叉积、向量积）</a:t>
                </a:r>
                <a:r>
                  <a:rPr lang="en-US" altLang="zh-CN" dirty="0"/>
                  <a:t>】</a:t>
                </a:r>
              </a:p>
              <a:p>
                <a:r>
                  <a:rPr lang="zh-CN" altLang="en-US" dirty="0"/>
                  <a:t>设</a:t>
                </a:r>
                <a14:m>
                  <m:oMath xmlns:m="http://schemas.openxmlformats.org/officeDocument/2006/math">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𝑝</m:t>
                        </m:r>
                      </m:e>
                    </m:acc>
                    <m:r>
                      <a:rPr lang="en-US" altLang="zh-CN"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m:rPr>
                            <m:sty m:val="p"/>
                          </m:rPr>
                          <a:rPr lang="en-US" altLang="zh-CN" dirty="0">
                            <a:latin typeface="Cambria Math" panose="02040503050406030204" pitchFamily="18" charset="0"/>
                          </a:rPr>
                          <m:t>p</m:t>
                        </m:r>
                      </m:sub>
                    </m:sSub>
                    <m:r>
                      <a:rPr lang="en-US" altLang="zh-CN"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𝑦</m:t>
                        </m:r>
                      </m:e>
                      <m:sub>
                        <m:r>
                          <m:rPr>
                            <m:sty m:val="p"/>
                          </m:rPr>
                          <a:rPr lang="en-US" altLang="zh-CN" dirty="0">
                            <a:latin typeface="Cambria Math" panose="02040503050406030204" pitchFamily="18" charset="0"/>
                          </a:rPr>
                          <m:t>p</m:t>
                        </m:r>
                      </m:sub>
                    </m:sSub>
                    <m:r>
                      <a:rPr lang="en-US" altLang="zh-CN" i="1" dirty="0">
                        <a:latin typeface="Cambria Math" panose="02040503050406030204" pitchFamily="18" charset="0"/>
                      </a:rPr>
                      <m:t>)</m:t>
                    </m:r>
                    <m:r>
                      <a:rPr lang="zh-CN" altLang="en-US" i="1" dirty="0">
                        <a:latin typeface="Cambria Math" panose="02040503050406030204" pitchFamily="18" charset="0"/>
                      </a:rPr>
                      <m:t>，</m:t>
                    </m:r>
                    <m:acc>
                      <m:accPr>
                        <m:chr m:val="⃗"/>
                        <m:ctrlPr>
                          <a:rPr lang="zh-CN" altLang="en-US" i="1" dirty="0">
                            <a:latin typeface="Cambria Math" panose="02040503050406030204" pitchFamily="18" charset="0"/>
                          </a:rPr>
                        </m:ctrlPr>
                      </m:accPr>
                      <m:e>
                        <m:r>
                          <a:rPr lang="en-US" altLang="zh-CN" i="1" dirty="0">
                            <a:latin typeface="Cambria Math" panose="02040503050406030204" pitchFamily="18" charset="0"/>
                          </a:rPr>
                          <m:t>𝑞</m:t>
                        </m:r>
                      </m:e>
                    </m:acc>
                    <m:r>
                      <a:rPr lang="en-US" altLang="zh-CN"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m:rPr>
                            <m:sty m:val="p"/>
                          </m:rPr>
                          <a:rPr lang="en-US" altLang="zh-CN" dirty="0">
                            <a:latin typeface="Cambria Math" panose="02040503050406030204" pitchFamily="18" charset="0"/>
                          </a:rPr>
                          <m:t>q</m:t>
                        </m:r>
                      </m:sub>
                    </m:sSub>
                    <m:r>
                      <a:rPr lang="en-US" altLang="zh-CN"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𝑦</m:t>
                        </m:r>
                      </m:e>
                      <m:sub>
                        <m:r>
                          <m:rPr>
                            <m:sty m:val="p"/>
                          </m:rPr>
                          <a:rPr lang="en-US" altLang="zh-CN" dirty="0">
                            <a:latin typeface="Cambria Math" panose="02040503050406030204" pitchFamily="18" charset="0"/>
                          </a:rPr>
                          <m:t>q</m:t>
                        </m:r>
                      </m:sub>
                    </m:sSub>
                    <m:r>
                      <a:rPr lang="en-US" altLang="zh-CN" i="1" dirty="0">
                        <a:latin typeface="Cambria Math" panose="02040503050406030204" pitchFamily="18" charset="0"/>
                      </a:rPr>
                      <m:t>)</m:t>
                    </m:r>
                    <m:r>
                      <a:rPr lang="zh-CN" altLang="en-US" i="1" dirty="0">
                        <a:latin typeface="Cambria Math" panose="02040503050406030204" pitchFamily="18" charset="0"/>
                      </a:rPr>
                      <m:t>，</m:t>
                    </m:r>
                    <m:acc>
                      <m:accPr>
                        <m:chr m:val="⃗"/>
                        <m:ctrlPr>
                          <a:rPr lang="zh-CN" altLang="en-US" i="1" dirty="0">
                            <a:latin typeface="Cambria Math" panose="02040503050406030204" pitchFamily="18" charset="0"/>
                          </a:rPr>
                        </m:ctrlPr>
                      </m:accPr>
                      <m:e>
                        <m:r>
                          <a:rPr lang="en-US" altLang="zh-CN" i="1" dirty="0">
                            <a:latin typeface="Cambria Math" panose="02040503050406030204" pitchFamily="18" charset="0"/>
                          </a:rPr>
                          <m:t>𝑟</m:t>
                        </m:r>
                      </m:e>
                    </m:acc>
                    <m:r>
                      <a:rPr lang="en-US" altLang="zh-CN" i="1" dirty="0">
                        <a:latin typeface="Cambria Math" panose="02040503050406030204" pitchFamily="18" charset="0"/>
                      </a:rPr>
                      <m:t>=</m:t>
                    </m:r>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𝑝</m:t>
                        </m:r>
                      </m:e>
                    </m:acc>
                    <m:r>
                      <a:rPr lang="en-US" altLang="zh-CN" dirty="0" smtClean="0">
                        <a:latin typeface="Cambria Math" panose="02040503050406030204" pitchFamily="18" charset="0"/>
                      </a:rPr>
                      <m:t>×</m:t>
                    </m:r>
                    <m:acc>
                      <m:accPr>
                        <m:chr m:val="⃗"/>
                        <m:ctrlPr>
                          <a:rPr lang="zh-CN" altLang="en-US" i="1" dirty="0">
                            <a:latin typeface="Cambria Math" panose="02040503050406030204" pitchFamily="18" charset="0"/>
                          </a:rPr>
                        </m:ctrlPr>
                      </m:accPr>
                      <m:e>
                        <m:r>
                          <a:rPr lang="en-US" altLang="zh-CN" i="1" dirty="0">
                            <a:latin typeface="Cambria Math" panose="02040503050406030204" pitchFamily="18" charset="0"/>
                          </a:rPr>
                          <m:t>𝑞</m:t>
                        </m:r>
                      </m:e>
                    </m:acc>
                    <m:r>
                      <a:rPr lang="en-US" altLang="zh-CN" b="0" i="1" dirty="0" smtClean="0">
                        <a:latin typeface="Cambria Math" panose="02040503050406030204" pitchFamily="18" charset="0"/>
                      </a:rPr>
                      <m:t>=</m:t>
                    </m:r>
                    <m:r>
                      <a:rPr lang="en-US" altLang="zh-CN" i="1" dirty="0">
                        <a:latin typeface="Cambria Math" panose="02040503050406030204" pitchFamily="18" charset="0"/>
                      </a:rPr>
                      <m:t>|</m:t>
                    </m:r>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𝑝</m:t>
                        </m:r>
                      </m:e>
                    </m:acc>
                    <m:r>
                      <a:rPr lang="en-US" altLang="zh-CN" i="1" dirty="0">
                        <a:latin typeface="Cambria Math" panose="02040503050406030204" pitchFamily="18" charset="0"/>
                      </a:rPr>
                      <m:t>||</m:t>
                    </m:r>
                    <m:acc>
                      <m:accPr>
                        <m:chr m:val="⃗"/>
                        <m:ctrlPr>
                          <a:rPr lang="zh-CN" altLang="en-US" i="1" dirty="0">
                            <a:latin typeface="Cambria Math" panose="02040503050406030204" pitchFamily="18" charset="0"/>
                          </a:rPr>
                        </m:ctrlPr>
                      </m:accPr>
                      <m:e>
                        <m:r>
                          <a:rPr lang="en-US" altLang="zh-CN" i="1" dirty="0">
                            <a:latin typeface="Cambria Math" panose="02040503050406030204" pitchFamily="18" charset="0"/>
                          </a:rPr>
                          <m:t>𝑞</m:t>
                        </m:r>
                      </m:e>
                    </m:acc>
                    <m:r>
                      <a:rPr lang="en-US" altLang="zh-CN" i="1" dirty="0">
                        <a:latin typeface="Cambria Math" panose="02040503050406030204" pitchFamily="18" charset="0"/>
                      </a:rPr>
                      <m:t>|</m:t>
                    </m:r>
                    <m:r>
                      <a:rPr lang="en-US" altLang="zh-CN" b="0" i="1" dirty="0" smtClean="0">
                        <a:latin typeface="Cambria Math" panose="02040503050406030204" pitchFamily="18" charset="0"/>
                      </a:rPr>
                      <m:t>𝑠𝑖𝑛</m:t>
                    </m:r>
                    <m:r>
                      <a:rPr lang="en-US" altLang="zh-CN" i="1" dirty="0">
                        <a:latin typeface="Cambria Math" panose="02040503050406030204" pitchFamily="18" charset="0"/>
                      </a:rPr>
                      <m:t>𝜃</m:t>
                    </m:r>
                  </m:oMath>
                </a14:m>
                <a:endParaRPr lang="en-US" altLang="zh-CN" dirty="0"/>
              </a:p>
              <a:p>
                <a:r>
                  <a:rPr lang="zh-CN" altLang="en-US" dirty="0"/>
                  <a:t>这里的</a:t>
                </a:r>
                <a14:m>
                  <m:oMath xmlns:m="http://schemas.openxmlformats.org/officeDocument/2006/math">
                    <m:acc>
                      <m:accPr>
                        <m:chr m:val="⃗"/>
                        <m:ctrlPr>
                          <a:rPr lang="zh-CN" altLang="en-US" i="1" dirty="0">
                            <a:latin typeface="Cambria Math" panose="02040503050406030204" pitchFamily="18" charset="0"/>
                          </a:rPr>
                        </m:ctrlPr>
                      </m:accPr>
                      <m:e>
                        <m:r>
                          <a:rPr lang="en-US" altLang="zh-CN" i="1" dirty="0">
                            <a:latin typeface="Cambria Math" panose="02040503050406030204" pitchFamily="18" charset="0"/>
                          </a:rPr>
                          <m:t>𝑟</m:t>
                        </m:r>
                      </m:e>
                    </m:acc>
                  </m:oMath>
                </a14:m>
                <a:r>
                  <a:rPr lang="zh-CN" altLang="en-US" dirty="0"/>
                  <a:t>是一个伪向量，其长度等于以</a:t>
                </a:r>
                <a14:m>
                  <m:oMath xmlns:m="http://schemas.openxmlformats.org/officeDocument/2006/math">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𝑝</m:t>
                        </m:r>
                      </m:e>
                    </m:acc>
                  </m:oMath>
                </a14:m>
                <a:r>
                  <a:rPr lang="zh-CN" altLang="en-US" dirty="0"/>
                  <a:t>和</a:t>
                </a:r>
                <a14:m>
                  <m:oMath xmlns:m="http://schemas.openxmlformats.org/officeDocument/2006/math">
                    <m:acc>
                      <m:accPr>
                        <m:chr m:val="⃗"/>
                        <m:ctrlPr>
                          <a:rPr lang="zh-CN" altLang="en-US" i="1" dirty="0">
                            <a:latin typeface="Cambria Math" panose="02040503050406030204" pitchFamily="18" charset="0"/>
                          </a:rPr>
                        </m:ctrlPr>
                      </m:accPr>
                      <m:e>
                        <m:r>
                          <a:rPr lang="en-US" altLang="zh-CN" i="1" dirty="0">
                            <a:latin typeface="Cambria Math" panose="02040503050406030204" pitchFamily="18" charset="0"/>
                          </a:rPr>
                          <m:t>𝑞</m:t>
                        </m:r>
                      </m:e>
                    </m:acc>
                  </m:oMath>
                </a14:m>
                <a:r>
                  <a:rPr lang="zh-CN" altLang="en-US" dirty="0"/>
                  <a:t>构成的</a:t>
                </a:r>
                <a:br>
                  <a:rPr lang="en-US" altLang="zh-CN" dirty="0"/>
                </a:br>
                <a:r>
                  <a:rPr lang="zh-CN" altLang="en-US" dirty="0"/>
                  <a:t>平行四边形的面积，方向垂直于</a:t>
                </a:r>
                <a14:m>
                  <m:oMath xmlns:m="http://schemas.openxmlformats.org/officeDocument/2006/math">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𝑝</m:t>
                        </m:r>
                      </m:e>
                    </m:acc>
                  </m:oMath>
                </a14:m>
                <a:r>
                  <a:rPr lang="zh-CN" altLang="en-US" dirty="0"/>
                  <a:t>和</a:t>
                </a:r>
                <a14:m>
                  <m:oMath xmlns:m="http://schemas.openxmlformats.org/officeDocument/2006/math">
                    <m:acc>
                      <m:accPr>
                        <m:chr m:val="⃗"/>
                        <m:ctrlPr>
                          <a:rPr lang="zh-CN" altLang="en-US" i="1" dirty="0">
                            <a:latin typeface="Cambria Math" panose="02040503050406030204" pitchFamily="18" charset="0"/>
                          </a:rPr>
                        </m:ctrlPr>
                      </m:accPr>
                      <m:e>
                        <m:r>
                          <a:rPr lang="en-US" altLang="zh-CN" i="1" dirty="0">
                            <a:latin typeface="Cambria Math" panose="02040503050406030204" pitchFamily="18" charset="0"/>
                          </a:rPr>
                          <m:t>𝑞</m:t>
                        </m:r>
                      </m:e>
                    </m:acc>
                  </m:oMath>
                </a14:m>
                <a:r>
                  <a:rPr lang="zh-CN" altLang="en-US" dirty="0"/>
                  <a:t>所在的平面。</a:t>
                </a:r>
                <a:br>
                  <a:rPr lang="en-US" altLang="zh-CN" dirty="0"/>
                </a:br>
                <a:r>
                  <a:rPr lang="zh-CN" altLang="en-US" dirty="0"/>
                  <a:t>该方向满足右手定则。不可交换次序。</a:t>
                </a:r>
              </a:p>
            </p:txBody>
          </p:sp>
        </mc:Choice>
        <mc:Fallback xmlns="">
          <p:sp>
            <p:nvSpPr>
              <p:cNvPr id="3" name="内容占位符 2">
                <a:extLst>
                  <a:ext uri="{FF2B5EF4-FFF2-40B4-BE49-F238E27FC236}">
                    <a16:creationId xmlns:a16="http://schemas.microsoft.com/office/drawing/2014/main" id="{3A392DFB-3666-41C5-96F5-F36126003099}"/>
                  </a:ext>
                </a:extLst>
              </p:cNvPr>
              <p:cNvSpPr>
                <a:spLocks noGrp="1" noRot="1" noChangeAspect="1" noMove="1" noResize="1" noEditPoints="1" noAdjustHandles="1" noChangeArrowheads="1" noChangeShapeType="1" noTextEdit="1"/>
              </p:cNvSpPr>
              <p:nvPr>
                <p:ph idx="1"/>
              </p:nvPr>
            </p:nvSpPr>
            <p:spPr>
              <a:xfrm>
                <a:off x="838200" y="1825625"/>
                <a:ext cx="10515600" cy="5195960"/>
              </a:xfrm>
              <a:blipFill>
                <a:blip r:embed="rId2"/>
                <a:stretch>
                  <a:fillRect l="-1043" t="-2110"/>
                </a:stretch>
              </a:blipFill>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8EF7A58E-0EF0-4FEC-B215-E001B0A3F16F}"/>
              </a:ext>
            </a:extLst>
          </p:cNvPr>
          <p:cNvGrpSpPr/>
          <p:nvPr/>
        </p:nvGrpSpPr>
        <p:grpSpPr>
          <a:xfrm>
            <a:off x="8852977" y="1107738"/>
            <a:ext cx="3210753" cy="3715722"/>
            <a:chOff x="9051097" y="2646978"/>
            <a:chExt cx="3210753" cy="3715722"/>
          </a:xfrm>
        </p:grpSpPr>
        <p:grpSp>
          <p:nvGrpSpPr>
            <p:cNvPr id="27" name="组合 26">
              <a:extLst>
                <a:ext uri="{FF2B5EF4-FFF2-40B4-BE49-F238E27FC236}">
                  <a16:creationId xmlns:a16="http://schemas.microsoft.com/office/drawing/2014/main" id="{35A25366-6A8E-480F-8AF7-3E5F26019DA3}"/>
                </a:ext>
              </a:extLst>
            </p:cNvPr>
            <p:cNvGrpSpPr/>
            <p:nvPr/>
          </p:nvGrpSpPr>
          <p:grpSpPr>
            <a:xfrm>
              <a:off x="9051097" y="2646978"/>
              <a:ext cx="3210753" cy="3715722"/>
              <a:chOff x="8981247" y="2777153"/>
              <a:chExt cx="3210753" cy="3715722"/>
            </a:xfrm>
          </p:grpSpPr>
          <p:grpSp>
            <p:nvGrpSpPr>
              <p:cNvPr id="19" name="组合 18">
                <a:extLst>
                  <a:ext uri="{FF2B5EF4-FFF2-40B4-BE49-F238E27FC236}">
                    <a16:creationId xmlns:a16="http://schemas.microsoft.com/office/drawing/2014/main" id="{0C6E2EF9-8950-4655-A0EE-1275417692AA}"/>
                  </a:ext>
                </a:extLst>
              </p:cNvPr>
              <p:cNvGrpSpPr/>
              <p:nvPr/>
            </p:nvGrpSpPr>
            <p:grpSpPr>
              <a:xfrm>
                <a:off x="8981247" y="2777153"/>
                <a:ext cx="3210753" cy="3715722"/>
                <a:chOff x="8981247" y="2788920"/>
                <a:chExt cx="3210753" cy="3715722"/>
              </a:xfrm>
            </p:grpSpPr>
            <p:sp>
              <p:nvSpPr>
                <p:cNvPr id="11" name="平行四边形 10">
                  <a:extLst>
                    <a:ext uri="{FF2B5EF4-FFF2-40B4-BE49-F238E27FC236}">
                      <a16:creationId xmlns:a16="http://schemas.microsoft.com/office/drawing/2014/main" id="{BC084326-5EA0-40AA-BAF4-90EFBEA36978}"/>
                    </a:ext>
                  </a:extLst>
                </p:cNvPr>
                <p:cNvSpPr/>
                <p:nvPr/>
              </p:nvSpPr>
              <p:spPr>
                <a:xfrm>
                  <a:off x="9306959" y="5192856"/>
                  <a:ext cx="2885041" cy="850121"/>
                </a:xfrm>
                <a:prstGeom prst="parallelogram">
                  <a:avLst>
                    <a:gd name="adj" fmla="val 120012"/>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A82A42A3-8114-4A8C-B33F-24013E4A9E87}"/>
                    </a:ext>
                  </a:extLst>
                </p:cNvPr>
                <p:cNvCxnSpPr>
                  <a:cxnSpLocks/>
                </p:cNvCxnSpPr>
                <p:nvPr/>
              </p:nvCxnSpPr>
              <p:spPr>
                <a:xfrm flipV="1">
                  <a:off x="9306959" y="2788920"/>
                  <a:ext cx="0" cy="32540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EC9B789B-AFB7-406A-9450-3352A09269B8}"/>
                        </a:ext>
                      </a:extLst>
                    </p:cNvPr>
                    <p:cNvSpPr/>
                    <p:nvPr/>
                  </p:nvSpPr>
                  <p:spPr>
                    <a:xfrm>
                      <a:off x="9306959" y="4281293"/>
                      <a:ext cx="422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dirty="0">
                                    <a:latin typeface="Cambria Math" panose="02040503050406030204" pitchFamily="18" charset="0"/>
                                  </a:rPr>
                                </m:ctrlPr>
                              </m:accPr>
                              <m:e>
                                <m:r>
                                  <a:rPr lang="en-US" altLang="zh-CN" sz="2400" i="1" dirty="0">
                                    <a:latin typeface="Cambria Math" panose="02040503050406030204" pitchFamily="18" charset="0"/>
                                  </a:rPr>
                                  <m:t>𝑟</m:t>
                                </m:r>
                              </m:e>
                            </m:acc>
                          </m:oMath>
                        </m:oMathPara>
                      </a14:m>
                      <a:endParaRPr lang="zh-CN" altLang="en-US" dirty="0"/>
                    </a:p>
                  </p:txBody>
                </p:sp>
              </mc:Choice>
              <mc:Fallback xmlns="">
                <p:sp>
                  <p:nvSpPr>
                    <p:cNvPr id="14" name="矩形 13">
                      <a:extLst>
                        <a:ext uri="{FF2B5EF4-FFF2-40B4-BE49-F238E27FC236}">
                          <a16:creationId xmlns:a16="http://schemas.microsoft.com/office/drawing/2014/main" id="{EC9B789B-AFB7-406A-9450-3352A09269B8}"/>
                        </a:ext>
                      </a:extLst>
                    </p:cNvPr>
                    <p:cNvSpPr>
                      <a:spLocks noRot="1" noChangeAspect="1" noMove="1" noResize="1" noEditPoints="1" noAdjustHandles="1" noChangeArrowheads="1" noChangeShapeType="1" noTextEdit="1"/>
                    </p:cNvSpPr>
                    <p:nvPr/>
                  </p:nvSpPr>
                  <p:spPr>
                    <a:xfrm>
                      <a:off x="9306959" y="4281293"/>
                      <a:ext cx="422231" cy="461665"/>
                    </a:xfrm>
                    <a:prstGeom prst="rect">
                      <a:avLst/>
                    </a:prstGeom>
                    <a:blipFill>
                      <a:blip r:embed="rId3"/>
                      <a:stretch>
                        <a:fillRect t="-20000" r="-318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A8BE3CD6-649B-45C4-9307-A2E40E885418}"/>
                        </a:ext>
                      </a:extLst>
                    </p:cNvPr>
                    <p:cNvSpPr/>
                    <p:nvPr/>
                  </p:nvSpPr>
                  <p:spPr>
                    <a:xfrm>
                      <a:off x="9546893" y="5192855"/>
                      <a:ext cx="44403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dirty="0" smtClean="0">
                                    <a:latin typeface="Cambria Math" panose="02040503050406030204" pitchFamily="18" charset="0"/>
                                  </a:rPr>
                                </m:ctrlPr>
                              </m:accPr>
                              <m:e>
                                <m:r>
                                  <a:rPr lang="en-US" altLang="zh-CN" sz="2400" b="0" i="1" dirty="0" smtClean="0">
                                    <a:latin typeface="Cambria Math" panose="02040503050406030204" pitchFamily="18" charset="0"/>
                                  </a:rPr>
                                  <m:t>𝑞</m:t>
                                </m:r>
                              </m:e>
                            </m:acc>
                          </m:oMath>
                        </m:oMathPara>
                      </a14:m>
                      <a:endParaRPr lang="zh-CN" altLang="en-US" dirty="0"/>
                    </a:p>
                  </p:txBody>
                </p:sp>
              </mc:Choice>
              <mc:Fallback xmlns="">
                <p:sp>
                  <p:nvSpPr>
                    <p:cNvPr id="15" name="矩形 14">
                      <a:extLst>
                        <a:ext uri="{FF2B5EF4-FFF2-40B4-BE49-F238E27FC236}">
                          <a16:creationId xmlns:a16="http://schemas.microsoft.com/office/drawing/2014/main" id="{A8BE3CD6-649B-45C4-9307-A2E40E885418}"/>
                        </a:ext>
                      </a:extLst>
                    </p:cNvPr>
                    <p:cNvSpPr>
                      <a:spLocks noRot="1" noChangeAspect="1" noMove="1" noResize="1" noEditPoints="1" noAdjustHandles="1" noChangeArrowheads="1" noChangeShapeType="1" noTextEdit="1"/>
                    </p:cNvSpPr>
                    <p:nvPr/>
                  </p:nvSpPr>
                  <p:spPr>
                    <a:xfrm>
                      <a:off x="9546893" y="5192855"/>
                      <a:ext cx="444032" cy="461665"/>
                    </a:xfrm>
                    <a:prstGeom prst="rect">
                      <a:avLst/>
                    </a:prstGeom>
                    <a:blipFill>
                      <a:blip r:embed="rId4"/>
                      <a:stretch>
                        <a:fillRect t="-19737" r="-34247" b="-10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BB91DCD0-0FA5-485B-88E4-046B352AFD6F}"/>
                        </a:ext>
                      </a:extLst>
                    </p:cNvPr>
                    <p:cNvSpPr/>
                    <p:nvPr/>
                  </p:nvSpPr>
                  <p:spPr>
                    <a:xfrm>
                      <a:off x="10022040" y="6042977"/>
                      <a:ext cx="44492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dirty="0" smtClean="0">
                                    <a:latin typeface="Cambria Math" panose="02040503050406030204" pitchFamily="18" charset="0"/>
                                  </a:rPr>
                                </m:ctrlPr>
                              </m:accPr>
                              <m:e>
                                <m:r>
                                  <a:rPr lang="en-US" altLang="zh-CN" sz="2400" b="0" i="1" dirty="0" smtClean="0">
                                    <a:latin typeface="Cambria Math" panose="02040503050406030204" pitchFamily="18" charset="0"/>
                                  </a:rPr>
                                  <m:t>𝑝</m:t>
                                </m:r>
                              </m:e>
                            </m:acc>
                          </m:oMath>
                        </m:oMathPara>
                      </a14:m>
                      <a:endParaRPr lang="zh-CN" altLang="en-US" dirty="0"/>
                    </a:p>
                  </p:txBody>
                </p:sp>
              </mc:Choice>
              <mc:Fallback xmlns="">
                <p:sp>
                  <p:nvSpPr>
                    <p:cNvPr id="16" name="矩形 15">
                      <a:extLst>
                        <a:ext uri="{FF2B5EF4-FFF2-40B4-BE49-F238E27FC236}">
                          <a16:creationId xmlns:a16="http://schemas.microsoft.com/office/drawing/2014/main" id="{BB91DCD0-0FA5-485B-88E4-046B352AFD6F}"/>
                        </a:ext>
                      </a:extLst>
                    </p:cNvPr>
                    <p:cNvSpPr>
                      <a:spLocks noRot="1" noChangeAspect="1" noMove="1" noResize="1" noEditPoints="1" noAdjustHandles="1" noChangeArrowheads="1" noChangeShapeType="1" noTextEdit="1"/>
                    </p:cNvSpPr>
                    <p:nvPr/>
                  </p:nvSpPr>
                  <p:spPr>
                    <a:xfrm>
                      <a:off x="10022040" y="6042977"/>
                      <a:ext cx="444929" cy="461665"/>
                    </a:xfrm>
                    <a:prstGeom prst="rect">
                      <a:avLst/>
                    </a:prstGeom>
                    <a:blipFill>
                      <a:blip r:embed="rId5"/>
                      <a:stretch>
                        <a:fillRect t="-20000" r="-35616" b="-10667"/>
                      </a:stretch>
                    </a:blipFill>
                  </p:spPr>
                  <p:txBody>
                    <a:bodyPr/>
                    <a:lstStyle/>
                    <a:p>
                      <a:r>
                        <a:rPr lang="zh-CN" altLang="en-US">
                          <a:noFill/>
                        </a:rPr>
                        <a:t> </a:t>
                      </a:r>
                    </a:p>
                  </p:txBody>
                </p:sp>
              </mc:Fallback>
            </mc:AlternateContent>
            <p:sp>
              <p:nvSpPr>
                <p:cNvPr id="17" name="弧形 16">
                  <a:extLst>
                    <a:ext uri="{FF2B5EF4-FFF2-40B4-BE49-F238E27FC236}">
                      <a16:creationId xmlns:a16="http://schemas.microsoft.com/office/drawing/2014/main" id="{475114ED-00AB-401D-8197-BABBB0C957EE}"/>
                    </a:ext>
                  </a:extLst>
                </p:cNvPr>
                <p:cNvSpPr/>
                <p:nvPr/>
              </p:nvSpPr>
              <p:spPr>
                <a:xfrm>
                  <a:off x="8981247" y="5695950"/>
                  <a:ext cx="651421" cy="638169"/>
                </a:xfrm>
                <a:prstGeom prst="arc">
                  <a:avLst>
                    <a:gd name="adj1" fmla="val 16200000"/>
                    <a:gd name="adj2" fmla="val 353207"/>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8" name="弧形 17">
                <a:extLst>
                  <a:ext uri="{FF2B5EF4-FFF2-40B4-BE49-F238E27FC236}">
                    <a16:creationId xmlns:a16="http://schemas.microsoft.com/office/drawing/2014/main" id="{D7280316-359D-43BA-A831-6C6E0BB07E02}"/>
                  </a:ext>
                </a:extLst>
              </p:cNvPr>
              <p:cNvSpPr/>
              <p:nvPr/>
            </p:nvSpPr>
            <p:spPr>
              <a:xfrm>
                <a:off x="9023353" y="5698411"/>
                <a:ext cx="523540" cy="638169"/>
              </a:xfrm>
              <a:prstGeom prst="arc">
                <a:avLst>
                  <a:gd name="adj1" fmla="val 16347763"/>
                  <a:gd name="adj2" fmla="val 19414043"/>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 name="直接箭头连接符 3">
                <a:extLst>
                  <a:ext uri="{FF2B5EF4-FFF2-40B4-BE49-F238E27FC236}">
                    <a16:creationId xmlns:a16="http://schemas.microsoft.com/office/drawing/2014/main" id="{FF628C4B-02AD-43C4-B355-5A291BFA84B9}"/>
                  </a:ext>
                </a:extLst>
              </p:cNvPr>
              <p:cNvCxnSpPr>
                <a:cxnSpLocks/>
              </p:cNvCxnSpPr>
              <p:nvPr/>
            </p:nvCxnSpPr>
            <p:spPr>
              <a:xfrm flipV="1">
                <a:off x="9306959" y="5124275"/>
                <a:ext cx="1079103" cy="9187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 name="直接箭头连接符 5">
              <a:extLst>
                <a:ext uri="{FF2B5EF4-FFF2-40B4-BE49-F238E27FC236}">
                  <a16:creationId xmlns:a16="http://schemas.microsoft.com/office/drawing/2014/main" id="{94B3CC2E-FE05-487B-99CC-879386C72BE2}"/>
                </a:ext>
              </a:extLst>
            </p:cNvPr>
            <p:cNvCxnSpPr>
              <a:cxnSpLocks/>
            </p:cNvCxnSpPr>
            <p:nvPr/>
          </p:nvCxnSpPr>
          <p:spPr>
            <a:xfrm>
              <a:off x="9370943" y="5916929"/>
              <a:ext cx="188682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71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7C167D-EB6E-478F-A5FB-1F6277FA8415}"/>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前置补充</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圆与多边形</a:t>
            </a:r>
            <a:endParaRPr lang="zh-CN" altLang="en-US" dirty="0"/>
          </a:p>
        </p:txBody>
      </p:sp>
      <p:sp>
        <p:nvSpPr>
          <p:cNvPr id="3" name="内容占位符 2">
            <a:extLst>
              <a:ext uri="{FF2B5EF4-FFF2-40B4-BE49-F238E27FC236}">
                <a16:creationId xmlns:a16="http://schemas.microsoft.com/office/drawing/2014/main" id="{58D21417-B52C-4D64-9AD1-DD3ECF4E6A48}"/>
              </a:ext>
            </a:extLst>
          </p:cNvPr>
          <p:cNvSpPr>
            <a:spLocks noGrp="1"/>
          </p:cNvSpPr>
          <p:nvPr>
            <p:ph idx="1"/>
          </p:nvPr>
        </p:nvSpPr>
        <p:spPr/>
        <p:txBody>
          <a:bodyPr>
            <a:normAutofit/>
          </a:bodyPr>
          <a:lstStyle/>
          <a:p>
            <a:r>
              <a:rPr lang="en-US" altLang="zh-CN" b="1" dirty="0"/>
              <a:t>【</a:t>
            </a:r>
            <a:r>
              <a:rPr lang="zh-CN" altLang="en-US" b="1" dirty="0"/>
              <a:t>圆</a:t>
            </a:r>
            <a:r>
              <a:rPr lang="en-US" altLang="zh-CN" b="1" dirty="0"/>
              <a:t>】</a:t>
            </a:r>
            <a:r>
              <a:rPr lang="zh-CN" altLang="en-US" dirty="0"/>
              <a:t>圆心位置与半径大小，三个量确定平面上一个圆。</a:t>
            </a:r>
            <a:endParaRPr lang="en-US" altLang="zh-CN" dirty="0"/>
          </a:p>
          <a:p>
            <a:endParaRPr lang="en-US" altLang="zh-CN" dirty="0"/>
          </a:p>
          <a:p>
            <a:r>
              <a:rPr lang="en-US" altLang="zh-CN" b="1" dirty="0"/>
              <a:t>【</a:t>
            </a:r>
            <a:r>
              <a:rPr lang="zh-CN" altLang="en-US" b="1" dirty="0"/>
              <a:t>多边形</a:t>
            </a:r>
            <a:r>
              <a:rPr lang="en-US" altLang="zh-CN" b="1" dirty="0"/>
              <a:t>】</a:t>
            </a:r>
            <a:r>
              <a:rPr lang="zh-CN" altLang="en-US" dirty="0"/>
              <a:t>由在同一平面且不在同一直线上的多条线段首位顺次连接且不相交所组成的图形叫多边形。</a:t>
            </a:r>
            <a:endParaRPr lang="en-US" altLang="zh-CN" dirty="0"/>
          </a:p>
          <a:p>
            <a:r>
              <a:rPr lang="en-US" altLang="zh-CN" b="1" dirty="0"/>
              <a:t>【</a:t>
            </a:r>
            <a:r>
              <a:rPr lang="zh-CN" altLang="en-US" b="1" dirty="0"/>
              <a:t>简单多边形</a:t>
            </a:r>
            <a:r>
              <a:rPr lang="en-US" altLang="zh-CN" b="1" dirty="0"/>
              <a:t>】</a:t>
            </a:r>
            <a:r>
              <a:rPr lang="zh-CN" altLang="en-US" dirty="0"/>
              <a:t>除相邻边外其它边不相交的多边形。</a:t>
            </a:r>
            <a:endParaRPr lang="en-US" altLang="zh-CN" dirty="0"/>
          </a:p>
          <a:p>
            <a:r>
              <a:rPr lang="en-US" altLang="zh-CN" b="1" dirty="0"/>
              <a:t>【</a:t>
            </a:r>
            <a:r>
              <a:rPr lang="zh-CN" altLang="en-US" b="1" dirty="0"/>
              <a:t>凸多边形</a:t>
            </a:r>
            <a:r>
              <a:rPr lang="en-US" altLang="zh-CN" b="1" dirty="0"/>
              <a:t>】</a:t>
            </a:r>
            <a:r>
              <a:rPr lang="zh-CN" altLang="en-US" dirty="0"/>
              <a:t>过多边形的任意一边做一条直线，如果其他各个顶点都在这条直线的同侧，则把这个多边形叫做凸多边形。任意凸多边形外角和均为</a:t>
            </a:r>
            <a:r>
              <a:rPr lang="en-US" altLang="zh-CN" dirty="0"/>
              <a:t>360°</a:t>
            </a:r>
            <a:r>
              <a:rPr lang="zh-CN" altLang="en-US" dirty="0"/>
              <a:t>，任意凸多边形内角和为</a:t>
            </a:r>
            <a:r>
              <a:rPr lang="en-US" altLang="zh-CN" dirty="0"/>
              <a:t>(n−2)</a:t>
            </a:r>
            <a:r>
              <a:rPr lang="zh-CN" altLang="en-US" dirty="0"/>
              <a:t>*</a:t>
            </a:r>
            <a:r>
              <a:rPr lang="en-US" altLang="zh-CN" dirty="0"/>
              <a:t>180°</a:t>
            </a:r>
            <a:r>
              <a:rPr lang="zh-CN" altLang="en-US" dirty="0"/>
              <a:t>。</a:t>
            </a:r>
            <a:endParaRPr lang="en-US" altLang="zh-CN" dirty="0"/>
          </a:p>
          <a:p>
            <a:r>
              <a:rPr lang="en-US" altLang="zh-CN" b="1" dirty="0"/>
              <a:t>【</a:t>
            </a:r>
            <a:r>
              <a:rPr lang="zh-CN" altLang="en-US" b="1" dirty="0"/>
              <a:t>存储</a:t>
            </a:r>
            <a:r>
              <a:rPr lang="en-US" altLang="zh-CN" b="1" dirty="0"/>
              <a:t>】</a:t>
            </a:r>
            <a:r>
              <a:rPr lang="zh-CN" altLang="en-US" dirty="0"/>
              <a:t>按顺序（一般逆时针）将多边形顶点坐标存储即可。</a:t>
            </a:r>
          </a:p>
          <a:p>
            <a:endParaRPr lang="en-US" altLang="zh-CN" dirty="0"/>
          </a:p>
          <a:p>
            <a:endParaRPr lang="zh-CN" altLang="en-US" dirty="0"/>
          </a:p>
        </p:txBody>
      </p:sp>
    </p:spTree>
    <p:extLst>
      <p:ext uri="{BB962C8B-B14F-4D97-AF65-F5344CB8AC3E}">
        <p14:creationId xmlns:p14="http://schemas.microsoft.com/office/powerpoint/2010/main" val="887876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FEA5C-53C2-4D76-84A1-5F91960CD2E3}"/>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基础模板</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大小判断</a:t>
            </a:r>
          </a:p>
        </p:txBody>
      </p:sp>
      <p:sp>
        <p:nvSpPr>
          <p:cNvPr id="3" name="内容占位符 2">
            <a:extLst>
              <a:ext uri="{FF2B5EF4-FFF2-40B4-BE49-F238E27FC236}">
                <a16:creationId xmlns:a16="http://schemas.microsoft.com/office/drawing/2014/main" id="{4A6E0539-CA94-4EDF-9E05-356CE276BD5C}"/>
              </a:ext>
            </a:extLst>
          </p:cNvPr>
          <p:cNvSpPr>
            <a:spLocks noGrp="1"/>
          </p:cNvSpPr>
          <p:nvPr>
            <p:ph idx="1"/>
          </p:nvPr>
        </p:nvSpPr>
        <p:spPr>
          <a:xfrm>
            <a:off x="838200" y="1825624"/>
            <a:ext cx="10515600" cy="5032375"/>
          </a:xfrm>
        </p:spPr>
        <p:txBody>
          <a:bodyPr>
            <a:normAutofit/>
          </a:bodyPr>
          <a:lstStyle/>
          <a:p>
            <a:r>
              <a:rPr lang="zh-CN" altLang="en-US" dirty="0"/>
              <a:t>由于浮点数的精度问题，比较两个浮点数大小往往不能简单的使用等于号进行判断。如果两个浮点数相差很小，小于某个给定的值，即认为相等。我们记这个小误差值为</a:t>
            </a:r>
            <a:r>
              <a:rPr lang="en-US" altLang="zh-CN" dirty="0"/>
              <a:t>eps</a:t>
            </a:r>
            <a:r>
              <a:rPr lang="zh-CN" altLang="en-US" dirty="0"/>
              <a:t>。写法如下。</a:t>
            </a:r>
            <a:endParaRPr lang="en-US" altLang="zh-CN" dirty="0"/>
          </a:p>
          <a:p>
            <a:pPr marL="0" indent="0">
              <a:buNone/>
            </a:pPr>
            <a:r>
              <a:rPr lang="en-US" altLang="zh-CN" b="1" dirty="0">
                <a:latin typeface="Courier New" panose="02070309020205020404" pitchFamily="49" charset="0"/>
                <a:cs typeface="Courier New" panose="02070309020205020404" pitchFamily="49" charset="0"/>
              </a:rPr>
              <a:t>const double eps = 1e-9;</a:t>
            </a:r>
          </a:p>
          <a:p>
            <a:pPr marL="0" indent="0">
              <a:buNone/>
            </a:pPr>
            <a:r>
              <a:rPr lang="en-US" altLang="zh-CN" b="1" dirty="0">
                <a:latin typeface="Courier New" panose="02070309020205020404" pitchFamily="49" charset="0"/>
                <a:cs typeface="Courier New" panose="02070309020205020404" pitchFamily="49" charset="0"/>
              </a:rPr>
              <a:t>int </a:t>
            </a:r>
            <a:r>
              <a:rPr lang="en-US" altLang="zh-CN" b="1" dirty="0" err="1">
                <a:latin typeface="Courier New" panose="02070309020205020404" pitchFamily="49" charset="0"/>
                <a:cs typeface="Courier New" panose="02070309020205020404" pitchFamily="49" charset="0"/>
              </a:rPr>
              <a:t>dcmp</a:t>
            </a:r>
            <a:r>
              <a:rPr lang="en-US" altLang="zh-CN" b="1" dirty="0">
                <a:latin typeface="Courier New" panose="02070309020205020404" pitchFamily="49" charset="0"/>
                <a:cs typeface="Courier New" panose="02070309020205020404" pitchFamily="49" charset="0"/>
              </a:rPr>
              <a:t>(double x, double y){</a:t>
            </a:r>
          </a:p>
          <a:p>
            <a:pPr marL="0" indent="0">
              <a:buNone/>
            </a:pPr>
            <a:r>
              <a:rPr lang="en-US" altLang="zh-CN" b="1" dirty="0">
                <a:latin typeface="Courier New" panose="02070309020205020404" pitchFamily="49" charset="0"/>
                <a:cs typeface="Courier New" panose="02070309020205020404" pitchFamily="49" charset="0"/>
              </a:rPr>
              <a:t>    if(fabs(x - y) &lt; eps) return 0;</a:t>
            </a:r>
          </a:p>
          <a:p>
            <a:pPr marL="0" indent="0">
              <a:buNone/>
            </a:pPr>
            <a:r>
              <a:rPr lang="en-US" altLang="zh-CN" b="1" dirty="0">
                <a:latin typeface="Courier New" panose="02070309020205020404" pitchFamily="49" charset="0"/>
                <a:cs typeface="Courier New" panose="02070309020205020404" pitchFamily="49" charset="0"/>
              </a:rPr>
              <a:t>    if(x &gt; y) return 1;</a:t>
            </a:r>
          </a:p>
          <a:p>
            <a:pPr marL="0" indent="0">
              <a:buNone/>
            </a:pPr>
            <a:r>
              <a:rPr lang="en-US" altLang="zh-CN" b="1" dirty="0">
                <a:latin typeface="Courier New" panose="02070309020205020404" pitchFamily="49" charset="0"/>
                <a:cs typeface="Courier New" panose="02070309020205020404" pitchFamily="49" charset="0"/>
              </a:rPr>
              <a:t>    return -1;</a:t>
            </a:r>
          </a:p>
          <a:p>
            <a:pPr marL="0" indent="0">
              <a:buNone/>
            </a:pPr>
            <a:r>
              <a:rPr lang="en-US" altLang="zh-CN" b="1"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 判断</a:t>
            </a:r>
            <a:r>
              <a:rPr lang="en-US" altLang="zh-CN" b="1" dirty="0">
                <a:latin typeface="Courier New" panose="02070309020205020404" pitchFamily="49" charset="0"/>
                <a:cs typeface="Courier New" panose="02070309020205020404" pitchFamily="49" charset="0"/>
              </a:rPr>
              <a:t>x</a:t>
            </a:r>
            <a:r>
              <a:rPr lang="zh-CN" altLang="en-US" b="1" dirty="0">
                <a:latin typeface="Courier New" panose="02070309020205020404" pitchFamily="49" charset="0"/>
                <a:cs typeface="Courier New" panose="02070309020205020404" pitchFamily="49" charset="0"/>
              </a:rPr>
              <a:t>和</a:t>
            </a:r>
            <a:r>
              <a:rPr lang="en-US" altLang="zh-CN" b="1" dirty="0">
                <a:latin typeface="Courier New" panose="02070309020205020404" pitchFamily="49" charset="0"/>
                <a:cs typeface="Courier New" panose="02070309020205020404" pitchFamily="49" charset="0"/>
              </a:rPr>
              <a:t>y</a:t>
            </a:r>
            <a:r>
              <a:rPr lang="zh-CN" altLang="en-US" b="1" dirty="0">
                <a:latin typeface="Courier New" panose="02070309020205020404" pitchFamily="49" charset="0"/>
                <a:cs typeface="Courier New" panose="02070309020205020404" pitchFamily="49" charset="0"/>
              </a:rPr>
              <a:t>的大小关系，</a:t>
            </a:r>
            <a:r>
              <a:rPr lang="en-US" altLang="zh-CN" b="1" dirty="0">
                <a:latin typeface="Courier New" panose="02070309020205020404" pitchFamily="49" charset="0"/>
                <a:cs typeface="Courier New" panose="02070309020205020404" pitchFamily="49" charset="0"/>
              </a:rPr>
              <a:t>0</a:t>
            </a:r>
            <a:r>
              <a:rPr lang="zh-CN" altLang="en-US" b="1" dirty="0">
                <a:latin typeface="Courier New" panose="02070309020205020404" pitchFamily="49" charset="0"/>
                <a:cs typeface="Courier New" panose="02070309020205020404" pitchFamily="49" charset="0"/>
              </a:rPr>
              <a:t>表示相等，</a:t>
            </a:r>
            <a:r>
              <a:rPr lang="en-US" altLang="zh-CN" b="1" dirty="0">
                <a:latin typeface="Courier New" panose="02070309020205020404" pitchFamily="49" charset="0"/>
                <a:cs typeface="Courier New" panose="02070309020205020404" pitchFamily="49" charset="0"/>
              </a:rPr>
              <a:t>1</a:t>
            </a:r>
            <a:r>
              <a:rPr lang="zh-CN" altLang="en-US" b="1" dirty="0">
                <a:latin typeface="Courier New" panose="02070309020205020404" pitchFamily="49" charset="0"/>
                <a:cs typeface="Courier New" panose="02070309020205020404" pitchFamily="49" charset="0"/>
              </a:rPr>
              <a:t>表示</a:t>
            </a:r>
            <a:r>
              <a:rPr lang="en-US" altLang="zh-CN" b="1" dirty="0">
                <a:latin typeface="Courier New" panose="02070309020205020404" pitchFamily="49" charset="0"/>
                <a:cs typeface="Courier New" panose="02070309020205020404" pitchFamily="49" charset="0"/>
              </a:rPr>
              <a:t>x</a:t>
            </a:r>
            <a:r>
              <a:rPr lang="zh-CN" altLang="en-US" b="1" dirty="0">
                <a:latin typeface="Courier New" panose="02070309020205020404" pitchFamily="49" charset="0"/>
                <a:cs typeface="Courier New" panose="02070309020205020404" pitchFamily="49" charset="0"/>
              </a:rPr>
              <a:t>更大，</a:t>
            </a:r>
            <a:r>
              <a:rPr lang="en-US" altLang="zh-CN" b="1" dirty="0">
                <a:latin typeface="Courier New" panose="02070309020205020404" pitchFamily="49" charset="0"/>
                <a:cs typeface="Courier New" panose="02070309020205020404" pitchFamily="49" charset="0"/>
              </a:rPr>
              <a:t>-1</a:t>
            </a:r>
            <a:r>
              <a:rPr lang="zh-CN" altLang="en-US" b="1" dirty="0">
                <a:latin typeface="Courier New" panose="02070309020205020404" pitchFamily="49" charset="0"/>
                <a:cs typeface="Courier New" panose="02070309020205020404" pitchFamily="49" charset="0"/>
              </a:rPr>
              <a:t>更小</a:t>
            </a:r>
            <a:endParaRPr lang="en-US" altLang="zh-CN"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3701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152854-C664-4A5C-BAFC-D2454B0817F3}"/>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基础模板</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点与向量</a:t>
            </a:r>
          </a:p>
        </p:txBody>
      </p:sp>
      <p:sp>
        <p:nvSpPr>
          <p:cNvPr id="3" name="内容占位符 2">
            <a:extLst>
              <a:ext uri="{FF2B5EF4-FFF2-40B4-BE49-F238E27FC236}">
                <a16:creationId xmlns:a16="http://schemas.microsoft.com/office/drawing/2014/main" id="{85143576-4313-431C-8BE9-885A5E28E15B}"/>
              </a:ext>
            </a:extLst>
          </p:cNvPr>
          <p:cNvSpPr>
            <a:spLocks noGrp="1"/>
          </p:cNvSpPr>
          <p:nvPr>
            <p:ph idx="1"/>
          </p:nvPr>
        </p:nvSpPr>
        <p:spPr>
          <a:xfrm>
            <a:off x="838200" y="1825625"/>
            <a:ext cx="10897998" cy="4351338"/>
          </a:xfrm>
        </p:spPr>
        <p:txBody>
          <a:bodyPr/>
          <a:lstStyle/>
          <a:p>
            <a:pPr marL="0" indent="0">
              <a:buNone/>
            </a:pPr>
            <a:r>
              <a:rPr lang="fr-FR" altLang="zh-CN" b="1" dirty="0">
                <a:latin typeface="Courier New" panose="02070309020205020404" pitchFamily="49" charset="0"/>
                <a:cs typeface="Courier New" panose="02070309020205020404" pitchFamily="49" charset="0"/>
              </a:rPr>
              <a:t>struct Point{</a:t>
            </a:r>
          </a:p>
          <a:p>
            <a:pPr marL="0" indent="0">
              <a:buNone/>
            </a:pPr>
            <a:r>
              <a:rPr lang="fr-FR" altLang="zh-CN" b="1" dirty="0">
                <a:latin typeface="Courier New" panose="02070309020205020404" pitchFamily="49" charset="0"/>
                <a:cs typeface="Courier New" panose="02070309020205020404" pitchFamily="49" charset="0"/>
              </a:rPr>
              <a:t>    double x, y;</a:t>
            </a:r>
          </a:p>
          <a:p>
            <a:pPr marL="0" indent="0">
              <a:buNone/>
            </a:pPr>
            <a:r>
              <a:rPr lang="fr-FR" altLang="zh-CN" b="1" dirty="0">
                <a:latin typeface="Courier New" panose="02070309020205020404" pitchFamily="49" charset="0"/>
                <a:cs typeface="Courier New" panose="02070309020205020404" pitchFamily="49" charset="0"/>
              </a:rPr>
              <a:t>    Point(double x = 0, double y = 0):x(x),y(y){}</a:t>
            </a:r>
          </a:p>
          <a:p>
            <a:pPr marL="0" indent="0">
              <a:buNone/>
            </a:pPr>
            <a:r>
              <a:rPr lang="fr-FR" altLang="zh-CN" b="1" dirty="0">
                <a:latin typeface="Courier New" panose="02070309020205020404" pitchFamily="49" charset="0"/>
                <a:cs typeface="Courier New" panose="02070309020205020404" pitchFamily="49" charset="0"/>
              </a:rPr>
              <a:t>};</a:t>
            </a:r>
          </a:p>
          <a:p>
            <a:pPr marL="0" indent="0">
              <a:buNone/>
            </a:pPr>
            <a:r>
              <a:rPr lang="en-US" altLang="zh-CN" b="1" dirty="0">
                <a:latin typeface="Courier New" panose="02070309020205020404" pitchFamily="49" charset="0"/>
                <a:cs typeface="Courier New" panose="02070309020205020404" pitchFamily="49" charset="0"/>
              </a:rPr>
              <a:t>typedef Point Vector; // </a:t>
            </a:r>
            <a:r>
              <a:rPr lang="zh-CN" altLang="en-US" b="1" dirty="0">
                <a:latin typeface="Courier New" panose="02070309020205020404" pitchFamily="49" charset="0"/>
                <a:cs typeface="Courier New" panose="02070309020205020404" pitchFamily="49" charset="0"/>
              </a:rPr>
              <a:t>注意大写</a:t>
            </a:r>
            <a:r>
              <a:rPr lang="en-US" altLang="zh-CN" b="1" dirty="0">
                <a:latin typeface="Courier New" panose="02070309020205020404" pitchFamily="49" charset="0"/>
                <a:cs typeface="Courier New" panose="02070309020205020404" pitchFamily="49" charset="0"/>
              </a:rPr>
              <a:t>V</a:t>
            </a:r>
            <a:r>
              <a:rPr lang="zh-CN" altLang="en-US" b="1" dirty="0">
                <a:latin typeface="Courier New" panose="02070309020205020404" pitchFamily="49" charset="0"/>
                <a:cs typeface="Courier New" panose="02070309020205020404" pitchFamily="49" charset="0"/>
              </a:rPr>
              <a:t>，不要与</a:t>
            </a:r>
            <a:r>
              <a:rPr lang="en-US" altLang="zh-CN" b="1" dirty="0">
                <a:latin typeface="Courier New" panose="02070309020205020404" pitchFamily="49" charset="0"/>
                <a:cs typeface="Courier New" panose="02070309020205020404" pitchFamily="49" charset="0"/>
              </a:rPr>
              <a:t>STL</a:t>
            </a:r>
            <a:r>
              <a:rPr lang="zh-CN" altLang="en-US" b="1" dirty="0">
                <a:latin typeface="Courier New" panose="02070309020205020404" pitchFamily="49" charset="0"/>
                <a:cs typeface="Courier New" panose="02070309020205020404" pitchFamily="49" charset="0"/>
              </a:rPr>
              <a:t>的混淆</a:t>
            </a:r>
          </a:p>
        </p:txBody>
      </p:sp>
    </p:spTree>
    <p:extLst>
      <p:ext uri="{BB962C8B-B14F-4D97-AF65-F5344CB8AC3E}">
        <p14:creationId xmlns:p14="http://schemas.microsoft.com/office/powerpoint/2010/main" val="469454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36BB5-4586-4FC0-AF7B-544202FE2A82}"/>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基础模板</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排序</a:t>
            </a:r>
            <a:endParaRPr lang="zh-CN" altLang="en-US" dirty="0"/>
          </a:p>
        </p:txBody>
      </p:sp>
      <p:sp>
        <p:nvSpPr>
          <p:cNvPr id="3" name="内容占位符 2">
            <a:extLst>
              <a:ext uri="{FF2B5EF4-FFF2-40B4-BE49-F238E27FC236}">
                <a16:creationId xmlns:a16="http://schemas.microsoft.com/office/drawing/2014/main" id="{567125B0-5CC4-4745-97E8-4FBBF414838F}"/>
              </a:ext>
            </a:extLst>
          </p:cNvPr>
          <p:cNvSpPr>
            <a:spLocks noGrp="1"/>
          </p:cNvSpPr>
          <p:nvPr>
            <p:ph idx="1"/>
          </p:nvPr>
        </p:nvSpPr>
        <p:spPr/>
        <p:txBody>
          <a:bodyPr/>
          <a:lstStyle/>
          <a:p>
            <a:r>
              <a:rPr lang="zh-CN" altLang="en-US" dirty="0"/>
              <a:t>规则：将点（向量）按横坐标值</a:t>
            </a:r>
            <a:r>
              <a:rPr lang="en-US" altLang="zh-CN" dirty="0"/>
              <a:t>x</a:t>
            </a:r>
            <a:r>
              <a:rPr lang="zh-CN" altLang="en-US" dirty="0"/>
              <a:t>从小到大排序，若</a:t>
            </a:r>
            <a:r>
              <a:rPr lang="en-US" altLang="zh-CN" dirty="0"/>
              <a:t>x</a:t>
            </a:r>
            <a:r>
              <a:rPr lang="zh-CN" altLang="en-US" dirty="0"/>
              <a:t>值相等，则按纵坐标值</a:t>
            </a:r>
            <a:r>
              <a:rPr lang="en-US" altLang="zh-CN" dirty="0"/>
              <a:t>y</a:t>
            </a:r>
            <a:r>
              <a:rPr lang="zh-CN" altLang="en-US" dirty="0"/>
              <a:t>从小到大排序。</a:t>
            </a:r>
            <a:endParaRPr lang="en-US" altLang="zh-CN" dirty="0"/>
          </a:p>
          <a:p>
            <a:pPr marL="0" indent="0">
              <a:buNone/>
            </a:pPr>
            <a:r>
              <a:rPr lang="en-US" altLang="zh-CN" b="1" dirty="0">
                <a:latin typeface="Courier New" panose="02070309020205020404" pitchFamily="49" charset="0"/>
                <a:cs typeface="Courier New" panose="02070309020205020404" pitchFamily="49" charset="0"/>
              </a:rPr>
              <a:t>bool operator &lt; (const Point&amp; </a:t>
            </a:r>
            <a:r>
              <a:rPr lang="en-US" altLang="zh-CN" b="1" dirty="0" err="1">
                <a:latin typeface="Courier New" panose="02070309020205020404" pitchFamily="49" charset="0"/>
                <a:cs typeface="Courier New" panose="02070309020205020404" pitchFamily="49" charset="0"/>
              </a:rPr>
              <a:t>a,const</a:t>
            </a:r>
            <a:r>
              <a:rPr lang="en-US" altLang="zh-CN" b="1" dirty="0">
                <a:latin typeface="Courier New" panose="02070309020205020404" pitchFamily="49" charset="0"/>
                <a:cs typeface="Courier New" panose="02070309020205020404" pitchFamily="49" charset="0"/>
              </a:rPr>
              <a:t> Point&amp; b){</a:t>
            </a:r>
          </a:p>
          <a:p>
            <a:pPr marL="0" indent="0">
              <a:buNone/>
            </a:pPr>
            <a:r>
              <a:rPr lang="en-US" altLang="zh-CN" b="1" dirty="0">
                <a:latin typeface="Courier New" panose="02070309020205020404" pitchFamily="49" charset="0"/>
                <a:cs typeface="Courier New" panose="02070309020205020404" pitchFamily="49" charset="0"/>
              </a:rPr>
              <a:t>    if(</a:t>
            </a:r>
            <a:r>
              <a:rPr lang="en-US" altLang="zh-CN" b="1" dirty="0" err="1">
                <a:latin typeface="Courier New" panose="02070309020205020404" pitchFamily="49" charset="0"/>
                <a:cs typeface="Courier New" panose="02070309020205020404" pitchFamily="49" charset="0"/>
              </a:rPr>
              <a:t>a.x</a:t>
            </a:r>
            <a:r>
              <a:rPr lang="en-US" altLang="zh-CN" b="1" dirty="0">
                <a:latin typeface="Courier New" panose="02070309020205020404" pitchFamily="49" charset="0"/>
                <a:cs typeface="Courier New" panose="02070309020205020404" pitchFamily="49" charset="0"/>
              </a:rPr>
              <a:t> == </a:t>
            </a:r>
            <a:r>
              <a:rPr lang="en-US" altLang="zh-CN" b="1" dirty="0" err="1">
                <a:latin typeface="Courier New" panose="02070309020205020404" pitchFamily="49" charset="0"/>
                <a:cs typeface="Courier New" panose="02070309020205020404" pitchFamily="49" charset="0"/>
              </a:rPr>
              <a:t>b.x</a:t>
            </a:r>
            <a:r>
              <a:rPr lang="en-US" altLang="zh-CN" b="1" dirty="0">
                <a:latin typeface="Courier New" panose="02070309020205020404" pitchFamily="49" charset="0"/>
                <a:cs typeface="Courier New" panose="02070309020205020404" pitchFamily="49" charset="0"/>
              </a:rPr>
              <a:t>) return </a:t>
            </a:r>
            <a:r>
              <a:rPr lang="en-US" altLang="zh-CN" b="1" dirty="0" err="1">
                <a:latin typeface="Courier New" panose="02070309020205020404" pitchFamily="49" charset="0"/>
                <a:cs typeface="Courier New" panose="02070309020205020404" pitchFamily="49" charset="0"/>
              </a:rPr>
              <a:t>a.y</a:t>
            </a:r>
            <a:r>
              <a:rPr lang="en-US" altLang="zh-CN" b="1" dirty="0">
                <a:latin typeface="Courier New" panose="02070309020205020404" pitchFamily="49" charset="0"/>
                <a:cs typeface="Courier New" panose="02070309020205020404" pitchFamily="49" charset="0"/>
              </a:rPr>
              <a:t> &lt; </a:t>
            </a:r>
            <a:r>
              <a:rPr lang="en-US" altLang="zh-CN" b="1" dirty="0" err="1">
                <a:latin typeface="Courier New" panose="02070309020205020404" pitchFamily="49" charset="0"/>
                <a:cs typeface="Courier New" panose="02070309020205020404" pitchFamily="49" charset="0"/>
              </a:rPr>
              <a:t>b.y</a:t>
            </a:r>
            <a:r>
              <a:rPr lang="en-US" altLang="zh-CN" b="1" dirty="0">
                <a:latin typeface="Courier New" panose="02070309020205020404" pitchFamily="49" charset="0"/>
                <a:cs typeface="Courier New" panose="02070309020205020404" pitchFamily="49" charset="0"/>
              </a:rPr>
              <a:t>;</a:t>
            </a:r>
          </a:p>
          <a:p>
            <a:pPr marL="0" indent="0">
              <a:buNone/>
            </a:pPr>
            <a:r>
              <a:rPr lang="en-US" altLang="zh-CN" b="1" dirty="0">
                <a:latin typeface="Courier New" panose="02070309020205020404" pitchFamily="49" charset="0"/>
                <a:cs typeface="Courier New" panose="02070309020205020404" pitchFamily="49" charset="0"/>
              </a:rPr>
              <a:t>    return </a:t>
            </a:r>
            <a:r>
              <a:rPr lang="en-US" altLang="zh-CN" b="1" dirty="0" err="1">
                <a:latin typeface="Courier New" panose="02070309020205020404" pitchFamily="49" charset="0"/>
                <a:cs typeface="Courier New" panose="02070309020205020404" pitchFamily="49" charset="0"/>
              </a:rPr>
              <a:t>a.x</a:t>
            </a:r>
            <a:r>
              <a:rPr lang="en-US" altLang="zh-CN" b="1" dirty="0">
                <a:latin typeface="Courier New" panose="02070309020205020404" pitchFamily="49" charset="0"/>
                <a:cs typeface="Courier New" panose="02070309020205020404" pitchFamily="49" charset="0"/>
              </a:rPr>
              <a:t> &lt; </a:t>
            </a:r>
            <a:r>
              <a:rPr lang="en-US" altLang="zh-CN" b="1" dirty="0" err="1">
                <a:latin typeface="Courier New" panose="02070309020205020404" pitchFamily="49" charset="0"/>
                <a:cs typeface="Courier New" panose="02070309020205020404" pitchFamily="49" charset="0"/>
              </a:rPr>
              <a:t>b.x</a:t>
            </a:r>
            <a:r>
              <a:rPr lang="en-US" altLang="zh-CN" b="1" dirty="0">
                <a:latin typeface="Courier New" panose="02070309020205020404" pitchFamily="49" charset="0"/>
                <a:cs typeface="Courier New" panose="02070309020205020404" pitchFamily="49" charset="0"/>
              </a:rPr>
              <a:t>;</a:t>
            </a:r>
          </a:p>
          <a:p>
            <a:pPr marL="0" indent="0">
              <a:buNone/>
            </a:pPr>
            <a:r>
              <a:rPr lang="en-US" altLang="zh-CN" b="1" dirty="0">
                <a:latin typeface="Courier New" panose="02070309020205020404" pitchFamily="49" charset="0"/>
                <a:cs typeface="Courier New" panose="02070309020205020404" pitchFamily="49" charset="0"/>
              </a:rPr>
              <a:t>}</a:t>
            </a:r>
          </a:p>
          <a:p>
            <a:r>
              <a:rPr lang="zh-CN" altLang="en-US" dirty="0">
                <a:latin typeface="Courier New" panose="02070309020205020404" pitchFamily="49" charset="0"/>
                <a:cs typeface="Courier New" panose="02070309020205020404" pitchFamily="49" charset="0"/>
              </a:rPr>
              <a:t>这里的方法是重载＜，也可以按照朴素的</a:t>
            </a:r>
            <a:r>
              <a:rPr lang="en-US" altLang="zh-CN" dirty="0" err="1">
                <a:latin typeface="Courier New" panose="02070309020205020404" pitchFamily="49" charset="0"/>
                <a:cs typeface="Courier New" panose="02070309020205020404" pitchFamily="49" charset="0"/>
              </a:rPr>
              <a:t>cmp</a:t>
            </a:r>
            <a:r>
              <a:rPr lang="zh-CN" altLang="en-US" dirty="0">
                <a:latin typeface="Courier New" panose="02070309020205020404" pitchFamily="49" charset="0"/>
                <a:cs typeface="Courier New" panose="02070309020205020404" pitchFamily="49" charset="0"/>
              </a:rPr>
              <a:t>函数方法，写结构体排序。重载</a:t>
            </a:r>
            <a:r>
              <a:rPr lang="en-US" altLang="zh-CN" dirty="0">
                <a:latin typeface="Courier New" panose="02070309020205020404" pitchFamily="49" charset="0"/>
                <a:cs typeface="Courier New" panose="02070309020205020404" pitchFamily="49" charset="0"/>
              </a:rPr>
              <a:t>&lt;</a:t>
            </a:r>
            <a:r>
              <a:rPr lang="zh-CN" altLang="en-US" dirty="0">
                <a:latin typeface="Courier New" panose="02070309020205020404" pitchFamily="49" charset="0"/>
                <a:cs typeface="Courier New" panose="02070309020205020404" pitchFamily="49" charset="0"/>
              </a:rPr>
              <a:t>的好处是可以单独使用“点比较”，应用面比只写结构体</a:t>
            </a:r>
            <a:r>
              <a:rPr lang="en-US" altLang="zh-CN" dirty="0" err="1">
                <a:latin typeface="Courier New" panose="02070309020205020404" pitchFamily="49" charset="0"/>
                <a:cs typeface="Courier New" panose="02070309020205020404" pitchFamily="49" charset="0"/>
              </a:rPr>
              <a:t>cmp</a:t>
            </a:r>
            <a:r>
              <a:rPr lang="zh-CN" altLang="en-US" dirty="0">
                <a:latin typeface="Courier New" panose="02070309020205020404" pitchFamily="49" charset="0"/>
                <a:cs typeface="Courier New" panose="02070309020205020404" pitchFamily="49" charset="0"/>
              </a:rPr>
              <a:t>函数排序要广。</a:t>
            </a:r>
          </a:p>
        </p:txBody>
      </p:sp>
    </p:spTree>
    <p:extLst>
      <p:ext uri="{BB962C8B-B14F-4D97-AF65-F5344CB8AC3E}">
        <p14:creationId xmlns:p14="http://schemas.microsoft.com/office/powerpoint/2010/main" val="2629746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07206-3E84-4863-816D-F5DA0EDE7F11}"/>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基础模板</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判等</a:t>
            </a:r>
            <a:endParaRPr lang="zh-CN" altLang="en-US" dirty="0"/>
          </a:p>
        </p:txBody>
      </p:sp>
      <p:sp>
        <p:nvSpPr>
          <p:cNvPr id="3" name="内容占位符 2">
            <a:extLst>
              <a:ext uri="{FF2B5EF4-FFF2-40B4-BE49-F238E27FC236}">
                <a16:creationId xmlns:a16="http://schemas.microsoft.com/office/drawing/2014/main" id="{00FAD6E6-8D13-4BF6-AF6F-9121ABF3FD85}"/>
              </a:ext>
            </a:extLst>
          </p:cNvPr>
          <p:cNvSpPr>
            <a:spLocks noGrp="1"/>
          </p:cNvSpPr>
          <p:nvPr>
            <p:ph idx="1"/>
          </p:nvPr>
        </p:nvSpPr>
        <p:spPr/>
        <p:txBody>
          <a:bodyPr/>
          <a:lstStyle/>
          <a:p>
            <a:r>
              <a:rPr lang="zh-CN" altLang="en-US" dirty="0"/>
              <a:t>判断点重合</a:t>
            </a:r>
            <a:r>
              <a:rPr lang="en-US" altLang="zh-CN" dirty="0"/>
              <a:t>/</a:t>
            </a:r>
            <a:r>
              <a:rPr lang="zh-CN" altLang="en-US" dirty="0"/>
              <a:t>向量相等</a:t>
            </a:r>
            <a:endParaRPr lang="en-US" altLang="zh-CN" dirty="0"/>
          </a:p>
          <a:p>
            <a:endParaRPr lang="en-US" altLang="zh-CN" dirty="0"/>
          </a:p>
          <a:p>
            <a:pPr marL="0" indent="0">
              <a:buNone/>
            </a:pPr>
            <a:r>
              <a:rPr lang="en-US" altLang="zh-CN" b="1" dirty="0">
                <a:latin typeface="Courier New" panose="02070309020205020404" pitchFamily="49" charset="0"/>
                <a:cs typeface="Courier New" panose="02070309020205020404" pitchFamily="49" charset="0"/>
              </a:rPr>
              <a:t>bool operator ==(const Point&amp; </a:t>
            </a:r>
            <a:r>
              <a:rPr lang="en-US" altLang="zh-CN" b="1" dirty="0" err="1">
                <a:latin typeface="Courier New" panose="02070309020205020404" pitchFamily="49" charset="0"/>
                <a:cs typeface="Courier New" panose="02070309020205020404" pitchFamily="49" charset="0"/>
              </a:rPr>
              <a:t>a,const</a:t>
            </a:r>
            <a:r>
              <a:rPr lang="en-US" altLang="zh-CN" b="1" dirty="0">
                <a:latin typeface="Courier New" panose="02070309020205020404" pitchFamily="49" charset="0"/>
                <a:cs typeface="Courier New" panose="02070309020205020404" pitchFamily="49" charset="0"/>
              </a:rPr>
              <a:t> Point&amp; b){</a:t>
            </a:r>
          </a:p>
          <a:p>
            <a:pPr marL="0" indent="0">
              <a:buNone/>
            </a:pPr>
            <a:r>
              <a:rPr lang="en-US" altLang="zh-CN" b="1" dirty="0">
                <a:latin typeface="Courier New" panose="02070309020205020404" pitchFamily="49" charset="0"/>
                <a:cs typeface="Courier New" panose="02070309020205020404" pitchFamily="49" charset="0"/>
              </a:rPr>
              <a:t>    if(</a:t>
            </a:r>
            <a:r>
              <a:rPr lang="en-US" altLang="zh-CN" b="1" dirty="0" err="1">
                <a:latin typeface="Courier New" panose="02070309020205020404" pitchFamily="49" charset="0"/>
                <a:cs typeface="Courier New" panose="02070309020205020404" pitchFamily="49" charset="0"/>
              </a:rPr>
              <a:t>dcmp</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a.x-b.x</a:t>
            </a:r>
            <a:r>
              <a:rPr lang="en-US" altLang="zh-CN" b="1" dirty="0">
                <a:latin typeface="Courier New" panose="02070309020205020404" pitchFamily="49" charset="0"/>
                <a:cs typeface="Courier New" panose="02070309020205020404" pitchFamily="49" charset="0"/>
              </a:rPr>
              <a:t>) == 0 &amp;&amp; </a:t>
            </a:r>
            <a:r>
              <a:rPr lang="en-US" altLang="zh-CN" b="1" dirty="0" err="1">
                <a:latin typeface="Courier New" panose="02070309020205020404" pitchFamily="49" charset="0"/>
                <a:cs typeface="Courier New" panose="02070309020205020404" pitchFamily="49" charset="0"/>
              </a:rPr>
              <a:t>dcmp</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a.y-b.y</a:t>
            </a:r>
            <a:r>
              <a:rPr lang="en-US" altLang="zh-CN" b="1" dirty="0">
                <a:latin typeface="Courier New" panose="02070309020205020404" pitchFamily="49" charset="0"/>
                <a:cs typeface="Courier New" panose="02070309020205020404" pitchFamily="49" charset="0"/>
              </a:rPr>
              <a:t>) == 0)</a:t>
            </a:r>
          </a:p>
          <a:p>
            <a:pPr marL="0" indent="0">
              <a:buNone/>
            </a:pPr>
            <a:r>
              <a:rPr lang="en-US" altLang="zh-CN" b="1" dirty="0">
                <a:latin typeface="Courier New" panose="02070309020205020404" pitchFamily="49" charset="0"/>
                <a:cs typeface="Courier New" panose="02070309020205020404" pitchFamily="49" charset="0"/>
              </a:rPr>
              <a:t>        return true;</a:t>
            </a:r>
          </a:p>
          <a:p>
            <a:pPr marL="0" indent="0">
              <a:buNone/>
            </a:pPr>
            <a:r>
              <a:rPr lang="en-US" altLang="zh-CN" b="1" dirty="0">
                <a:latin typeface="Courier New" panose="02070309020205020404" pitchFamily="49" charset="0"/>
                <a:cs typeface="Courier New" panose="02070309020205020404" pitchFamily="49" charset="0"/>
              </a:rPr>
              <a:t>    return false;</a:t>
            </a:r>
          </a:p>
          <a:p>
            <a:pPr marL="0" indent="0">
              <a:buNone/>
            </a:pPr>
            <a:r>
              <a:rPr lang="en-US" altLang="zh-CN" b="1" dirty="0">
                <a:latin typeface="Courier New" panose="02070309020205020404" pitchFamily="49" charset="0"/>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61802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C6CEF-1EB8-4279-A029-99F5AAEAEA89}"/>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基础模板</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向量运算</a:t>
            </a:r>
            <a:endParaRPr lang="zh-CN" altLang="en-US" dirty="0"/>
          </a:p>
        </p:txBody>
      </p:sp>
      <p:sp>
        <p:nvSpPr>
          <p:cNvPr id="3" name="内容占位符 2">
            <a:extLst>
              <a:ext uri="{FF2B5EF4-FFF2-40B4-BE49-F238E27FC236}">
                <a16:creationId xmlns:a16="http://schemas.microsoft.com/office/drawing/2014/main" id="{A6A75A14-3064-44FB-AA8A-E6FD12623234}"/>
              </a:ext>
            </a:extLst>
          </p:cNvPr>
          <p:cNvSpPr>
            <a:spLocks noGrp="1"/>
          </p:cNvSpPr>
          <p:nvPr>
            <p:ph idx="1"/>
          </p:nvPr>
        </p:nvSpPr>
        <p:spPr>
          <a:xfrm>
            <a:off x="838200" y="1598918"/>
            <a:ext cx="10515600" cy="5137442"/>
          </a:xfrm>
        </p:spPr>
        <p:txBody>
          <a:bodyPr>
            <a:normAutofit/>
          </a:bodyPr>
          <a:lstStyle/>
          <a:p>
            <a:pPr marL="0" indent="0">
              <a:buNone/>
            </a:pP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 重载运算符</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向量加减运算，得到的结果仍然是一个向量</a:t>
            </a:r>
            <a:endParaRPr lang="en-US" altLang="zh-CN" dirty="0">
              <a:latin typeface="Courier New" panose="02070309020205020404" pitchFamily="49" charset="0"/>
              <a:cs typeface="Courier New" panose="02070309020205020404" pitchFamily="49" charset="0"/>
            </a:endParaRPr>
          </a:p>
          <a:p>
            <a:pPr marL="0" indent="0">
              <a:buNone/>
            </a:pPr>
            <a:r>
              <a:rPr lang="en-US" altLang="zh-CN" b="1" dirty="0">
                <a:latin typeface="Courier New" panose="02070309020205020404" pitchFamily="49" charset="0"/>
                <a:cs typeface="Courier New" panose="02070309020205020404" pitchFamily="49" charset="0"/>
              </a:rPr>
              <a:t>Vector operator + (Vector A, Vector B){</a:t>
            </a:r>
          </a:p>
          <a:p>
            <a:pPr marL="0" indent="0">
              <a:buNone/>
            </a:pPr>
            <a:r>
              <a:rPr lang="en-US" altLang="zh-CN" b="1" dirty="0">
                <a:latin typeface="Courier New" panose="02070309020205020404" pitchFamily="49" charset="0"/>
                <a:cs typeface="Courier New" panose="02070309020205020404" pitchFamily="49" charset="0"/>
              </a:rPr>
              <a:t>    return Vector(</a:t>
            </a:r>
            <a:r>
              <a:rPr lang="en-US" altLang="zh-CN" b="1" dirty="0" err="1">
                <a:latin typeface="Courier New" panose="02070309020205020404" pitchFamily="49" charset="0"/>
                <a:cs typeface="Courier New" panose="02070309020205020404" pitchFamily="49" charset="0"/>
              </a:rPr>
              <a:t>A.x+B.x</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A.y+B.y</a:t>
            </a:r>
            <a:r>
              <a:rPr lang="en-US" altLang="zh-CN" b="1" dirty="0">
                <a:latin typeface="Courier New" panose="02070309020205020404" pitchFamily="49" charset="0"/>
                <a:cs typeface="Courier New" panose="02070309020205020404" pitchFamily="49" charset="0"/>
              </a:rPr>
              <a:t>);  } </a:t>
            </a:r>
          </a:p>
          <a:p>
            <a:pPr marL="0" indent="0">
              <a:buNone/>
            </a:pPr>
            <a:r>
              <a:rPr lang="en-US" altLang="zh-CN" b="1" dirty="0">
                <a:latin typeface="Courier New" panose="02070309020205020404" pitchFamily="49" charset="0"/>
                <a:cs typeface="Courier New" panose="02070309020205020404" pitchFamily="49" charset="0"/>
              </a:rPr>
              <a:t>Vector operator - (Vector A, Vector B){</a:t>
            </a:r>
          </a:p>
          <a:p>
            <a:pPr marL="0" indent="0">
              <a:buNone/>
            </a:pPr>
            <a:r>
              <a:rPr lang="en-US" altLang="zh-CN" b="1" dirty="0">
                <a:latin typeface="Courier New" panose="02070309020205020404" pitchFamily="49" charset="0"/>
                <a:cs typeface="Courier New" panose="02070309020205020404" pitchFamily="49" charset="0"/>
              </a:rPr>
              <a:t>    return Vector(</a:t>
            </a:r>
            <a:r>
              <a:rPr lang="en-US" altLang="zh-CN" b="1" dirty="0" err="1">
                <a:latin typeface="Courier New" panose="02070309020205020404" pitchFamily="49" charset="0"/>
                <a:cs typeface="Courier New" panose="02070309020205020404" pitchFamily="49" charset="0"/>
              </a:rPr>
              <a:t>A.x-B.x</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A.y-B.y</a:t>
            </a:r>
            <a:r>
              <a:rPr lang="en-US" altLang="zh-CN" b="1" dirty="0">
                <a:latin typeface="Courier New" panose="02070309020205020404" pitchFamily="49" charset="0"/>
                <a:cs typeface="Courier New" panose="02070309020205020404" pitchFamily="49" charset="0"/>
              </a:rPr>
              <a:t>);  }</a:t>
            </a:r>
          </a:p>
          <a:p>
            <a:pPr marL="0" indent="0">
              <a:buNone/>
            </a:pP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 重载运算符 向量数乘、数除运算，得到的结果是一个向量</a:t>
            </a:r>
            <a:endParaRPr lang="en-US" altLang="zh-CN" dirty="0">
              <a:latin typeface="Courier New" panose="02070309020205020404" pitchFamily="49" charset="0"/>
              <a:cs typeface="Courier New" panose="02070309020205020404" pitchFamily="49" charset="0"/>
            </a:endParaRPr>
          </a:p>
          <a:p>
            <a:pPr marL="0" indent="0">
              <a:buNone/>
            </a:pPr>
            <a:r>
              <a:rPr lang="en-US" altLang="zh-CN" b="1" dirty="0">
                <a:latin typeface="Courier New" panose="02070309020205020404" pitchFamily="49" charset="0"/>
                <a:cs typeface="Courier New" panose="02070309020205020404" pitchFamily="49" charset="0"/>
              </a:rPr>
              <a:t>Vector operator * (Vector A, double p){</a:t>
            </a:r>
          </a:p>
          <a:p>
            <a:pPr marL="0" indent="0">
              <a:buNone/>
            </a:pPr>
            <a:r>
              <a:rPr lang="en-US" altLang="zh-CN" b="1" dirty="0">
                <a:latin typeface="Courier New" panose="02070309020205020404" pitchFamily="49" charset="0"/>
                <a:cs typeface="Courier New" panose="02070309020205020404" pitchFamily="49" charset="0"/>
              </a:rPr>
              <a:t>    return Vector(</a:t>
            </a:r>
            <a:r>
              <a:rPr lang="en-US" altLang="zh-CN" b="1" dirty="0" err="1">
                <a:latin typeface="Courier New" panose="02070309020205020404" pitchFamily="49" charset="0"/>
                <a:cs typeface="Courier New" panose="02070309020205020404" pitchFamily="49" charset="0"/>
              </a:rPr>
              <a:t>A.x</a:t>
            </a:r>
            <a:r>
              <a:rPr lang="en-US" altLang="zh-CN" b="1" dirty="0">
                <a:latin typeface="Courier New" panose="02070309020205020404" pitchFamily="49" charset="0"/>
                <a:cs typeface="Courier New" panose="02070309020205020404" pitchFamily="49" charset="0"/>
              </a:rPr>
              <a:t>*p, </a:t>
            </a:r>
            <a:r>
              <a:rPr lang="en-US" altLang="zh-CN" b="1" dirty="0" err="1">
                <a:latin typeface="Courier New" panose="02070309020205020404" pitchFamily="49" charset="0"/>
                <a:cs typeface="Courier New" panose="02070309020205020404" pitchFamily="49" charset="0"/>
              </a:rPr>
              <a:t>A.y</a:t>
            </a:r>
            <a:r>
              <a:rPr lang="en-US" altLang="zh-CN" b="1" dirty="0">
                <a:latin typeface="Courier New" panose="02070309020205020404" pitchFamily="49" charset="0"/>
                <a:cs typeface="Courier New" panose="02070309020205020404" pitchFamily="49" charset="0"/>
              </a:rPr>
              <a:t>*p);      }</a:t>
            </a:r>
          </a:p>
          <a:p>
            <a:pPr marL="0" indent="0">
              <a:buNone/>
            </a:pPr>
            <a:r>
              <a:rPr lang="en-US" altLang="zh-CN" b="1" dirty="0">
                <a:latin typeface="Courier New" panose="02070309020205020404" pitchFamily="49" charset="0"/>
                <a:cs typeface="Courier New" panose="02070309020205020404" pitchFamily="49" charset="0"/>
              </a:rPr>
              <a:t>Vector operator / (Vector A, double p){</a:t>
            </a:r>
          </a:p>
          <a:p>
            <a:pPr marL="0" indent="0">
              <a:buNone/>
            </a:pPr>
            <a:r>
              <a:rPr lang="en-US" altLang="zh-CN" b="1" dirty="0">
                <a:latin typeface="Courier New" panose="02070309020205020404" pitchFamily="49" charset="0"/>
                <a:cs typeface="Courier New" panose="02070309020205020404" pitchFamily="49" charset="0"/>
              </a:rPr>
              <a:t>    return Vector(</a:t>
            </a:r>
            <a:r>
              <a:rPr lang="en-US" altLang="zh-CN" b="1" dirty="0" err="1">
                <a:latin typeface="Courier New" panose="02070309020205020404" pitchFamily="49" charset="0"/>
                <a:cs typeface="Courier New" panose="02070309020205020404" pitchFamily="49" charset="0"/>
              </a:rPr>
              <a:t>A.x</a:t>
            </a:r>
            <a:r>
              <a:rPr lang="en-US" altLang="zh-CN" b="1" dirty="0">
                <a:latin typeface="Courier New" panose="02070309020205020404" pitchFamily="49" charset="0"/>
                <a:cs typeface="Courier New" panose="02070309020205020404" pitchFamily="49" charset="0"/>
              </a:rPr>
              <a:t>/p, </a:t>
            </a:r>
            <a:r>
              <a:rPr lang="en-US" altLang="zh-CN" b="1" dirty="0" err="1">
                <a:latin typeface="Courier New" panose="02070309020205020404" pitchFamily="49" charset="0"/>
                <a:cs typeface="Courier New" panose="02070309020205020404" pitchFamily="49" charset="0"/>
              </a:rPr>
              <a:t>A.y</a:t>
            </a:r>
            <a:r>
              <a:rPr lang="en-US" altLang="zh-CN" b="1" dirty="0">
                <a:latin typeface="Courier New" panose="02070309020205020404" pitchFamily="49" charset="0"/>
                <a:cs typeface="Courier New" panose="02070309020205020404" pitchFamily="49" charset="0"/>
              </a:rPr>
              <a:t>/p);      }</a:t>
            </a:r>
            <a:endParaRPr lang="zh-CN" alt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30816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73686B-9755-4FEC-83E6-4B698E70A743}"/>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基础模板</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向量运算</a:t>
            </a:r>
            <a:endParaRPr lang="zh-CN" altLang="en-US" dirty="0"/>
          </a:p>
        </p:txBody>
      </p:sp>
      <p:sp>
        <p:nvSpPr>
          <p:cNvPr id="3" name="内容占位符 2">
            <a:extLst>
              <a:ext uri="{FF2B5EF4-FFF2-40B4-BE49-F238E27FC236}">
                <a16:creationId xmlns:a16="http://schemas.microsoft.com/office/drawing/2014/main" id="{53A7B457-BBDE-44F7-B4FD-3B38F4D9F56F}"/>
              </a:ext>
            </a:extLst>
          </p:cNvPr>
          <p:cNvSpPr>
            <a:spLocks noGrp="1"/>
          </p:cNvSpPr>
          <p:nvPr>
            <p:ph idx="1"/>
          </p:nvPr>
        </p:nvSpPr>
        <p:spPr/>
        <p:txBody>
          <a:bodyPr/>
          <a:lstStyle/>
          <a:p>
            <a:pPr marL="0" indent="0">
              <a:buNone/>
            </a:pP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向量点乘 返回的是一个数值</a:t>
            </a:r>
            <a:endParaRPr lang="en-US" altLang="zh-CN" dirty="0">
              <a:latin typeface="Courier New" panose="02070309020205020404" pitchFamily="49" charset="0"/>
              <a:cs typeface="Courier New" panose="02070309020205020404" pitchFamily="49" charset="0"/>
            </a:endParaRPr>
          </a:p>
          <a:p>
            <a:pPr marL="0" indent="0">
              <a:buNone/>
            </a:pPr>
            <a:r>
              <a:rPr lang="en-US" altLang="zh-CN" b="1" dirty="0">
                <a:latin typeface="Courier New" panose="02070309020205020404" pitchFamily="49" charset="0"/>
                <a:cs typeface="Courier New" panose="02070309020205020404" pitchFamily="49" charset="0"/>
              </a:rPr>
              <a:t>double Dot(Vector A, Vector B){</a:t>
            </a:r>
          </a:p>
          <a:p>
            <a:pPr marL="0" indent="0">
              <a:buNone/>
            </a:pPr>
            <a:r>
              <a:rPr lang="en-US" altLang="zh-CN" b="1" dirty="0">
                <a:latin typeface="Courier New" panose="02070309020205020404" pitchFamily="49" charset="0"/>
                <a:cs typeface="Courier New" panose="02070309020205020404" pitchFamily="49" charset="0"/>
              </a:rPr>
              <a:t>    return </a:t>
            </a:r>
            <a:r>
              <a:rPr lang="en-US" altLang="zh-CN" b="1" dirty="0" err="1">
                <a:latin typeface="Courier New" panose="02070309020205020404" pitchFamily="49" charset="0"/>
                <a:cs typeface="Courier New" panose="02070309020205020404" pitchFamily="49" charset="0"/>
              </a:rPr>
              <a:t>A.x</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B.x</a:t>
            </a:r>
            <a:r>
              <a:rPr lang="en-US" altLang="zh-CN" b="1" dirty="0">
                <a:latin typeface="Courier New" panose="02070309020205020404" pitchFamily="49" charset="0"/>
                <a:cs typeface="Courier New" panose="02070309020205020404" pitchFamily="49" charset="0"/>
              </a:rPr>
              <a:t> + </a:t>
            </a:r>
            <a:r>
              <a:rPr lang="en-US" altLang="zh-CN" b="1" dirty="0" err="1">
                <a:latin typeface="Courier New" panose="02070309020205020404" pitchFamily="49" charset="0"/>
                <a:cs typeface="Courier New" panose="02070309020205020404" pitchFamily="49" charset="0"/>
              </a:rPr>
              <a:t>A.y</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B.y</a:t>
            </a:r>
            <a:r>
              <a:rPr lang="en-US" altLang="zh-CN" b="1" dirty="0">
                <a:latin typeface="Courier New" panose="02070309020205020404" pitchFamily="49" charset="0"/>
                <a:cs typeface="Courier New" panose="02070309020205020404" pitchFamily="49" charset="0"/>
              </a:rPr>
              <a:t>; </a:t>
            </a:r>
          </a:p>
          <a:p>
            <a:pPr marL="0" indent="0">
              <a:buNone/>
            </a:pPr>
            <a:r>
              <a:rPr lang="en-US" altLang="zh-CN" b="1" dirty="0">
                <a:latin typeface="Courier New" panose="02070309020205020404" pitchFamily="49" charset="0"/>
                <a:cs typeface="Courier New" panose="02070309020205020404" pitchFamily="49" charset="0"/>
              </a:rPr>
              <a:t>}</a:t>
            </a:r>
          </a:p>
          <a:p>
            <a:pPr marL="0" indent="0">
              <a:buNone/>
            </a:pP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向量叉乘 返回的是一个数值（有向）</a:t>
            </a:r>
            <a:endParaRPr lang="en-US" altLang="zh-CN" dirty="0">
              <a:latin typeface="Courier New" panose="02070309020205020404" pitchFamily="49" charset="0"/>
              <a:cs typeface="Courier New" panose="02070309020205020404" pitchFamily="49" charset="0"/>
            </a:endParaRPr>
          </a:p>
          <a:p>
            <a:pPr marL="0" indent="0">
              <a:buNone/>
            </a:pPr>
            <a:r>
              <a:rPr lang="en-US" altLang="zh-CN" b="1" dirty="0">
                <a:latin typeface="Courier New" panose="02070309020205020404" pitchFamily="49" charset="0"/>
                <a:cs typeface="Courier New" panose="02070309020205020404" pitchFamily="49" charset="0"/>
              </a:rPr>
              <a:t>double Cross(Vector A, Vector B){</a:t>
            </a:r>
          </a:p>
          <a:p>
            <a:pPr marL="0" indent="0">
              <a:buNone/>
            </a:pPr>
            <a:r>
              <a:rPr lang="en-US" altLang="zh-CN" b="1" dirty="0">
                <a:latin typeface="Courier New" panose="02070309020205020404" pitchFamily="49" charset="0"/>
                <a:cs typeface="Courier New" panose="02070309020205020404" pitchFamily="49" charset="0"/>
              </a:rPr>
              <a:t>    return </a:t>
            </a:r>
            <a:r>
              <a:rPr lang="en-US" altLang="zh-CN" b="1" dirty="0" err="1">
                <a:latin typeface="Courier New" panose="02070309020205020404" pitchFamily="49" charset="0"/>
                <a:cs typeface="Courier New" panose="02070309020205020404" pitchFamily="49" charset="0"/>
              </a:rPr>
              <a:t>A.x</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B.y</a:t>
            </a:r>
            <a:r>
              <a:rPr lang="en-US" altLang="zh-CN" b="1" dirty="0">
                <a:latin typeface="Courier New" panose="02070309020205020404" pitchFamily="49" charset="0"/>
                <a:cs typeface="Courier New" panose="02070309020205020404" pitchFamily="49" charset="0"/>
              </a:rPr>
              <a:t> - </a:t>
            </a:r>
            <a:r>
              <a:rPr lang="en-US" altLang="zh-CN" b="1" dirty="0" err="1">
                <a:latin typeface="Courier New" panose="02070309020205020404" pitchFamily="49" charset="0"/>
                <a:cs typeface="Courier New" panose="02070309020205020404" pitchFamily="49" charset="0"/>
              </a:rPr>
              <a:t>A.y</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B.x</a:t>
            </a:r>
            <a:r>
              <a:rPr lang="en-US" altLang="zh-CN" b="1" dirty="0">
                <a:latin typeface="Courier New" panose="02070309020205020404" pitchFamily="49" charset="0"/>
                <a:cs typeface="Courier New" panose="02070309020205020404" pitchFamily="49" charset="0"/>
              </a:rPr>
              <a:t>;   </a:t>
            </a:r>
          </a:p>
          <a:p>
            <a:pPr marL="0" indent="0">
              <a:buNone/>
            </a:pPr>
            <a:r>
              <a:rPr lang="en-US" altLang="zh-CN" b="1" dirty="0">
                <a:latin typeface="Courier New" panose="02070309020205020404" pitchFamily="49" charset="0"/>
                <a:cs typeface="Courier New" panose="02070309020205020404" pitchFamily="49" charset="0"/>
              </a:rPr>
              <a:t>}</a:t>
            </a:r>
          </a:p>
          <a:p>
            <a:pPr marL="0" indent="0">
              <a:buNone/>
            </a:pPr>
            <a:endParaRPr lang="en-US" altLang="zh-CN"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7476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27CBE1-81B6-430D-B741-6530A983A665}"/>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基础模板</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常见向量函数</a:t>
            </a:r>
            <a:endParaRPr lang="zh-CN" altLang="en-US" dirty="0"/>
          </a:p>
        </p:txBody>
      </p:sp>
      <p:sp>
        <p:nvSpPr>
          <p:cNvPr id="3" name="内容占位符 2">
            <a:extLst>
              <a:ext uri="{FF2B5EF4-FFF2-40B4-BE49-F238E27FC236}">
                <a16:creationId xmlns:a16="http://schemas.microsoft.com/office/drawing/2014/main" id="{0B41989D-2EEE-47FC-8E25-132EDCA50C99}"/>
              </a:ext>
            </a:extLst>
          </p:cNvPr>
          <p:cNvSpPr>
            <a:spLocks noGrp="1"/>
          </p:cNvSpPr>
          <p:nvPr>
            <p:ph idx="1"/>
          </p:nvPr>
        </p:nvSpPr>
        <p:spPr>
          <a:xfrm>
            <a:off x="838200" y="1825624"/>
            <a:ext cx="10515600" cy="4944291"/>
          </a:xfrm>
        </p:spPr>
        <p:txBody>
          <a:bodyPr>
            <a:normAutofit/>
          </a:bodyPr>
          <a:lstStyle/>
          <a:p>
            <a:pPr marL="0" indent="0">
              <a:buNone/>
            </a:pPr>
            <a:r>
              <a:rPr lang="en-US" altLang="zh-CN" dirty="0"/>
              <a:t>//</a:t>
            </a:r>
            <a:r>
              <a:rPr lang="zh-CN" altLang="en-US" dirty="0"/>
              <a:t> 取模（求向量长度、点到原点距离）</a:t>
            </a:r>
            <a:endParaRPr lang="en-US" altLang="zh-CN" dirty="0"/>
          </a:p>
          <a:p>
            <a:pPr marL="0" indent="0">
              <a:buNone/>
            </a:pPr>
            <a:r>
              <a:rPr lang="en-US" altLang="zh-CN" b="1" dirty="0">
                <a:latin typeface="Courier New" panose="02070309020205020404" pitchFamily="49" charset="0"/>
                <a:cs typeface="Courier New" panose="02070309020205020404" pitchFamily="49" charset="0"/>
              </a:rPr>
              <a:t>double Length(Vector A){ return sqrt(Dot(A, A));}</a:t>
            </a:r>
          </a:p>
          <a:p>
            <a:pPr marL="0" indent="0">
              <a:buNone/>
            </a:pPr>
            <a:r>
              <a:rPr lang="en-US" altLang="zh-CN" dirty="0"/>
              <a:t>// </a:t>
            </a:r>
            <a:r>
              <a:rPr lang="zh-CN" altLang="en-US" dirty="0"/>
              <a:t>求两向量夹角（返回弧度制角）</a:t>
            </a:r>
            <a:endParaRPr lang="en-US" altLang="zh-CN" dirty="0"/>
          </a:p>
          <a:p>
            <a:pPr marL="0" indent="0">
              <a:buNone/>
            </a:pPr>
            <a:r>
              <a:rPr lang="en-US" altLang="zh-CN" b="1" dirty="0">
                <a:latin typeface="Courier New" panose="02070309020205020404" pitchFamily="49" charset="0"/>
                <a:cs typeface="Courier New" panose="02070309020205020404" pitchFamily="49" charset="0"/>
              </a:rPr>
              <a:t>double Angle(Vector A, Vector B){</a:t>
            </a:r>
          </a:p>
          <a:p>
            <a:pPr marL="0" indent="0">
              <a:buNone/>
            </a:pPr>
            <a:r>
              <a:rPr lang="en-US" altLang="zh-CN" b="1" dirty="0">
                <a:latin typeface="Courier New" panose="02070309020205020404" pitchFamily="49" charset="0"/>
                <a:cs typeface="Courier New" panose="02070309020205020404" pitchFamily="49" charset="0"/>
              </a:rPr>
              <a:t>    return </a:t>
            </a:r>
            <a:r>
              <a:rPr lang="en-US" altLang="zh-CN" b="1" dirty="0" err="1">
                <a:latin typeface="Courier New" panose="02070309020205020404" pitchFamily="49" charset="0"/>
                <a:cs typeface="Courier New" panose="02070309020205020404" pitchFamily="49" charset="0"/>
              </a:rPr>
              <a:t>acos</a:t>
            </a:r>
            <a:r>
              <a:rPr lang="en-US" altLang="zh-CN" b="1" dirty="0">
                <a:latin typeface="Courier New" panose="02070309020205020404" pitchFamily="49" charset="0"/>
                <a:cs typeface="Courier New" panose="02070309020205020404" pitchFamily="49" charset="0"/>
              </a:rPr>
              <a:t>(Dot(A, B)/Length(A)/Length(B));}</a:t>
            </a:r>
          </a:p>
          <a:p>
            <a:pPr marL="0" indent="0">
              <a:buNone/>
            </a:pP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求向量逆时针旋转一定角度（弧度制）后的向量</a:t>
            </a:r>
            <a:endParaRPr lang="en-US" altLang="zh-CN" dirty="0">
              <a:latin typeface="Courier New" panose="02070309020205020404" pitchFamily="49" charset="0"/>
              <a:cs typeface="Courier New" panose="02070309020205020404" pitchFamily="49" charset="0"/>
            </a:endParaRPr>
          </a:p>
          <a:p>
            <a:pPr marL="0" indent="0">
              <a:buNone/>
            </a:pPr>
            <a:r>
              <a:rPr lang="en-US" altLang="zh-CN" b="1" dirty="0">
                <a:latin typeface="Courier New" panose="02070309020205020404" pitchFamily="49" charset="0"/>
                <a:cs typeface="Courier New" panose="02070309020205020404" pitchFamily="49" charset="0"/>
              </a:rPr>
              <a:t>Vector Rotate(Vector A, double rad){</a:t>
            </a:r>
            <a:endParaRPr lang="zh-CN" altLang="en-US" b="1" dirty="0">
              <a:latin typeface="Courier New" panose="02070309020205020404" pitchFamily="49" charset="0"/>
              <a:cs typeface="Courier New" panose="02070309020205020404" pitchFamily="49" charset="0"/>
            </a:endParaRPr>
          </a:p>
          <a:p>
            <a:pPr marL="0" indent="0">
              <a:buNone/>
            </a:pPr>
            <a:r>
              <a:rPr lang="zh-CN" altLang="en-US" b="1" dirty="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return Vector(</a:t>
            </a:r>
            <a:r>
              <a:rPr lang="en-US" altLang="zh-CN" b="1" dirty="0" err="1">
                <a:latin typeface="Courier New" panose="02070309020205020404" pitchFamily="49" charset="0"/>
                <a:cs typeface="Courier New" panose="02070309020205020404" pitchFamily="49" charset="0"/>
              </a:rPr>
              <a:t>A.x</a:t>
            </a:r>
            <a:r>
              <a:rPr lang="en-US" altLang="zh-CN" b="1" dirty="0">
                <a:latin typeface="Courier New" panose="02070309020205020404" pitchFamily="49" charset="0"/>
                <a:cs typeface="Courier New" panose="02070309020205020404" pitchFamily="49" charset="0"/>
              </a:rPr>
              <a:t>*cos(rad)-</a:t>
            </a:r>
            <a:r>
              <a:rPr lang="en-US" altLang="zh-CN" b="1" dirty="0" err="1">
                <a:latin typeface="Courier New" panose="02070309020205020404" pitchFamily="49" charset="0"/>
                <a:cs typeface="Courier New" panose="02070309020205020404" pitchFamily="49" charset="0"/>
              </a:rPr>
              <a:t>A.y</a:t>
            </a:r>
            <a:r>
              <a:rPr lang="en-US" altLang="zh-CN" b="1" dirty="0">
                <a:latin typeface="Courier New" panose="02070309020205020404" pitchFamily="49" charset="0"/>
                <a:cs typeface="Courier New" panose="02070309020205020404" pitchFamily="49" charset="0"/>
              </a:rPr>
              <a:t>*sin(rad), </a:t>
            </a:r>
            <a:r>
              <a:rPr lang="en-US" altLang="zh-CN" b="1" dirty="0" err="1">
                <a:latin typeface="Courier New" panose="02070309020205020404" pitchFamily="49" charset="0"/>
                <a:cs typeface="Courier New" panose="02070309020205020404" pitchFamily="49" charset="0"/>
              </a:rPr>
              <a:t>A.x</a:t>
            </a:r>
            <a:r>
              <a:rPr lang="en-US" altLang="zh-CN" b="1" dirty="0">
                <a:latin typeface="Courier New" panose="02070309020205020404" pitchFamily="49" charset="0"/>
                <a:cs typeface="Courier New" panose="02070309020205020404" pitchFamily="49" charset="0"/>
              </a:rPr>
              <a:t>*sin(rad)+</a:t>
            </a:r>
            <a:r>
              <a:rPr lang="en-US" altLang="zh-CN" b="1" dirty="0" err="1">
                <a:latin typeface="Courier New" panose="02070309020205020404" pitchFamily="49" charset="0"/>
                <a:cs typeface="Courier New" panose="02070309020205020404" pitchFamily="49" charset="0"/>
              </a:rPr>
              <a:t>A.y</a:t>
            </a:r>
            <a:r>
              <a:rPr lang="en-US" altLang="zh-CN" b="1" dirty="0">
                <a:latin typeface="Courier New" panose="02070309020205020404" pitchFamily="49" charset="0"/>
                <a:cs typeface="Courier New" panose="02070309020205020404" pitchFamily="49" charset="0"/>
              </a:rPr>
              <a:t>*cos(rad));}</a:t>
            </a:r>
            <a:endParaRPr lang="zh-CN" alt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4460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D60B3F-6B7D-4442-B401-6BA682C85DBE}"/>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计算几何</a:t>
            </a:r>
          </a:p>
        </p:txBody>
      </p:sp>
      <p:sp>
        <p:nvSpPr>
          <p:cNvPr id="3" name="内容占位符 2">
            <a:extLst>
              <a:ext uri="{FF2B5EF4-FFF2-40B4-BE49-F238E27FC236}">
                <a16:creationId xmlns:a16="http://schemas.microsoft.com/office/drawing/2014/main" id="{04989895-7118-4491-A7B8-E32559995439}"/>
              </a:ext>
            </a:extLst>
          </p:cNvPr>
          <p:cNvSpPr>
            <a:spLocks noGrp="1"/>
          </p:cNvSpPr>
          <p:nvPr>
            <p:ph idx="1"/>
          </p:nvPr>
        </p:nvSpPr>
        <p:spPr/>
        <p:txBody>
          <a:bodyPr/>
          <a:lstStyle/>
          <a:p>
            <a:r>
              <a:rPr lang="zh-CN" altLang="en-US" dirty="0"/>
              <a:t>计算几何指的是利用计算机解决数学上的几何问题。这里的几何问题并不是 “</a:t>
            </a:r>
            <a:r>
              <a:rPr lang="zh-CN" altLang="en-US" b="1" dirty="0">
                <a:latin typeface="微软雅黑" panose="020B0503020204020204" pitchFamily="34" charset="-122"/>
                <a:ea typeface="微软雅黑" panose="020B0503020204020204" pitchFamily="34" charset="-122"/>
              </a:rPr>
              <a:t>平日里数学考试卷上的几何题</a:t>
            </a:r>
            <a:r>
              <a:rPr lang="zh-CN" altLang="en-US" dirty="0"/>
              <a:t>” ，而是一些更加复杂更加抽象化的题目。</a:t>
            </a:r>
            <a:endParaRPr lang="en-US" altLang="zh-CN" dirty="0"/>
          </a:p>
          <a:p>
            <a:r>
              <a:rPr lang="zh-CN" altLang="en-US" dirty="0"/>
              <a:t>最基本的一点，我们需要将一个几何图形传给计算机，让计算机知道这个图“长什么样”。常见的办法是将它放入坐标系当中，这样抽象的图形就转变成具体的坐标数字，也因此可以对数据进行操作与计算。</a:t>
            </a:r>
            <a:endParaRPr lang="en-US" altLang="zh-CN" dirty="0"/>
          </a:p>
          <a:p>
            <a:r>
              <a:rPr lang="zh-CN" altLang="en-US" dirty="0"/>
              <a:t>在此之前，你需要先了解：平面直角坐标系、简单三角函数、简单向量知识、常见多边形</a:t>
            </a:r>
            <a:r>
              <a:rPr lang="en-US" altLang="zh-CN" dirty="0"/>
              <a:t>/</a:t>
            </a:r>
            <a:r>
              <a:rPr lang="zh-CN" altLang="en-US" dirty="0"/>
              <a:t>圆 有关的计算公式等。</a:t>
            </a:r>
          </a:p>
        </p:txBody>
      </p:sp>
    </p:spTree>
    <p:extLst>
      <p:ext uri="{BB962C8B-B14F-4D97-AF65-F5344CB8AC3E}">
        <p14:creationId xmlns:p14="http://schemas.microsoft.com/office/powerpoint/2010/main" val="2808989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4991C-CB52-4CC5-BA55-7F031A2F9B58}"/>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基础模板</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左侧旋转判定</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D8EB905-02DB-4225-A7FA-63669B4FC38C}"/>
                  </a:ext>
                </a:extLst>
              </p:cNvPr>
              <p:cNvSpPr>
                <a:spLocks noGrp="1"/>
              </p:cNvSpPr>
              <p:nvPr>
                <p:ph idx="1"/>
              </p:nvPr>
            </p:nvSpPr>
            <p:spPr>
              <a:xfrm>
                <a:off x="838200" y="1825625"/>
                <a:ext cx="10515600" cy="4844682"/>
              </a:xfrm>
            </p:spPr>
            <p:txBody>
              <a:bodyPr>
                <a:normAutofit fontScale="92500"/>
              </a:bodyPr>
              <a:lstStyle/>
              <a:p>
                <a:r>
                  <a:rPr lang="zh-CN" altLang="en-US" dirty="0"/>
                  <a:t>假设有一段折线 </a:t>
                </a:r>
                <a14:m>
                  <m:oMath xmlns:m="http://schemas.openxmlformats.org/officeDocument/2006/math">
                    <m:r>
                      <a:rPr lang="zh-CN" altLang="en-US" i="1" smtClean="0">
                        <a:latin typeface="Cambria Math" panose="02040503050406030204" pitchFamily="18" charset="0"/>
                      </a:rPr>
                      <m:t>𝐴𝐵𝐶</m:t>
                    </m:r>
                  </m:oMath>
                </a14:m>
                <a:r>
                  <a:rPr lang="zh-CN" altLang="en-US" dirty="0"/>
                  <a:t>，想知道</a:t>
                </a:r>
                <a:r>
                  <a:rPr lang="en-US" altLang="zh-CN" dirty="0"/>
                  <a:t>BC</a:t>
                </a:r>
                <a:r>
                  <a:rPr lang="zh-CN" altLang="en-US" dirty="0"/>
                  <a:t>相对于</a:t>
                </a:r>
                <a:r>
                  <a:rPr lang="en-US" altLang="zh-CN" dirty="0"/>
                  <a:t>AB</a:t>
                </a:r>
                <a:r>
                  <a:rPr lang="zh-CN" altLang="en-US" dirty="0"/>
                  <a:t>是向左（逆时针 旋转）或是向右（顺时针 旋转）。也即：判断点</a:t>
                </a:r>
                <a:r>
                  <a:rPr lang="en-US" altLang="zh-CN" dirty="0"/>
                  <a:t>C</a:t>
                </a:r>
                <a:r>
                  <a:rPr lang="zh-CN" altLang="en-US" dirty="0"/>
                  <a:t>在有向线段</a:t>
                </a:r>
                <a:r>
                  <a:rPr lang="en-US" altLang="zh-CN" dirty="0"/>
                  <a:t>AB</a:t>
                </a:r>
                <a:r>
                  <a:rPr lang="zh-CN" altLang="en-US" dirty="0"/>
                  <a:t>的哪侧。这也被称为 “</a:t>
                </a:r>
                <a:r>
                  <a:rPr lang="en-US" altLang="zh-CN" b="1" dirty="0"/>
                  <a:t>To Left Test</a:t>
                </a:r>
                <a:r>
                  <a:rPr lang="zh-CN" altLang="en-US" dirty="0"/>
                  <a:t>”，因为常用的是逆时针，即左旋。</a:t>
                </a:r>
                <a:endParaRPr lang="en-US" altLang="zh-CN" dirty="0"/>
              </a:p>
              <a:p>
                <a:endParaRPr lang="en-US" altLang="zh-CN" dirty="0"/>
              </a:p>
              <a:p>
                <a:r>
                  <a:rPr lang="zh-CN" altLang="en-US" dirty="0"/>
                  <a:t>传入值：三个点</a:t>
                </a:r>
                <a:r>
                  <a:rPr lang="en-US" altLang="zh-CN" dirty="0"/>
                  <a:t>A,B,C</a:t>
                </a:r>
                <a:r>
                  <a:rPr lang="zh-CN" altLang="en-US" dirty="0"/>
                  <a:t>，返回 </a:t>
                </a:r>
                <a:r>
                  <a:rPr lang="zh-CN" altLang="en-US" b="1" dirty="0"/>
                  <a:t>点</a:t>
                </a:r>
                <a:r>
                  <a:rPr lang="en-US" altLang="zh-CN" b="1" dirty="0"/>
                  <a:t>C</a:t>
                </a:r>
                <a:r>
                  <a:rPr lang="en-US" altLang="zh-CN" dirty="0"/>
                  <a:t> </a:t>
                </a:r>
                <a:r>
                  <a:rPr lang="zh-CN" altLang="en-US" dirty="0"/>
                  <a:t>是否在 </a:t>
                </a:r>
                <a:r>
                  <a:rPr lang="zh-CN" altLang="en-US" b="1" dirty="0"/>
                  <a:t>有向线段</a:t>
                </a:r>
                <a:r>
                  <a:rPr lang="en-US" altLang="zh-CN" b="1" dirty="0"/>
                  <a:t>AB </a:t>
                </a:r>
                <a:r>
                  <a:rPr lang="zh-CN" altLang="en-US" dirty="0"/>
                  <a:t>的左侧</a:t>
                </a:r>
                <a:endParaRPr lang="en-US" altLang="zh-CN" dirty="0"/>
              </a:p>
              <a:p>
                <a:pPr marL="0" indent="0">
                  <a:buNone/>
                </a:pPr>
                <a:r>
                  <a:rPr lang="en-US" altLang="zh-CN" b="1" dirty="0">
                    <a:latin typeface="Courier New" panose="02070309020205020404" pitchFamily="49" charset="0"/>
                    <a:cs typeface="Courier New" panose="02070309020205020404" pitchFamily="49" charset="0"/>
                  </a:rPr>
                  <a:t>bool </a:t>
                </a:r>
                <a:r>
                  <a:rPr lang="en-US" altLang="zh-CN" b="1" dirty="0" err="1">
                    <a:latin typeface="Courier New" panose="02070309020205020404" pitchFamily="49" charset="0"/>
                    <a:cs typeface="Courier New" panose="02070309020205020404" pitchFamily="49" charset="0"/>
                  </a:rPr>
                  <a:t>ToLeftTest</a:t>
                </a:r>
                <a:r>
                  <a:rPr lang="en-US" altLang="zh-CN" b="1" dirty="0">
                    <a:latin typeface="Courier New" panose="02070309020205020404" pitchFamily="49" charset="0"/>
                    <a:cs typeface="Courier New" panose="02070309020205020404" pitchFamily="49" charset="0"/>
                  </a:rPr>
                  <a:t>(Point a, Point b, Point c){</a:t>
                </a:r>
              </a:p>
              <a:p>
                <a:pPr marL="0" indent="0">
                  <a:buNone/>
                </a:pPr>
                <a:r>
                  <a:rPr lang="en-US" altLang="zh-CN" b="1" dirty="0">
                    <a:latin typeface="Courier New" panose="02070309020205020404" pitchFamily="49" charset="0"/>
                    <a:cs typeface="Courier New" panose="02070309020205020404" pitchFamily="49" charset="0"/>
                  </a:rPr>
                  <a:t>    return Cross(b - a, c - b) &gt; 0;</a:t>
                </a:r>
              </a:p>
              <a:p>
                <a:pPr marL="0" indent="0">
                  <a:buNone/>
                </a:pPr>
                <a:r>
                  <a:rPr lang="en-US" altLang="zh-CN" b="1" dirty="0">
                    <a:latin typeface="Courier New" panose="02070309020205020404" pitchFamily="49" charset="0"/>
                    <a:cs typeface="Courier New" panose="02070309020205020404" pitchFamily="49" charset="0"/>
                  </a:rPr>
                  <a:t>}</a:t>
                </a:r>
              </a:p>
              <a:p>
                <a:r>
                  <a:rPr lang="zh-CN" altLang="en-US" b="1" dirty="0">
                    <a:latin typeface="Courier New" panose="02070309020205020404" pitchFamily="49" charset="0"/>
                    <a:cs typeface="Courier New" panose="02070309020205020404" pitchFamily="49" charset="0"/>
                  </a:rPr>
                  <a:t>原理：向量</a:t>
                </a:r>
                <a14:m>
                  <m:oMath xmlns:m="http://schemas.openxmlformats.org/officeDocument/2006/math">
                    <m:acc>
                      <m:accPr>
                        <m:chr m:val="⃗"/>
                        <m:ctrlPr>
                          <a:rPr lang="zh-CN" altLang="en-US" b="1" i="1" smtClean="0">
                            <a:latin typeface="Cambria Math" panose="02040503050406030204" pitchFamily="18" charset="0"/>
                          </a:rPr>
                        </m:ctrlPr>
                      </m:accPr>
                      <m:e>
                        <m:r>
                          <a:rPr lang="zh-CN" altLang="en-US" b="1" i="1" smtClean="0">
                            <a:latin typeface="Cambria Math" panose="02040503050406030204" pitchFamily="18" charset="0"/>
                          </a:rPr>
                          <m:t>𝐴𝐵</m:t>
                        </m:r>
                      </m:e>
                    </m:acc>
                    <m:r>
                      <a:rPr lang="zh-CN" altLang="en-US" b="1" i="1" smtClean="0">
                        <a:latin typeface="Cambria Math" panose="02040503050406030204" pitchFamily="18" charset="0"/>
                      </a:rPr>
                      <m:t>×</m:t>
                    </m:r>
                    <m:acc>
                      <m:accPr>
                        <m:chr m:val="⃗"/>
                        <m:ctrlPr>
                          <a:rPr lang="zh-CN" altLang="en-US" b="1" i="1" smtClean="0">
                            <a:latin typeface="Cambria Math" panose="02040503050406030204" pitchFamily="18" charset="0"/>
                          </a:rPr>
                        </m:ctrlPr>
                      </m:accPr>
                      <m:e>
                        <m:r>
                          <a:rPr lang="zh-CN" altLang="en-US" b="1" i="1" smtClean="0">
                            <a:latin typeface="Cambria Math" panose="02040503050406030204" pitchFamily="18" charset="0"/>
                          </a:rPr>
                          <m:t>𝐵𝐶</m:t>
                        </m:r>
                      </m:e>
                    </m:acc>
                  </m:oMath>
                </a14:m>
                <a:r>
                  <a:rPr lang="zh-CN" altLang="en-US" b="1" dirty="0">
                    <a:latin typeface="Courier New" panose="02070309020205020404" pitchFamily="49" charset="0"/>
                    <a:cs typeface="Courier New" panose="02070309020205020404" pitchFamily="49" charset="0"/>
                  </a:rPr>
                  <a:t>的结果有正负，若</a:t>
                </a:r>
                <a:r>
                  <a:rPr lang="en-US" altLang="zh-CN" b="1" dirty="0">
                    <a:latin typeface="Courier New" panose="02070309020205020404" pitchFamily="49" charset="0"/>
                    <a:cs typeface="Courier New" panose="02070309020205020404" pitchFamily="49" charset="0"/>
                  </a:rPr>
                  <a:t>C</a:t>
                </a:r>
                <a:r>
                  <a:rPr lang="zh-CN" altLang="en-US" b="1" dirty="0">
                    <a:latin typeface="Courier New" panose="02070309020205020404" pitchFamily="49" charset="0"/>
                    <a:cs typeface="Courier New" panose="02070309020205020404" pitchFamily="49" charset="0"/>
                  </a:rPr>
                  <a:t>恰好在逆时针左侧方向，则叉积结果为正，反之为负。若是三点共线，则值为</a:t>
                </a:r>
                <a:r>
                  <a:rPr lang="en-US" altLang="zh-CN" b="1" dirty="0">
                    <a:latin typeface="Courier New" panose="02070309020205020404" pitchFamily="49" charset="0"/>
                    <a:cs typeface="Courier New" panose="02070309020205020404" pitchFamily="49" charset="0"/>
                  </a:rPr>
                  <a:t>0.</a:t>
                </a:r>
                <a:endParaRPr lang="zh-CN" altLang="en-US" b="1" dirty="0">
                  <a:latin typeface="Courier New" panose="02070309020205020404" pitchFamily="49" charset="0"/>
                  <a:cs typeface="Courier New" panose="02070309020205020404" pitchFamily="49" charset="0"/>
                </a:endParaRPr>
              </a:p>
            </p:txBody>
          </p:sp>
        </mc:Choice>
        <mc:Fallback xmlns="">
          <p:sp>
            <p:nvSpPr>
              <p:cNvPr id="3" name="内容占位符 2">
                <a:extLst>
                  <a:ext uri="{FF2B5EF4-FFF2-40B4-BE49-F238E27FC236}">
                    <a16:creationId xmlns:a16="http://schemas.microsoft.com/office/drawing/2014/main" id="{6D8EB905-02DB-4225-A7FA-63669B4FC38C}"/>
                  </a:ext>
                </a:extLst>
              </p:cNvPr>
              <p:cNvSpPr>
                <a:spLocks noGrp="1" noRot="1" noChangeAspect="1" noMove="1" noResize="1" noEditPoints="1" noAdjustHandles="1" noChangeArrowheads="1" noChangeShapeType="1" noTextEdit="1"/>
              </p:cNvSpPr>
              <p:nvPr>
                <p:ph idx="1"/>
              </p:nvPr>
            </p:nvSpPr>
            <p:spPr>
              <a:xfrm>
                <a:off x="838200" y="1825625"/>
                <a:ext cx="10515600" cy="4844682"/>
              </a:xfrm>
              <a:blipFill>
                <a:blip r:embed="rId2"/>
                <a:stretch>
                  <a:fillRect l="-1043" t="-1887" r="-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7459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E957B-E6A4-43B4-9E12-97C598A88CA3}"/>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凸包</a:t>
            </a:r>
          </a:p>
        </p:txBody>
      </p:sp>
      <p:sp>
        <p:nvSpPr>
          <p:cNvPr id="3" name="内容占位符 2">
            <a:extLst>
              <a:ext uri="{FF2B5EF4-FFF2-40B4-BE49-F238E27FC236}">
                <a16:creationId xmlns:a16="http://schemas.microsoft.com/office/drawing/2014/main" id="{2DC145BD-05C8-4476-9142-52CD801ADE50}"/>
              </a:ext>
            </a:extLst>
          </p:cNvPr>
          <p:cNvSpPr>
            <a:spLocks noGrp="1"/>
          </p:cNvSpPr>
          <p:nvPr>
            <p:ph idx="1"/>
          </p:nvPr>
        </p:nvSpPr>
        <p:spPr/>
        <p:txBody>
          <a:bodyPr/>
          <a:lstStyle/>
          <a:p>
            <a:r>
              <a:rPr lang="zh-CN" altLang="en-US" dirty="0"/>
              <a:t>一般而言 </a:t>
            </a:r>
            <a:r>
              <a:rPr lang="zh-CN" altLang="en-US" b="1" dirty="0"/>
              <a:t>“凸包</a:t>
            </a:r>
            <a:r>
              <a:rPr lang="en-US" altLang="zh-CN" b="1" dirty="0"/>
              <a:t>”</a:t>
            </a:r>
            <a:r>
              <a:rPr lang="zh-CN" altLang="en-US" dirty="0"/>
              <a:t> 默认指代 </a:t>
            </a:r>
            <a:r>
              <a:rPr lang="zh-CN" altLang="en-US" b="1" dirty="0"/>
              <a:t>“二维凸包” </a:t>
            </a:r>
            <a:endParaRPr lang="en-US" altLang="zh-CN" b="1" dirty="0"/>
          </a:p>
          <a:p>
            <a:r>
              <a:rPr lang="zh-CN" altLang="en-US" dirty="0"/>
              <a:t>二维凸包指的是：给定平面上若干个点，求一个</a:t>
            </a:r>
            <a:r>
              <a:rPr lang="zh-CN" altLang="en-US" b="1" dirty="0"/>
              <a:t>最小的简单凸多边形</a:t>
            </a:r>
            <a:r>
              <a:rPr lang="zh-CN" altLang="en-US" dirty="0"/>
              <a:t>，使其能包括所有给定的点。如图中左例。</a:t>
            </a:r>
            <a:endParaRPr lang="en-US" altLang="zh-CN" dirty="0"/>
          </a:p>
          <a:p>
            <a:r>
              <a:rPr lang="zh-CN" altLang="en-US" dirty="0"/>
              <a:t>三维凸包类比于二维凸包，</a:t>
            </a:r>
            <a:br>
              <a:rPr lang="en-US" altLang="zh-CN" dirty="0"/>
            </a:br>
            <a:r>
              <a:rPr lang="zh-CN" altLang="en-US" dirty="0"/>
              <a:t>只不过点都是三维空间上</a:t>
            </a:r>
            <a:br>
              <a:rPr lang="en-US" altLang="zh-CN" dirty="0"/>
            </a:br>
            <a:r>
              <a:rPr lang="zh-CN" altLang="en-US" dirty="0"/>
              <a:t>的点，求一个最小多面体，</a:t>
            </a:r>
            <a:br>
              <a:rPr lang="en-US" altLang="zh-CN" dirty="0"/>
            </a:br>
            <a:r>
              <a:rPr lang="zh-CN" altLang="en-US" dirty="0"/>
              <a:t>包裹所有的给定点，如图</a:t>
            </a:r>
            <a:br>
              <a:rPr lang="en-US" altLang="zh-CN" dirty="0"/>
            </a:br>
            <a:r>
              <a:rPr lang="zh-CN" altLang="en-US" dirty="0"/>
              <a:t>中右例。</a:t>
            </a:r>
          </a:p>
        </p:txBody>
      </p:sp>
      <p:pic>
        <p:nvPicPr>
          <p:cNvPr id="6" name="图片 5">
            <a:extLst>
              <a:ext uri="{FF2B5EF4-FFF2-40B4-BE49-F238E27FC236}">
                <a16:creationId xmlns:a16="http://schemas.microsoft.com/office/drawing/2014/main" id="{ED622177-334E-4568-B3F2-DEB7FA9FF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749" y="3429000"/>
            <a:ext cx="5283200" cy="2590800"/>
          </a:xfrm>
          <a:prstGeom prst="rect">
            <a:avLst/>
          </a:prstGeom>
        </p:spPr>
      </p:pic>
    </p:spTree>
    <p:extLst>
      <p:ext uri="{BB962C8B-B14F-4D97-AF65-F5344CB8AC3E}">
        <p14:creationId xmlns:p14="http://schemas.microsoft.com/office/powerpoint/2010/main" val="1341552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824A3-AA28-4693-995C-487412B11BF6}"/>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凸包</a:t>
            </a:r>
            <a:endParaRPr lang="zh-CN" altLang="en-US" dirty="0"/>
          </a:p>
        </p:txBody>
      </p:sp>
      <p:sp>
        <p:nvSpPr>
          <p:cNvPr id="3" name="内容占位符 2">
            <a:extLst>
              <a:ext uri="{FF2B5EF4-FFF2-40B4-BE49-F238E27FC236}">
                <a16:creationId xmlns:a16="http://schemas.microsoft.com/office/drawing/2014/main" id="{F4F7F83D-85A3-449F-A252-04C79A3678F0}"/>
              </a:ext>
            </a:extLst>
          </p:cNvPr>
          <p:cNvSpPr>
            <a:spLocks noGrp="1"/>
          </p:cNvSpPr>
          <p:nvPr>
            <p:ph idx="1"/>
          </p:nvPr>
        </p:nvSpPr>
        <p:spPr>
          <a:xfrm>
            <a:off x="838200" y="1825625"/>
            <a:ext cx="10515600" cy="4755928"/>
          </a:xfrm>
        </p:spPr>
        <p:txBody>
          <a:bodyPr>
            <a:normAutofit/>
          </a:bodyPr>
          <a:lstStyle/>
          <a:p>
            <a:r>
              <a:rPr lang="zh-CN" altLang="en-US" dirty="0"/>
              <a:t>凸包可以形象的理解成这样的模型：木板上钉了许多钉子，用一根橡皮筋套在最外层，最后形成的形状就是我们所求的凸包。</a:t>
            </a:r>
            <a:endParaRPr lang="en-US" altLang="zh-CN" dirty="0"/>
          </a:p>
          <a:p>
            <a:endParaRPr lang="en-US" altLang="zh-CN" dirty="0"/>
          </a:p>
          <a:p>
            <a:r>
              <a:rPr lang="zh-CN" altLang="en-US" dirty="0"/>
              <a:t>观察凸包，发现一个 </a:t>
            </a:r>
            <a:r>
              <a:rPr lang="zh-CN" altLang="en-US" b="1" dirty="0"/>
              <a:t>特点 </a:t>
            </a:r>
            <a:r>
              <a:rPr lang="zh-CN" altLang="en-US" dirty="0"/>
              <a:t>：</a:t>
            </a:r>
            <a:br>
              <a:rPr lang="en-US" altLang="zh-CN" dirty="0"/>
            </a:br>
            <a:r>
              <a:rPr lang="zh-CN" altLang="en-US" dirty="0"/>
              <a:t>凸包呈现一个凸多边形的状态</a:t>
            </a:r>
            <a:br>
              <a:rPr lang="en-US" altLang="zh-CN" dirty="0"/>
            </a:br>
            <a:r>
              <a:rPr lang="zh-CN" altLang="en-US" dirty="0"/>
              <a:t>顺时针方向来看，点总是依次</a:t>
            </a:r>
            <a:br>
              <a:rPr lang="en-US" altLang="zh-CN" dirty="0"/>
            </a:br>
            <a:r>
              <a:rPr lang="zh-CN" altLang="en-US" dirty="0"/>
              <a:t>向右侧旋转，</a:t>
            </a:r>
            <a:r>
              <a:rPr lang="zh-CN" altLang="en-US" b="1" dirty="0">
                <a:solidFill>
                  <a:schemeClr val="bg1"/>
                </a:solidFill>
              </a:rPr>
              <a:t>逆时针方向的点</a:t>
            </a:r>
            <a:br>
              <a:rPr lang="en-US" altLang="zh-CN" b="1" dirty="0">
                <a:solidFill>
                  <a:schemeClr val="bg1"/>
                </a:solidFill>
              </a:rPr>
            </a:br>
            <a:r>
              <a:rPr lang="zh-CN" altLang="en-US" b="1" dirty="0">
                <a:solidFill>
                  <a:schemeClr val="bg1"/>
                </a:solidFill>
              </a:rPr>
              <a:t>总是依次向左旋转</a:t>
            </a:r>
            <a:r>
              <a:rPr lang="zh-CN" altLang="en-US" dirty="0"/>
              <a:t>。</a:t>
            </a:r>
            <a:endParaRPr lang="en-US" altLang="zh-CN" dirty="0"/>
          </a:p>
          <a:p>
            <a:endParaRPr lang="en-US" altLang="zh-CN" dirty="0"/>
          </a:p>
          <a:p>
            <a:r>
              <a:rPr lang="zh-CN" altLang="en-US" dirty="0"/>
              <a:t>可以利用上述性质构建凸包</a:t>
            </a:r>
          </a:p>
        </p:txBody>
      </p:sp>
      <p:pic>
        <p:nvPicPr>
          <p:cNvPr id="4" name="图片 3">
            <a:extLst>
              <a:ext uri="{FF2B5EF4-FFF2-40B4-BE49-F238E27FC236}">
                <a16:creationId xmlns:a16="http://schemas.microsoft.com/office/drawing/2014/main" id="{3CBC7133-BA43-4F47-86D8-C7977E905086}"/>
              </a:ext>
            </a:extLst>
          </p:cNvPr>
          <p:cNvPicPr>
            <a:picLocks noChangeAspect="1"/>
          </p:cNvPicPr>
          <p:nvPr/>
        </p:nvPicPr>
        <p:blipFill>
          <a:blip r:embed="rId2"/>
          <a:stretch>
            <a:fillRect/>
          </a:stretch>
        </p:blipFill>
        <p:spPr>
          <a:xfrm>
            <a:off x="5901623" y="2743200"/>
            <a:ext cx="4864303" cy="4026859"/>
          </a:xfrm>
          <a:prstGeom prst="rect">
            <a:avLst/>
          </a:prstGeom>
        </p:spPr>
      </p:pic>
    </p:spTree>
    <p:extLst>
      <p:ext uri="{BB962C8B-B14F-4D97-AF65-F5344CB8AC3E}">
        <p14:creationId xmlns:p14="http://schemas.microsoft.com/office/powerpoint/2010/main" val="3258922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08DE6-2497-4AC8-AC97-B27BAB9172F7}"/>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凸包</a:t>
            </a:r>
            <a:r>
              <a:rPr lang="en-US" altLang="zh-CN" b="1" dirty="0">
                <a:latin typeface="微软雅黑" panose="020B0503020204020204" pitchFamily="34" charset="-122"/>
                <a:ea typeface="微软雅黑" panose="020B0503020204020204" pitchFamily="34" charset="-122"/>
              </a:rPr>
              <a:t>·Graham Scan</a:t>
            </a:r>
            <a:endParaRPr lang="zh-CN" altLang="en-US" dirty="0"/>
          </a:p>
        </p:txBody>
      </p:sp>
      <p:sp>
        <p:nvSpPr>
          <p:cNvPr id="3" name="内容占位符 2">
            <a:extLst>
              <a:ext uri="{FF2B5EF4-FFF2-40B4-BE49-F238E27FC236}">
                <a16:creationId xmlns:a16="http://schemas.microsoft.com/office/drawing/2014/main" id="{3F501306-778E-4BAD-9A28-53EE5FBDE5D6}"/>
              </a:ext>
            </a:extLst>
          </p:cNvPr>
          <p:cNvSpPr>
            <a:spLocks noGrp="1"/>
          </p:cNvSpPr>
          <p:nvPr>
            <p:ph idx="1"/>
          </p:nvPr>
        </p:nvSpPr>
        <p:spPr/>
        <p:txBody>
          <a:bodyPr/>
          <a:lstStyle/>
          <a:p>
            <a:r>
              <a:rPr lang="zh-CN" altLang="en-US" dirty="0"/>
              <a:t>对于给定的点，纵坐标值最小的点一定在凸包上，同理横坐标值最小的点也一定在凸包上。因此</a:t>
            </a:r>
            <a:r>
              <a:rPr lang="zh-CN" altLang="en-US" b="1" dirty="0"/>
              <a:t> 将点按先</a:t>
            </a:r>
            <a:r>
              <a:rPr lang="en-US" altLang="zh-CN" b="1" dirty="0"/>
              <a:t>x</a:t>
            </a:r>
            <a:r>
              <a:rPr lang="zh-CN" altLang="en-US" b="1" dirty="0"/>
              <a:t>后</a:t>
            </a:r>
            <a:r>
              <a:rPr lang="en-US" altLang="zh-CN" b="1" dirty="0"/>
              <a:t>y</a:t>
            </a:r>
            <a:r>
              <a:rPr lang="zh-CN" altLang="en-US" b="1" dirty="0"/>
              <a:t>的顺序排序</a:t>
            </a:r>
            <a:r>
              <a:rPr lang="en-US" altLang="zh-CN" b="1" dirty="0"/>
              <a:t>. </a:t>
            </a:r>
            <a:r>
              <a:rPr lang="zh-CN" altLang="en-US" dirty="0"/>
              <a:t>并选取</a:t>
            </a:r>
            <a:r>
              <a:rPr lang="zh-CN" altLang="en-US" b="1" dirty="0"/>
              <a:t>最下方的点</a:t>
            </a:r>
            <a:r>
              <a:rPr lang="zh-CN" altLang="en-US" dirty="0"/>
              <a:t>作为基准点，</a:t>
            </a:r>
            <a:r>
              <a:rPr lang="zh-CN" altLang="en-US" b="1" dirty="0"/>
              <a:t>连接其他点，求极角序</a:t>
            </a:r>
            <a:r>
              <a:rPr lang="zh-CN" altLang="en-US" dirty="0"/>
              <a:t>。</a:t>
            </a:r>
            <a:endParaRPr lang="en-US" altLang="zh-CN" dirty="0"/>
          </a:p>
          <a:p>
            <a:endParaRPr lang="en-US" altLang="zh-CN" dirty="0"/>
          </a:p>
          <a:p>
            <a:r>
              <a:rPr lang="zh-CN" altLang="en-US" dirty="0"/>
              <a:t>如右图例，以</a:t>
            </a:r>
            <a:r>
              <a:rPr lang="en-US" altLang="zh-CN" dirty="0"/>
              <a:t>P0</a:t>
            </a:r>
            <a:r>
              <a:rPr lang="zh-CN" altLang="en-US" dirty="0"/>
              <a:t>作为基准点，依次</a:t>
            </a:r>
            <a:br>
              <a:rPr lang="en-US" altLang="zh-CN" dirty="0"/>
            </a:br>
            <a:r>
              <a:rPr lang="zh-CN" altLang="en-US" dirty="0"/>
              <a:t>连接其他点，按极角序排序（以水</a:t>
            </a:r>
            <a:br>
              <a:rPr lang="en-US" altLang="zh-CN" dirty="0"/>
            </a:br>
            <a:r>
              <a:rPr lang="zh-CN" altLang="en-US" dirty="0"/>
              <a:t>平方向为</a:t>
            </a:r>
            <a:r>
              <a:rPr lang="en-US" altLang="zh-CN" dirty="0"/>
              <a:t>0</a:t>
            </a:r>
            <a:r>
              <a:rPr lang="zh-CN" altLang="en-US" dirty="0"/>
              <a:t>，逆时针一圈为</a:t>
            </a:r>
            <a:r>
              <a:rPr lang="en-US" altLang="zh-CN" dirty="0"/>
              <a:t>360</a:t>
            </a:r>
            <a:r>
              <a:rPr lang="zh-CN" altLang="en-US" dirty="0"/>
              <a:t>），</a:t>
            </a:r>
            <a:br>
              <a:rPr lang="en-US" altLang="zh-CN" dirty="0"/>
            </a:br>
            <a:r>
              <a:rPr lang="zh-CN" altLang="en-US" dirty="0"/>
              <a:t>排序后编号</a:t>
            </a:r>
            <a:r>
              <a:rPr lang="en-US" altLang="zh-CN" dirty="0"/>
              <a:t>1</a:t>
            </a:r>
            <a:r>
              <a:rPr lang="zh-CN" altLang="en-US" dirty="0"/>
              <a:t>到</a:t>
            </a:r>
            <a:r>
              <a:rPr lang="en-US" altLang="zh-CN" dirty="0"/>
              <a:t>8</a:t>
            </a:r>
            <a:r>
              <a:rPr lang="zh-CN" altLang="en-US" dirty="0"/>
              <a:t>。</a:t>
            </a:r>
            <a:endParaRPr lang="en-US" altLang="zh-CN" dirty="0"/>
          </a:p>
          <a:p>
            <a:r>
              <a:rPr lang="zh-CN" altLang="en-US" b="1" dirty="0"/>
              <a:t>在极角序上最前与最后的两个点一</a:t>
            </a:r>
            <a:br>
              <a:rPr lang="en-US" altLang="zh-CN" b="1" dirty="0"/>
            </a:br>
            <a:r>
              <a:rPr lang="zh-CN" altLang="en-US" b="1" dirty="0"/>
              <a:t>定在凸包上。</a:t>
            </a:r>
            <a:r>
              <a:rPr lang="zh-CN" altLang="en-US" dirty="0"/>
              <a:t>（怎么证明？）</a:t>
            </a:r>
          </a:p>
        </p:txBody>
      </p:sp>
      <p:pic>
        <p:nvPicPr>
          <p:cNvPr id="4" name="图片 3">
            <a:extLst>
              <a:ext uri="{FF2B5EF4-FFF2-40B4-BE49-F238E27FC236}">
                <a16:creationId xmlns:a16="http://schemas.microsoft.com/office/drawing/2014/main" id="{79F412EF-5EF6-496E-AF8C-B613D50F5FC3}"/>
              </a:ext>
            </a:extLst>
          </p:cNvPr>
          <p:cNvPicPr>
            <a:picLocks noChangeAspect="1"/>
          </p:cNvPicPr>
          <p:nvPr/>
        </p:nvPicPr>
        <p:blipFill rotWithShape="1">
          <a:blip r:embed="rId2"/>
          <a:srcRect l="16166" r="15674" b="15218"/>
          <a:stretch/>
        </p:blipFill>
        <p:spPr>
          <a:xfrm>
            <a:off x="6709145" y="3097361"/>
            <a:ext cx="4531716" cy="3079602"/>
          </a:xfrm>
          <a:prstGeom prst="rect">
            <a:avLst/>
          </a:prstGeom>
        </p:spPr>
      </p:pic>
    </p:spTree>
    <p:extLst>
      <p:ext uri="{BB962C8B-B14F-4D97-AF65-F5344CB8AC3E}">
        <p14:creationId xmlns:p14="http://schemas.microsoft.com/office/powerpoint/2010/main" val="3074090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BBEDA6-F21F-4AD2-AC53-C8381F3EC070}"/>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凸包</a:t>
            </a:r>
            <a:r>
              <a:rPr lang="en-US" altLang="zh-CN" b="1" dirty="0">
                <a:latin typeface="微软雅黑" panose="020B0503020204020204" pitchFamily="34" charset="-122"/>
                <a:ea typeface="微软雅黑" panose="020B0503020204020204" pitchFamily="34" charset="-122"/>
              </a:rPr>
              <a:t>·Graham Scan</a:t>
            </a:r>
            <a:endParaRPr lang="zh-CN" altLang="en-US" dirty="0"/>
          </a:p>
        </p:txBody>
      </p:sp>
      <p:sp>
        <p:nvSpPr>
          <p:cNvPr id="3" name="内容占位符 2">
            <a:extLst>
              <a:ext uri="{FF2B5EF4-FFF2-40B4-BE49-F238E27FC236}">
                <a16:creationId xmlns:a16="http://schemas.microsoft.com/office/drawing/2014/main" id="{6B46C5DD-0B81-48FD-A44C-D2F6092FF988}"/>
              </a:ext>
            </a:extLst>
          </p:cNvPr>
          <p:cNvSpPr>
            <a:spLocks noGrp="1"/>
          </p:cNvSpPr>
          <p:nvPr>
            <p:ph idx="1"/>
          </p:nvPr>
        </p:nvSpPr>
        <p:spPr/>
        <p:txBody>
          <a:bodyPr/>
          <a:lstStyle/>
          <a:p>
            <a:r>
              <a:rPr lang="zh-CN" altLang="en-US" dirty="0"/>
              <a:t>建立一个栈，栈内加入</a:t>
            </a:r>
            <a:r>
              <a:rPr lang="en-US" altLang="zh-CN" b="1" dirty="0"/>
              <a:t>P0</a:t>
            </a:r>
            <a:r>
              <a:rPr lang="zh-CN" altLang="en-US" b="1" dirty="0"/>
              <a:t>点</a:t>
            </a:r>
            <a:r>
              <a:rPr lang="zh-CN" altLang="en-US" dirty="0"/>
              <a:t>和</a:t>
            </a:r>
            <a:r>
              <a:rPr lang="en-US" altLang="zh-CN" b="1" dirty="0"/>
              <a:t>P1</a:t>
            </a:r>
            <a:r>
              <a:rPr lang="zh-CN" altLang="en-US" b="1" dirty="0"/>
              <a:t>点</a:t>
            </a:r>
            <a:r>
              <a:rPr lang="zh-CN" altLang="en-US" dirty="0"/>
              <a:t>。</a:t>
            </a:r>
            <a:endParaRPr lang="en-US" altLang="zh-CN" dirty="0"/>
          </a:p>
          <a:p>
            <a:r>
              <a:rPr lang="zh-CN" altLang="en-US" dirty="0"/>
              <a:t>从</a:t>
            </a:r>
            <a:r>
              <a:rPr lang="en-US" altLang="zh-CN" dirty="0"/>
              <a:t>P2</a:t>
            </a:r>
            <a:r>
              <a:rPr lang="zh-CN" altLang="en-US" dirty="0"/>
              <a:t>开始，按刚刚的极角序，依次判断能否入栈：若 </a:t>
            </a:r>
            <a:r>
              <a:rPr lang="zh-CN" altLang="en-US" b="1" dirty="0"/>
              <a:t>当前点 </a:t>
            </a:r>
            <a:r>
              <a:rPr lang="zh-CN" altLang="en-US" dirty="0"/>
              <a:t>在</a:t>
            </a:r>
            <a:r>
              <a:rPr lang="zh-CN" altLang="en-US" b="1" dirty="0"/>
              <a:t>次栈顶</a:t>
            </a:r>
            <a:r>
              <a:rPr lang="en-US" altLang="zh-CN" b="1" dirty="0"/>
              <a:t>-</a:t>
            </a:r>
            <a:r>
              <a:rPr lang="zh-CN" altLang="en-US" b="1" dirty="0"/>
              <a:t>点 </a:t>
            </a:r>
            <a:r>
              <a:rPr lang="zh-CN" altLang="en-US" dirty="0"/>
              <a:t>到</a:t>
            </a:r>
            <a:r>
              <a:rPr lang="zh-CN" altLang="en-US" b="1" dirty="0"/>
              <a:t> 栈顶</a:t>
            </a:r>
            <a:r>
              <a:rPr lang="en-US" altLang="zh-CN" b="1" dirty="0"/>
              <a:t>-</a:t>
            </a:r>
            <a:r>
              <a:rPr lang="zh-CN" altLang="en-US" b="1" dirty="0"/>
              <a:t>点 </a:t>
            </a:r>
            <a:r>
              <a:rPr lang="zh-CN" altLang="en-US" dirty="0"/>
              <a:t>的有向线段的 </a:t>
            </a:r>
            <a:r>
              <a:rPr lang="zh-CN" altLang="en-US" b="1" dirty="0"/>
              <a:t>左侧</a:t>
            </a:r>
            <a:r>
              <a:rPr lang="zh-CN" altLang="en-US" dirty="0"/>
              <a:t>（逆时针方向），则入栈。</a:t>
            </a:r>
            <a:r>
              <a:rPr lang="zh-CN" altLang="en-US" b="1" dirty="0"/>
              <a:t>否则</a:t>
            </a:r>
            <a:r>
              <a:rPr lang="zh-CN" altLang="en-US" dirty="0"/>
              <a:t>（在右侧或是在同一直线），栈顶弹出。因为此种情况下，栈顶点一定不是凸包上的点。继续判断，直到这个点满足在线段左侧停止。</a:t>
            </a:r>
            <a:endParaRPr lang="en-US" altLang="zh-CN" dirty="0"/>
          </a:p>
          <a:p>
            <a:r>
              <a:rPr lang="zh-CN" altLang="en-US" dirty="0"/>
              <a:t>若最后加入栈的点是</a:t>
            </a:r>
            <a:r>
              <a:rPr lang="en-US" altLang="zh-CN" dirty="0" err="1"/>
              <a:t>Pn</a:t>
            </a:r>
            <a:r>
              <a:rPr lang="zh-CN" altLang="en-US" dirty="0"/>
              <a:t>（即极角序上的最后一个点，对于上图的例子是</a:t>
            </a:r>
            <a:r>
              <a:rPr lang="en-US" altLang="zh-CN" dirty="0"/>
              <a:t>P8)</a:t>
            </a:r>
            <a:r>
              <a:rPr lang="zh-CN" altLang="en-US" dirty="0"/>
              <a:t>，则函数停止，栈内的所有点就是凸包上的所有点。</a:t>
            </a:r>
            <a:endParaRPr lang="en-US" altLang="zh-CN" dirty="0"/>
          </a:p>
          <a:p>
            <a:r>
              <a:rPr lang="zh-CN" altLang="en-US" dirty="0"/>
              <a:t>整个程序时间复杂度主要在排序上，选点进栈仅仅是</a:t>
            </a:r>
            <a:r>
              <a:rPr lang="en-US" altLang="zh-CN" dirty="0"/>
              <a:t>O(n)</a:t>
            </a:r>
            <a:r>
              <a:rPr lang="zh-CN" altLang="en-US" dirty="0"/>
              <a:t>扫描。因此这个复杂度是</a:t>
            </a:r>
            <a:r>
              <a:rPr lang="en-US" altLang="zh-CN" dirty="0"/>
              <a:t>O(</a:t>
            </a:r>
            <a:r>
              <a:rPr lang="en-US" altLang="zh-CN" dirty="0" err="1"/>
              <a:t>nlogn</a:t>
            </a:r>
            <a:r>
              <a:rPr lang="en-US" altLang="zh-CN" dirty="0"/>
              <a:t>)</a:t>
            </a:r>
            <a:r>
              <a:rPr lang="zh-CN" altLang="en-US" dirty="0"/>
              <a:t>的。</a:t>
            </a:r>
          </a:p>
        </p:txBody>
      </p:sp>
    </p:spTree>
    <p:extLst>
      <p:ext uri="{BB962C8B-B14F-4D97-AF65-F5344CB8AC3E}">
        <p14:creationId xmlns:p14="http://schemas.microsoft.com/office/powerpoint/2010/main" val="1211538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EF56E-CB10-4CAD-BF08-265CCB871A9B}"/>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凸包</a:t>
            </a:r>
            <a:r>
              <a:rPr lang="en-US" altLang="zh-CN" b="1" dirty="0">
                <a:latin typeface="微软雅黑" panose="020B0503020204020204" pitchFamily="34" charset="-122"/>
                <a:ea typeface="微软雅黑" panose="020B0503020204020204" pitchFamily="34" charset="-122"/>
              </a:rPr>
              <a:t>·Graham Scan</a:t>
            </a:r>
            <a:endParaRPr lang="zh-CN" altLang="en-US" dirty="0"/>
          </a:p>
        </p:txBody>
      </p:sp>
      <p:sp>
        <p:nvSpPr>
          <p:cNvPr id="10" name="内容占位符 9">
            <a:extLst>
              <a:ext uri="{FF2B5EF4-FFF2-40B4-BE49-F238E27FC236}">
                <a16:creationId xmlns:a16="http://schemas.microsoft.com/office/drawing/2014/main" id="{F5DB0735-610A-4D5F-8AF8-0EDB63D06B7D}"/>
              </a:ext>
            </a:extLst>
          </p:cNvPr>
          <p:cNvSpPr>
            <a:spLocks noGrp="1"/>
          </p:cNvSpPr>
          <p:nvPr>
            <p:ph idx="1"/>
          </p:nvPr>
        </p:nvSpPr>
        <p:spPr/>
        <p:txBody>
          <a:bodyPr/>
          <a:lstStyle/>
          <a:p>
            <a:r>
              <a:rPr lang="zh-CN" altLang="en-US" dirty="0"/>
              <a:t>下图展示了执行过程。</a:t>
            </a:r>
          </a:p>
        </p:txBody>
      </p:sp>
      <p:pic>
        <p:nvPicPr>
          <p:cNvPr id="12" name="图片 11">
            <a:extLst>
              <a:ext uri="{FF2B5EF4-FFF2-40B4-BE49-F238E27FC236}">
                <a16:creationId xmlns:a16="http://schemas.microsoft.com/office/drawing/2014/main" id="{8A9B4BD0-E658-467F-A538-EE45FDA86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5267" y="2303882"/>
            <a:ext cx="7821465" cy="4272974"/>
          </a:xfrm>
          <a:prstGeom prst="rect">
            <a:avLst/>
          </a:prstGeom>
        </p:spPr>
      </p:pic>
    </p:spTree>
    <p:extLst>
      <p:ext uri="{BB962C8B-B14F-4D97-AF65-F5344CB8AC3E}">
        <p14:creationId xmlns:p14="http://schemas.microsoft.com/office/powerpoint/2010/main" val="2668248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8F930-112F-41DA-9B86-3AB5D5F76C0E}"/>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凸包</a:t>
            </a:r>
            <a:r>
              <a:rPr lang="en-US" altLang="zh-CN" b="1" dirty="0">
                <a:latin typeface="微软雅黑" panose="020B0503020204020204" pitchFamily="34" charset="-122"/>
                <a:ea typeface="微软雅黑" panose="020B0503020204020204" pitchFamily="34" charset="-122"/>
              </a:rPr>
              <a:t>·Graham Scan·</a:t>
            </a:r>
            <a:r>
              <a:rPr lang="zh-CN" altLang="en-US" b="1" dirty="0">
                <a:latin typeface="微软雅黑" panose="020B0503020204020204" pitchFamily="34" charset="-122"/>
                <a:ea typeface="微软雅黑" panose="020B0503020204020204" pitchFamily="34" charset="-122"/>
              </a:rPr>
              <a:t>模板</a:t>
            </a:r>
            <a:endParaRPr lang="zh-CN" altLang="en-US" dirty="0"/>
          </a:p>
        </p:txBody>
      </p:sp>
      <p:sp>
        <p:nvSpPr>
          <p:cNvPr id="3" name="内容占位符 2">
            <a:extLst>
              <a:ext uri="{FF2B5EF4-FFF2-40B4-BE49-F238E27FC236}">
                <a16:creationId xmlns:a16="http://schemas.microsoft.com/office/drawing/2014/main" id="{84D55E0C-67D1-41F4-BA06-16649F4FAEB7}"/>
              </a:ext>
            </a:extLst>
          </p:cNvPr>
          <p:cNvSpPr>
            <a:spLocks noGrp="1"/>
          </p:cNvSpPr>
          <p:nvPr>
            <p:ph idx="1"/>
          </p:nvPr>
        </p:nvSpPr>
        <p:spPr/>
        <p:txBody>
          <a:bodyPr>
            <a:normAutofit fontScale="92500" lnSpcReduction="20000"/>
          </a:bodyPr>
          <a:lstStyle/>
          <a:p>
            <a:pPr marL="0" indent="0">
              <a:buNone/>
            </a:pPr>
            <a:r>
              <a:rPr lang="en-US" altLang="zh-CN" b="1" dirty="0">
                <a:latin typeface="Courier New" panose="02070309020205020404" pitchFamily="49" charset="0"/>
                <a:cs typeface="Courier New" panose="02070309020205020404" pitchFamily="49" charset="0"/>
              </a:rPr>
              <a:t>struct Point {</a:t>
            </a:r>
          </a:p>
          <a:p>
            <a:pPr marL="0" indent="0">
              <a:buNone/>
            </a:pPr>
            <a:r>
              <a:rPr lang="en-US" altLang="zh-CN" b="1" dirty="0">
                <a:latin typeface="Courier New" panose="02070309020205020404" pitchFamily="49" charset="0"/>
                <a:cs typeface="Courier New" panose="02070309020205020404" pitchFamily="49" charset="0"/>
              </a:rPr>
              <a:t>    double x, y;</a:t>
            </a:r>
          </a:p>
          <a:p>
            <a:pPr marL="0" indent="0">
              <a:buNone/>
            </a:pPr>
            <a:r>
              <a:rPr lang="en-US" altLang="zh-CN" b="1" dirty="0">
                <a:latin typeface="Courier New" panose="02070309020205020404" pitchFamily="49" charset="0"/>
                <a:cs typeface="Courier New" panose="02070309020205020404" pitchFamily="49" charset="0"/>
              </a:rPr>
              <a:t>    Point(double x = 0, double y = 0):x(x),y(y){}</a:t>
            </a:r>
          </a:p>
          <a:p>
            <a:pPr marL="0" indent="0">
              <a:buNone/>
            </a:pPr>
            <a:r>
              <a:rPr lang="en-US" altLang="zh-CN" b="1" dirty="0">
                <a:latin typeface="Courier New" panose="02070309020205020404" pitchFamily="49" charset="0"/>
                <a:cs typeface="Courier New" panose="02070309020205020404" pitchFamily="49" charset="0"/>
              </a:rPr>
              <a:t>};</a:t>
            </a:r>
          </a:p>
          <a:p>
            <a:pPr marL="0" indent="0">
              <a:buNone/>
            </a:pPr>
            <a:r>
              <a:rPr lang="en-US" altLang="zh-CN" b="1" dirty="0">
                <a:latin typeface="Courier New" panose="02070309020205020404" pitchFamily="49" charset="0"/>
                <a:cs typeface="Courier New" panose="02070309020205020404" pitchFamily="49" charset="0"/>
              </a:rPr>
              <a:t>typedef Point Vector;</a:t>
            </a:r>
          </a:p>
          <a:p>
            <a:pPr marL="0" indent="0">
              <a:buNone/>
            </a:pPr>
            <a:r>
              <a:rPr lang="en-US" altLang="zh-CN" b="1" dirty="0">
                <a:latin typeface="Courier New" panose="02070309020205020404" pitchFamily="49" charset="0"/>
                <a:cs typeface="Courier New" panose="02070309020205020404" pitchFamily="49" charset="0"/>
              </a:rPr>
              <a:t>Point </a:t>
            </a:r>
            <a:r>
              <a:rPr lang="en-US" altLang="zh-CN" b="1" dirty="0" err="1">
                <a:latin typeface="Courier New" panose="02070309020205020404" pitchFamily="49" charset="0"/>
                <a:cs typeface="Courier New" panose="02070309020205020404" pitchFamily="49" charset="0"/>
              </a:rPr>
              <a:t>lst</a:t>
            </a:r>
            <a:r>
              <a:rPr lang="en-US" altLang="zh-CN" b="1" dirty="0">
                <a:latin typeface="Courier New" panose="02070309020205020404" pitchFamily="49" charset="0"/>
                <a:cs typeface="Courier New" panose="02070309020205020404" pitchFamily="49" charset="0"/>
              </a:rPr>
              <a:t>[1005]; // </a:t>
            </a:r>
            <a:r>
              <a:rPr lang="en-US" altLang="zh-CN" b="1" dirty="0" err="1">
                <a:latin typeface="Courier New" panose="02070309020205020404" pitchFamily="49" charset="0"/>
                <a:cs typeface="Courier New" panose="02070309020205020404" pitchFamily="49" charset="0"/>
              </a:rPr>
              <a:t>lst</a:t>
            </a:r>
            <a:r>
              <a:rPr lang="zh-CN" altLang="en-US" b="1" dirty="0">
                <a:latin typeface="Courier New" panose="02070309020205020404" pitchFamily="49" charset="0"/>
                <a:cs typeface="Courier New" panose="02070309020205020404" pitchFamily="49" charset="0"/>
              </a:rPr>
              <a:t>数组用于保存输入数据的点坐标信息</a:t>
            </a:r>
            <a:endParaRPr lang="en-US" altLang="zh-CN" b="1" dirty="0">
              <a:latin typeface="Courier New" panose="02070309020205020404" pitchFamily="49" charset="0"/>
              <a:cs typeface="Courier New" panose="02070309020205020404" pitchFamily="49" charset="0"/>
            </a:endParaRPr>
          </a:p>
          <a:p>
            <a:pPr marL="0" indent="0">
              <a:buNone/>
            </a:pPr>
            <a:r>
              <a:rPr lang="en-US" altLang="zh-CN" b="1" dirty="0">
                <a:latin typeface="Courier New" panose="02070309020205020404" pitchFamily="49" charset="0"/>
                <a:cs typeface="Courier New" panose="02070309020205020404" pitchFamily="49" charset="0"/>
              </a:rPr>
              <a:t>int </a:t>
            </a:r>
            <a:r>
              <a:rPr lang="en-US" altLang="zh-CN" b="1" dirty="0" err="1">
                <a:latin typeface="Courier New" panose="02070309020205020404" pitchFamily="49" charset="0"/>
                <a:cs typeface="Courier New" panose="02070309020205020404" pitchFamily="49" charset="0"/>
              </a:rPr>
              <a:t>stk</a:t>
            </a:r>
            <a:r>
              <a:rPr lang="en-US" altLang="zh-CN" b="1" dirty="0">
                <a:latin typeface="Courier New" panose="02070309020205020404" pitchFamily="49" charset="0"/>
                <a:cs typeface="Courier New" panose="02070309020205020404" pitchFamily="49" charset="0"/>
              </a:rPr>
              <a:t>[1005], top; //</a:t>
            </a:r>
            <a:r>
              <a:rPr lang="zh-CN" altLang="en-US"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stk</a:t>
            </a:r>
            <a:r>
              <a:rPr lang="zh-CN" altLang="en-US" b="1" dirty="0">
                <a:latin typeface="Courier New" panose="02070309020205020404" pitchFamily="49" charset="0"/>
                <a:cs typeface="Courier New" panose="02070309020205020404" pitchFamily="49" charset="0"/>
              </a:rPr>
              <a:t>数组用于模拟栈，</a:t>
            </a:r>
            <a:r>
              <a:rPr lang="en-US" altLang="zh-CN" b="1" dirty="0">
                <a:latin typeface="Courier New" panose="02070309020205020404" pitchFamily="49" charset="0"/>
                <a:cs typeface="Courier New" panose="02070309020205020404" pitchFamily="49" charset="0"/>
              </a:rPr>
              <a:t>top</a:t>
            </a:r>
            <a:r>
              <a:rPr lang="zh-CN" altLang="en-US" b="1" dirty="0">
                <a:latin typeface="Courier New" panose="02070309020205020404" pitchFamily="49" charset="0"/>
                <a:cs typeface="Courier New" panose="02070309020205020404" pitchFamily="49" charset="0"/>
              </a:rPr>
              <a:t>为栈顶标记</a:t>
            </a:r>
            <a:endParaRPr lang="en-US" altLang="zh-CN" b="1" dirty="0">
              <a:latin typeface="Courier New" panose="02070309020205020404" pitchFamily="49" charset="0"/>
              <a:cs typeface="Courier New" panose="02070309020205020404" pitchFamily="49" charset="0"/>
            </a:endParaRPr>
          </a:p>
          <a:p>
            <a:pPr marL="0" indent="0">
              <a:buNone/>
            </a:pPr>
            <a:r>
              <a:rPr lang="en-US" altLang="zh-CN" b="1" dirty="0">
                <a:latin typeface="Courier New" panose="02070309020205020404" pitchFamily="49" charset="0"/>
                <a:cs typeface="Courier New" panose="02070309020205020404" pitchFamily="49" charset="0"/>
              </a:rPr>
              <a:t>Vector operator - (Point A, Point B){ //</a:t>
            </a:r>
            <a:r>
              <a:rPr lang="zh-CN" altLang="en-US" b="1" dirty="0">
                <a:latin typeface="Courier New" panose="02070309020205020404" pitchFamily="49" charset="0"/>
                <a:cs typeface="Courier New" panose="02070309020205020404" pitchFamily="49" charset="0"/>
              </a:rPr>
              <a:t>向量减法</a:t>
            </a:r>
            <a:endParaRPr lang="en-US" altLang="zh-CN" b="1" dirty="0">
              <a:latin typeface="Courier New" panose="02070309020205020404" pitchFamily="49" charset="0"/>
              <a:cs typeface="Courier New" panose="02070309020205020404" pitchFamily="49" charset="0"/>
            </a:endParaRPr>
          </a:p>
          <a:p>
            <a:pPr marL="0" indent="0">
              <a:buNone/>
            </a:pPr>
            <a:r>
              <a:rPr lang="en-US" altLang="zh-CN" b="1" dirty="0">
                <a:latin typeface="Courier New" panose="02070309020205020404" pitchFamily="49" charset="0"/>
                <a:cs typeface="Courier New" panose="02070309020205020404" pitchFamily="49" charset="0"/>
              </a:rPr>
              <a:t>    return Vector(</a:t>
            </a:r>
            <a:r>
              <a:rPr lang="en-US" altLang="zh-CN" b="1" dirty="0" err="1">
                <a:latin typeface="Courier New" panose="02070309020205020404" pitchFamily="49" charset="0"/>
                <a:cs typeface="Courier New" panose="02070309020205020404" pitchFamily="49" charset="0"/>
              </a:rPr>
              <a:t>A.x-B.x</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A.y-B.y</a:t>
            </a:r>
            <a:r>
              <a:rPr lang="en-US" altLang="zh-CN" b="1" dirty="0">
                <a:latin typeface="Courier New" panose="02070309020205020404" pitchFamily="49" charset="0"/>
                <a:cs typeface="Courier New" panose="02070309020205020404" pitchFamily="49" charset="0"/>
              </a:rPr>
              <a:t>);</a:t>
            </a:r>
          </a:p>
          <a:p>
            <a:pPr marL="0" indent="0">
              <a:buNone/>
            </a:pPr>
            <a:r>
              <a:rPr lang="en-US" altLang="zh-CN" b="1" dirty="0">
                <a:latin typeface="Courier New" panose="02070309020205020404" pitchFamily="49" charset="0"/>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8093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6DF1D-07E4-4E36-A8CD-BAB7736FE9DA}"/>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凸包</a:t>
            </a:r>
            <a:r>
              <a:rPr lang="en-US" altLang="zh-CN" b="1" dirty="0">
                <a:latin typeface="微软雅黑" panose="020B0503020204020204" pitchFamily="34" charset="-122"/>
                <a:ea typeface="微软雅黑" panose="020B0503020204020204" pitchFamily="34" charset="-122"/>
              </a:rPr>
              <a:t>·Graham Scan·</a:t>
            </a:r>
            <a:r>
              <a:rPr lang="zh-CN" altLang="en-US" b="1" dirty="0">
                <a:latin typeface="微软雅黑" panose="020B0503020204020204" pitchFamily="34" charset="-122"/>
                <a:ea typeface="微软雅黑" panose="020B0503020204020204" pitchFamily="34" charset="-122"/>
              </a:rPr>
              <a:t>模板</a:t>
            </a:r>
            <a:endParaRPr lang="zh-CN" altLang="en-US" dirty="0"/>
          </a:p>
        </p:txBody>
      </p:sp>
      <p:sp>
        <p:nvSpPr>
          <p:cNvPr id="3" name="内容占位符 2">
            <a:extLst>
              <a:ext uri="{FF2B5EF4-FFF2-40B4-BE49-F238E27FC236}">
                <a16:creationId xmlns:a16="http://schemas.microsoft.com/office/drawing/2014/main" id="{D9F2DBCB-71A8-4C7B-8068-8C82F5E33D57}"/>
              </a:ext>
            </a:extLst>
          </p:cNvPr>
          <p:cNvSpPr>
            <a:spLocks noGrp="1"/>
          </p:cNvSpPr>
          <p:nvPr>
            <p:ph idx="1"/>
          </p:nvPr>
        </p:nvSpPr>
        <p:spPr/>
        <p:txBody>
          <a:bodyPr>
            <a:normAutofit fontScale="85000" lnSpcReduction="20000"/>
          </a:bodyPr>
          <a:lstStyle/>
          <a:p>
            <a:pPr marL="0" indent="0">
              <a:buNone/>
            </a:pPr>
            <a:r>
              <a:rPr lang="en-US" altLang="zh-CN" b="1" dirty="0">
                <a:latin typeface="Courier New" panose="02070309020205020404" pitchFamily="49" charset="0"/>
                <a:cs typeface="Courier New" panose="02070309020205020404" pitchFamily="49" charset="0"/>
              </a:rPr>
              <a:t>int </a:t>
            </a:r>
            <a:r>
              <a:rPr lang="en-US" altLang="zh-CN" b="1" dirty="0" err="1">
                <a:latin typeface="Courier New" panose="02070309020205020404" pitchFamily="49" charset="0"/>
                <a:cs typeface="Courier New" panose="02070309020205020404" pitchFamily="49" charset="0"/>
              </a:rPr>
              <a:t>sgn</a:t>
            </a:r>
            <a:r>
              <a:rPr lang="en-US" altLang="zh-CN" b="1" dirty="0">
                <a:latin typeface="Courier New" panose="02070309020205020404" pitchFamily="49" charset="0"/>
                <a:cs typeface="Courier New" panose="02070309020205020404" pitchFamily="49" charset="0"/>
              </a:rPr>
              <a:t>(double x){ // </a:t>
            </a:r>
            <a:r>
              <a:rPr lang="zh-CN" altLang="en-US" b="1" dirty="0">
                <a:latin typeface="Courier New" panose="02070309020205020404" pitchFamily="49" charset="0"/>
                <a:cs typeface="Courier New" panose="02070309020205020404" pitchFamily="49" charset="0"/>
              </a:rPr>
              <a:t>判断</a:t>
            </a:r>
            <a:r>
              <a:rPr lang="en-US" altLang="zh-CN" b="1" dirty="0">
                <a:latin typeface="Courier New" panose="02070309020205020404" pitchFamily="49" charset="0"/>
                <a:cs typeface="Courier New" panose="02070309020205020404" pitchFamily="49" charset="0"/>
              </a:rPr>
              <a:t>x</a:t>
            </a:r>
            <a:r>
              <a:rPr lang="zh-CN" altLang="en-US" b="1" dirty="0">
                <a:latin typeface="Courier New" panose="02070309020205020404" pitchFamily="49" charset="0"/>
                <a:cs typeface="Courier New" panose="02070309020205020404" pitchFamily="49" charset="0"/>
              </a:rPr>
              <a:t>正负号，精度问题，</a:t>
            </a:r>
            <a:r>
              <a:rPr lang="en-US" altLang="zh-CN" b="1" dirty="0">
                <a:latin typeface="Courier New" panose="02070309020205020404" pitchFamily="49" charset="0"/>
                <a:cs typeface="Courier New" panose="02070309020205020404" pitchFamily="49" charset="0"/>
              </a:rPr>
              <a:t>0</a:t>
            </a:r>
            <a:r>
              <a:rPr lang="zh-CN" altLang="en-US" b="1" dirty="0">
                <a:latin typeface="Courier New" panose="02070309020205020404" pitchFamily="49" charset="0"/>
                <a:cs typeface="Courier New" panose="02070309020205020404" pitchFamily="49" charset="0"/>
              </a:rPr>
              <a:t>需要特判</a:t>
            </a:r>
            <a:endParaRPr lang="en-US" altLang="zh-CN" b="1" dirty="0">
              <a:latin typeface="Courier New" panose="02070309020205020404" pitchFamily="49" charset="0"/>
              <a:cs typeface="Courier New" panose="02070309020205020404" pitchFamily="49" charset="0"/>
            </a:endParaRPr>
          </a:p>
          <a:p>
            <a:pPr marL="0" indent="0">
              <a:buNone/>
            </a:pPr>
            <a:r>
              <a:rPr lang="en-US" altLang="zh-CN" b="1" dirty="0">
                <a:latin typeface="Courier New" panose="02070309020205020404" pitchFamily="49" charset="0"/>
                <a:cs typeface="Courier New" panose="02070309020205020404" pitchFamily="49" charset="0"/>
              </a:rPr>
              <a:t>    if(fabs(x) &lt; eps) return 0;</a:t>
            </a:r>
          </a:p>
          <a:p>
            <a:pPr marL="0" indent="0">
              <a:buNone/>
            </a:pPr>
            <a:r>
              <a:rPr lang="en-US" altLang="zh-CN" b="1" dirty="0">
                <a:latin typeface="Courier New" panose="02070309020205020404" pitchFamily="49" charset="0"/>
                <a:cs typeface="Courier New" panose="02070309020205020404" pitchFamily="49" charset="0"/>
              </a:rPr>
              <a:t>    return x&gt;0;</a:t>
            </a:r>
          </a:p>
          <a:p>
            <a:pPr marL="0" indent="0">
              <a:buNone/>
            </a:pPr>
            <a:r>
              <a:rPr lang="en-US" altLang="zh-CN" b="1" dirty="0">
                <a:latin typeface="Courier New" panose="02070309020205020404" pitchFamily="49" charset="0"/>
                <a:cs typeface="Courier New" panose="02070309020205020404" pitchFamily="49" charset="0"/>
              </a:rPr>
              <a:t>}</a:t>
            </a:r>
          </a:p>
          <a:p>
            <a:pPr marL="0" indent="0">
              <a:buNone/>
            </a:pPr>
            <a:r>
              <a:rPr lang="en-US" altLang="zh-CN" b="1" dirty="0">
                <a:latin typeface="Courier New" panose="02070309020205020404" pitchFamily="49" charset="0"/>
                <a:cs typeface="Courier New" panose="02070309020205020404" pitchFamily="49" charset="0"/>
              </a:rPr>
              <a:t>double Cross(Vector v0, Vector v1) { // </a:t>
            </a:r>
            <a:r>
              <a:rPr lang="zh-CN" altLang="en-US" b="1" dirty="0">
                <a:latin typeface="Courier New" panose="02070309020205020404" pitchFamily="49" charset="0"/>
                <a:cs typeface="Courier New" panose="02070309020205020404" pitchFamily="49" charset="0"/>
              </a:rPr>
              <a:t>向量叉乘</a:t>
            </a:r>
            <a:endParaRPr lang="en-US" altLang="zh-CN" b="1" dirty="0">
              <a:latin typeface="Courier New" panose="02070309020205020404" pitchFamily="49" charset="0"/>
              <a:cs typeface="Courier New" panose="02070309020205020404" pitchFamily="49" charset="0"/>
            </a:endParaRPr>
          </a:p>
          <a:p>
            <a:pPr marL="0" indent="0">
              <a:buNone/>
            </a:pPr>
            <a:r>
              <a:rPr lang="en-US" altLang="zh-CN" b="1" dirty="0">
                <a:latin typeface="Courier New" panose="02070309020205020404" pitchFamily="49" charset="0"/>
                <a:cs typeface="Courier New" panose="02070309020205020404" pitchFamily="49" charset="0"/>
              </a:rPr>
              <a:t>    return v0.x*v1.y - v1.x*v0.y;</a:t>
            </a:r>
          </a:p>
          <a:p>
            <a:pPr marL="0" indent="0">
              <a:buNone/>
            </a:pPr>
            <a:r>
              <a:rPr lang="en-US" altLang="zh-CN" b="1" dirty="0">
                <a:latin typeface="Courier New" panose="02070309020205020404" pitchFamily="49" charset="0"/>
                <a:cs typeface="Courier New" panose="02070309020205020404" pitchFamily="49" charset="0"/>
              </a:rPr>
              <a:t>}</a:t>
            </a:r>
          </a:p>
          <a:p>
            <a:pPr marL="0" indent="0">
              <a:buNone/>
            </a:pPr>
            <a:r>
              <a:rPr lang="en-US" altLang="zh-CN" b="1" dirty="0">
                <a:latin typeface="Courier New" panose="02070309020205020404" pitchFamily="49" charset="0"/>
                <a:cs typeface="Courier New" panose="02070309020205020404" pitchFamily="49" charset="0"/>
              </a:rPr>
              <a:t>double Dis(Point p1, Point p2) { // </a:t>
            </a:r>
            <a:r>
              <a:rPr lang="zh-CN" altLang="en-US" b="1" dirty="0">
                <a:latin typeface="Courier New" panose="02070309020205020404" pitchFamily="49" charset="0"/>
                <a:cs typeface="Courier New" panose="02070309020205020404" pitchFamily="49" charset="0"/>
              </a:rPr>
              <a:t>计算两点 </a:t>
            </a:r>
            <a:r>
              <a:rPr lang="en-US" altLang="zh-CN" b="1" dirty="0">
                <a:latin typeface="Courier New" panose="02070309020205020404" pitchFamily="49" charset="0"/>
                <a:cs typeface="Courier New" panose="02070309020205020404" pitchFamily="49" charset="0"/>
              </a:rPr>
              <a:t>p1p2 </a:t>
            </a:r>
            <a:r>
              <a:rPr lang="zh-CN" altLang="en-US" b="1" dirty="0">
                <a:latin typeface="Courier New" panose="02070309020205020404" pitchFamily="49" charset="0"/>
                <a:cs typeface="Courier New" panose="02070309020205020404" pitchFamily="49" charset="0"/>
              </a:rPr>
              <a:t>间距离</a:t>
            </a:r>
          </a:p>
          <a:p>
            <a:pPr marL="0" indent="0">
              <a:buNone/>
            </a:pPr>
            <a:r>
              <a:rPr lang="zh-CN" altLang="en-US" b="1" dirty="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return sqrt((p2.x-p1.x)*(p2.x-p1.x)+</a:t>
            </a:r>
          </a:p>
          <a:p>
            <a:pPr marL="0" indent="0">
              <a:buNone/>
            </a:pPr>
            <a:r>
              <a:rPr lang="en-US" altLang="zh-CN" b="1" dirty="0">
                <a:latin typeface="Courier New" panose="02070309020205020404" pitchFamily="49" charset="0"/>
                <a:cs typeface="Courier New" panose="02070309020205020404" pitchFamily="49" charset="0"/>
              </a:rPr>
              <a:t>			(p2.y-p1.y)*(p2.y-p1.y));</a:t>
            </a:r>
          </a:p>
          <a:p>
            <a:pPr marL="0" indent="0">
              <a:buNone/>
            </a:pPr>
            <a:r>
              <a:rPr lang="en-US" altLang="zh-CN" b="1" dirty="0">
                <a:latin typeface="Courier New" panose="02070309020205020404" pitchFamily="49" charset="0"/>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7957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D03955-9606-4D32-9CE2-2A7F23A05F3E}"/>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凸包</a:t>
            </a:r>
            <a:r>
              <a:rPr lang="en-US" altLang="zh-CN" b="1" dirty="0">
                <a:latin typeface="微软雅黑" panose="020B0503020204020204" pitchFamily="34" charset="-122"/>
                <a:ea typeface="微软雅黑" panose="020B0503020204020204" pitchFamily="34" charset="-122"/>
              </a:rPr>
              <a:t>·Graham Scan·</a:t>
            </a:r>
            <a:r>
              <a:rPr lang="zh-CN" altLang="en-US" b="1" dirty="0">
                <a:latin typeface="微软雅黑" panose="020B0503020204020204" pitchFamily="34" charset="-122"/>
                <a:ea typeface="微软雅黑" panose="020B0503020204020204" pitchFamily="34" charset="-122"/>
              </a:rPr>
              <a:t>极角序</a:t>
            </a:r>
            <a:endParaRPr lang="zh-CN" altLang="en-US" dirty="0"/>
          </a:p>
        </p:txBody>
      </p:sp>
      <p:sp>
        <p:nvSpPr>
          <p:cNvPr id="3" name="内容占位符 2">
            <a:extLst>
              <a:ext uri="{FF2B5EF4-FFF2-40B4-BE49-F238E27FC236}">
                <a16:creationId xmlns:a16="http://schemas.microsoft.com/office/drawing/2014/main" id="{CDDEDCD6-8D4F-469F-9116-6FC41F498C71}"/>
              </a:ext>
            </a:extLst>
          </p:cNvPr>
          <p:cNvSpPr>
            <a:spLocks noGrp="1"/>
          </p:cNvSpPr>
          <p:nvPr>
            <p:ph idx="1"/>
          </p:nvPr>
        </p:nvSpPr>
        <p:spPr/>
        <p:txBody>
          <a:bodyPr>
            <a:normAutofit fontScale="92500"/>
          </a:bodyPr>
          <a:lstStyle/>
          <a:p>
            <a:pPr marL="0" indent="0">
              <a:buNone/>
            </a:pPr>
            <a:r>
              <a:rPr lang="en-US" altLang="zh-CN" b="1" dirty="0">
                <a:latin typeface="Courier New" panose="02070309020205020404" pitchFamily="49" charset="0"/>
                <a:cs typeface="Courier New" panose="02070309020205020404" pitchFamily="49" charset="0"/>
              </a:rPr>
              <a:t>bool </a:t>
            </a:r>
            <a:r>
              <a:rPr lang="en-US" altLang="zh-CN" b="1" dirty="0" err="1">
                <a:latin typeface="Courier New" panose="02070309020205020404" pitchFamily="49" charset="0"/>
                <a:cs typeface="Courier New" panose="02070309020205020404" pitchFamily="49" charset="0"/>
              </a:rPr>
              <a:t>cmp</a:t>
            </a:r>
            <a:r>
              <a:rPr lang="en-US" altLang="zh-CN" b="1" dirty="0">
                <a:latin typeface="Courier New" panose="02070309020205020404" pitchFamily="49" charset="0"/>
                <a:cs typeface="Courier New" panose="02070309020205020404" pitchFamily="49" charset="0"/>
              </a:rPr>
              <a:t>(Point p1, Point p2) { </a:t>
            </a:r>
          </a:p>
          <a:p>
            <a:pPr marL="0" indent="0">
              <a:buNone/>
            </a:pPr>
            <a:r>
              <a:rPr lang="en-US" altLang="zh-CN" b="1"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极角排序函数</a:t>
            </a:r>
            <a:r>
              <a:rPr lang="en-US" altLang="zh-CN" b="1" dirty="0">
                <a:latin typeface="Courier New" panose="02070309020205020404" pitchFamily="49" charset="0"/>
                <a:cs typeface="Courier New" panose="02070309020205020404" pitchFamily="49" charset="0"/>
              </a:rPr>
              <a:t>,</a:t>
            </a:r>
            <a:r>
              <a:rPr lang="zh-CN" altLang="en-US" b="1" dirty="0">
                <a:latin typeface="Courier New" panose="02070309020205020404" pitchFamily="49" charset="0"/>
                <a:cs typeface="Courier New" panose="02070309020205020404" pitchFamily="49" charset="0"/>
              </a:rPr>
              <a:t>基准点为</a:t>
            </a:r>
            <a:r>
              <a:rPr lang="en-US" altLang="zh-CN" b="1" dirty="0" err="1">
                <a:latin typeface="Courier New" panose="02070309020205020404" pitchFamily="49" charset="0"/>
                <a:cs typeface="Courier New" panose="02070309020205020404" pitchFamily="49" charset="0"/>
              </a:rPr>
              <a:t>lst</a:t>
            </a:r>
            <a:r>
              <a:rPr lang="en-US" altLang="zh-CN" b="1" dirty="0">
                <a:latin typeface="Courier New" panose="02070309020205020404" pitchFamily="49" charset="0"/>
                <a:cs typeface="Courier New" panose="02070309020205020404" pitchFamily="49" charset="0"/>
              </a:rPr>
              <a:t>[0]</a:t>
            </a:r>
          </a:p>
          <a:p>
            <a:pPr marL="0" indent="0">
              <a:buNone/>
            </a:pPr>
            <a:r>
              <a:rPr lang="en-US" altLang="zh-CN" b="1"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若角度相同</a:t>
            </a:r>
            <a:r>
              <a:rPr lang="en-US" altLang="zh-CN" b="1" dirty="0">
                <a:latin typeface="Courier New" panose="02070309020205020404" pitchFamily="49" charset="0"/>
                <a:cs typeface="Courier New" panose="02070309020205020404" pitchFamily="49" charset="0"/>
              </a:rPr>
              <a:t>,</a:t>
            </a:r>
            <a:r>
              <a:rPr lang="zh-CN" altLang="en-US" b="1" dirty="0">
                <a:latin typeface="Courier New" panose="02070309020205020404" pitchFamily="49" charset="0"/>
                <a:cs typeface="Courier New" panose="02070309020205020404" pitchFamily="49" charset="0"/>
              </a:rPr>
              <a:t>则距离小的在前面</a:t>
            </a:r>
          </a:p>
          <a:p>
            <a:pPr marL="0" indent="0">
              <a:buNone/>
            </a:pPr>
            <a:r>
              <a:rPr lang="zh-CN" altLang="en-US" b="1" dirty="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int </a:t>
            </a:r>
            <a:r>
              <a:rPr lang="en-US" altLang="zh-CN" b="1" dirty="0" err="1">
                <a:latin typeface="Courier New" panose="02070309020205020404" pitchFamily="49" charset="0"/>
                <a:cs typeface="Courier New" panose="02070309020205020404" pitchFamily="49" charset="0"/>
              </a:rPr>
              <a:t>tmp</a:t>
            </a:r>
            <a:r>
              <a:rPr lang="en-US" altLang="zh-CN" b="1" dirty="0">
                <a:latin typeface="Courier New" panose="02070309020205020404" pitchFamily="49" charset="0"/>
                <a:cs typeface="Courier New" panose="02070309020205020404" pitchFamily="49" charset="0"/>
              </a:rPr>
              <a:t> = </a:t>
            </a:r>
            <a:r>
              <a:rPr lang="en-US" altLang="zh-CN" b="1" dirty="0" err="1">
                <a:latin typeface="Courier New" panose="02070309020205020404" pitchFamily="49" charset="0"/>
                <a:cs typeface="Courier New" panose="02070309020205020404" pitchFamily="49" charset="0"/>
              </a:rPr>
              <a:t>sgn</a:t>
            </a:r>
            <a:r>
              <a:rPr lang="en-US" altLang="zh-CN" b="1" dirty="0">
                <a:latin typeface="Courier New" panose="02070309020205020404" pitchFamily="49" charset="0"/>
                <a:cs typeface="Courier New" panose="02070309020205020404" pitchFamily="49" charset="0"/>
              </a:rPr>
              <a:t>(Cross(p1 - </a:t>
            </a:r>
            <a:r>
              <a:rPr lang="en-US" altLang="zh-CN" b="1" dirty="0" err="1">
                <a:latin typeface="Courier New" panose="02070309020205020404" pitchFamily="49" charset="0"/>
                <a:cs typeface="Courier New" panose="02070309020205020404" pitchFamily="49" charset="0"/>
              </a:rPr>
              <a:t>lst</a:t>
            </a:r>
            <a:r>
              <a:rPr lang="en-US" altLang="zh-CN" b="1" dirty="0">
                <a:latin typeface="Courier New" panose="02070309020205020404" pitchFamily="49" charset="0"/>
                <a:cs typeface="Courier New" panose="02070309020205020404" pitchFamily="49" charset="0"/>
              </a:rPr>
              <a:t>[0], p2 - </a:t>
            </a:r>
            <a:r>
              <a:rPr lang="en-US" altLang="zh-CN" b="1" dirty="0" err="1">
                <a:latin typeface="Courier New" panose="02070309020205020404" pitchFamily="49" charset="0"/>
                <a:cs typeface="Courier New" panose="02070309020205020404" pitchFamily="49" charset="0"/>
              </a:rPr>
              <a:t>lst</a:t>
            </a:r>
            <a:r>
              <a:rPr lang="en-US" altLang="zh-CN" b="1" dirty="0">
                <a:latin typeface="Courier New" panose="02070309020205020404" pitchFamily="49" charset="0"/>
                <a:cs typeface="Courier New" panose="02070309020205020404" pitchFamily="49" charset="0"/>
              </a:rPr>
              <a:t>[0]));</a:t>
            </a:r>
          </a:p>
          <a:p>
            <a:pPr marL="0" indent="0">
              <a:buNone/>
            </a:pPr>
            <a:r>
              <a:rPr lang="en-US" altLang="zh-CN" b="1" dirty="0">
                <a:latin typeface="Courier New" panose="02070309020205020404" pitchFamily="49" charset="0"/>
                <a:cs typeface="Courier New" panose="02070309020205020404" pitchFamily="49" charset="0"/>
              </a:rPr>
              <a:t>    if(</a:t>
            </a:r>
            <a:r>
              <a:rPr lang="en-US" altLang="zh-CN" b="1" dirty="0" err="1">
                <a:latin typeface="Courier New" panose="02070309020205020404" pitchFamily="49" charset="0"/>
                <a:cs typeface="Courier New" panose="02070309020205020404" pitchFamily="49" charset="0"/>
              </a:rPr>
              <a:t>tmp</a:t>
            </a:r>
            <a:r>
              <a:rPr lang="en-US" altLang="zh-CN" b="1" dirty="0">
                <a:latin typeface="Courier New" panose="02070309020205020404" pitchFamily="49" charset="0"/>
                <a:cs typeface="Courier New" panose="02070309020205020404" pitchFamily="49" charset="0"/>
              </a:rPr>
              <a:t> &gt; 0) return true;</a:t>
            </a:r>
          </a:p>
          <a:p>
            <a:pPr marL="0" indent="0">
              <a:buNone/>
            </a:pPr>
            <a:r>
              <a:rPr lang="en-US" altLang="zh-CN" b="1" dirty="0">
                <a:latin typeface="Courier New" panose="02070309020205020404" pitchFamily="49" charset="0"/>
                <a:cs typeface="Courier New" panose="02070309020205020404" pitchFamily="49" charset="0"/>
              </a:rPr>
              <a:t>    if(</a:t>
            </a:r>
            <a:r>
              <a:rPr lang="en-US" altLang="zh-CN" b="1" dirty="0" err="1">
                <a:latin typeface="Courier New" panose="02070309020205020404" pitchFamily="49" charset="0"/>
                <a:cs typeface="Courier New" panose="02070309020205020404" pitchFamily="49" charset="0"/>
              </a:rPr>
              <a:t>tmp</a:t>
            </a:r>
            <a:r>
              <a:rPr lang="en-US" altLang="zh-CN" b="1" dirty="0">
                <a:latin typeface="Courier New" panose="02070309020205020404" pitchFamily="49" charset="0"/>
                <a:cs typeface="Courier New" panose="02070309020205020404" pitchFamily="49" charset="0"/>
              </a:rPr>
              <a:t> == 0 &amp;&amp; Dis(</a:t>
            </a:r>
            <a:r>
              <a:rPr lang="en-US" altLang="zh-CN" b="1" dirty="0" err="1">
                <a:latin typeface="Courier New" panose="02070309020205020404" pitchFamily="49" charset="0"/>
                <a:cs typeface="Courier New" panose="02070309020205020404" pitchFamily="49" charset="0"/>
              </a:rPr>
              <a:t>lst</a:t>
            </a:r>
            <a:r>
              <a:rPr lang="en-US" altLang="zh-CN" b="1" dirty="0">
                <a:latin typeface="Courier New" panose="02070309020205020404" pitchFamily="49" charset="0"/>
                <a:cs typeface="Courier New" panose="02070309020205020404" pitchFamily="49" charset="0"/>
              </a:rPr>
              <a:t>[0], p1) &lt; Dis(</a:t>
            </a:r>
            <a:r>
              <a:rPr lang="en-US" altLang="zh-CN" b="1" dirty="0" err="1">
                <a:latin typeface="Courier New" panose="02070309020205020404" pitchFamily="49" charset="0"/>
                <a:cs typeface="Courier New" panose="02070309020205020404" pitchFamily="49" charset="0"/>
              </a:rPr>
              <a:t>lst</a:t>
            </a:r>
            <a:r>
              <a:rPr lang="en-US" altLang="zh-CN" b="1" dirty="0">
                <a:latin typeface="Courier New" panose="02070309020205020404" pitchFamily="49" charset="0"/>
                <a:cs typeface="Courier New" panose="02070309020205020404" pitchFamily="49" charset="0"/>
              </a:rPr>
              <a:t>[0], p2))</a:t>
            </a:r>
          </a:p>
          <a:p>
            <a:pPr marL="0" indent="0">
              <a:buNone/>
            </a:pPr>
            <a:r>
              <a:rPr lang="en-US" altLang="zh-CN" b="1" dirty="0">
                <a:latin typeface="Courier New" panose="02070309020205020404" pitchFamily="49" charset="0"/>
                <a:cs typeface="Courier New" panose="02070309020205020404" pitchFamily="49" charset="0"/>
              </a:rPr>
              <a:t>        return true;</a:t>
            </a:r>
          </a:p>
          <a:p>
            <a:pPr marL="0" indent="0">
              <a:buNone/>
            </a:pPr>
            <a:r>
              <a:rPr lang="en-US" altLang="zh-CN" b="1" dirty="0">
                <a:latin typeface="Courier New" panose="02070309020205020404" pitchFamily="49" charset="0"/>
                <a:cs typeface="Courier New" panose="02070309020205020404" pitchFamily="49" charset="0"/>
              </a:rPr>
              <a:t>    return false;</a:t>
            </a:r>
          </a:p>
          <a:p>
            <a:pPr marL="0" indent="0">
              <a:buNone/>
            </a:pPr>
            <a:r>
              <a:rPr lang="en-US" altLang="zh-CN" b="1" dirty="0">
                <a:latin typeface="Courier New" panose="02070309020205020404" pitchFamily="49" charset="0"/>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77942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AEAF5-BC71-473A-BE26-8050227441CE}"/>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凸包</a:t>
            </a:r>
            <a:r>
              <a:rPr lang="en-US" altLang="zh-CN" b="1" dirty="0">
                <a:latin typeface="微软雅黑" panose="020B0503020204020204" pitchFamily="34" charset="-122"/>
                <a:ea typeface="微软雅黑" panose="020B0503020204020204" pitchFamily="34" charset="-122"/>
              </a:rPr>
              <a:t>·Graham Scan·</a:t>
            </a:r>
            <a:r>
              <a:rPr lang="zh-CN" altLang="en-US" b="1" dirty="0">
                <a:latin typeface="微软雅黑" panose="020B0503020204020204" pitchFamily="34" charset="-122"/>
                <a:ea typeface="微软雅黑" panose="020B0503020204020204" pitchFamily="34" charset="-122"/>
              </a:rPr>
              <a:t>函数实现</a:t>
            </a:r>
            <a:endParaRPr lang="zh-CN" altLang="en-US" dirty="0"/>
          </a:p>
        </p:txBody>
      </p:sp>
      <p:sp>
        <p:nvSpPr>
          <p:cNvPr id="3" name="内容占位符 2">
            <a:extLst>
              <a:ext uri="{FF2B5EF4-FFF2-40B4-BE49-F238E27FC236}">
                <a16:creationId xmlns:a16="http://schemas.microsoft.com/office/drawing/2014/main" id="{3DD27F7D-41D6-4599-A4F1-ED830FEF3659}"/>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altLang="zh-CN" b="1" dirty="0">
                <a:latin typeface="Courier New" panose="02070309020205020404" pitchFamily="49" charset="0"/>
                <a:cs typeface="Courier New" panose="02070309020205020404" pitchFamily="49" charset="0"/>
              </a:rPr>
              <a:t>void Graham(int n){ //</a:t>
            </a:r>
            <a:r>
              <a:rPr lang="zh-CN" altLang="en-US" b="1" dirty="0">
                <a:latin typeface="Courier New" panose="02070309020205020404" pitchFamily="49" charset="0"/>
                <a:cs typeface="Courier New" panose="02070309020205020404" pitchFamily="49" charset="0"/>
              </a:rPr>
              <a:t>设点编号从</a:t>
            </a:r>
            <a:r>
              <a:rPr lang="en-US" altLang="zh-CN" b="1" dirty="0">
                <a:latin typeface="Courier New" panose="02070309020205020404" pitchFamily="49" charset="0"/>
                <a:cs typeface="Courier New" panose="02070309020205020404" pitchFamily="49" charset="0"/>
              </a:rPr>
              <a:t>0</a:t>
            </a:r>
            <a:r>
              <a:rPr lang="zh-CN" altLang="en-US" b="1" dirty="0">
                <a:latin typeface="Courier New" panose="02070309020205020404" pitchFamily="49" charset="0"/>
                <a:cs typeface="Courier New" panose="02070309020205020404" pitchFamily="49" charset="0"/>
              </a:rPr>
              <a:t>到</a:t>
            </a:r>
            <a:r>
              <a:rPr lang="en-US" altLang="zh-CN" b="1" dirty="0">
                <a:latin typeface="Courier New" panose="02070309020205020404" pitchFamily="49" charset="0"/>
                <a:cs typeface="Courier New" panose="02070309020205020404" pitchFamily="49" charset="0"/>
              </a:rPr>
              <a:t>n-1</a:t>
            </a:r>
          </a:p>
          <a:p>
            <a:pPr marL="0" indent="0">
              <a:buNone/>
            </a:pPr>
            <a:r>
              <a:rPr lang="en-US" altLang="zh-CN" b="1" dirty="0">
                <a:latin typeface="Courier New" panose="02070309020205020404" pitchFamily="49" charset="0"/>
                <a:cs typeface="Courier New" panose="02070309020205020404" pitchFamily="49" charset="0"/>
              </a:rPr>
              <a:t>    int k = 0; Point p0; //P0</a:t>
            </a:r>
            <a:r>
              <a:rPr lang="zh-CN" altLang="en-US" b="1" dirty="0">
                <a:latin typeface="Courier New" panose="02070309020205020404" pitchFamily="49" charset="0"/>
                <a:cs typeface="Courier New" panose="02070309020205020404" pitchFamily="49" charset="0"/>
              </a:rPr>
              <a:t>：极角序排序基准点</a:t>
            </a:r>
            <a:endParaRPr lang="en-US" altLang="zh-CN" b="1" dirty="0">
              <a:latin typeface="Courier New" panose="02070309020205020404" pitchFamily="49" charset="0"/>
              <a:cs typeface="Courier New" panose="02070309020205020404" pitchFamily="49" charset="0"/>
            </a:endParaRPr>
          </a:p>
          <a:p>
            <a:pPr marL="0" indent="0">
              <a:buNone/>
            </a:pPr>
            <a:r>
              <a:rPr lang="en-US" altLang="zh-CN" b="1" dirty="0">
                <a:latin typeface="Courier New" panose="02070309020205020404" pitchFamily="49" charset="0"/>
                <a:cs typeface="Courier New" panose="02070309020205020404" pitchFamily="49" charset="0"/>
              </a:rPr>
              <a:t>    p0.x = </a:t>
            </a:r>
            <a:r>
              <a:rPr lang="en-US" altLang="zh-CN" b="1" dirty="0" err="1">
                <a:latin typeface="Courier New" panose="02070309020205020404" pitchFamily="49" charset="0"/>
                <a:cs typeface="Courier New" panose="02070309020205020404" pitchFamily="49" charset="0"/>
              </a:rPr>
              <a:t>lst</a:t>
            </a:r>
            <a:r>
              <a:rPr lang="en-US" altLang="zh-CN" b="1" dirty="0">
                <a:latin typeface="Courier New" panose="02070309020205020404" pitchFamily="49" charset="0"/>
                <a:cs typeface="Courier New" panose="02070309020205020404" pitchFamily="49" charset="0"/>
              </a:rPr>
              <a:t>[0].x; p0.y = </a:t>
            </a:r>
            <a:r>
              <a:rPr lang="en-US" altLang="zh-CN" b="1" dirty="0" err="1">
                <a:latin typeface="Courier New" panose="02070309020205020404" pitchFamily="49" charset="0"/>
                <a:cs typeface="Courier New" panose="02070309020205020404" pitchFamily="49" charset="0"/>
              </a:rPr>
              <a:t>lst</a:t>
            </a:r>
            <a:r>
              <a:rPr lang="en-US" altLang="zh-CN" b="1" dirty="0">
                <a:latin typeface="Courier New" panose="02070309020205020404" pitchFamily="49" charset="0"/>
                <a:cs typeface="Courier New" panose="02070309020205020404" pitchFamily="49" charset="0"/>
              </a:rPr>
              <a:t>[0].y;</a:t>
            </a:r>
          </a:p>
          <a:p>
            <a:pPr marL="0" indent="0">
              <a:buNone/>
            </a:pPr>
            <a:r>
              <a:rPr lang="en-US" altLang="zh-CN" b="1" dirty="0">
                <a:latin typeface="Courier New" panose="02070309020205020404" pitchFamily="49" charset="0"/>
                <a:cs typeface="Courier New" panose="02070309020205020404" pitchFamily="49" charset="0"/>
              </a:rPr>
              <a:t>    for(int </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 = 1; </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 &lt; n; </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 {</a:t>
            </a:r>
          </a:p>
          <a:p>
            <a:pPr marL="0" indent="0">
              <a:buNone/>
            </a:pPr>
            <a:r>
              <a:rPr lang="en-US" altLang="zh-CN" b="1" dirty="0">
                <a:latin typeface="Courier New" panose="02070309020205020404" pitchFamily="49" charset="0"/>
                <a:cs typeface="Courier New" panose="02070309020205020404" pitchFamily="49" charset="0"/>
              </a:rPr>
              <a:t>        if( (p0.y &gt; </a:t>
            </a:r>
            <a:r>
              <a:rPr lang="en-US" altLang="zh-CN" b="1" dirty="0" err="1">
                <a:latin typeface="Courier New" panose="02070309020205020404" pitchFamily="49" charset="0"/>
                <a:cs typeface="Courier New" panose="02070309020205020404" pitchFamily="49" charset="0"/>
              </a:rPr>
              <a:t>lst</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].y) || </a:t>
            </a:r>
          </a:p>
          <a:p>
            <a:pPr marL="0" indent="0">
              <a:buNone/>
            </a:pPr>
            <a:r>
              <a:rPr lang="en-US" altLang="zh-CN" b="1" dirty="0">
                <a:latin typeface="Courier New" panose="02070309020205020404" pitchFamily="49" charset="0"/>
                <a:cs typeface="Courier New" panose="02070309020205020404" pitchFamily="49" charset="0"/>
              </a:rPr>
              <a:t>		  ((p0.y == </a:t>
            </a:r>
            <a:r>
              <a:rPr lang="en-US" altLang="zh-CN" b="1" dirty="0" err="1">
                <a:latin typeface="Courier New" panose="02070309020205020404" pitchFamily="49" charset="0"/>
                <a:cs typeface="Courier New" panose="02070309020205020404" pitchFamily="49" charset="0"/>
              </a:rPr>
              <a:t>lst</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].y) &amp;&amp; </a:t>
            </a:r>
          </a:p>
          <a:p>
            <a:pPr marL="0" indent="0">
              <a:buNone/>
            </a:pPr>
            <a:r>
              <a:rPr lang="en-US" altLang="zh-CN" b="1" dirty="0">
                <a:latin typeface="Courier New" panose="02070309020205020404" pitchFamily="49" charset="0"/>
                <a:cs typeface="Courier New" panose="02070309020205020404" pitchFamily="49" charset="0"/>
              </a:rPr>
              <a:t>		   (p0.x &gt; </a:t>
            </a:r>
            <a:r>
              <a:rPr lang="en-US" altLang="zh-CN" b="1" dirty="0" err="1">
                <a:latin typeface="Courier New" panose="02070309020205020404" pitchFamily="49" charset="0"/>
                <a:cs typeface="Courier New" panose="02070309020205020404" pitchFamily="49" charset="0"/>
              </a:rPr>
              <a:t>lst</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].x)) ) { //</a:t>
            </a:r>
            <a:r>
              <a:rPr lang="zh-CN" altLang="en-US" b="1" dirty="0">
                <a:latin typeface="Courier New" panose="02070309020205020404" pitchFamily="49" charset="0"/>
                <a:cs typeface="Courier New" panose="02070309020205020404" pitchFamily="49" charset="0"/>
              </a:rPr>
              <a:t>寻找最下方的点</a:t>
            </a:r>
            <a:endParaRPr lang="en-US" altLang="zh-CN" b="1" dirty="0">
              <a:latin typeface="Courier New" panose="02070309020205020404" pitchFamily="49" charset="0"/>
              <a:cs typeface="Courier New" panose="02070309020205020404" pitchFamily="49" charset="0"/>
            </a:endParaRPr>
          </a:p>
          <a:p>
            <a:pPr marL="0" indent="0">
              <a:buNone/>
            </a:pPr>
            <a:r>
              <a:rPr lang="en-US" altLang="zh-CN" b="1" dirty="0">
                <a:latin typeface="Courier New" panose="02070309020205020404" pitchFamily="49" charset="0"/>
                <a:cs typeface="Courier New" panose="02070309020205020404" pitchFamily="49" charset="0"/>
              </a:rPr>
              <a:t>            p0.x = </a:t>
            </a:r>
            <a:r>
              <a:rPr lang="en-US" altLang="zh-CN" b="1" dirty="0" err="1">
                <a:latin typeface="Courier New" panose="02070309020205020404" pitchFamily="49" charset="0"/>
                <a:cs typeface="Courier New" panose="02070309020205020404" pitchFamily="49" charset="0"/>
              </a:rPr>
              <a:t>lst</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].x; p0.y = </a:t>
            </a:r>
            <a:r>
              <a:rPr lang="en-US" altLang="zh-CN" b="1" dirty="0" err="1">
                <a:latin typeface="Courier New" panose="02070309020205020404" pitchFamily="49" charset="0"/>
                <a:cs typeface="Courier New" panose="02070309020205020404" pitchFamily="49" charset="0"/>
              </a:rPr>
              <a:t>lst</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].y;</a:t>
            </a:r>
          </a:p>
          <a:p>
            <a:pPr marL="0" indent="0">
              <a:buNone/>
            </a:pPr>
            <a:r>
              <a:rPr lang="en-US" altLang="zh-CN" b="1" dirty="0">
                <a:latin typeface="Courier New" panose="02070309020205020404" pitchFamily="49" charset="0"/>
                <a:cs typeface="Courier New" panose="02070309020205020404" pitchFamily="49" charset="0"/>
              </a:rPr>
              <a:t>            k = </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k</a:t>
            </a:r>
            <a:r>
              <a:rPr lang="zh-CN" altLang="en-US" b="1" dirty="0">
                <a:latin typeface="Courier New" panose="02070309020205020404" pitchFamily="49" charset="0"/>
                <a:cs typeface="Courier New" panose="02070309020205020404" pitchFamily="49" charset="0"/>
              </a:rPr>
              <a:t>记录最下方的点的编号</a:t>
            </a:r>
            <a:endParaRPr lang="en-US" altLang="zh-CN" b="1" dirty="0">
              <a:latin typeface="Courier New" panose="02070309020205020404" pitchFamily="49" charset="0"/>
              <a:cs typeface="Courier New" panose="02070309020205020404" pitchFamily="49" charset="0"/>
            </a:endParaRPr>
          </a:p>
          <a:p>
            <a:pPr marL="0" indent="0">
              <a:buNone/>
            </a:pPr>
            <a:r>
              <a:rPr lang="en-US" altLang="zh-CN" b="1" dirty="0">
                <a:latin typeface="Courier New" panose="02070309020205020404" pitchFamily="49" charset="0"/>
                <a:cs typeface="Courier New" panose="02070309020205020404" pitchFamily="49" charset="0"/>
              </a:rPr>
              <a:t>        }</a:t>
            </a:r>
          </a:p>
          <a:p>
            <a:pPr marL="0" indent="0">
              <a:buNone/>
            </a:pPr>
            <a:r>
              <a:rPr lang="en-US" altLang="zh-CN" b="1" dirty="0">
                <a:latin typeface="Courier New" panose="02070309020205020404" pitchFamily="49" charset="0"/>
                <a:cs typeface="Courier New" panose="02070309020205020404" pitchFamily="49" charset="0"/>
              </a:rPr>
              <a:t>    }</a:t>
            </a:r>
            <a:endParaRPr lang="zh-CN" alt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99560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4AE00-73A9-4CA5-A650-C19D5C34F990}"/>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前置补充</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平面直角坐标系</a:t>
            </a:r>
          </a:p>
        </p:txBody>
      </p:sp>
      <p:sp>
        <p:nvSpPr>
          <p:cNvPr id="3" name="内容占位符 2">
            <a:extLst>
              <a:ext uri="{FF2B5EF4-FFF2-40B4-BE49-F238E27FC236}">
                <a16:creationId xmlns:a16="http://schemas.microsoft.com/office/drawing/2014/main" id="{4BB59B6C-A3B6-4298-BCF5-376DDC0BD99B}"/>
              </a:ext>
            </a:extLst>
          </p:cNvPr>
          <p:cNvSpPr>
            <a:spLocks noGrp="1"/>
          </p:cNvSpPr>
          <p:nvPr>
            <p:ph idx="1"/>
          </p:nvPr>
        </p:nvSpPr>
        <p:spPr>
          <a:xfrm>
            <a:off x="838200" y="1825624"/>
            <a:ext cx="10515600" cy="4910736"/>
          </a:xfrm>
        </p:spPr>
        <p:txBody>
          <a:bodyPr>
            <a:normAutofit/>
          </a:bodyPr>
          <a:lstStyle/>
          <a:p>
            <a:r>
              <a:rPr lang="en-US" altLang="zh-CN" b="1" dirty="0"/>
              <a:t>【</a:t>
            </a:r>
            <a:r>
              <a:rPr lang="zh-CN" altLang="en-US" b="1" dirty="0"/>
              <a:t>平面直角坐标系</a:t>
            </a:r>
            <a:r>
              <a:rPr lang="en-US" altLang="zh-CN" b="1" dirty="0"/>
              <a:t>】</a:t>
            </a:r>
            <a:br>
              <a:rPr lang="en-US" altLang="zh-CN" dirty="0"/>
            </a:br>
            <a:r>
              <a:rPr lang="zh-CN" altLang="en-US" dirty="0"/>
              <a:t>在平面内画两条互相垂直，原点重合的数轴，就组成了平面直角坐标系．</a:t>
            </a:r>
            <a:endParaRPr lang="en-US" altLang="zh-CN" dirty="0"/>
          </a:p>
          <a:p>
            <a:r>
              <a:rPr lang="en-US" altLang="zh-CN" b="1" dirty="0"/>
              <a:t>【</a:t>
            </a:r>
            <a:r>
              <a:rPr lang="zh-CN" altLang="en-US" b="1" dirty="0"/>
              <a:t>横轴与纵轴</a:t>
            </a:r>
            <a:r>
              <a:rPr lang="en-US" altLang="zh-CN" b="1" dirty="0"/>
              <a:t>】</a:t>
            </a:r>
            <a:br>
              <a:rPr lang="en-US" altLang="zh-CN" dirty="0"/>
            </a:br>
            <a:r>
              <a:rPr lang="zh-CN" altLang="en-US" dirty="0"/>
              <a:t>水平的数轴称为 </a:t>
            </a:r>
            <a:r>
              <a:rPr lang="en-US" altLang="zh-CN" b="1" dirty="0">
                <a:latin typeface="微软雅黑" panose="020B0503020204020204" pitchFamily="34" charset="-122"/>
                <a:ea typeface="微软雅黑" panose="020B0503020204020204" pitchFamily="34" charset="-122"/>
              </a:rPr>
              <a:t>x</a:t>
            </a:r>
            <a:r>
              <a:rPr lang="zh-CN" altLang="en-US" b="1" dirty="0">
                <a:latin typeface="微软雅黑" panose="020B0503020204020204" pitchFamily="34" charset="-122"/>
                <a:ea typeface="微软雅黑" panose="020B0503020204020204" pitchFamily="34" charset="-122"/>
              </a:rPr>
              <a:t>轴 </a:t>
            </a:r>
            <a:r>
              <a:rPr lang="zh-CN" altLang="en-US" dirty="0"/>
              <a:t>或横轴，取右方向为正方向；</a:t>
            </a:r>
            <a:br>
              <a:rPr lang="en-US" altLang="zh-CN" dirty="0"/>
            </a:br>
            <a:r>
              <a:rPr lang="zh-CN" altLang="en-US" dirty="0"/>
              <a:t>竖直的数轴称为 </a:t>
            </a:r>
            <a:r>
              <a:rPr lang="en-US" altLang="zh-CN" b="1" dirty="0">
                <a:latin typeface="微软雅黑" panose="020B0503020204020204" pitchFamily="34" charset="-122"/>
                <a:ea typeface="微软雅黑" panose="020B0503020204020204" pitchFamily="34" charset="-122"/>
              </a:rPr>
              <a:t>y</a:t>
            </a:r>
            <a:r>
              <a:rPr lang="zh-CN" altLang="en-US" b="1" dirty="0">
                <a:latin typeface="微软雅黑" panose="020B0503020204020204" pitchFamily="34" charset="-122"/>
                <a:ea typeface="微软雅黑" panose="020B0503020204020204" pitchFamily="34" charset="-122"/>
              </a:rPr>
              <a:t>轴</a:t>
            </a:r>
            <a:r>
              <a:rPr lang="zh-CN" altLang="en-US" dirty="0"/>
              <a:t> 或纵轴，取上方向为正方向；</a:t>
            </a:r>
            <a:br>
              <a:rPr lang="en-US" altLang="zh-CN" dirty="0"/>
            </a:br>
            <a:r>
              <a:rPr lang="zh-CN" altLang="en-US" dirty="0"/>
              <a:t>两坐标轴的交点称为平面直角坐标系的原点．</a:t>
            </a:r>
            <a:endParaRPr lang="en-US" altLang="zh-CN" dirty="0"/>
          </a:p>
          <a:p>
            <a:r>
              <a:rPr lang="en-US" altLang="zh-CN" b="1" dirty="0"/>
              <a:t>【</a:t>
            </a:r>
            <a:r>
              <a:rPr lang="zh-CN" altLang="en-US" b="1" dirty="0"/>
              <a:t>坐标值</a:t>
            </a:r>
            <a:r>
              <a:rPr lang="en-US" altLang="zh-CN" b="1" dirty="0"/>
              <a:t>】</a:t>
            </a:r>
            <a:br>
              <a:rPr lang="en-US" altLang="zh-CN" dirty="0"/>
            </a:br>
            <a:r>
              <a:rPr lang="zh-CN" altLang="en-US" dirty="0"/>
              <a:t>平面内的点向两数轴作垂线，得到两个数值，分别记为横坐标值与纵坐标值，用 </a:t>
            </a:r>
            <a:r>
              <a:rPr lang="zh-CN" altLang="en-US" b="1" dirty="0">
                <a:latin typeface="微软雅黑" panose="020B0503020204020204" pitchFamily="34" charset="-122"/>
                <a:ea typeface="微软雅黑" panose="020B0503020204020204" pitchFamily="34" charset="-122"/>
              </a:rPr>
              <a:t>一对小括弧 </a:t>
            </a:r>
            <a:r>
              <a:rPr lang="zh-CN" altLang="en-US" dirty="0"/>
              <a:t>括起来，中间用逗号隔开，构成一个 </a:t>
            </a:r>
            <a:r>
              <a:rPr lang="zh-CN" altLang="en-US" b="1" dirty="0">
                <a:latin typeface="微软雅黑" panose="020B0503020204020204" pitchFamily="34" charset="-122"/>
                <a:ea typeface="微软雅黑" panose="020B0503020204020204" pitchFamily="34" charset="-122"/>
              </a:rPr>
              <a:t>有序</a:t>
            </a:r>
            <a:r>
              <a:rPr lang="zh-CN" altLang="en-US" dirty="0"/>
              <a:t> 数对，记为这个点的</a:t>
            </a:r>
            <a:r>
              <a:rPr lang="zh-CN" altLang="en-US" b="1" dirty="0">
                <a:latin typeface="微软雅黑" panose="020B0503020204020204" pitchFamily="34" charset="-122"/>
                <a:ea typeface="微软雅黑" panose="020B0503020204020204" pitchFamily="34" charset="-122"/>
              </a:rPr>
              <a:t>坐标</a:t>
            </a:r>
            <a:r>
              <a:rPr lang="zh-CN" altLang="en-US" dirty="0"/>
              <a:t>。</a:t>
            </a:r>
            <a:endParaRPr lang="en-US" altLang="zh-CN" b="1" dirty="0"/>
          </a:p>
        </p:txBody>
      </p:sp>
    </p:spTree>
    <p:extLst>
      <p:ext uri="{BB962C8B-B14F-4D97-AF65-F5344CB8AC3E}">
        <p14:creationId xmlns:p14="http://schemas.microsoft.com/office/powerpoint/2010/main" val="2123708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35CD15-520A-4C30-B991-F8F21BAEE8BB}"/>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凸包</a:t>
            </a:r>
            <a:r>
              <a:rPr lang="en-US" altLang="zh-CN" b="1" dirty="0">
                <a:latin typeface="微软雅黑" panose="020B0503020204020204" pitchFamily="34" charset="-122"/>
                <a:ea typeface="微软雅黑" panose="020B0503020204020204" pitchFamily="34" charset="-122"/>
              </a:rPr>
              <a:t>·Graham Scan·</a:t>
            </a:r>
            <a:r>
              <a:rPr lang="zh-CN" altLang="en-US" b="1" dirty="0">
                <a:latin typeface="微软雅黑" panose="020B0503020204020204" pitchFamily="34" charset="-122"/>
                <a:ea typeface="微软雅黑" panose="020B0503020204020204" pitchFamily="34" charset="-122"/>
              </a:rPr>
              <a:t>函数实现</a:t>
            </a:r>
            <a:endParaRPr lang="zh-CN" altLang="en-US" dirty="0"/>
          </a:p>
        </p:txBody>
      </p:sp>
      <p:sp>
        <p:nvSpPr>
          <p:cNvPr id="3" name="内容占位符 2">
            <a:extLst>
              <a:ext uri="{FF2B5EF4-FFF2-40B4-BE49-F238E27FC236}">
                <a16:creationId xmlns:a16="http://schemas.microsoft.com/office/drawing/2014/main" id="{99CAE1BD-758E-4193-9602-7E85ED301283}"/>
              </a:ext>
            </a:extLst>
          </p:cNvPr>
          <p:cNvSpPr>
            <a:spLocks noGrp="1"/>
          </p:cNvSpPr>
          <p:nvPr>
            <p:ph idx="1"/>
          </p:nvPr>
        </p:nvSpPr>
        <p:spPr>
          <a:xfrm>
            <a:off x="838200" y="1825624"/>
            <a:ext cx="10515600" cy="4841875"/>
          </a:xfrm>
        </p:spPr>
        <p:txBody>
          <a:bodyPr>
            <a:normAutofit/>
          </a:bodyPr>
          <a:lstStyle/>
          <a:p>
            <a:pPr marL="0" indent="0">
              <a:buNone/>
            </a:pPr>
            <a:r>
              <a:rPr lang="en-US" altLang="zh-CN" b="1" dirty="0">
                <a:latin typeface="Courier New" panose="02070309020205020404" pitchFamily="49" charset="0"/>
                <a:cs typeface="Courier New" panose="02070309020205020404" pitchFamily="49" charset="0"/>
              </a:rPr>
              <a:t>//</a:t>
            </a:r>
            <a:r>
              <a:rPr lang="zh-CN" altLang="en-US" b="1" dirty="0">
                <a:latin typeface="Courier New" panose="02070309020205020404" pitchFamily="49" charset="0"/>
                <a:cs typeface="Courier New" panose="02070309020205020404" pitchFamily="49" charset="0"/>
              </a:rPr>
              <a:t>上接</a:t>
            </a:r>
            <a:r>
              <a:rPr lang="en-US" altLang="zh-CN" b="1" dirty="0">
                <a:latin typeface="Courier New" panose="02070309020205020404" pitchFamily="49" charset="0"/>
                <a:cs typeface="Courier New" panose="02070309020205020404" pitchFamily="49" charset="0"/>
              </a:rPr>
              <a:t>Graham</a:t>
            </a:r>
            <a:r>
              <a:rPr lang="zh-CN" altLang="en-US" b="1" dirty="0">
                <a:latin typeface="Courier New" panose="02070309020205020404" pitchFamily="49" charset="0"/>
                <a:cs typeface="Courier New" panose="02070309020205020404" pitchFamily="49" charset="0"/>
              </a:rPr>
              <a:t>函数</a:t>
            </a:r>
            <a:endParaRPr lang="sv-SE" altLang="zh-CN" b="1" dirty="0">
              <a:latin typeface="Courier New" panose="02070309020205020404" pitchFamily="49" charset="0"/>
              <a:cs typeface="Courier New" panose="02070309020205020404" pitchFamily="49" charset="0"/>
            </a:endParaRPr>
          </a:p>
          <a:p>
            <a:pPr marL="0" indent="0">
              <a:buNone/>
            </a:pPr>
            <a:r>
              <a:rPr lang="sv-SE" altLang="zh-CN" b="1" dirty="0">
                <a:latin typeface="Courier New" panose="02070309020205020404" pitchFamily="49" charset="0"/>
                <a:cs typeface="Courier New" panose="02070309020205020404" pitchFamily="49" charset="0"/>
              </a:rPr>
              <a:t>lst[k] = lst[0]; lst[0] = p0; </a:t>
            </a:r>
          </a:p>
          <a:p>
            <a:pPr marL="0" indent="0">
              <a:buNone/>
            </a:pPr>
            <a:r>
              <a:rPr lang="sv-SE" altLang="zh-CN" b="1" dirty="0">
                <a:latin typeface="Courier New" panose="02070309020205020404" pitchFamily="49" charset="0"/>
                <a:cs typeface="Courier New" panose="02070309020205020404" pitchFamily="49" charset="0"/>
              </a:rPr>
              <a:t>sort(lst + 1, lst + n, cmp);</a:t>
            </a:r>
          </a:p>
          <a:p>
            <a:pPr marL="0" indent="0">
              <a:buNone/>
            </a:pPr>
            <a:r>
              <a:rPr lang="sv-SE" altLang="zh-CN" b="1" dirty="0">
                <a:latin typeface="Courier New" panose="02070309020205020404" pitchFamily="49" charset="0"/>
                <a:cs typeface="Courier New" panose="02070309020205020404" pitchFamily="49" charset="0"/>
              </a:rPr>
              <a:t>//</a:t>
            </a:r>
            <a:r>
              <a:rPr lang="zh-CN" altLang="en-US" b="1" dirty="0">
                <a:latin typeface="Courier New" panose="02070309020205020404" pitchFamily="49" charset="0"/>
                <a:cs typeface="Courier New" panose="02070309020205020404" pitchFamily="49" charset="0"/>
              </a:rPr>
              <a:t>基准点是</a:t>
            </a:r>
            <a:r>
              <a:rPr lang="en-US" altLang="zh-CN" b="1" dirty="0" err="1">
                <a:latin typeface="Courier New" panose="02070309020205020404" pitchFamily="49" charset="0"/>
                <a:cs typeface="Courier New" panose="02070309020205020404" pitchFamily="49" charset="0"/>
              </a:rPr>
              <a:t>lst</a:t>
            </a:r>
            <a:r>
              <a:rPr lang="en-US" altLang="zh-CN" b="1" dirty="0">
                <a:latin typeface="Courier New" panose="02070309020205020404" pitchFamily="49" charset="0"/>
                <a:cs typeface="Courier New" panose="02070309020205020404" pitchFamily="49" charset="0"/>
              </a:rPr>
              <a:t>[0],</a:t>
            </a:r>
            <a:r>
              <a:rPr lang="zh-CN" altLang="en-US" b="1" dirty="0">
                <a:latin typeface="Courier New" panose="02070309020205020404" pitchFamily="49" charset="0"/>
                <a:cs typeface="Courier New" panose="02070309020205020404" pitchFamily="49" charset="0"/>
              </a:rPr>
              <a:t>因此需要和</a:t>
            </a:r>
            <a:r>
              <a:rPr lang="en-US" altLang="zh-CN" b="1" dirty="0" err="1">
                <a:latin typeface="Courier New" panose="02070309020205020404" pitchFamily="49" charset="0"/>
                <a:cs typeface="Courier New" panose="02070309020205020404" pitchFamily="49" charset="0"/>
              </a:rPr>
              <a:t>lst</a:t>
            </a:r>
            <a:r>
              <a:rPr lang="en-US" altLang="zh-CN" b="1" dirty="0">
                <a:latin typeface="Courier New" panose="02070309020205020404" pitchFamily="49" charset="0"/>
                <a:cs typeface="Courier New" panose="02070309020205020404" pitchFamily="49" charset="0"/>
              </a:rPr>
              <a:t>[k]</a:t>
            </a:r>
            <a:r>
              <a:rPr lang="zh-CN" altLang="en-US" b="1" dirty="0">
                <a:latin typeface="Courier New" panose="02070309020205020404" pitchFamily="49" charset="0"/>
                <a:cs typeface="Courier New" panose="02070309020205020404" pitchFamily="49" charset="0"/>
              </a:rPr>
              <a:t>交换</a:t>
            </a:r>
            <a:endParaRPr lang="sv-SE" altLang="zh-CN" b="1" dirty="0">
              <a:latin typeface="Courier New" panose="02070309020205020404" pitchFamily="49" charset="0"/>
              <a:cs typeface="Courier New" panose="02070309020205020404" pitchFamily="49" charset="0"/>
            </a:endParaRPr>
          </a:p>
          <a:p>
            <a:pPr marL="0" indent="0">
              <a:buNone/>
            </a:pPr>
            <a:r>
              <a:rPr lang="en-US" altLang="zh-CN" b="1" dirty="0">
                <a:latin typeface="Courier New" panose="02070309020205020404" pitchFamily="49" charset="0"/>
                <a:cs typeface="Courier New" panose="02070309020205020404" pitchFamily="49" charset="0"/>
              </a:rPr>
              <a:t>if(n == 1) { top = 1; </a:t>
            </a:r>
            <a:r>
              <a:rPr lang="en-US" altLang="zh-CN" b="1" dirty="0" err="1">
                <a:latin typeface="Courier New" panose="02070309020205020404" pitchFamily="49" charset="0"/>
                <a:cs typeface="Courier New" panose="02070309020205020404" pitchFamily="49" charset="0"/>
              </a:rPr>
              <a:t>stk</a:t>
            </a:r>
            <a:r>
              <a:rPr lang="en-US" altLang="zh-CN" b="1" dirty="0">
                <a:latin typeface="Courier New" panose="02070309020205020404" pitchFamily="49" charset="0"/>
                <a:cs typeface="Courier New" panose="02070309020205020404" pitchFamily="49" charset="0"/>
              </a:rPr>
              <a:t>[0] = 0; return ; }</a:t>
            </a:r>
          </a:p>
          <a:p>
            <a:pPr marL="0" indent="0">
              <a:buNone/>
            </a:pPr>
            <a:r>
              <a:rPr lang="en-US" altLang="zh-CN" b="1" dirty="0">
                <a:latin typeface="Courier New" panose="02070309020205020404" pitchFamily="49" charset="0"/>
                <a:cs typeface="Courier New" panose="02070309020205020404" pitchFamily="49" charset="0"/>
              </a:rPr>
              <a:t>if(n == 2) { top = 2; </a:t>
            </a:r>
            <a:r>
              <a:rPr lang="en-US" altLang="zh-CN" b="1" dirty="0" err="1">
                <a:latin typeface="Courier New" panose="02070309020205020404" pitchFamily="49" charset="0"/>
                <a:cs typeface="Courier New" panose="02070309020205020404" pitchFamily="49" charset="0"/>
              </a:rPr>
              <a:t>stk</a:t>
            </a:r>
            <a:r>
              <a:rPr lang="en-US" altLang="zh-CN" b="1" dirty="0">
                <a:latin typeface="Courier New" panose="02070309020205020404" pitchFamily="49" charset="0"/>
                <a:cs typeface="Courier New" panose="02070309020205020404" pitchFamily="49" charset="0"/>
              </a:rPr>
              <a:t>[0] = 0; </a:t>
            </a:r>
            <a:r>
              <a:rPr lang="en-US" altLang="zh-CN" b="1" dirty="0" err="1">
                <a:latin typeface="Courier New" panose="02070309020205020404" pitchFamily="49" charset="0"/>
                <a:cs typeface="Courier New" panose="02070309020205020404" pitchFamily="49" charset="0"/>
              </a:rPr>
              <a:t>stk</a:t>
            </a:r>
            <a:r>
              <a:rPr lang="en-US" altLang="zh-CN" b="1" dirty="0">
                <a:latin typeface="Courier New" panose="02070309020205020404" pitchFamily="49" charset="0"/>
                <a:cs typeface="Courier New" panose="02070309020205020404" pitchFamily="49" charset="0"/>
              </a:rPr>
              <a:t>[1] = 1; return ; }</a:t>
            </a:r>
          </a:p>
          <a:p>
            <a:pPr marL="0" indent="0">
              <a:buNone/>
            </a:pPr>
            <a:r>
              <a:rPr lang="en-US" altLang="zh-CN" b="1" dirty="0">
                <a:latin typeface="Courier New" panose="02070309020205020404" pitchFamily="49" charset="0"/>
                <a:cs typeface="Courier New" panose="02070309020205020404" pitchFamily="49" charset="0"/>
              </a:rPr>
              <a:t>//</a:t>
            </a:r>
            <a:r>
              <a:rPr lang="zh-CN" altLang="en-US" b="1" dirty="0">
                <a:latin typeface="Courier New" panose="02070309020205020404" pitchFamily="49" charset="0"/>
                <a:cs typeface="Courier New" panose="02070309020205020404" pitchFamily="49" charset="0"/>
              </a:rPr>
              <a:t>若仅有</a:t>
            </a:r>
            <a:r>
              <a:rPr lang="en-US" altLang="zh-CN" b="1" dirty="0">
                <a:latin typeface="Courier New" panose="02070309020205020404" pitchFamily="49" charset="0"/>
                <a:cs typeface="Courier New" panose="02070309020205020404" pitchFamily="49" charset="0"/>
              </a:rPr>
              <a:t>1</a:t>
            </a:r>
            <a:r>
              <a:rPr lang="zh-CN" altLang="en-US" b="1" dirty="0">
                <a:latin typeface="Courier New" panose="02070309020205020404" pitchFamily="49" charset="0"/>
                <a:cs typeface="Courier New" panose="02070309020205020404" pitchFamily="49" charset="0"/>
              </a:rPr>
              <a:t>或</a:t>
            </a:r>
            <a:r>
              <a:rPr lang="en-US" altLang="zh-CN" b="1" dirty="0">
                <a:latin typeface="Courier New" panose="02070309020205020404" pitchFamily="49" charset="0"/>
                <a:cs typeface="Courier New" panose="02070309020205020404" pitchFamily="49" charset="0"/>
              </a:rPr>
              <a:t>2</a:t>
            </a:r>
            <a:r>
              <a:rPr lang="zh-CN" altLang="en-US" b="1" dirty="0">
                <a:latin typeface="Courier New" panose="02070309020205020404" pitchFamily="49" charset="0"/>
                <a:cs typeface="Courier New" panose="02070309020205020404" pitchFamily="49" charset="0"/>
              </a:rPr>
              <a:t>个点，根本无法构成凸包（多边形至少</a:t>
            </a:r>
            <a:r>
              <a:rPr lang="en-US" altLang="zh-CN" b="1" dirty="0">
                <a:latin typeface="Courier New" panose="02070309020205020404" pitchFamily="49" charset="0"/>
                <a:cs typeface="Courier New" panose="02070309020205020404" pitchFamily="49" charset="0"/>
              </a:rPr>
              <a:t>3</a:t>
            </a:r>
            <a:r>
              <a:rPr lang="zh-CN" altLang="en-US" b="1" dirty="0">
                <a:latin typeface="Courier New" panose="02070309020205020404" pitchFamily="49" charset="0"/>
                <a:cs typeface="Courier New" panose="02070309020205020404" pitchFamily="49" charset="0"/>
              </a:rPr>
              <a:t>个点）</a:t>
            </a:r>
            <a:endParaRPr lang="en-US" altLang="zh-CN" b="1" dirty="0">
              <a:latin typeface="Courier New" panose="02070309020205020404" pitchFamily="49" charset="0"/>
              <a:cs typeface="Courier New" panose="02070309020205020404" pitchFamily="49" charset="0"/>
            </a:endParaRPr>
          </a:p>
          <a:p>
            <a:pPr marL="0" indent="0">
              <a:buNone/>
            </a:pPr>
            <a:r>
              <a:rPr lang="sv-SE" altLang="zh-CN" b="1" dirty="0">
                <a:latin typeface="Courier New" panose="02070309020205020404" pitchFamily="49" charset="0"/>
                <a:cs typeface="Courier New" panose="02070309020205020404" pitchFamily="49" charset="0"/>
              </a:rPr>
              <a:t>//</a:t>
            </a:r>
            <a:r>
              <a:rPr lang="zh-CN" altLang="en-US" b="1" dirty="0">
                <a:latin typeface="Courier New" panose="02070309020205020404" pitchFamily="49" charset="0"/>
                <a:cs typeface="Courier New" panose="02070309020205020404" pitchFamily="49" charset="0"/>
              </a:rPr>
              <a:t>因此特判，直接返回</a:t>
            </a:r>
            <a:endParaRPr lang="sv-SE" altLang="zh-CN"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73921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EB8BC9-519E-4C03-A138-0E10B4981F64}"/>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凸包</a:t>
            </a:r>
            <a:r>
              <a:rPr lang="en-US" altLang="zh-CN" b="1" dirty="0">
                <a:latin typeface="微软雅黑" panose="020B0503020204020204" pitchFamily="34" charset="-122"/>
                <a:ea typeface="微软雅黑" panose="020B0503020204020204" pitchFamily="34" charset="-122"/>
              </a:rPr>
              <a:t>·Graham Scan·</a:t>
            </a:r>
            <a:r>
              <a:rPr lang="zh-CN" altLang="en-US" b="1" dirty="0">
                <a:latin typeface="微软雅黑" panose="020B0503020204020204" pitchFamily="34" charset="-122"/>
                <a:ea typeface="微软雅黑" panose="020B0503020204020204" pitchFamily="34" charset="-122"/>
              </a:rPr>
              <a:t>函数实现</a:t>
            </a:r>
            <a:endParaRPr lang="zh-CN" altLang="en-US" dirty="0"/>
          </a:p>
        </p:txBody>
      </p:sp>
      <p:sp>
        <p:nvSpPr>
          <p:cNvPr id="3" name="内容占位符 2">
            <a:extLst>
              <a:ext uri="{FF2B5EF4-FFF2-40B4-BE49-F238E27FC236}">
                <a16:creationId xmlns:a16="http://schemas.microsoft.com/office/drawing/2014/main" id="{139A76F8-F23B-4E61-B022-9779A9F6D73F}"/>
              </a:ext>
            </a:extLst>
          </p:cNvPr>
          <p:cNvSpPr>
            <a:spLocks noGrp="1"/>
          </p:cNvSpPr>
          <p:nvPr>
            <p:ph idx="1"/>
          </p:nvPr>
        </p:nvSpPr>
        <p:spPr>
          <a:xfrm>
            <a:off x="838200" y="1825624"/>
            <a:ext cx="10515600" cy="5032375"/>
          </a:xfrm>
        </p:spPr>
        <p:txBody>
          <a:bodyPr>
            <a:normAutofit fontScale="85000" lnSpcReduction="20000"/>
          </a:bodyPr>
          <a:lstStyle/>
          <a:p>
            <a:pPr marL="0" indent="0">
              <a:buNone/>
            </a:pPr>
            <a:r>
              <a:rPr lang="en-US" altLang="zh-CN" b="1"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上接</a:t>
            </a:r>
            <a:r>
              <a:rPr lang="en-US" altLang="zh-CN" b="1" dirty="0">
                <a:latin typeface="Courier New" panose="02070309020205020404" pitchFamily="49" charset="0"/>
                <a:cs typeface="Courier New" panose="02070309020205020404" pitchFamily="49" charset="0"/>
              </a:rPr>
              <a:t>Graham</a:t>
            </a:r>
            <a:r>
              <a:rPr lang="zh-CN" altLang="en-US" b="1" dirty="0">
                <a:latin typeface="Courier New" panose="02070309020205020404" pitchFamily="49" charset="0"/>
                <a:cs typeface="Courier New" panose="02070309020205020404" pitchFamily="49" charset="0"/>
              </a:rPr>
              <a:t>函数</a:t>
            </a:r>
            <a:endParaRPr lang="en-US" altLang="zh-CN" b="1" dirty="0">
              <a:latin typeface="Courier New" panose="02070309020205020404" pitchFamily="49" charset="0"/>
              <a:cs typeface="Courier New" panose="02070309020205020404" pitchFamily="49" charset="0"/>
            </a:endParaRPr>
          </a:p>
          <a:p>
            <a:pPr marL="0" indent="0">
              <a:buNone/>
            </a:pPr>
            <a:r>
              <a:rPr lang="en-US" altLang="zh-CN" b="1" dirty="0" err="1">
                <a:latin typeface="Courier New" panose="02070309020205020404" pitchFamily="49" charset="0"/>
                <a:cs typeface="Courier New" panose="02070309020205020404" pitchFamily="49" charset="0"/>
              </a:rPr>
              <a:t>stk</a:t>
            </a:r>
            <a:r>
              <a:rPr lang="en-US" altLang="zh-CN" b="1" dirty="0">
                <a:latin typeface="Courier New" panose="02070309020205020404" pitchFamily="49" charset="0"/>
                <a:cs typeface="Courier New" panose="02070309020205020404" pitchFamily="49" charset="0"/>
              </a:rPr>
              <a:t>[0] = 0; </a:t>
            </a:r>
            <a:r>
              <a:rPr lang="en-US" altLang="zh-CN" b="1" dirty="0" err="1">
                <a:latin typeface="Courier New" panose="02070309020205020404" pitchFamily="49" charset="0"/>
                <a:cs typeface="Courier New" panose="02070309020205020404" pitchFamily="49" charset="0"/>
              </a:rPr>
              <a:t>stk</a:t>
            </a:r>
            <a:r>
              <a:rPr lang="en-US" altLang="zh-CN" b="1" dirty="0">
                <a:latin typeface="Courier New" panose="02070309020205020404" pitchFamily="49" charset="0"/>
                <a:cs typeface="Courier New" panose="02070309020205020404" pitchFamily="49" charset="0"/>
              </a:rPr>
              <a:t>[1] = 1;  top = 2;</a:t>
            </a:r>
          </a:p>
          <a:p>
            <a:pPr marL="0" indent="0">
              <a:buNone/>
            </a:pPr>
            <a:r>
              <a:rPr lang="en-US" altLang="zh-CN" b="1" dirty="0">
                <a:latin typeface="Courier New" panose="02070309020205020404" pitchFamily="49" charset="0"/>
                <a:cs typeface="Courier New" panose="02070309020205020404" pitchFamily="49" charset="0"/>
              </a:rPr>
              <a:t>for(int </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 = 2; </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 &lt; n; ++</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 {</a:t>
            </a:r>
          </a:p>
          <a:p>
            <a:pPr marL="0" indent="0">
              <a:buNone/>
            </a:pPr>
            <a:r>
              <a:rPr lang="en-US" altLang="zh-CN" b="1" dirty="0">
                <a:latin typeface="Courier New" panose="02070309020205020404" pitchFamily="49" charset="0"/>
                <a:cs typeface="Courier New" panose="02070309020205020404" pitchFamily="49" charset="0"/>
              </a:rPr>
              <a:t>    while(top &gt; 1 &amp;&amp; </a:t>
            </a:r>
            <a:br>
              <a:rPr lang="en-US" altLang="zh-CN" b="1" dirty="0">
                <a:latin typeface="Courier New" panose="02070309020205020404" pitchFamily="49" charset="0"/>
                <a:cs typeface="Courier New" panose="02070309020205020404" pitchFamily="49" charset="0"/>
              </a:rPr>
            </a:br>
            <a:r>
              <a:rPr lang="en-US" altLang="zh-CN" b="1" dirty="0">
                <a:latin typeface="Courier New" panose="02070309020205020404" pitchFamily="49" charset="0"/>
                <a:cs typeface="Courier New" panose="02070309020205020404" pitchFamily="49" charset="0"/>
              </a:rPr>
              <a:t>Cross( </a:t>
            </a:r>
            <a:r>
              <a:rPr lang="en-US" altLang="zh-CN" b="1" dirty="0" err="1">
                <a:latin typeface="Courier New" panose="02070309020205020404" pitchFamily="49" charset="0"/>
                <a:cs typeface="Courier New" panose="02070309020205020404" pitchFamily="49" charset="0"/>
              </a:rPr>
              <a:t>lst</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stk</a:t>
            </a:r>
            <a:r>
              <a:rPr lang="en-US" altLang="zh-CN" b="1" dirty="0">
                <a:latin typeface="Courier New" panose="02070309020205020404" pitchFamily="49" charset="0"/>
                <a:cs typeface="Courier New" panose="02070309020205020404" pitchFamily="49" charset="0"/>
              </a:rPr>
              <a:t>[top-1]] - </a:t>
            </a:r>
            <a:r>
              <a:rPr lang="en-US" altLang="zh-CN" b="1" dirty="0" err="1">
                <a:latin typeface="Courier New" panose="02070309020205020404" pitchFamily="49" charset="0"/>
                <a:cs typeface="Courier New" panose="02070309020205020404" pitchFamily="49" charset="0"/>
              </a:rPr>
              <a:t>lst</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stk</a:t>
            </a:r>
            <a:r>
              <a:rPr lang="en-US" altLang="zh-CN" b="1" dirty="0">
                <a:latin typeface="Courier New" panose="02070309020205020404" pitchFamily="49" charset="0"/>
                <a:cs typeface="Courier New" panose="02070309020205020404" pitchFamily="49" charset="0"/>
              </a:rPr>
              <a:t>[top - 2]], </a:t>
            </a:r>
            <a:br>
              <a:rPr lang="en-US" altLang="zh-CN" b="1" dirty="0">
                <a:latin typeface="Courier New" panose="02070309020205020404" pitchFamily="49" charset="0"/>
                <a:cs typeface="Courier New" panose="02070309020205020404" pitchFamily="49" charset="0"/>
              </a:rPr>
            </a:b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lst</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 - </a:t>
            </a:r>
            <a:r>
              <a:rPr lang="en-US" altLang="zh-CN" b="1" dirty="0" err="1">
                <a:latin typeface="Courier New" panose="02070309020205020404" pitchFamily="49" charset="0"/>
                <a:cs typeface="Courier New" panose="02070309020205020404" pitchFamily="49" charset="0"/>
              </a:rPr>
              <a:t>lst</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stk</a:t>
            </a:r>
            <a:r>
              <a:rPr lang="en-US" altLang="zh-CN" b="1" dirty="0">
                <a:latin typeface="Courier New" panose="02070309020205020404" pitchFamily="49" charset="0"/>
                <a:cs typeface="Courier New" panose="02070309020205020404" pitchFamily="49" charset="0"/>
              </a:rPr>
              <a:t>[top - 2]])  &lt;= 0 )  --top;</a:t>
            </a:r>
          </a:p>
          <a:p>
            <a:pPr marL="0" indent="0">
              <a:buNone/>
            </a:pPr>
            <a:r>
              <a:rPr lang="en-US" altLang="zh-CN" b="1" dirty="0">
                <a:latin typeface="Courier New" panose="02070309020205020404" pitchFamily="49" charset="0"/>
                <a:cs typeface="Courier New" panose="02070309020205020404" pitchFamily="49" charset="0"/>
              </a:rPr>
              <a:t>//</a:t>
            </a:r>
            <a:r>
              <a:rPr lang="zh-CN" altLang="en-US" b="1" dirty="0">
                <a:latin typeface="Courier New" panose="02070309020205020404" pitchFamily="49" charset="0"/>
                <a:cs typeface="Courier New" panose="02070309020205020404" pitchFamily="49" charset="0"/>
              </a:rPr>
              <a:t> 依次取栈顶的两个点，判断当前点</a:t>
            </a:r>
            <a:r>
              <a:rPr lang="en-US" altLang="zh-CN" b="1" dirty="0" err="1">
                <a:latin typeface="Courier New" panose="02070309020205020404" pitchFamily="49" charset="0"/>
                <a:cs typeface="Courier New" panose="02070309020205020404" pitchFamily="49" charset="0"/>
              </a:rPr>
              <a:t>i</a:t>
            </a:r>
            <a:r>
              <a:rPr lang="zh-CN" altLang="en-US" b="1" dirty="0">
                <a:latin typeface="Courier New" panose="02070309020205020404" pitchFamily="49" charset="0"/>
                <a:cs typeface="Courier New" panose="02070309020205020404" pitchFamily="49" charset="0"/>
              </a:rPr>
              <a:t>在哪一侧</a:t>
            </a:r>
            <a:endParaRPr lang="en-US" altLang="zh-CN" b="1" dirty="0">
              <a:latin typeface="Courier New" panose="02070309020205020404" pitchFamily="49" charset="0"/>
              <a:cs typeface="Courier New" panose="02070309020205020404" pitchFamily="49" charset="0"/>
            </a:endParaRPr>
          </a:p>
          <a:p>
            <a:pPr marL="0" indent="0">
              <a:buNone/>
            </a:pPr>
            <a:r>
              <a:rPr lang="en-US" altLang="zh-CN" b="1" dirty="0">
                <a:latin typeface="Courier New" panose="02070309020205020404" pitchFamily="49" charset="0"/>
                <a:cs typeface="Courier New" panose="02070309020205020404" pitchFamily="49" charset="0"/>
              </a:rPr>
              <a:t>//</a:t>
            </a:r>
            <a:r>
              <a:rPr lang="zh-CN" altLang="en-US" b="1" dirty="0">
                <a:latin typeface="Courier New" panose="02070309020205020404" pitchFamily="49" charset="0"/>
                <a:cs typeface="Courier New" panose="02070309020205020404" pitchFamily="49" charset="0"/>
              </a:rPr>
              <a:t> 若在右侧，叉积为负，说明栈顶不在凸包上，出栈，直到满足叉积为正，停止出栈</a:t>
            </a:r>
            <a:endParaRPr lang="en-US" altLang="zh-CN" b="1" dirty="0">
              <a:latin typeface="Courier New" panose="02070309020205020404" pitchFamily="49" charset="0"/>
              <a:cs typeface="Courier New" panose="02070309020205020404" pitchFamily="49" charset="0"/>
            </a:endParaRPr>
          </a:p>
          <a:p>
            <a:pPr marL="0" indent="0">
              <a:buNone/>
            </a:pP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stk</a:t>
            </a:r>
            <a:r>
              <a:rPr lang="en-US" altLang="zh-CN" b="1" dirty="0">
                <a:latin typeface="Courier New" panose="02070309020205020404" pitchFamily="49" charset="0"/>
                <a:cs typeface="Courier New" panose="02070309020205020404" pitchFamily="49" charset="0"/>
              </a:rPr>
              <a:t>[top] = </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 // </a:t>
            </a:r>
            <a:r>
              <a:rPr lang="zh-CN" altLang="en-US" b="1" dirty="0">
                <a:latin typeface="Courier New" panose="02070309020205020404" pitchFamily="49" charset="0"/>
                <a:cs typeface="Courier New" panose="02070309020205020404" pitchFamily="49" charset="0"/>
              </a:rPr>
              <a:t>此时满足在左侧，入栈</a:t>
            </a:r>
            <a:endParaRPr lang="en-US" altLang="zh-CN" b="1" dirty="0">
              <a:latin typeface="Courier New" panose="02070309020205020404" pitchFamily="49" charset="0"/>
              <a:cs typeface="Courier New" panose="02070309020205020404" pitchFamily="49" charset="0"/>
            </a:endParaRPr>
          </a:p>
          <a:p>
            <a:pPr marL="0" indent="0">
              <a:buNone/>
            </a:pPr>
            <a:r>
              <a:rPr lang="en-US" altLang="zh-CN" b="1" dirty="0">
                <a:latin typeface="Courier New" panose="02070309020205020404" pitchFamily="49" charset="0"/>
                <a:cs typeface="Courier New" panose="02070309020205020404" pitchFamily="49" charset="0"/>
              </a:rPr>
              <a:t>        top++; //</a:t>
            </a:r>
            <a:r>
              <a:rPr lang="zh-CN" altLang="en-US" b="1" dirty="0">
                <a:latin typeface="Courier New" panose="02070309020205020404" pitchFamily="49" charset="0"/>
                <a:cs typeface="Courier New" panose="02070309020205020404" pitchFamily="49" charset="0"/>
              </a:rPr>
              <a:t>栈顶标记</a:t>
            </a:r>
            <a:r>
              <a:rPr lang="en-US" altLang="zh-CN" b="1" dirty="0">
                <a:latin typeface="Courier New" panose="02070309020205020404" pitchFamily="49" charset="0"/>
                <a:cs typeface="Courier New" panose="02070309020205020404" pitchFamily="49" charset="0"/>
              </a:rPr>
              <a:t>++</a:t>
            </a:r>
          </a:p>
          <a:p>
            <a:pPr marL="0" indent="0">
              <a:buNone/>
            </a:pPr>
            <a:r>
              <a:rPr lang="en-US" altLang="zh-CN" b="1" dirty="0">
                <a:latin typeface="Courier New" panose="02070309020205020404" pitchFamily="49" charset="0"/>
                <a:cs typeface="Courier New" panose="02070309020205020404" pitchFamily="49" charset="0"/>
              </a:rPr>
              <a:t>    }</a:t>
            </a:r>
          </a:p>
          <a:p>
            <a:pPr marL="0" indent="0">
              <a:buNone/>
            </a:pPr>
            <a:r>
              <a:rPr lang="en-US" altLang="zh-CN" b="1" dirty="0">
                <a:latin typeface="Courier New" panose="02070309020205020404" pitchFamily="49" charset="0"/>
                <a:cs typeface="Courier New" panose="02070309020205020404" pitchFamily="49" charset="0"/>
              </a:rPr>
              <a:t>    return ;</a:t>
            </a:r>
          </a:p>
          <a:p>
            <a:pPr marL="0" indent="0">
              <a:buNone/>
            </a:pPr>
            <a:r>
              <a:rPr lang="en-US" altLang="zh-CN" b="1" dirty="0">
                <a:latin typeface="Courier New" panose="02070309020205020404" pitchFamily="49" charset="0"/>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46329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063229-099E-4463-A8B9-453214525E0C}"/>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凸包</a:t>
            </a:r>
            <a:r>
              <a:rPr lang="en-US" altLang="zh-CN" b="1" dirty="0">
                <a:latin typeface="微软雅黑" panose="020B0503020204020204" pitchFamily="34" charset="-122"/>
                <a:ea typeface="微软雅黑" panose="020B0503020204020204" pitchFamily="34" charset="-122"/>
              </a:rPr>
              <a:t>·Andrew</a:t>
            </a:r>
            <a:endParaRPr lang="zh-CN" altLang="en-US" b="1"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16DE8145-DDE7-43A5-B3A3-B80624E98D75}"/>
              </a:ext>
            </a:extLst>
          </p:cNvPr>
          <p:cNvSpPr>
            <a:spLocks noGrp="1"/>
          </p:cNvSpPr>
          <p:nvPr>
            <p:ph idx="1"/>
          </p:nvPr>
        </p:nvSpPr>
        <p:spPr/>
        <p:txBody>
          <a:bodyPr/>
          <a:lstStyle/>
          <a:p>
            <a:r>
              <a:rPr lang="en-US" altLang="zh-CN" dirty="0"/>
              <a:t>Andrew</a:t>
            </a:r>
            <a:r>
              <a:rPr lang="zh-CN" altLang="en-US" dirty="0"/>
              <a:t>算法相较于</a:t>
            </a:r>
            <a:r>
              <a:rPr lang="en-US" altLang="zh-CN" dirty="0" err="1"/>
              <a:t>GrahamScan</a:t>
            </a:r>
            <a:r>
              <a:rPr lang="zh-CN" altLang="en-US" dirty="0"/>
              <a:t>算法，省略了极角排序这一步骤，改用普通的点坐标排序。采用 </a:t>
            </a:r>
            <a:r>
              <a:rPr lang="en-US" altLang="zh-CN" dirty="0"/>
              <a:t>Leftmost Then Lowest </a:t>
            </a:r>
            <a:r>
              <a:rPr lang="zh-CN" altLang="en-US" dirty="0"/>
              <a:t>排序之后的第一个点一定是“最左下角的”，而最后一个点一定是“最右上角的点”。</a:t>
            </a:r>
            <a:endParaRPr lang="en-US" altLang="zh-CN" dirty="0"/>
          </a:p>
          <a:p>
            <a:r>
              <a:rPr lang="zh-CN" altLang="en-US" dirty="0"/>
              <a:t>排序后的点，从</a:t>
            </a:r>
            <a:r>
              <a:rPr lang="en-US" altLang="zh-CN" dirty="0"/>
              <a:t>P1</a:t>
            </a:r>
            <a:r>
              <a:rPr lang="zh-CN" altLang="en-US" dirty="0"/>
              <a:t>、</a:t>
            </a:r>
            <a:r>
              <a:rPr lang="en-US" altLang="zh-CN" dirty="0"/>
              <a:t>P2</a:t>
            </a:r>
            <a:r>
              <a:rPr lang="zh-CN" altLang="en-US" dirty="0"/>
              <a:t>开始，仍然按照“在左侧即入栈，在右侧则出栈”的原则计算凸包，直到遇到</a:t>
            </a:r>
            <a:r>
              <a:rPr lang="en-US" altLang="zh-CN" dirty="0" err="1"/>
              <a:t>Pn</a:t>
            </a:r>
            <a:r>
              <a:rPr lang="zh-CN" altLang="en-US" dirty="0"/>
              <a:t>为止。此时求出的是下凸包。</a:t>
            </a:r>
            <a:endParaRPr lang="en-US" altLang="zh-CN" dirty="0"/>
          </a:p>
          <a:p>
            <a:r>
              <a:rPr lang="zh-CN" altLang="en-US" dirty="0"/>
              <a:t>反之，再从</a:t>
            </a:r>
            <a:r>
              <a:rPr lang="en-US" altLang="zh-CN" dirty="0" err="1"/>
              <a:t>Pn</a:t>
            </a:r>
            <a:r>
              <a:rPr lang="zh-CN" altLang="en-US" dirty="0"/>
              <a:t>与</a:t>
            </a:r>
            <a:r>
              <a:rPr lang="en-US" altLang="zh-CN" dirty="0"/>
              <a:t>Pn-1</a:t>
            </a:r>
            <a:r>
              <a:rPr lang="zh-CN" altLang="en-US" dirty="0"/>
              <a:t>开始，按照“在左侧即入栈，在右侧则出栈”的原则计算凸包，遇到</a:t>
            </a:r>
            <a:r>
              <a:rPr lang="en-US" altLang="zh-CN" dirty="0"/>
              <a:t>P1</a:t>
            </a:r>
            <a:r>
              <a:rPr lang="zh-CN" altLang="en-US" dirty="0"/>
              <a:t>为止，此时求出的是上凸包。</a:t>
            </a:r>
            <a:endParaRPr lang="en-US" altLang="zh-CN" dirty="0"/>
          </a:p>
          <a:p>
            <a:r>
              <a:rPr lang="zh-CN" altLang="en-US" dirty="0"/>
              <a:t>二者结合，即可得到完整的凸包。</a:t>
            </a:r>
          </a:p>
        </p:txBody>
      </p:sp>
    </p:spTree>
    <p:extLst>
      <p:ext uri="{BB962C8B-B14F-4D97-AF65-F5344CB8AC3E}">
        <p14:creationId xmlns:p14="http://schemas.microsoft.com/office/powerpoint/2010/main" val="3565952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ACBFA-A296-420D-B005-A76E0B4CBB56}"/>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凸包</a:t>
            </a:r>
            <a:r>
              <a:rPr lang="en-US" altLang="zh-CN" b="1" dirty="0">
                <a:latin typeface="微软雅黑" panose="020B0503020204020204" pitchFamily="34" charset="-122"/>
                <a:ea typeface="微软雅黑" panose="020B0503020204020204" pitchFamily="34" charset="-122"/>
              </a:rPr>
              <a:t>·Andrew</a:t>
            </a:r>
            <a:endParaRPr lang="zh-CN" altLang="en-US" dirty="0"/>
          </a:p>
        </p:txBody>
      </p:sp>
      <p:sp>
        <p:nvSpPr>
          <p:cNvPr id="3" name="内容占位符 2">
            <a:extLst>
              <a:ext uri="{FF2B5EF4-FFF2-40B4-BE49-F238E27FC236}">
                <a16:creationId xmlns:a16="http://schemas.microsoft.com/office/drawing/2014/main" id="{AAC20734-2CA1-48C4-962A-F64667528743}"/>
              </a:ext>
            </a:extLst>
          </p:cNvPr>
          <p:cNvSpPr>
            <a:spLocks noGrp="1"/>
          </p:cNvSpPr>
          <p:nvPr>
            <p:ph idx="1"/>
          </p:nvPr>
        </p:nvSpPr>
        <p:spPr>
          <a:xfrm>
            <a:off x="838200" y="1409350"/>
            <a:ext cx="10515600" cy="5083525"/>
          </a:xfrm>
        </p:spPr>
        <p:txBody>
          <a:bodyPr>
            <a:normAutofit/>
          </a:bodyPr>
          <a:lstStyle/>
          <a:p>
            <a:r>
              <a:rPr lang="zh-CN" altLang="en-US" dirty="0"/>
              <a:t>虽然抛弃了极角序，但普通的点排序仍然需要时间。扫描枚举点的过程是线性的，因此</a:t>
            </a:r>
            <a:r>
              <a:rPr lang="en-US" altLang="zh-CN" dirty="0"/>
              <a:t>Andrew</a:t>
            </a:r>
            <a:r>
              <a:rPr lang="zh-CN" altLang="en-US" dirty="0"/>
              <a:t>算法的时间复杂度也是</a:t>
            </a:r>
            <a:r>
              <a:rPr lang="en-US" altLang="zh-CN" dirty="0"/>
              <a:t>O(</a:t>
            </a:r>
            <a:r>
              <a:rPr lang="en-US" altLang="zh-CN" dirty="0" err="1"/>
              <a:t>nlogn</a:t>
            </a:r>
            <a:r>
              <a:rPr lang="zh-CN" altLang="en-US" dirty="0"/>
              <a:t>）</a:t>
            </a:r>
            <a:endParaRPr lang="en-US" altLang="zh-CN" dirty="0"/>
          </a:p>
          <a:p>
            <a:endParaRPr lang="en-US" altLang="zh-CN" dirty="0"/>
          </a:p>
          <a:p>
            <a:r>
              <a:rPr lang="zh-CN" altLang="en-US" dirty="0"/>
              <a:t>相比较而言，</a:t>
            </a:r>
            <a:r>
              <a:rPr lang="en-US" altLang="zh-CN" dirty="0"/>
              <a:t>Andrew</a:t>
            </a:r>
            <a:r>
              <a:rPr lang="zh-CN" altLang="en-US" dirty="0"/>
              <a:t>算法更加直观，写起来也比较方便，也更加稳定。如果是比赛时遇到凸包的题，可以考虑直接将模板打上去再进行微调。</a:t>
            </a:r>
            <a:endParaRPr lang="en-US" altLang="zh-CN" dirty="0"/>
          </a:p>
          <a:p>
            <a:endParaRPr lang="en-US" altLang="zh-CN" dirty="0"/>
          </a:p>
          <a:p>
            <a:r>
              <a:rPr lang="zh-CN" altLang="en-US" dirty="0"/>
              <a:t>以下省略：</a:t>
            </a:r>
            <a:r>
              <a:rPr lang="en-US" altLang="zh-CN" dirty="0"/>
              <a:t>struct Point</a:t>
            </a:r>
            <a:r>
              <a:rPr lang="zh-CN" altLang="en-US" dirty="0"/>
              <a:t>；</a:t>
            </a:r>
            <a:r>
              <a:rPr lang="en-US" altLang="zh-CN" dirty="0"/>
              <a:t>typedef Vector; Vector operator -; bool operator&lt;(</a:t>
            </a:r>
            <a:r>
              <a:rPr lang="en-US" altLang="zh-CN" dirty="0" err="1"/>
              <a:t>Point,Point</a:t>
            </a:r>
            <a:r>
              <a:rPr lang="en-US" altLang="zh-CN" dirty="0"/>
              <a:t>);double Cross(Vector, Vector); </a:t>
            </a:r>
            <a:r>
              <a:rPr lang="zh-CN" altLang="en-US" dirty="0"/>
              <a:t>相关函数可在之前的</a:t>
            </a:r>
            <a:r>
              <a:rPr lang="en-US" altLang="zh-CN" dirty="0"/>
              <a:t>PPT</a:t>
            </a:r>
            <a:r>
              <a:rPr lang="zh-CN" altLang="en-US" dirty="0"/>
              <a:t>页面中寻找。</a:t>
            </a:r>
          </a:p>
        </p:txBody>
      </p:sp>
    </p:spTree>
    <p:extLst>
      <p:ext uri="{BB962C8B-B14F-4D97-AF65-F5344CB8AC3E}">
        <p14:creationId xmlns:p14="http://schemas.microsoft.com/office/powerpoint/2010/main" val="329166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875812-6CD9-489B-8213-80C0850669E9}"/>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凸包</a:t>
            </a:r>
            <a:r>
              <a:rPr lang="en-US" altLang="zh-CN" b="1" dirty="0">
                <a:latin typeface="微软雅黑" panose="020B0503020204020204" pitchFamily="34" charset="-122"/>
                <a:ea typeface="微软雅黑" panose="020B0503020204020204" pitchFamily="34" charset="-122"/>
              </a:rPr>
              <a:t>·Andrew</a:t>
            </a:r>
            <a:endParaRPr lang="zh-CN" altLang="en-US" dirty="0"/>
          </a:p>
        </p:txBody>
      </p:sp>
      <p:sp>
        <p:nvSpPr>
          <p:cNvPr id="3" name="内容占位符 2">
            <a:extLst>
              <a:ext uri="{FF2B5EF4-FFF2-40B4-BE49-F238E27FC236}">
                <a16:creationId xmlns:a16="http://schemas.microsoft.com/office/drawing/2014/main" id="{368E8FF2-7B09-442A-9BDD-106F74690E77}"/>
              </a:ext>
            </a:extLst>
          </p:cNvPr>
          <p:cNvSpPr>
            <a:spLocks noGrp="1"/>
          </p:cNvSpPr>
          <p:nvPr>
            <p:ph idx="1"/>
          </p:nvPr>
        </p:nvSpPr>
        <p:spPr>
          <a:xfrm>
            <a:off x="838200" y="1384184"/>
            <a:ext cx="10515600" cy="5473816"/>
          </a:xfrm>
        </p:spPr>
        <p:txBody>
          <a:bodyPr>
            <a:normAutofit fontScale="70000" lnSpcReduction="20000"/>
          </a:bodyPr>
          <a:lstStyle/>
          <a:p>
            <a:pPr marL="0" indent="0">
              <a:buNone/>
            </a:pPr>
            <a:r>
              <a:rPr lang="en-US" altLang="zh-CN" b="1" dirty="0">
                <a:latin typeface="Courier New" panose="02070309020205020404" pitchFamily="49" charset="0"/>
                <a:cs typeface="Courier New" panose="02070309020205020404" pitchFamily="49" charset="0"/>
              </a:rPr>
              <a:t>int </a:t>
            </a:r>
            <a:r>
              <a:rPr lang="en-US" altLang="zh-CN" b="1" dirty="0" err="1">
                <a:latin typeface="Courier New" panose="02070309020205020404" pitchFamily="49" charset="0"/>
                <a:cs typeface="Courier New" panose="02070309020205020404" pitchFamily="49" charset="0"/>
              </a:rPr>
              <a:t>ConvexHull</a:t>
            </a:r>
            <a:r>
              <a:rPr lang="en-US" altLang="zh-CN" b="1" dirty="0">
                <a:latin typeface="Courier New" panose="02070309020205020404" pitchFamily="49" charset="0"/>
                <a:cs typeface="Courier New" panose="02070309020205020404" pitchFamily="49" charset="0"/>
              </a:rPr>
              <a:t>(Point* p, int n, Point* </a:t>
            </a:r>
            <a:r>
              <a:rPr lang="en-US" altLang="zh-CN" b="1" dirty="0" err="1">
                <a:latin typeface="Courier New" panose="02070309020205020404" pitchFamily="49" charset="0"/>
                <a:cs typeface="Courier New" panose="02070309020205020404" pitchFamily="49" charset="0"/>
              </a:rPr>
              <a:t>ch</a:t>
            </a:r>
            <a:r>
              <a:rPr lang="en-US" altLang="zh-CN" b="1" dirty="0">
                <a:latin typeface="Courier New" panose="02070309020205020404" pitchFamily="49" charset="0"/>
                <a:cs typeface="Courier New" panose="02070309020205020404" pitchFamily="49" charset="0"/>
              </a:rPr>
              <a:t>) {</a:t>
            </a:r>
          </a:p>
          <a:p>
            <a:pPr marL="0" indent="0">
              <a:buNone/>
            </a:pPr>
            <a:r>
              <a:rPr lang="en-US" altLang="zh-CN" b="1" dirty="0">
                <a:latin typeface="Courier New" panose="02070309020205020404" pitchFamily="49" charset="0"/>
                <a:cs typeface="Courier New" panose="02070309020205020404" pitchFamily="49" charset="0"/>
              </a:rPr>
              <a:t>    sort(p, </a:t>
            </a:r>
            <a:r>
              <a:rPr lang="en-US" altLang="zh-CN" b="1" dirty="0" err="1">
                <a:latin typeface="Courier New" panose="02070309020205020404" pitchFamily="49" charset="0"/>
                <a:cs typeface="Courier New" panose="02070309020205020404" pitchFamily="49" charset="0"/>
              </a:rPr>
              <a:t>p+n</a:t>
            </a:r>
            <a:r>
              <a:rPr lang="en-US" altLang="zh-CN" b="1" dirty="0">
                <a:latin typeface="Courier New" panose="02070309020205020404" pitchFamily="49" charset="0"/>
                <a:cs typeface="Courier New" panose="02070309020205020404" pitchFamily="49" charset="0"/>
              </a:rPr>
              <a:t>);  int m = 0; //</a:t>
            </a:r>
            <a:r>
              <a:rPr lang="zh-CN" altLang="en-US" b="1" dirty="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p[]</a:t>
            </a:r>
            <a:r>
              <a:rPr lang="zh-CN" altLang="en-US" b="1" dirty="0">
                <a:latin typeface="Courier New" panose="02070309020205020404" pitchFamily="49" charset="0"/>
                <a:cs typeface="Courier New" panose="02070309020205020404" pitchFamily="49" charset="0"/>
              </a:rPr>
              <a:t>保存点坐标，</a:t>
            </a:r>
            <a:r>
              <a:rPr lang="en-US" altLang="zh-CN" b="1" dirty="0" err="1">
                <a:latin typeface="Courier New" panose="02070309020205020404" pitchFamily="49" charset="0"/>
                <a:cs typeface="Courier New" panose="02070309020205020404" pitchFamily="49" charset="0"/>
              </a:rPr>
              <a:t>ch</a:t>
            </a:r>
            <a:r>
              <a:rPr lang="en-US" altLang="zh-CN" b="1" dirty="0">
                <a:latin typeface="Courier New" panose="02070309020205020404" pitchFamily="49" charset="0"/>
                <a:cs typeface="Courier New" panose="02070309020205020404" pitchFamily="49" charset="0"/>
              </a:rPr>
              <a:t>[]</a:t>
            </a:r>
            <a:r>
              <a:rPr lang="zh-CN" altLang="en-US" b="1" dirty="0">
                <a:latin typeface="Courier New" panose="02070309020205020404" pitchFamily="49" charset="0"/>
                <a:cs typeface="Courier New" panose="02070309020205020404" pitchFamily="49" charset="0"/>
              </a:rPr>
              <a:t>保存凸包，</a:t>
            </a:r>
            <a:r>
              <a:rPr lang="en-US" altLang="zh-CN" b="1" dirty="0">
                <a:latin typeface="Courier New" panose="02070309020205020404" pitchFamily="49" charset="0"/>
                <a:cs typeface="Courier New" panose="02070309020205020404" pitchFamily="49" charset="0"/>
              </a:rPr>
              <a:t>sort</a:t>
            </a:r>
            <a:r>
              <a:rPr lang="zh-CN" altLang="en-US" b="1" dirty="0">
                <a:latin typeface="Courier New" panose="02070309020205020404" pitchFamily="49" charset="0"/>
                <a:cs typeface="Courier New" panose="02070309020205020404" pitchFamily="49" charset="0"/>
              </a:rPr>
              <a:t>排序</a:t>
            </a:r>
            <a:endParaRPr lang="en-US" altLang="zh-CN" b="1" dirty="0">
              <a:latin typeface="Courier New" panose="02070309020205020404" pitchFamily="49" charset="0"/>
              <a:cs typeface="Courier New" panose="02070309020205020404" pitchFamily="49" charset="0"/>
            </a:endParaRPr>
          </a:p>
          <a:p>
            <a:pPr marL="0" indent="0">
              <a:buNone/>
            </a:pPr>
            <a:r>
              <a:rPr lang="en-US" altLang="zh-CN" b="1" dirty="0">
                <a:latin typeface="Courier New" panose="02070309020205020404" pitchFamily="49" charset="0"/>
                <a:cs typeface="Courier New" panose="02070309020205020404" pitchFamily="49" charset="0"/>
              </a:rPr>
              <a:t>    for(int </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 = 0; </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 &lt; n; ++</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 {</a:t>
            </a:r>
          </a:p>
          <a:p>
            <a:pPr marL="0" indent="0">
              <a:buNone/>
            </a:pPr>
            <a:r>
              <a:rPr lang="en-US" altLang="zh-CN" b="1" dirty="0">
                <a:latin typeface="Courier New" panose="02070309020205020404" pitchFamily="49" charset="0"/>
                <a:cs typeface="Courier New" panose="02070309020205020404" pitchFamily="49" charset="0"/>
              </a:rPr>
              <a:t>        while(m&gt;1 &amp;&amp; Cross(</a:t>
            </a:r>
            <a:r>
              <a:rPr lang="en-US" altLang="zh-CN" b="1" dirty="0" err="1">
                <a:latin typeface="Courier New" panose="02070309020205020404" pitchFamily="49" charset="0"/>
                <a:cs typeface="Courier New" panose="02070309020205020404" pitchFamily="49" charset="0"/>
              </a:rPr>
              <a:t>ch</a:t>
            </a:r>
            <a:r>
              <a:rPr lang="en-US" altLang="zh-CN" b="1" dirty="0">
                <a:latin typeface="Courier New" panose="02070309020205020404" pitchFamily="49" charset="0"/>
                <a:cs typeface="Courier New" panose="02070309020205020404" pitchFamily="49" charset="0"/>
              </a:rPr>
              <a:t>[m-1]-</a:t>
            </a:r>
            <a:r>
              <a:rPr lang="en-US" altLang="zh-CN" b="1" dirty="0" err="1">
                <a:latin typeface="Courier New" panose="02070309020205020404" pitchFamily="49" charset="0"/>
                <a:cs typeface="Courier New" panose="02070309020205020404" pitchFamily="49" charset="0"/>
              </a:rPr>
              <a:t>ch</a:t>
            </a:r>
            <a:r>
              <a:rPr lang="en-US" altLang="zh-CN" b="1" dirty="0">
                <a:latin typeface="Courier New" panose="02070309020205020404" pitchFamily="49" charset="0"/>
                <a:cs typeface="Courier New" panose="02070309020205020404" pitchFamily="49" charset="0"/>
              </a:rPr>
              <a:t>[m-2], p[</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ch</a:t>
            </a:r>
            <a:r>
              <a:rPr lang="en-US" altLang="zh-CN" b="1" dirty="0">
                <a:latin typeface="Courier New" panose="02070309020205020404" pitchFamily="49" charset="0"/>
                <a:cs typeface="Courier New" panose="02070309020205020404" pitchFamily="49" charset="0"/>
              </a:rPr>
              <a:t>[m-2])&lt;0) m--;</a:t>
            </a:r>
          </a:p>
          <a:p>
            <a:pPr marL="0" indent="0">
              <a:buNone/>
            </a:pP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ch</a:t>
            </a:r>
            <a:r>
              <a:rPr lang="en-US" altLang="zh-CN" b="1" dirty="0">
                <a:latin typeface="Courier New" panose="02070309020205020404" pitchFamily="49" charset="0"/>
                <a:cs typeface="Courier New" panose="02070309020205020404" pitchFamily="49" charset="0"/>
              </a:rPr>
              <a:t>[m++] = p[</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a:t>
            </a:r>
          </a:p>
          <a:p>
            <a:pPr marL="0" indent="0">
              <a:buNone/>
            </a:pPr>
            <a:r>
              <a:rPr lang="en-US" altLang="zh-CN" b="1"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从</a:t>
            </a:r>
            <a:r>
              <a:rPr lang="en-US" altLang="zh-CN" b="1" dirty="0">
                <a:latin typeface="Courier New" panose="02070309020205020404" pitchFamily="49" charset="0"/>
                <a:cs typeface="Courier New" panose="02070309020205020404" pitchFamily="49" charset="0"/>
              </a:rPr>
              <a:t>0</a:t>
            </a:r>
            <a:r>
              <a:rPr lang="zh-CN" altLang="en-US" b="1" dirty="0">
                <a:latin typeface="Courier New" panose="02070309020205020404" pitchFamily="49" charset="0"/>
                <a:cs typeface="Courier New" panose="02070309020205020404" pitchFamily="49" charset="0"/>
              </a:rPr>
              <a:t>到</a:t>
            </a:r>
            <a:r>
              <a:rPr lang="en-US" altLang="zh-CN" b="1" dirty="0">
                <a:latin typeface="Courier New" panose="02070309020205020404" pitchFamily="49" charset="0"/>
                <a:cs typeface="Courier New" panose="02070309020205020404" pitchFamily="49" charset="0"/>
              </a:rPr>
              <a:t>n</a:t>
            </a:r>
            <a:r>
              <a:rPr lang="zh-CN" altLang="en-US" b="1" dirty="0">
                <a:latin typeface="Courier New" panose="02070309020205020404" pitchFamily="49" charset="0"/>
                <a:cs typeface="Courier New" panose="02070309020205020404" pitchFamily="49" charset="0"/>
              </a:rPr>
              <a:t>，即从左下到右上，逆时针左旋方向，求出下凸包</a:t>
            </a:r>
            <a:endParaRPr lang="en-US" altLang="zh-CN" b="1" dirty="0">
              <a:latin typeface="Courier New" panose="02070309020205020404" pitchFamily="49" charset="0"/>
              <a:cs typeface="Courier New" panose="02070309020205020404" pitchFamily="49" charset="0"/>
            </a:endParaRPr>
          </a:p>
          <a:p>
            <a:pPr marL="0" indent="0">
              <a:buNone/>
            </a:pPr>
            <a:r>
              <a:rPr lang="en-US" altLang="zh-CN" b="1" dirty="0">
                <a:latin typeface="Courier New" panose="02070309020205020404" pitchFamily="49" charset="0"/>
                <a:cs typeface="Courier New" panose="02070309020205020404" pitchFamily="49" charset="0"/>
              </a:rPr>
              <a:t>    int k = m;</a:t>
            </a:r>
          </a:p>
          <a:p>
            <a:pPr marL="0" indent="0">
              <a:buNone/>
            </a:pPr>
            <a:r>
              <a:rPr lang="en-US" altLang="zh-CN" b="1" dirty="0">
                <a:latin typeface="Courier New" panose="02070309020205020404" pitchFamily="49" charset="0"/>
                <a:cs typeface="Courier New" panose="02070309020205020404" pitchFamily="49" charset="0"/>
              </a:rPr>
              <a:t>    for(int </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 = n-2; </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&gt;= 0; --</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 {</a:t>
            </a:r>
          </a:p>
          <a:p>
            <a:pPr marL="0" indent="0">
              <a:buNone/>
            </a:pPr>
            <a:r>
              <a:rPr lang="en-US" altLang="zh-CN" b="1" dirty="0">
                <a:latin typeface="Courier New" panose="02070309020205020404" pitchFamily="49" charset="0"/>
                <a:cs typeface="Courier New" panose="02070309020205020404" pitchFamily="49" charset="0"/>
              </a:rPr>
              <a:t>        while(m&gt;k &amp;&amp; Cross(</a:t>
            </a:r>
            <a:r>
              <a:rPr lang="en-US" altLang="zh-CN" b="1" dirty="0" err="1">
                <a:latin typeface="Courier New" panose="02070309020205020404" pitchFamily="49" charset="0"/>
                <a:cs typeface="Courier New" panose="02070309020205020404" pitchFamily="49" charset="0"/>
              </a:rPr>
              <a:t>ch</a:t>
            </a:r>
            <a:r>
              <a:rPr lang="en-US" altLang="zh-CN" b="1" dirty="0">
                <a:latin typeface="Courier New" panose="02070309020205020404" pitchFamily="49" charset="0"/>
                <a:cs typeface="Courier New" panose="02070309020205020404" pitchFamily="49" charset="0"/>
              </a:rPr>
              <a:t>[m-1]-</a:t>
            </a:r>
            <a:r>
              <a:rPr lang="en-US" altLang="zh-CN" b="1" dirty="0" err="1">
                <a:latin typeface="Courier New" panose="02070309020205020404" pitchFamily="49" charset="0"/>
                <a:cs typeface="Courier New" panose="02070309020205020404" pitchFamily="49" charset="0"/>
              </a:rPr>
              <a:t>ch</a:t>
            </a:r>
            <a:r>
              <a:rPr lang="en-US" altLang="zh-CN" b="1" dirty="0">
                <a:latin typeface="Courier New" panose="02070309020205020404" pitchFamily="49" charset="0"/>
                <a:cs typeface="Courier New" panose="02070309020205020404" pitchFamily="49" charset="0"/>
              </a:rPr>
              <a:t>[m-2], p[</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ch</a:t>
            </a:r>
            <a:r>
              <a:rPr lang="en-US" altLang="zh-CN" b="1" dirty="0">
                <a:latin typeface="Courier New" panose="02070309020205020404" pitchFamily="49" charset="0"/>
                <a:cs typeface="Courier New" panose="02070309020205020404" pitchFamily="49" charset="0"/>
              </a:rPr>
              <a:t>[m-2])&lt;0) m--;</a:t>
            </a:r>
          </a:p>
          <a:p>
            <a:pPr marL="0" indent="0">
              <a:buNone/>
            </a:pP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ch</a:t>
            </a:r>
            <a:r>
              <a:rPr lang="en-US" altLang="zh-CN" b="1" dirty="0">
                <a:latin typeface="Courier New" panose="02070309020205020404" pitchFamily="49" charset="0"/>
                <a:cs typeface="Courier New" panose="02070309020205020404" pitchFamily="49" charset="0"/>
              </a:rPr>
              <a:t>[m++] = p[</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a:t>
            </a:r>
          </a:p>
          <a:p>
            <a:pPr marL="0" indent="0">
              <a:buNone/>
            </a:pPr>
            <a:r>
              <a:rPr lang="en-US" altLang="zh-CN" b="1"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从</a:t>
            </a:r>
            <a:r>
              <a:rPr lang="en-US" altLang="zh-CN" b="1" dirty="0">
                <a:latin typeface="Courier New" panose="02070309020205020404" pitchFamily="49" charset="0"/>
                <a:cs typeface="Courier New" panose="02070309020205020404" pitchFamily="49" charset="0"/>
              </a:rPr>
              <a:t>n</a:t>
            </a:r>
            <a:r>
              <a:rPr lang="zh-CN" altLang="en-US" b="1" dirty="0">
                <a:latin typeface="Courier New" panose="02070309020205020404" pitchFamily="49" charset="0"/>
                <a:cs typeface="Courier New" panose="02070309020205020404" pitchFamily="49" charset="0"/>
              </a:rPr>
              <a:t>到</a:t>
            </a:r>
            <a:r>
              <a:rPr lang="en-US" altLang="zh-CN" b="1" dirty="0">
                <a:latin typeface="Courier New" panose="02070309020205020404" pitchFamily="49" charset="0"/>
                <a:cs typeface="Courier New" panose="02070309020205020404" pitchFamily="49" charset="0"/>
              </a:rPr>
              <a:t>0</a:t>
            </a:r>
            <a:r>
              <a:rPr lang="zh-CN" altLang="en-US" b="1" dirty="0">
                <a:latin typeface="Courier New" panose="02070309020205020404" pitchFamily="49" charset="0"/>
                <a:cs typeface="Courier New" panose="02070309020205020404" pitchFamily="49" charset="0"/>
              </a:rPr>
              <a:t>，即从右上到左下，逆时针左旋方向，求出上凸包</a:t>
            </a:r>
            <a:endParaRPr lang="en-US" altLang="zh-CN" b="1" dirty="0">
              <a:latin typeface="Courier New" panose="02070309020205020404" pitchFamily="49" charset="0"/>
              <a:cs typeface="Courier New" panose="02070309020205020404" pitchFamily="49" charset="0"/>
            </a:endParaRPr>
          </a:p>
          <a:p>
            <a:pPr marL="0" indent="0">
              <a:buNone/>
            </a:pPr>
            <a:r>
              <a:rPr lang="en-US" altLang="zh-CN" b="1" dirty="0">
                <a:latin typeface="Courier New" panose="02070309020205020404" pitchFamily="49" charset="0"/>
                <a:cs typeface="Courier New" panose="02070309020205020404" pitchFamily="49" charset="0"/>
              </a:rPr>
              <a:t>    if(n &gt; 1) --m;</a:t>
            </a:r>
          </a:p>
          <a:p>
            <a:pPr marL="0" indent="0">
              <a:buNone/>
            </a:pPr>
            <a:r>
              <a:rPr lang="en-US" altLang="zh-CN" b="1" dirty="0">
                <a:latin typeface="Courier New" panose="02070309020205020404" pitchFamily="49" charset="0"/>
                <a:cs typeface="Courier New" panose="02070309020205020404" pitchFamily="49" charset="0"/>
              </a:rPr>
              <a:t>    return m; //m</a:t>
            </a:r>
            <a:r>
              <a:rPr lang="zh-CN" altLang="en-US" b="1" dirty="0">
                <a:latin typeface="Courier New" panose="02070309020205020404" pitchFamily="49" charset="0"/>
                <a:cs typeface="Courier New" panose="02070309020205020404" pitchFamily="49" charset="0"/>
              </a:rPr>
              <a:t>为凸包上的点个数</a:t>
            </a:r>
            <a:endParaRPr lang="en-US" altLang="zh-CN" b="1" dirty="0">
              <a:latin typeface="Courier New" panose="02070309020205020404" pitchFamily="49" charset="0"/>
              <a:cs typeface="Courier New" panose="02070309020205020404" pitchFamily="49" charset="0"/>
            </a:endParaRPr>
          </a:p>
          <a:p>
            <a:pPr marL="0" indent="0">
              <a:buNone/>
            </a:pPr>
            <a:r>
              <a:rPr lang="en-US" altLang="zh-CN"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41670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9D552-FBC0-4AE2-89B0-B84DF6FFE202}"/>
              </a:ext>
            </a:extLst>
          </p:cNvPr>
          <p:cNvSpPr>
            <a:spLocks noGrp="1"/>
          </p:cNvSpPr>
          <p:nvPr>
            <p:ph type="title"/>
          </p:nvPr>
        </p:nvSpPr>
        <p:spPr/>
        <p:txBody>
          <a:bodyPr/>
          <a:lstStyle/>
          <a:p>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例题 </a:t>
            </a:r>
            <a:r>
              <a:rPr lang="en-US" altLang="zh-CN" b="1" dirty="0">
                <a:latin typeface="微软雅黑" panose="020B0503020204020204" pitchFamily="34" charset="-122"/>
                <a:ea typeface="微软雅黑" panose="020B0503020204020204" pitchFamily="34" charset="-122"/>
              </a:rPr>
              <a:t>POJ1113-Wall】</a:t>
            </a:r>
            <a:endParaRPr lang="zh-CN" altLang="en-US" b="1"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0C3359FC-BFB9-4B8E-A17B-A2041F721B6E}"/>
              </a:ext>
            </a:extLst>
          </p:cNvPr>
          <p:cNvSpPr>
            <a:spLocks noGrp="1"/>
          </p:cNvSpPr>
          <p:nvPr>
            <p:ph idx="1"/>
          </p:nvPr>
        </p:nvSpPr>
        <p:spPr/>
        <p:txBody>
          <a:bodyPr/>
          <a:lstStyle/>
          <a:p>
            <a:r>
              <a:rPr lang="en-US" altLang="zh-CN" dirty="0"/>
              <a:t>【</a:t>
            </a:r>
            <a:r>
              <a:rPr lang="zh-CN" altLang="en-US" dirty="0"/>
              <a:t>题目大意</a:t>
            </a:r>
            <a:r>
              <a:rPr lang="en-US" altLang="zh-CN" dirty="0"/>
              <a:t>】</a:t>
            </a:r>
            <a:r>
              <a:rPr lang="zh-CN" altLang="en-US" dirty="0"/>
              <a:t>国王需要给城堡建围墙，城堡是由</a:t>
            </a:r>
            <a:r>
              <a:rPr lang="en-US" altLang="zh-CN" dirty="0"/>
              <a:t>n</a:t>
            </a:r>
            <a:r>
              <a:rPr lang="zh-CN" altLang="en-US" dirty="0"/>
              <a:t>个顶点构成的多边形，以坐标形式给出。围墙距离城堡的边界至少要</a:t>
            </a:r>
            <a:r>
              <a:rPr lang="en-US" altLang="zh-CN" dirty="0"/>
              <a:t>L</a:t>
            </a:r>
            <a:r>
              <a:rPr lang="zh-CN" altLang="en-US" dirty="0"/>
              <a:t>米。给出城堡坐标，求满足条件的围墙至少多长。</a:t>
            </a:r>
            <a:endParaRPr lang="en-US" altLang="zh-CN" dirty="0"/>
          </a:p>
          <a:p>
            <a:endParaRPr lang="en-US" altLang="zh-CN" dirty="0"/>
          </a:p>
          <a:p>
            <a:r>
              <a:rPr lang="en-US" altLang="zh-CN" dirty="0"/>
              <a:t>【</a:t>
            </a:r>
            <a:r>
              <a:rPr lang="zh-CN" altLang="en-US" dirty="0"/>
              <a:t>输入</a:t>
            </a:r>
            <a:r>
              <a:rPr lang="en-US" altLang="zh-CN" dirty="0"/>
              <a:t>】</a:t>
            </a:r>
            <a:r>
              <a:rPr lang="zh-CN" altLang="en-US" dirty="0"/>
              <a:t>第一行两个整数</a:t>
            </a:r>
            <a:r>
              <a:rPr lang="en-US" altLang="zh-CN" dirty="0"/>
              <a:t>n</a:t>
            </a:r>
            <a:r>
              <a:rPr lang="zh-CN" altLang="en-US" dirty="0"/>
              <a:t>和</a:t>
            </a:r>
            <a:r>
              <a:rPr lang="en-US" altLang="zh-CN" dirty="0"/>
              <a:t>L</a:t>
            </a:r>
            <a:r>
              <a:rPr lang="zh-CN" altLang="en-US" dirty="0"/>
              <a:t>表示</a:t>
            </a:r>
            <a:r>
              <a:rPr lang="en-US" altLang="zh-CN" dirty="0"/>
              <a:t>n</a:t>
            </a:r>
            <a:r>
              <a:rPr lang="zh-CN" altLang="en-US" dirty="0"/>
              <a:t>个顶点，最少距离为</a:t>
            </a:r>
            <a:r>
              <a:rPr lang="en-US" altLang="zh-CN" dirty="0"/>
              <a:t>L</a:t>
            </a:r>
            <a:r>
              <a:rPr lang="zh-CN" altLang="en-US" dirty="0"/>
              <a:t>米。下面</a:t>
            </a:r>
            <a:r>
              <a:rPr lang="en-US" altLang="zh-CN" dirty="0"/>
              <a:t>n</a:t>
            </a:r>
            <a:r>
              <a:rPr lang="zh-CN" altLang="en-US" dirty="0"/>
              <a:t>行每行两个数字表示坐标</a:t>
            </a:r>
            <a:endParaRPr lang="en-US" altLang="zh-CN" dirty="0"/>
          </a:p>
          <a:p>
            <a:endParaRPr lang="en-US" altLang="zh-CN" dirty="0"/>
          </a:p>
          <a:p>
            <a:r>
              <a:rPr lang="en-US" altLang="zh-CN" dirty="0"/>
              <a:t>【</a:t>
            </a:r>
            <a:r>
              <a:rPr lang="zh-CN" altLang="en-US" dirty="0"/>
              <a:t>输出</a:t>
            </a:r>
            <a:r>
              <a:rPr lang="en-US" altLang="zh-CN" dirty="0"/>
              <a:t>】</a:t>
            </a:r>
            <a:r>
              <a:rPr lang="zh-CN" altLang="en-US" dirty="0"/>
              <a:t>输出一个数字表示围墙的最小长度。</a:t>
            </a:r>
          </a:p>
        </p:txBody>
      </p:sp>
    </p:spTree>
    <p:extLst>
      <p:ext uri="{BB962C8B-B14F-4D97-AF65-F5344CB8AC3E}">
        <p14:creationId xmlns:p14="http://schemas.microsoft.com/office/powerpoint/2010/main" val="1260701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3665BD-EBDF-4D92-BFE5-F684FCA767DF}"/>
              </a:ext>
            </a:extLst>
          </p:cNvPr>
          <p:cNvSpPr>
            <a:spLocks noGrp="1"/>
          </p:cNvSpPr>
          <p:nvPr>
            <p:ph type="title"/>
          </p:nvPr>
        </p:nvSpPr>
        <p:spPr/>
        <p:txBody>
          <a:bodyPr/>
          <a:lstStyle/>
          <a:p>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例题 </a:t>
            </a:r>
            <a:r>
              <a:rPr lang="en-US" altLang="zh-CN" b="1" dirty="0">
                <a:latin typeface="微软雅黑" panose="020B0503020204020204" pitchFamily="34" charset="-122"/>
                <a:ea typeface="微软雅黑" panose="020B0503020204020204" pitchFamily="34" charset="-122"/>
              </a:rPr>
              <a:t>POJ1113-Wall】</a:t>
            </a:r>
            <a:endParaRPr lang="zh-CN" altLang="en-US" dirty="0"/>
          </a:p>
        </p:txBody>
      </p:sp>
      <p:sp>
        <p:nvSpPr>
          <p:cNvPr id="3" name="内容占位符 2">
            <a:extLst>
              <a:ext uri="{FF2B5EF4-FFF2-40B4-BE49-F238E27FC236}">
                <a16:creationId xmlns:a16="http://schemas.microsoft.com/office/drawing/2014/main" id="{F51BDC95-3F08-407D-A169-A3711C39D3AC}"/>
              </a:ext>
            </a:extLst>
          </p:cNvPr>
          <p:cNvSpPr>
            <a:spLocks noGrp="1"/>
          </p:cNvSpPr>
          <p:nvPr>
            <p:ph idx="1"/>
          </p:nvPr>
        </p:nvSpPr>
        <p:spPr/>
        <p:txBody>
          <a:bodyPr/>
          <a:lstStyle/>
          <a:p>
            <a:r>
              <a:rPr lang="zh-CN" altLang="en-US" dirty="0"/>
              <a:t>就是凸包，很容易理解。由于围墙到城堡的距离都至少为</a:t>
            </a:r>
            <a:r>
              <a:rPr lang="en-US" altLang="zh-CN" dirty="0"/>
              <a:t>L</a:t>
            </a:r>
            <a:r>
              <a:rPr lang="zh-CN" altLang="en-US" dirty="0"/>
              <a:t>，如果城堡有凹处，直接等距扩大</a:t>
            </a:r>
            <a:r>
              <a:rPr lang="en-US" altLang="zh-CN" dirty="0"/>
              <a:t>L</a:t>
            </a:r>
            <a:r>
              <a:rPr lang="zh-CN" altLang="en-US" dirty="0"/>
              <a:t>米是不划算的，所以先求凸包，再将凸包的边向外扩大</a:t>
            </a:r>
            <a:r>
              <a:rPr lang="en-US" altLang="zh-CN" dirty="0"/>
              <a:t>L</a:t>
            </a:r>
            <a:r>
              <a:rPr lang="zh-CN" altLang="en-US" dirty="0"/>
              <a:t>米的距离。</a:t>
            </a:r>
            <a:endParaRPr lang="en-US" altLang="zh-CN" dirty="0"/>
          </a:p>
          <a:p>
            <a:r>
              <a:rPr lang="zh-CN" altLang="en-US" dirty="0"/>
              <a:t>此时，围墙的直线部分计算完毕，长度就是凸包的周长。这些直线围墙对应的是“距离城堡的边</a:t>
            </a:r>
            <a:r>
              <a:rPr lang="en-US" altLang="zh-CN" dirty="0"/>
              <a:t>L</a:t>
            </a:r>
            <a:r>
              <a:rPr lang="zh-CN" altLang="en-US" dirty="0"/>
              <a:t>米”。然而围墙的各段需要连接起来，对应的是“距离城堡的边界点</a:t>
            </a:r>
            <a:r>
              <a:rPr lang="en-US" altLang="zh-CN" dirty="0"/>
              <a:t>L</a:t>
            </a:r>
            <a:r>
              <a:rPr lang="zh-CN" altLang="en-US" dirty="0"/>
              <a:t>米”，此时用半径为</a:t>
            </a:r>
            <a:r>
              <a:rPr lang="en-US" altLang="zh-CN" dirty="0"/>
              <a:t>L</a:t>
            </a:r>
            <a:r>
              <a:rPr lang="zh-CN" altLang="en-US" dirty="0"/>
              <a:t>的圆弧连接即可。由于凸包的凸多边形性质，各个圆弧段加在一起必定是一个完整的圆。</a:t>
            </a:r>
            <a:endParaRPr lang="en-US" altLang="zh-CN" dirty="0"/>
          </a:p>
          <a:p>
            <a:r>
              <a:rPr lang="zh-CN" altLang="en-US" dirty="0"/>
              <a:t>因此本题求解：求凸包，然后按顺序求凸包内相邻两点的距离求和，再加上</a:t>
            </a:r>
            <a:r>
              <a:rPr lang="en-US" altLang="zh-CN" dirty="0"/>
              <a:t>2πL</a:t>
            </a:r>
            <a:r>
              <a:rPr lang="zh-CN" altLang="en-US" dirty="0"/>
              <a:t>就得到答案。</a:t>
            </a:r>
          </a:p>
        </p:txBody>
      </p:sp>
    </p:spTree>
    <p:extLst>
      <p:ext uri="{BB962C8B-B14F-4D97-AF65-F5344CB8AC3E}">
        <p14:creationId xmlns:p14="http://schemas.microsoft.com/office/powerpoint/2010/main" val="2684828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BCB1D-A29E-4B29-8A72-B3672624F81E}"/>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平面最远点对</a:t>
            </a:r>
          </a:p>
        </p:txBody>
      </p:sp>
      <p:sp>
        <p:nvSpPr>
          <p:cNvPr id="3" name="内容占位符 2">
            <a:extLst>
              <a:ext uri="{FF2B5EF4-FFF2-40B4-BE49-F238E27FC236}">
                <a16:creationId xmlns:a16="http://schemas.microsoft.com/office/drawing/2014/main" id="{E4FF7881-B1C5-466A-98D9-38D97D24FE9C}"/>
              </a:ext>
            </a:extLst>
          </p:cNvPr>
          <p:cNvSpPr>
            <a:spLocks noGrp="1"/>
          </p:cNvSpPr>
          <p:nvPr>
            <p:ph idx="1"/>
          </p:nvPr>
        </p:nvSpPr>
        <p:spPr/>
        <p:txBody>
          <a:bodyPr/>
          <a:lstStyle/>
          <a:p>
            <a:r>
              <a:rPr lang="zh-CN" altLang="en-US" dirty="0"/>
              <a:t>平面最远点对问题指：给定平面上若干个点，求距离最远的两个点的距离。对于这两个点，称之为</a:t>
            </a:r>
            <a:r>
              <a:rPr lang="zh-CN" altLang="en-US" b="1" dirty="0"/>
              <a:t>最远点对</a:t>
            </a:r>
            <a:r>
              <a:rPr lang="zh-CN" altLang="en-US" dirty="0"/>
              <a:t>。</a:t>
            </a:r>
            <a:endParaRPr lang="en-US" altLang="zh-CN" dirty="0"/>
          </a:p>
          <a:p>
            <a:endParaRPr lang="en-US" altLang="zh-CN" dirty="0"/>
          </a:p>
          <a:p>
            <a:r>
              <a:rPr lang="zh-CN" altLang="en-US" dirty="0"/>
              <a:t>显然两层循环枚举的</a:t>
            </a:r>
            <a:r>
              <a:rPr lang="en-US" altLang="zh-CN" dirty="0"/>
              <a:t>O(n^2)</a:t>
            </a:r>
            <a:r>
              <a:rPr lang="zh-CN" altLang="en-US" dirty="0"/>
              <a:t>算法是不可取的。</a:t>
            </a:r>
            <a:endParaRPr lang="en-US" altLang="zh-CN" dirty="0"/>
          </a:p>
          <a:p>
            <a:endParaRPr lang="en-US" altLang="zh-CN" dirty="0"/>
          </a:p>
          <a:p>
            <a:r>
              <a:rPr lang="zh-CN" altLang="en-US" dirty="0"/>
              <a:t>通过观察凸包可发现：最远点对必定是在凸包上的两个点。因此可以先求凸包，然后再在凸包点集上进行枚举。证明也很容易证明，从凸包的定义着手即可。但 </a:t>
            </a:r>
            <a:r>
              <a:rPr lang="zh-CN" altLang="en-US" b="1" dirty="0"/>
              <a:t>在凸包点集上的枚举依然可以优化。</a:t>
            </a:r>
          </a:p>
        </p:txBody>
      </p:sp>
    </p:spTree>
    <p:extLst>
      <p:ext uri="{BB962C8B-B14F-4D97-AF65-F5344CB8AC3E}">
        <p14:creationId xmlns:p14="http://schemas.microsoft.com/office/powerpoint/2010/main" val="4263059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8DB52C-9FE3-45B8-A5CB-88B27B77271C}"/>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旋转卡壳</a:t>
            </a:r>
          </a:p>
        </p:txBody>
      </p:sp>
      <p:sp>
        <p:nvSpPr>
          <p:cNvPr id="3" name="内容占位符 2">
            <a:extLst>
              <a:ext uri="{FF2B5EF4-FFF2-40B4-BE49-F238E27FC236}">
                <a16:creationId xmlns:a16="http://schemas.microsoft.com/office/drawing/2014/main" id="{8E6656C1-14BC-49DE-84C4-2B90A9191C64}"/>
              </a:ext>
            </a:extLst>
          </p:cNvPr>
          <p:cNvSpPr>
            <a:spLocks noGrp="1"/>
          </p:cNvSpPr>
          <p:nvPr>
            <p:ph idx="1"/>
          </p:nvPr>
        </p:nvSpPr>
        <p:spPr/>
        <p:txBody>
          <a:bodyPr>
            <a:normAutofit/>
          </a:bodyPr>
          <a:lstStyle/>
          <a:p>
            <a:r>
              <a:rPr lang="en-US" altLang="zh-CN" sz="3600" b="1" dirty="0"/>
              <a:t>/ </a:t>
            </a:r>
            <a:r>
              <a:rPr lang="en-US" altLang="zh-CN" sz="3600" b="1" dirty="0" err="1"/>
              <a:t>xuán</a:t>
            </a:r>
            <a:r>
              <a:rPr lang="en-US" altLang="zh-CN" sz="3600" b="1" dirty="0"/>
              <a:t> </a:t>
            </a:r>
            <a:r>
              <a:rPr lang="en-US" altLang="zh-CN" sz="3600" b="1" dirty="0" err="1"/>
              <a:t>zhuǎn</a:t>
            </a:r>
            <a:r>
              <a:rPr lang="en-US" altLang="zh-CN" sz="3600" b="1" dirty="0"/>
              <a:t> </a:t>
            </a:r>
            <a:r>
              <a:rPr lang="en-US" altLang="zh-CN" sz="3600" b="1" dirty="0" err="1"/>
              <a:t>qiǎ</a:t>
            </a:r>
            <a:r>
              <a:rPr lang="en-US" altLang="zh-CN" sz="3600" b="1" dirty="0"/>
              <a:t> </a:t>
            </a:r>
            <a:r>
              <a:rPr lang="en-US" altLang="zh-CN" sz="3600" b="1" dirty="0" err="1"/>
              <a:t>ké</a:t>
            </a:r>
            <a:r>
              <a:rPr lang="en-US" altLang="zh-CN" sz="3600" b="1" dirty="0"/>
              <a:t> /</a:t>
            </a:r>
          </a:p>
          <a:p>
            <a:endParaRPr lang="en-US" altLang="zh-CN" sz="3600" b="1" dirty="0"/>
          </a:p>
          <a:p>
            <a:r>
              <a:rPr lang="zh-CN" altLang="en-US" sz="3600" dirty="0"/>
              <a:t>旋转卡壳的意思是：利用一对</a:t>
            </a:r>
            <a:br>
              <a:rPr lang="en-US" altLang="zh-CN" sz="3600" dirty="0"/>
            </a:br>
            <a:r>
              <a:rPr lang="zh-CN" altLang="en-US" sz="3600" dirty="0"/>
              <a:t>平行线，夹住凸包，不断旋转，</a:t>
            </a:r>
            <a:br>
              <a:rPr lang="en-US" altLang="zh-CN" sz="3600" dirty="0"/>
            </a:br>
            <a:r>
              <a:rPr lang="zh-CN" altLang="en-US" sz="3600" dirty="0"/>
              <a:t>并借此解决与凸包有关的一些</a:t>
            </a:r>
            <a:br>
              <a:rPr lang="en-US" altLang="zh-CN" sz="3600" dirty="0"/>
            </a:br>
            <a:r>
              <a:rPr lang="zh-CN" altLang="en-US" sz="3600" dirty="0"/>
              <a:t>问题，见右侧的</a:t>
            </a:r>
            <a:r>
              <a:rPr lang="en-US" altLang="zh-CN" sz="3600" dirty="0"/>
              <a:t>gif</a:t>
            </a:r>
            <a:r>
              <a:rPr lang="zh-CN" altLang="en-US" sz="3600" dirty="0"/>
              <a:t>图</a:t>
            </a:r>
            <a:r>
              <a:rPr lang="en-US" altLang="zh-CN" sz="3600" dirty="0"/>
              <a:t>-&gt;.</a:t>
            </a:r>
            <a:br>
              <a:rPr lang="en-US" altLang="zh-CN" sz="3600" dirty="0"/>
            </a:br>
            <a:endParaRPr lang="zh-CN" altLang="en-US" sz="3600" dirty="0"/>
          </a:p>
        </p:txBody>
      </p:sp>
      <p:pic>
        <p:nvPicPr>
          <p:cNvPr id="5" name="图片 4">
            <a:extLst>
              <a:ext uri="{FF2B5EF4-FFF2-40B4-BE49-F238E27FC236}">
                <a16:creationId xmlns:a16="http://schemas.microsoft.com/office/drawing/2014/main" id="{CCFC1F24-9F78-4D0A-8B5C-69422CA03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8445" y="2986881"/>
            <a:ext cx="3714750" cy="2028825"/>
          </a:xfrm>
          <a:prstGeom prst="rect">
            <a:avLst/>
          </a:prstGeom>
        </p:spPr>
      </p:pic>
    </p:spTree>
    <p:extLst>
      <p:ext uri="{BB962C8B-B14F-4D97-AF65-F5344CB8AC3E}">
        <p14:creationId xmlns:p14="http://schemas.microsoft.com/office/powerpoint/2010/main" val="14915956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CD8941-94FD-4A20-B3D7-0EAD645438AC}"/>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旋转卡壳</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最远点对</a:t>
            </a:r>
          </a:p>
        </p:txBody>
      </p:sp>
      <p:sp>
        <p:nvSpPr>
          <p:cNvPr id="3" name="内容占位符 2">
            <a:extLst>
              <a:ext uri="{FF2B5EF4-FFF2-40B4-BE49-F238E27FC236}">
                <a16:creationId xmlns:a16="http://schemas.microsoft.com/office/drawing/2014/main" id="{BEE2E7B0-8DE3-4178-B345-1E4C5DBCB957}"/>
              </a:ext>
            </a:extLst>
          </p:cNvPr>
          <p:cNvSpPr>
            <a:spLocks noGrp="1"/>
          </p:cNvSpPr>
          <p:nvPr>
            <p:ph idx="1"/>
          </p:nvPr>
        </p:nvSpPr>
        <p:spPr/>
        <p:txBody>
          <a:bodyPr/>
          <a:lstStyle/>
          <a:p>
            <a:r>
              <a:rPr lang="zh-CN" altLang="en-US" dirty="0"/>
              <a:t>旋转卡壳可用于解决平面最远点对，多边形直径，多边形宽度等一系列问题，这里我们仅对最远点对做讲解，其他问题仅做基本介绍。</a:t>
            </a:r>
            <a:endParaRPr lang="en-US" altLang="zh-CN" dirty="0"/>
          </a:p>
          <a:p>
            <a:r>
              <a:rPr lang="zh-CN" altLang="en-US" dirty="0"/>
              <a:t>在旋转的过程中，会出现几种情况：</a:t>
            </a:r>
            <a:br>
              <a:rPr lang="en-US" altLang="zh-CN" dirty="0"/>
            </a:br>
            <a:r>
              <a:rPr lang="zh-CN" altLang="en-US" dirty="0"/>
              <a:t>（</a:t>
            </a:r>
            <a:r>
              <a:rPr lang="en-US" altLang="zh-CN" dirty="0"/>
              <a:t>1</a:t>
            </a:r>
            <a:r>
              <a:rPr lang="zh-CN" altLang="en-US" dirty="0"/>
              <a:t>）两</a:t>
            </a:r>
            <a:r>
              <a:rPr lang="zh-CN" altLang="en-US"/>
              <a:t>平行线恰好卡住</a:t>
            </a:r>
            <a:r>
              <a:rPr lang="zh-CN" altLang="en-US" dirty="0"/>
              <a:t>两点</a:t>
            </a:r>
            <a:br>
              <a:rPr lang="en-US" altLang="zh-CN" dirty="0"/>
            </a:br>
            <a:r>
              <a:rPr lang="zh-CN" altLang="en-US" dirty="0"/>
              <a:t>（</a:t>
            </a:r>
            <a:r>
              <a:rPr lang="en-US" altLang="zh-CN" dirty="0"/>
              <a:t>2</a:t>
            </a:r>
            <a:r>
              <a:rPr lang="zh-CN" altLang="en-US" dirty="0"/>
              <a:t>）两平行线卡住一点和一边</a:t>
            </a:r>
            <a:br>
              <a:rPr lang="en-US" altLang="zh-CN" dirty="0"/>
            </a:br>
            <a:r>
              <a:rPr lang="zh-CN" altLang="en-US" dirty="0"/>
              <a:t>（</a:t>
            </a:r>
            <a:r>
              <a:rPr lang="en-US" altLang="zh-CN" dirty="0"/>
              <a:t>3</a:t>
            </a:r>
            <a:r>
              <a:rPr lang="zh-CN" altLang="en-US" dirty="0"/>
              <a:t>）两平行线恰好卡住两边</a:t>
            </a:r>
            <a:endParaRPr lang="en-US" altLang="zh-CN" dirty="0"/>
          </a:p>
          <a:p>
            <a:r>
              <a:rPr lang="zh-CN" altLang="en-US" dirty="0"/>
              <a:t>在求最远点对的过程中，只需要关注情况（</a:t>
            </a:r>
            <a:r>
              <a:rPr lang="en-US" altLang="zh-CN" dirty="0"/>
              <a:t>1</a:t>
            </a:r>
            <a:r>
              <a:rPr lang="zh-CN" altLang="en-US" dirty="0"/>
              <a:t>）即可，因为其他的情况并不会对结果产生影响。</a:t>
            </a:r>
            <a:endParaRPr lang="en-US" altLang="zh-CN" dirty="0"/>
          </a:p>
        </p:txBody>
      </p:sp>
      <p:pic>
        <p:nvPicPr>
          <p:cNvPr id="4" name="图片 3">
            <a:extLst>
              <a:ext uri="{FF2B5EF4-FFF2-40B4-BE49-F238E27FC236}">
                <a16:creationId xmlns:a16="http://schemas.microsoft.com/office/drawing/2014/main" id="{BE3285E0-2DDA-4C6B-AF5D-54D9FF4766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8662" y="2651321"/>
            <a:ext cx="3714750" cy="2028825"/>
          </a:xfrm>
          <a:prstGeom prst="rect">
            <a:avLst/>
          </a:prstGeom>
        </p:spPr>
      </p:pic>
    </p:spTree>
    <p:extLst>
      <p:ext uri="{BB962C8B-B14F-4D97-AF65-F5344CB8AC3E}">
        <p14:creationId xmlns:p14="http://schemas.microsoft.com/office/powerpoint/2010/main" val="46443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255F2-9B07-455B-B71D-5216DAB93077}"/>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前置补充</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三角形</a:t>
            </a:r>
            <a:endParaRPr lang="zh-CN" altLang="en-US" dirty="0"/>
          </a:p>
        </p:txBody>
      </p:sp>
      <p:sp>
        <p:nvSpPr>
          <p:cNvPr id="3" name="内容占位符 2">
            <a:extLst>
              <a:ext uri="{FF2B5EF4-FFF2-40B4-BE49-F238E27FC236}">
                <a16:creationId xmlns:a16="http://schemas.microsoft.com/office/drawing/2014/main" id="{90705654-592B-4590-9AD6-766D349C2E1B}"/>
              </a:ext>
            </a:extLst>
          </p:cNvPr>
          <p:cNvSpPr>
            <a:spLocks noGrp="1"/>
          </p:cNvSpPr>
          <p:nvPr>
            <p:ph idx="1"/>
          </p:nvPr>
        </p:nvSpPr>
        <p:spPr>
          <a:xfrm>
            <a:off x="838200" y="1825624"/>
            <a:ext cx="10515600" cy="4944291"/>
          </a:xfrm>
        </p:spPr>
        <p:txBody>
          <a:bodyPr>
            <a:normAutofit/>
          </a:bodyPr>
          <a:lstStyle/>
          <a:p>
            <a:r>
              <a:rPr lang="en-US" altLang="zh-CN" b="1" dirty="0"/>
              <a:t>【</a:t>
            </a:r>
            <a:r>
              <a:rPr lang="zh-CN" altLang="en-US" b="1" dirty="0"/>
              <a:t>内角与外角</a:t>
            </a:r>
            <a:r>
              <a:rPr lang="en-US" altLang="zh-CN" b="1" dirty="0"/>
              <a:t>】</a:t>
            </a:r>
            <a:br>
              <a:rPr lang="en-US" altLang="zh-CN" dirty="0"/>
            </a:br>
            <a:r>
              <a:rPr lang="zh-CN" altLang="en-US" dirty="0"/>
              <a:t>三角形内角和为</a:t>
            </a:r>
            <a:r>
              <a:rPr lang="en-US" altLang="zh-CN" dirty="0"/>
              <a:t>180°</a:t>
            </a:r>
            <a:r>
              <a:rPr lang="zh-CN" altLang="en-US" dirty="0"/>
              <a:t>；三角形外角</a:t>
            </a:r>
            <a:r>
              <a:rPr lang="en-US" altLang="zh-CN" dirty="0"/>
              <a:t>=</a:t>
            </a:r>
            <a:r>
              <a:rPr lang="zh-CN" altLang="en-US" dirty="0"/>
              <a:t>两不相邻内角和。</a:t>
            </a:r>
            <a:endParaRPr lang="en-US" altLang="zh-CN" dirty="0"/>
          </a:p>
          <a:p>
            <a:r>
              <a:rPr lang="en-US" altLang="zh-CN" b="1" dirty="0"/>
              <a:t>【</a:t>
            </a:r>
            <a:r>
              <a:rPr lang="zh-CN" altLang="en-US" b="1" dirty="0"/>
              <a:t>三角形的分类</a:t>
            </a:r>
            <a:r>
              <a:rPr lang="en-US" altLang="zh-CN" b="1" dirty="0"/>
              <a:t>】</a:t>
            </a:r>
            <a:br>
              <a:rPr lang="en-US" altLang="zh-CN" dirty="0"/>
            </a:br>
            <a:r>
              <a:rPr lang="zh-CN" altLang="en-US" dirty="0"/>
              <a:t>按角分：锐角三角形（三个角≤</a:t>
            </a:r>
            <a:r>
              <a:rPr lang="en-US" altLang="zh-CN" dirty="0"/>
              <a:t>90°)</a:t>
            </a:r>
            <a:r>
              <a:rPr lang="zh-CN" altLang="en-US" dirty="0"/>
              <a:t>、</a:t>
            </a:r>
            <a:r>
              <a:rPr lang="zh-CN" altLang="en-US" b="1" dirty="0">
                <a:latin typeface="微软雅黑" panose="020B0503020204020204" pitchFamily="34" charset="-122"/>
                <a:ea typeface="微软雅黑" panose="020B0503020204020204" pitchFamily="34" charset="-122"/>
              </a:rPr>
              <a:t>直角三角形</a:t>
            </a:r>
            <a:r>
              <a:rPr lang="zh-CN" altLang="en-US" dirty="0"/>
              <a:t>（一个角</a:t>
            </a:r>
            <a:r>
              <a:rPr lang="en-US" altLang="zh-CN" dirty="0"/>
              <a:t>=90°</a:t>
            </a:r>
            <a:r>
              <a:rPr lang="zh-CN" altLang="en-US" dirty="0"/>
              <a:t>）、钝角三角形（一个角</a:t>
            </a:r>
            <a:r>
              <a:rPr lang="en-US" altLang="zh-CN" dirty="0"/>
              <a:t>&gt;90°</a:t>
            </a:r>
            <a:r>
              <a:rPr lang="zh-CN" altLang="en-US" dirty="0"/>
              <a:t>）</a:t>
            </a:r>
            <a:br>
              <a:rPr lang="en-US" altLang="zh-CN" dirty="0"/>
            </a:br>
            <a:r>
              <a:rPr lang="zh-CN" altLang="en-US" dirty="0"/>
              <a:t>按边分：普通三角形、等腰三角形（有两条边长度相等）、等边三角形（三条边长度相等，即</a:t>
            </a:r>
            <a:r>
              <a:rPr lang="en-US" altLang="zh-CN" dirty="0"/>
              <a:t>60° 60° 60°</a:t>
            </a:r>
            <a:r>
              <a:rPr lang="zh-CN" altLang="en-US" dirty="0"/>
              <a:t>三角形）。</a:t>
            </a:r>
            <a:endParaRPr lang="en-US" altLang="zh-CN" dirty="0"/>
          </a:p>
          <a:p>
            <a:r>
              <a:rPr lang="en-US" altLang="zh-CN" b="1" dirty="0"/>
              <a:t>【</a:t>
            </a:r>
            <a:r>
              <a:rPr lang="zh-CN" altLang="en-US" b="1" dirty="0"/>
              <a:t>直角三角形 </a:t>
            </a:r>
            <a:r>
              <a:rPr lang="en-US" altLang="zh-CN" b="1" dirty="0"/>
              <a:t>· </a:t>
            </a:r>
            <a:r>
              <a:rPr lang="zh-CN" altLang="en-US" b="1" dirty="0"/>
              <a:t>对、邻、斜</a:t>
            </a:r>
            <a:r>
              <a:rPr lang="en-US" altLang="zh-CN" b="1" dirty="0"/>
              <a:t>】</a:t>
            </a:r>
            <a:br>
              <a:rPr lang="en-US" altLang="zh-CN" dirty="0"/>
            </a:br>
            <a:r>
              <a:rPr lang="zh-CN" altLang="en-US" dirty="0"/>
              <a:t>对于直角三角形中的某个</a:t>
            </a:r>
            <a:r>
              <a:rPr lang="zh-CN" altLang="en-US" b="1" dirty="0"/>
              <a:t>非直角的角</a:t>
            </a:r>
            <a:r>
              <a:rPr lang="zh-CN" altLang="en-US" dirty="0"/>
              <a:t>，与该角相对的边叫 </a:t>
            </a:r>
            <a:r>
              <a:rPr lang="zh-CN" altLang="en-US" b="1" dirty="0">
                <a:latin typeface="微软雅黑" panose="020B0503020204020204" pitchFamily="34" charset="-122"/>
                <a:ea typeface="微软雅黑" panose="020B0503020204020204" pitchFamily="34" charset="-122"/>
              </a:rPr>
              <a:t>对边</a:t>
            </a:r>
            <a:r>
              <a:rPr lang="zh-CN" altLang="en-US" dirty="0"/>
              <a:t>，直角所对的边叫 </a:t>
            </a:r>
            <a:r>
              <a:rPr lang="zh-CN" altLang="en-US" b="1" dirty="0">
                <a:latin typeface="微软雅黑" panose="020B0503020204020204" pitchFamily="34" charset="-122"/>
                <a:ea typeface="微软雅黑" panose="020B0503020204020204" pitchFamily="34" charset="-122"/>
              </a:rPr>
              <a:t>斜边 </a:t>
            </a:r>
            <a:r>
              <a:rPr lang="zh-CN" altLang="en-US" dirty="0"/>
              <a:t>，与该角相邻的非斜边的边 叫 </a:t>
            </a:r>
            <a:r>
              <a:rPr lang="zh-CN" altLang="en-US" b="1" dirty="0">
                <a:latin typeface="微软雅黑" panose="020B0503020204020204" pitchFamily="34" charset="-122"/>
                <a:ea typeface="微软雅黑" panose="020B0503020204020204" pitchFamily="34" charset="-122"/>
              </a:rPr>
              <a:t>邻边</a:t>
            </a:r>
            <a:r>
              <a:rPr lang="zh-CN" altLang="en-US" dirty="0"/>
              <a:t>。</a:t>
            </a:r>
            <a:br>
              <a:rPr lang="en-US" altLang="zh-CN" dirty="0"/>
            </a:br>
            <a:endParaRPr lang="en-US" altLang="zh-CN" dirty="0"/>
          </a:p>
        </p:txBody>
      </p:sp>
    </p:spTree>
    <p:extLst>
      <p:ext uri="{BB962C8B-B14F-4D97-AF65-F5344CB8AC3E}">
        <p14:creationId xmlns:p14="http://schemas.microsoft.com/office/powerpoint/2010/main" val="2369862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0FE715-F94F-4DF1-9229-6E18B6127B05}"/>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旋转卡壳</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最远点对</a:t>
            </a:r>
            <a:endParaRPr lang="zh-CN" altLang="en-US" dirty="0"/>
          </a:p>
        </p:txBody>
      </p:sp>
      <p:sp>
        <p:nvSpPr>
          <p:cNvPr id="3" name="内容占位符 2">
            <a:extLst>
              <a:ext uri="{FF2B5EF4-FFF2-40B4-BE49-F238E27FC236}">
                <a16:creationId xmlns:a16="http://schemas.microsoft.com/office/drawing/2014/main" id="{7AE35EAD-FFAF-4584-95F9-78A72649AF18}"/>
              </a:ext>
            </a:extLst>
          </p:cNvPr>
          <p:cNvSpPr>
            <a:spLocks noGrp="1"/>
          </p:cNvSpPr>
          <p:nvPr>
            <p:ph idx="1"/>
          </p:nvPr>
        </p:nvSpPr>
        <p:spPr>
          <a:xfrm>
            <a:off x="838200" y="1825624"/>
            <a:ext cx="10515600" cy="4877179"/>
          </a:xfrm>
        </p:spPr>
        <p:txBody>
          <a:bodyPr/>
          <a:lstStyle/>
          <a:p>
            <a:r>
              <a:rPr lang="zh-CN" altLang="en-US" dirty="0"/>
              <a:t>对于凸包，求最远点对，视角固定在某个顶点，考虑与其最远的点的位置。那么，其 “距离</a:t>
            </a:r>
            <a:r>
              <a:rPr lang="en-US" altLang="zh-CN" dirty="0"/>
              <a:t>-</a:t>
            </a:r>
            <a:r>
              <a:rPr lang="zh-CN" altLang="en-US" dirty="0"/>
              <a:t>顶点”函数 必定是一个</a:t>
            </a:r>
            <a:r>
              <a:rPr lang="zh-CN" altLang="en-US" sz="3200" b="1" dirty="0"/>
              <a:t>单峰函数</a:t>
            </a:r>
            <a:r>
              <a:rPr lang="zh-CN" altLang="en-US" dirty="0"/>
              <a:t>。</a:t>
            </a:r>
            <a:endParaRPr lang="en-US" altLang="zh-CN" dirty="0"/>
          </a:p>
          <a:p>
            <a:r>
              <a:rPr lang="zh-CN" altLang="en-US" dirty="0"/>
              <a:t>换言之：从某点出发到其他点的距离，按顺序一定是 </a:t>
            </a:r>
            <a:r>
              <a:rPr lang="zh-CN" altLang="en-US" b="1" dirty="0"/>
              <a:t>先增后降</a:t>
            </a:r>
            <a:r>
              <a:rPr lang="zh-CN" altLang="en-US" dirty="0"/>
              <a:t>。</a:t>
            </a:r>
            <a:endParaRPr lang="en-US" altLang="zh-CN" dirty="0"/>
          </a:p>
          <a:p>
            <a:r>
              <a:rPr lang="zh-CN" altLang="en-US" dirty="0"/>
              <a:t>因此，我们设两个变量</a:t>
            </a:r>
            <a:r>
              <a:rPr lang="en-US" altLang="zh-CN" dirty="0" err="1"/>
              <a:t>i</a:t>
            </a:r>
            <a:r>
              <a:rPr lang="zh-CN" altLang="en-US" dirty="0"/>
              <a:t>与</a:t>
            </a:r>
            <a:r>
              <a:rPr lang="en-US" altLang="zh-CN" dirty="0"/>
              <a:t>j</a:t>
            </a:r>
            <a:r>
              <a:rPr lang="zh-CN" altLang="en-US" dirty="0"/>
              <a:t>用于枚举点，并维护一个距离最大值的变量。</a:t>
            </a:r>
            <a:br>
              <a:rPr lang="en-US" altLang="zh-CN" dirty="0"/>
            </a:br>
            <a:r>
              <a:rPr lang="en-US" altLang="zh-CN" dirty="0"/>
              <a:t>(1) </a:t>
            </a:r>
            <a:r>
              <a:rPr lang="zh-CN" altLang="en-US" dirty="0"/>
              <a:t>如果 </a:t>
            </a:r>
            <a:r>
              <a:rPr lang="en-US" altLang="zh-CN" b="1" dirty="0" err="1">
                <a:latin typeface="微软雅黑" panose="020B0503020204020204" pitchFamily="34" charset="-122"/>
                <a:ea typeface="微软雅黑" panose="020B0503020204020204" pitchFamily="34" charset="-122"/>
              </a:rPr>
              <a:t>i</a:t>
            </a:r>
            <a:r>
              <a:rPr lang="zh-CN" altLang="en-US" b="1" dirty="0">
                <a:latin typeface="微软雅黑" panose="020B0503020204020204" pitchFamily="34" charset="-122"/>
                <a:ea typeface="微软雅黑" panose="020B0503020204020204" pitchFamily="34" charset="-122"/>
              </a:rPr>
              <a:t>到</a:t>
            </a:r>
            <a:r>
              <a:rPr lang="en-US" altLang="zh-CN" b="1" dirty="0">
                <a:latin typeface="微软雅黑" panose="020B0503020204020204" pitchFamily="34" charset="-122"/>
                <a:ea typeface="微软雅黑" panose="020B0503020204020204" pitchFamily="34" charset="-122"/>
              </a:rPr>
              <a:t>j</a:t>
            </a:r>
            <a:r>
              <a:rPr lang="zh-CN" altLang="en-US" b="1" dirty="0">
                <a:latin typeface="微软雅黑" panose="020B0503020204020204" pitchFamily="34" charset="-122"/>
                <a:ea typeface="微软雅黑" panose="020B0503020204020204" pitchFamily="34" charset="-122"/>
              </a:rPr>
              <a:t>的距离 </a:t>
            </a:r>
            <a:r>
              <a:rPr lang="en-US" altLang="zh-CN" b="1" dirty="0">
                <a:latin typeface="微软雅黑" panose="020B0503020204020204" pitchFamily="34" charset="-122"/>
                <a:ea typeface="微软雅黑" panose="020B0503020204020204" pitchFamily="34" charset="-122"/>
              </a:rPr>
              <a:t>&gt;</a:t>
            </a:r>
            <a:r>
              <a:rPr lang="zh-CN" altLang="en-US" dirty="0"/>
              <a:t> </a:t>
            </a:r>
            <a:r>
              <a:rPr lang="en-US" altLang="zh-CN" b="1" dirty="0" err="1">
                <a:latin typeface="微软雅黑" panose="020B0503020204020204" pitchFamily="34" charset="-122"/>
                <a:ea typeface="微软雅黑" panose="020B0503020204020204" pitchFamily="34" charset="-122"/>
              </a:rPr>
              <a:t>i</a:t>
            </a:r>
            <a:r>
              <a:rPr lang="zh-CN" altLang="en-US" b="1" dirty="0">
                <a:latin typeface="微软雅黑" panose="020B0503020204020204" pitchFamily="34" charset="-122"/>
                <a:ea typeface="微软雅黑" panose="020B0503020204020204" pitchFamily="34" charset="-122"/>
              </a:rPr>
              <a:t>到</a:t>
            </a:r>
            <a:r>
              <a:rPr lang="en-US" altLang="zh-CN" b="1" dirty="0">
                <a:latin typeface="微软雅黑" panose="020B0503020204020204" pitchFamily="34" charset="-122"/>
                <a:ea typeface="微软雅黑" panose="020B0503020204020204" pitchFamily="34" charset="-122"/>
              </a:rPr>
              <a:t>j+1</a:t>
            </a:r>
            <a:r>
              <a:rPr lang="zh-CN" altLang="en-US" b="1" dirty="0">
                <a:latin typeface="微软雅黑" panose="020B0503020204020204" pitchFamily="34" charset="-122"/>
                <a:ea typeface="微软雅黑" panose="020B0503020204020204" pitchFamily="34" charset="-122"/>
              </a:rPr>
              <a:t>的距离 </a:t>
            </a:r>
            <a:r>
              <a:rPr lang="en-US" altLang="zh-CN" dirty="0">
                <a:latin typeface="微软雅黑" panose="020B0503020204020204" pitchFamily="34" charset="-122"/>
                <a:ea typeface="微软雅黑" panose="020B0503020204020204" pitchFamily="34" charset="-122"/>
              </a:rPr>
              <a:t>,</a:t>
            </a:r>
            <a:r>
              <a:rPr lang="zh-CN" altLang="en-US" dirty="0"/>
              <a:t>说明距离</a:t>
            </a:r>
            <a:r>
              <a:rPr lang="en-US" altLang="zh-CN" dirty="0" err="1"/>
              <a:t>i</a:t>
            </a:r>
            <a:r>
              <a:rPr lang="zh-CN" altLang="en-US" dirty="0"/>
              <a:t>最远的点就是</a:t>
            </a:r>
            <a:r>
              <a:rPr lang="en-US" altLang="zh-CN" dirty="0"/>
              <a:t>j</a:t>
            </a:r>
            <a:br>
              <a:rPr lang="en-US" altLang="zh-CN" dirty="0"/>
            </a:br>
            <a:r>
              <a:rPr lang="en-US" altLang="zh-CN" dirty="0"/>
              <a:t>(2) </a:t>
            </a:r>
            <a:r>
              <a:rPr lang="zh-CN" altLang="en-US" dirty="0"/>
              <a:t>如果 </a:t>
            </a:r>
            <a:r>
              <a:rPr lang="en-US" altLang="zh-CN" b="1" dirty="0" err="1">
                <a:latin typeface="微软雅黑" panose="020B0503020204020204" pitchFamily="34" charset="-122"/>
                <a:ea typeface="微软雅黑" panose="020B0503020204020204" pitchFamily="34" charset="-122"/>
              </a:rPr>
              <a:t>i</a:t>
            </a:r>
            <a:r>
              <a:rPr lang="zh-CN" altLang="en-US" b="1" dirty="0">
                <a:latin typeface="微软雅黑" panose="020B0503020204020204" pitchFamily="34" charset="-122"/>
                <a:ea typeface="微软雅黑" panose="020B0503020204020204" pitchFamily="34" charset="-122"/>
              </a:rPr>
              <a:t>到</a:t>
            </a:r>
            <a:r>
              <a:rPr lang="en-US" altLang="zh-CN" b="1" dirty="0">
                <a:latin typeface="微软雅黑" panose="020B0503020204020204" pitchFamily="34" charset="-122"/>
                <a:ea typeface="微软雅黑" panose="020B0503020204020204" pitchFamily="34" charset="-122"/>
              </a:rPr>
              <a:t>j</a:t>
            </a:r>
            <a:r>
              <a:rPr lang="zh-CN" altLang="en-US" b="1" dirty="0">
                <a:latin typeface="微软雅黑" panose="020B0503020204020204" pitchFamily="34" charset="-122"/>
                <a:ea typeface="微软雅黑" panose="020B0503020204020204" pitchFamily="34" charset="-122"/>
              </a:rPr>
              <a:t>的距离 ≤</a:t>
            </a:r>
            <a:r>
              <a:rPr lang="zh-CN" altLang="en-US" dirty="0"/>
              <a:t> </a:t>
            </a:r>
            <a:r>
              <a:rPr lang="en-US" altLang="zh-CN" b="1" dirty="0" err="1">
                <a:latin typeface="微软雅黑" panose="020B0503020204020204" pitchFamily="34" charset="-122"/>
                <a:ea typeface="微软雅黑" panose="020B0503020204020204" pitchFamily="34" charset="-122"/>
              </a:rPr>
              <a:t>i</a:t>
            </a:r>
            <a:r>
              <a:rPr lang="zh-CN" altLang="en-US" b="1" dirty="0">
                <a:latin typeface="微软雅黑" panose="020B0503020204020204" pitchFamily="34" charset="-122"/>
                <a:ea typeface="微软雅黑" panose="020B0503020204020204" pitchFamily="34" charset="-122"/>
              </a:rPr>
              <a:t>到</a:t>
            </a:r>
            <a:r>
              <a:rPr lang="en-US" altLang="zh-CN" b="1" dirty="0">
                <a:latin typeface="微软雅黑" panose="020B0503020204020204" pitchFamily="34" charset="-122"/>
                <a:ea typeface="微软雅黑" panose="020B0503020204020204" pitchFamily="34" charset="-122"/>
              </a:rPr>
              <a:t>j+1</a:t>
            </a:r>
            <a:r>
              <a:rPr lang="zh-CN" altLang="en-US" b="1" dirty="0">
                <a:latin typeface="微软雅黑" panose="020B0503020204020204" pitchFamily="34" charset="-122"/>
                <a:ea typeface="微软雅黑" panose="020B0503020204020204" pitchFamily="34" charset="-122"/>
              </a:rPr>
              <a:t>的距离 </a:t>
            </a:r>
            <a:r>
              <a:rPr lang="en-US" altLang="zh-CN" dirty="0">
                <a:latin typeface="微软雅黑" panose="020B0503020204020204" pitchFamily="34" charset="-122"/>
                <a:ea typeface="微软雅黑" panose="020B0503020204020204" pitchFamily="34" charset="-122"/>
              </a:rPr>
              <a:t>,</a:t>
            </a:r>
            <a:r>
              <a:rPr lang="zh-CN" altLang="en-US" dirty="0"/>
              <a:t>说明距离</a:t>
            </a:r>
            <a:r>
              <a:rPr lang="en-US" altLang="zh-CN" dirty="0" err="1"/>
              <a:t>i</a:t>
            </a:r>
            <a:r>
              <a:rPr lang="zh-CN" altLang="en-US" dirty="0"/>
              <a:t>最远的点不一定是</a:t>
            </a:r>
            <a:r>
              <a:rPr lang="en-US" altLang="zh-CN" dirty="0"/>
              <a:t>j</a:t>
            </a:r>
            <a:r>
              <a:rPr lang="zh-CN" altLang="en-US" dirty="0"/>
              <a:t>，此时需要</a:t>
            </a:r>
            <a:r>
              <a:rPr lang="en-US" altLang="zh-CN" dirty="0" err="1"/>
              <a:t>j++</a:t>
            </a:r>
            <a:endParaRPr lang="en-US" altLang="zh-CN" dirty="0"/>
          </a:p>
          <a:p>
            <a:r>
              <a:rPr lang="zh-CN" altLang="en-US" dirty="0"/>
              <a:t>求完</a:t>
            </a:r>
            <a:r>
              <a:rPr lang="en-US" altLang="zh-CN" dirty="0" err="1"/>
              <a:t>i</a:t>
            </a:r>
            <a:r>
              <a:rPr lang="zh-CN" altLang="en-US" dirty="0"/>
              <a:t>的最远点后，</a:t>
            </a:r>
            <a:r>
              <a:rPr lang="en-US" altLang="zh-CN" dirty="0" err="1"/>
              <a:t>i</a:t>
            </a:r>
            <a:r>
              <a:rPr lang="en-US" altLang="zh-CN" dirty="0"/>
              <a:t>++</a:t>
            </a:r>
            <a:r>
              <a:rPr lang="zh-CN" altLang="en-US" dirty="0"/>
              <a:t>，</a:t>
            </a:r>
            <a:r>
              <a:rPr lang="en-US" altLang="zh-CN" b="1" dirty="0"/>
              <a:t>j</a:t>
            </a:r>
            <a:r>
              <a:rPr lang="zh-CN" altLang="en-US" b="1" dirty="0"/>
              <a:t>不需要再从头开始</a:t>
            </a:r>
            <a:r>
              <a:rPr lang="zh-CN" altLang="en-US" dirty="0"/>
              <a:t>。因为“旋转卡壳”，一边在旋转的同时另一侧也在旋转，因此可以紧接着上一次的最远点继续计算。</a:t>
            </a:r>
            <a:endParaRPr lang="en-US" altLang="zh-CN" dirty="0"/>
          </a:p>
        </p:txBody>
      </p:sp>
    </p:spTree>
    <p:extLst>
      <p:ext uri="{BB962C8B-B14F-4D97-AF65-F5344CB8AC3E}">
        <p14:creationId xmlns:p14="http://schemas.microsoft.com/office/powerpoint/2010/main" val="19949233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814940-0C94-4A80-9A96-69024BC4FD08}"/>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旋转卡壳</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最远点对</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6EDA345-ED26-40F1-BDF2-A07474BFC748}"/>
                  </a:ext>
                </a:extLst>
              </p:cNvPr>
              <p:cNvSpPr>
                <a:spLocks noGrp="1"/>
              </p:cNvSpPr>
              <p:nvPr>
                <p:ph idx="1"/>
              </p:nvPr>
            </p:nvSpPr>
            <p:spPr>
              <a:xfrm>
                <a:off x="838200" y="1825624"/>
                <a:ext cx="10515600" cy="5032375"/>
              </a:xfrm>
            </p:spPr>
            <p:txBody>
              <a:bodyPr>
                <a:normAutofit/>
              </a:bodyPr>
              <a:lstStyle/>
              <a:p>
                <a:r>
                  <a:rPr lang="zh-CN" altLang="en-US" dirty="0"/>
                  <a:t>如何比较  </a:t>
                </a:r>
                <a:r>
                  <a:rPr lang="en-US" altLang="zh-CN" b="1" dirty="0" err="1">
                    <a:latin typeface="微软雅黑" panose="020B0503020204020204" pitchFamily="34" charset="-122"/>
                    <a:ea typeface="微软雅黑" panose="020B0503020204020204" pitchFamily="34" charset="-122"/>
                  </a:rPr>
                  <a:t>i</a:t>
                </a:r>
                <a:r>
                  <a:rPr lang="zh-CN" altLang="en-US" b="1" dirty="0">
                    <a:latin typeface="微软雅黑" panose="020B0503020204020204" pitchFamily="34" charset="-122"/>
                    <a:ea typeface="微软雅黑" panose="020B0503020204020204" pitchFamily="34" charset="-122"/>
                  </a:rPr>
                  <a:t>到</a:t>
                </a:r>
                <a:r>
                  <a:rPr lang="en-US" altLang="zh-CN" b="1" dirty="0">
                    <a:latin typeface="微软雅黑" panose="020B0503020204020204" pitchFamily="34" charset="-122"/>
                    <a:ea typeface="微软雅黑" panose="020B0503020204020204" pitchFamily="34" charset="-122"/>
                  </a:rPr>
                  <a:t>j</a:t>
                </a:r>
                <a:r>
                  <a:rPr lang="zh-CN" altLang="en-US" b="1" dirty="0">
                    <a:latin typeface="微软雅黑" panose="020B0503020204020204" pitchFamily="34" charset="-122"/>
                    <a:ea typeface="微软雅黑" panose="020B0503020204020204" pitchFamily="34" charset="-122"/>
                  </a:rPr>
                  <a:t>的距离  </a:t>
                </a:r>
                <a:r>
                  <a:rPr lang="zh-CN" altLang="en-US" dirty="0">
                    <a:latin typeface="+mn-ea"/>
                  </a:rPr>
                  <a:t>与  </a:t>
                </a:r>
                <a:r>
                  <a:rPr lang="zh-CN" altLang="en-US"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i</a:t>
                </a:r>
                <a:r>
                  <a:rPr lang="zh-CN" altLang="en-US" b="1" dirty="0">
                    <a:latin typeface="微软雅黑" panose="020B0503020204020204" pitchFamily="34" charset="-122"/>
                    <a:ea typeface="微软雅黑" panose="020B0503020204020204" pitchFamily="34" charset="-122"/>
                  </a:rPr>
                  <a:t>到</a:t>
                </a:r>
                <a:r>
                  <a:rPr lang="en-US" altLang="zh-CN" b="1" dirty="0">
                    <a:latin typeface="微软雅黑" panose="020B0503020204020204" pitchFamily="34" charset="-122"/>
                    <a:ea typeface="微软雅黑" panose="020B0503020204020204" pitchFamily="34" charset="-122"/>
                  </a:rPr>
                  <a:t>j+1</a:t>
                </a:r>
                <a:r>
                  <a:rPr lang="zh-CN" altLang="en-US" b="1" dirty="0">
                    <a:latin typeface="微软雅黑" panose="020B0503020204020204" pitchFamily="34" charset="-122"/>
                    <a:ea typeface="微软雅黑" panose="020B0503020204020204" pitchFamily="34" charset="-122"/>
                  </a:rPr>
                  <a:t>的距离  </a:t>
                </a:r>
                <a:r>
                  <a:rPr lang="zh-CN" altLang="en-US" dirty="0">
                    <a:latin typeface="+mn-ea"/>
                  </a:rPr>
                  <a:t>？</a:t>
                </a:r>
                <a:br>
                  <a:rPr lang="en-US" altLang="zh-CN" dirty="0">
                    <a:latin typeface="+mn-ea"/>
                  </a:rPr>
                </a:br>
                <a:r>
                  <a:rPr lang="en-US" altLang="zh-CN" dirty="0">
                    <a:latin typeface="+mn-ea"/>
                  </a:rPr>
                  <a:t>  =&gt; </a:t>
                </a:r>
                <a:r>
                  <a:rPr lang="zh-CN" altLang="en-US" dirty="0">
                    <a:latin typeface="+mn-ea"/>
                  </a:rPr>
                  <a:t>连接 </a:t>
                </a:r>
                <a:r>
                  <a:rPr lang="en-US" altLang="zh-CN" dirty="0">
                    <a:latin typeface="+mn-ea"/>
                  </a:rPr>
                  <a:t> </a:t>
                </a:r>
                <a:r>
                  <a:rPr lang="en-US" altLang="zh-CN" b="1" dirty="0">
                    <a:latin typeface="Courier New" panose="02070309020205020404" pitchFamily="49" charset="0"/>
                    <a:cs typeface="Courier New" panose="02070309020205020404" pitchFamily="49" charset="0"/>
                  </a:rPr>
                  <a:t>i,i+1,j</a:t>
                </a:r>
                <a:r>
                  <a:rPr lang="en-US" altLang="zh-CN" dirty="0">
                    <a:latin typeface="+mn-ea"/>
                  </a:rPr>
                  <a:t> </a:t>
                </a:r>
                <a:r>
                  <a:rPr lang="zh-CN" altLang="en-US" dirty="0">
                    <a:latin typeface="+mn-ea"/>
                  </a:rPr>
                  <a:t>三点 与 </a:t>
                </a:r>
                <a:r>
                  <a:rPr lang="en-US" altLang="zh-CN" b="1" dirty="0">
                    <a:latin typeface="Courier New" panose="02070309020205020404" pitchFamily="49" charset="0"/>
                    <a:cs typeface="Courier New" panose="02070309020205020404" pitchFamily="49" charset="0"/>
                  </a:rPr>
                  <a:t>i,i+1,j+1</a:t>
                </a:r>
                <a:r>
                  <a:rPr lang="en-US" altLang="zh-CN" dirty="0">
                    <a:latin typeface="+mn-ea"/>
                  </a:rPr>
                  <a:t> </a:t>
                </a:r>
                <a:r>
                  <a:rPr lang="zh-CN" altLang="en-US" dirty="0">
                    <a:latin typeface="+mn-ea"/>
                  </a:rPr>
                  <a:t>三点，计算三角形的面积比较即可。</a:t>
                </a:r>
                <a:endParaRPr lang="en-US" altLang="zh-CN" dirty="0">
                  <a:latin typeface="+mn-ea"/>
                </a:endParaRPr>
              </a:p>
              <a:p>
                <a:endParaRPr lang="en-US" altLang="zh-CN" dirty="0">
                  <a:latin typeface="+mn-ea"/>
                </a:endParaRPr>
              </a:p>
              <a:p>
                <a:r>
                  <a:rPr lang="zh-CN" altLang="en-US" dirty="0">
                    <a:latin typeface="+mn-ea"/>
                  </a:rPr>
                  <a:t>如何计算 </a:t>
                </a:r>
                <a:r>
                  <a:rPr lang="zh-CN" altLang="en-US" b="1" dirty="0">
                    <a:latin typeface="微软雅黑" panose="020B0503020204020204" pitchFamily="34" charset="-122"/>
                    <a:ea typeface="微软雅黑" panose="020B0503020204020204" pitchFamily="34" charset="-122"/>
                  </a:rPr>
                  <a:t>三点的三角形面积</a:t>
                </a:r>
                <a:r>
                  <a:rPr lang="en-US" altLang="zh-CN" b="1" dirty="0">
                    <a:latin typeface="微软雅黑" panose="020B0503020204020204" pitchFamily="34" charset="-122"/>
                    <a:ea typeface="微软雅黑" panose="020B0503020204020204" pitchFamily="34" charset="-122"/>
                  </a:rPr>
                  <a:t> </a:t>
                </a:r>
                <a:r>
                  <a:rPr lang="zh-CN" altLang="en-US" dirty="0">
                    <a:latin typeface="+mn-ea"/>
                  </a:rPr>
                  <a:t>？</a:t>
                </a:r>
                <a:br>
                  <a:rPr lang="en-US" altLang="zh-CN" dirty="0">
                    <a:latin typeface="+mn-ea"/>
                  </a:rPr>
                </a:br>
                <a:r>
                  <a:rPr lang="en-US" altLang="zh-CN" dirty="0">
                    <a:latin typeface="+mn-ea"/>
                  </a:rPr>
                  <a:t>  =&gt; </a:t>
                </a:r>
                <a:r>
                  <a:rPr lang="zh-CN" altLang="en-US" dirty="0">
                    <a:latin typeface="+mn-ea"/>
                  </a:rPr>
                  <a:t>利用叉积，计算 </a:t>
                </a:r>
                <a14:m>
                  <m:oMath xmlns:m="http://schemas.openxmlformats.org/officeDocument/2006/math">
                    <m:acc>
                      <m:accPr>
                        <m:chr m:val="⃗"/>
                        <m:ctrlPr>
                          <a:rPr lang="en-US" altLang="zh-CN" i="1" dirty="0" smtClean="0">
                            <a:latin typeface="Cambria Math" panose="02040503050406030204" pitchFamily="18" charset="0"/>
                          </a:rPr>
                        </m:ctrlPr>
                      </m:accPr>
                      <m:e>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e>
                    </m:acc>
                    <m:r>
                      <a:rPr lang="en-US" altLang="zh-CN" i="1" dirty="0">
                        <a:latin typeface="Cambria Math" panose="02040503050406030204" pitchFamily="18" charset="0"/>
                      </a:rPr>
                      <m:t>×</m:t>
                    </m:r>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b="0" i="1" dirty="0" smtClean="0">
                            <a:latin typeface="Cambria Math" panose="02040503050406030204" pitchFamily="18" charset="0"/>
                          </a:rPr>
                          <m:t>𝑗</m:t>
                        </m:r>
                      </m:e>
                    </m:acc>
                  </m:oMath>
                </a14:m>
                <a:r>
                  <a:rPr lang="en-US" altLang="zh-CN" dirty="0">
                    <a:latin typeface="+mn-ea"/>
                  </a:rPr>
                  <a:t> </a:t>
                </a:r>
                <a:r>
                  <a:rPr lang="zh-CN" altLang="en-US" dirty="0">
                    <a:latin typeface="+mn-ea"/>
                  </a:rPr>
                  <a:t>与 </a:t>
                </a:r>
                <a14:m>
                  <m:oMath xmlns:m="http://schemas.openxmlformats.org/officeDocument/2006/math">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𝑖</m:t>
                        </m:r>
                        <m:r>
                          <a:rPr lang="en-US" altLang="zh-CN" i="1" dirty="0">
                            <a:latin typeface="Cambria Math" panose="02040503050406030204" pitchFamily="18" charset="0"/>
                          </a:rPr>
                          <m:t>+1</m:t>
                        </m:r>
                      </m:e>
                    </m:acc>
                    <m:r>
                      <a:rPr lang="en-US" altLang="zh-CN" i="1" dirty="0">
                        <a:latin typeface="Cambria Math" panose="02040503050406030204" pitchFamily="18" charset="0"/>
                      </a:rPr>
                      <m:t>×</m:t>
                    </m:r>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b="0" i="1" dirty="0" smtClean="0">
                            <a:latin typeface="Cambria Math" panose="02040503050406030204" pitchFamily="18" charset="0"/>
                          </a:rPr>
                          <m:t>+1</m:t>
                        </m:r>
                      </m:e>
                    </m:acc>
                  </m:oMath>
                </a14:m>
                <a:r>
                  <a:rPr lang="en-US" altLang="zh-CN" dirty="0">
                    <a:latin typeface="+mn-ea"/>
                  </a:rPr>
                  <a:t> </a:t>
                </a:r>
                <a:r>
                  <a:rPr lang="zh-CN" altLang="en-US" dirty="0">
                    <a:latin typeface="+mn-ea"/>
                  </a:rPr>
                  <a:t>即可。因为叉积还可以理解成两向量构成的平行四边形的面积，与三角形的面积恰好是二倍关系。</a:t>
                </a:r>
                <a:r>
                  <a:rPr lang="en-US" altLang="zh-CN" dirty="0">
                    <a:latin typeface="+mn-ea"/>
                  </a:rPr>
                  <a:t> </a:t>
                </a:r>
              </a:p>
              <a:p>
                <a:endParaRPr lang="en-US" altLang="zh-CN" dirty="0">
                  <a:latin typeface="+mn-ea"/>
                </a:endParaRPr>
              </a:p>
            </p:txBody>
          </p:sp>
        </mc:Choice>
        <mc:Fallback xmlns="">
          <p:sp>
            <p:nvSpPr>
              <p:cNvPr id="3" name="内容占位符 2">
                <a:extLst>
                  <a:ext uri="{FF2B5EF4-FFF2-40B4-BE49-F238E27FC236}">
                    <a16:creationId xmlns:a16="http://schemas.microsoft.com/office/drawing/2014/main" id="{76EDA345-ED26-40F1-BDF2-A07474BFC748}"/>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3"/>
                <a:stretch>
                  <a:fillRect l="-1043" t="-2179"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753598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AD1ED-6054-4057-9506-7E7FD968BC7D}"/>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旋转卡壳</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最远点对</a:t>
            </a:r>
            <a:endParaRPr lang="zh-CN" altLang="en-US" dirty="0"/>
          </a:p>
        </p:txBody>
      </p:sp>
      <p:sp>
        <p:nvSpPr>
          <p:cNvPr id="3" name="内容占位符 2">
            <a:extLst>
              <a:ext uri="{FF2B5EF4-FFF2-40B4-BE49-F238E27FC236}">
                <a16:creationId xmlns:a16="http://schemas.microsoft.com/office/drawing/2014/main" id="{F64D2BCE-60F4-4C6D-BD4E-1F28EDDF24D5}"/>
              </a:ext>
            </a:extLst>
          </p:cNvPr>
          <p:cNvSpPr>
            <a:spLocks noGrp="1"/>
          </p:cNvSpPr>
          <p:nvPr>
            <p:ph idx="1"/>
          </p:nvPr>
        </p:nvSpPr>
        <p:spPr>
          <a:xfrm>
            <a:off x="838200" y="1825625"/>
            <a:ext cx="10515600" cy="4919124"/>
          </a:xfrm>
        </p:spPr>
        <p:txBody>
          <a:bodyPr>
            <a:normAutofit fontScale="70000" lnSpcReduction="20000"/>
          </a:bodyPr>
          <a:lstStyle/>
          <a:p>
            <a:pPr marL="0" indent="0">
              <a:buNone/>
            </a:pPr>
            <a:r>
              <a:rPr lang="en-US" altLang="zh-CN" b="1" dirty="0">
                <a:latin typeface="Courier New" panose="02070309020205020404" pitchFamily="49" charset="0"/>
                <a:cs typeface="Courier New" panose="02070309020205020404" pitchFamily="49" charset="0"/>
              </a:rPr>
              <a:t>double </a:t>
            </a:r>
            <a:r>
              <a:rPr lang="en-US" altLang="zh-CN" b="1" dirty="0" err="1">
                <a:latin typeface="Courier New" panose="02070309020205020404" pitchFamily="49" charset="0"/>
                <a:cs typeface="Courier New" panose="02070309020205020404" pitchFamily="49" charset="0"/>
              </a:rPr>
              <a:t>Dist</a:t>
            </a:r>
            <a:r>
              <a:rPr lang="en-US" altLang="zh-CN" b="1" dirty="0">
                <a:latin typeface="Courier New" panose="02070309020205020404" pitchFamily="49" charset="0"/>
                <a:cs typeface="Courier New" panose="02070309020205020404" pitchFamily="49" charset="0"/>
              </a:rPr>
              <a:t>(Point p1, Point p2) { return Dot(p1 - p2, p1 - p2); }</a:t>
            </a:r>
          </a:p>
          <a:p>
            <a:pPr marL="0" indent="0">
              <a:buNone/>
            </a:pPr>
            <a:r>
              <a:rPr lang="en-US" altLang="zh-CN" b="1" dirty="0">
                <a:latin typeface="Courier New" panose="02070309020205020404" pitchFamily="49" charset="0"/>
                <a:cs typeface="Courier New" panose="02070309020205020404" pitchFamily="49" charset="0"/>
              </a:rPr>
              <a:t>double </a:t>
            </a:r>
            <a:r>
              <a:rPr lang="en-US" altLang="zh-CN" b="1" dirty="0" err="1">
                <a:latin typeface="Courier New" panose="02070309020205020404" pitchFamily="49" charset="0"/>
                <a:cs typeface="Courier New" panose="02070309020205020404" pitchFamily="49" charset="0"/>
              </a:rPr>
              <a:t>RotatingCalipers</a:t>
            </a:r>
            <a:r>
              <a:rPr lang="en-US" altLang="zh-CN" b="1" dirty="0">
                <a:latin typeface="Courier New" panose="02070309020205020404" pitchFamily="49" charset="0"/>
                <a:cs typeface="Courier New" panose="02070309020205020404" pitchFamily="49" charset="0"/>
              </a:rPr>
              <a:t>(Point* </a:t>
            </a:r>
            <a:r>
              <a:rPr lang="en-US" altLang="zh-CN" b="1" dirty="0" err="1">
                <a:latin typeface="Courier New" panose="02070309020205020404" pitchFamily="49" charset="0"/>
                <a:cs typeface="Courier New" panose="02070309020205020404" pitchFamily="49" charset="0"/>
              </a:rPr>
              <a:t>ch</a:t>
            </a:r>
            <a:r>
              <a:rPr lang="en-US" altLang="zh-CN" b="1" dirty="0">
                <a:latin typeface="Courier New" panose="02070309020205020404" pitchFamily="49" charset="0"/>
                <a:cs typeface="Courier New" panose="02070309020205020404" pitchFamily="49" charset="0"/>
              </a:rPr>
              <a:t>, int m) {</a:t>
            </a:r>
          </a:p>
          <a:p>
            <a:pPr marL="0" indent="0">
              <a:buNone/>
            </a:pPr>
            <a:r>
              <a:rPr lang="en-US" altLang="zh-CN" b="1"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返回平面最大距离的平方</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ch</a:t>
            </a:r>
            <a:r>
              <a:rPr lang="zh-CN" altLang="en-US" b="1" dirty="0">
                <a:latin typeface="Courier New" panose="02070309020205020404" pitchFamily="49" charset="0"/>
                <a:cs typeface="Courier New" panose="02070309020205020404" pitchFamily="49" charset="0"/>
              </a:rPr>
              <a:t>是凸包点集数组，</a:t>
            </a:r>
            <a:r>
              <a:rPr lang="en-US" altLang="zh-CN" b="1" dirty="0">
                <a:latin typeface="Courier New" panose="02070309020205020404" pitchFamily="49" charset="0"/>
                <a:cs typeface="Courier New" panose="02070309020205020404" pitchFamily="49" charset="0"/>
              </a:rPr>
              <a:t>m</a:t>
            </a:r>
            <a:r>
              <a:rPr lang="zh-CN" altLang="en-US" b="1" dirty="0">
                <a:latin typeface="Courier New" panose="02070309020205020404" pitchFamily="49" charset="0"/>
                <a:cs typeface="Courier New" panose="02070309020205020404" pitchFamily="49" charset="0"/>
              </a:rPr>
              <a:t>是凸包内点的个数</a:t>
            </a:r>
          </a:p>
          <a:p>
            <a:pPr marL="0" indent="0">
              <a:buNone/>
            </a:pPr>
            <a:r>
              <a:rPr lang="zh-CN" altLang="en-US" b="1" dirty="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if(m == 1) return 0.0; if(m == 2) return </a:t>
            </a:r>
            <a:r>
              <a:rPr lang="en-US" altLang="zh-CN" b="1" dirty="0" err="1">
                <a:latin typeface="Courier New" panose="02070309020205020404" pitchFamily="49" charset="0"/>
                <a:cs typeface="Courier New" panose="02070309020205020404" pitchFamily="49" charset="0"/>
              </a:rPr>
              <a:t>Dist</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ch</a:t>
            </a:r>
            <a:r>
              <a:rPr lang="en-US" altLang="zh-CN" b="1" dirty="0">
                <a:latin typeface="Courier New" panose="02070309020205020404" pitchFamily="49" charset="0"/>
                <a:cs typeface="Courier New" panose="02070309020205020404" pitchFamily="49" charset="0"/>
              </a:rPr>
              <a:t>[0], </a:t>
            </a:r>
            <a:r>
              <a:rPr lang="en-US" altLang="zh-CN" b="1" dirty="0" err="1">
                <a:latin typeface="Courier New" panose="02070309020205020404" pitchFamily="49" charset="0"/>
                <a:cs typeface="Courier New" panose="02070309020205020404" pitchFamily="49" charset="0"/>
              </a:rPr>
              <a:t>ch</a:t>
            </a:r>
            <a:r>
              <a:rPr lang="en-US" altLang="zh-CN" b="1" dirty="0">
                <a:latin typeface="Courier New" panose="02070309020205020404" pitchFamily="49" charset="0"/>
                <a:cs typeface="Courier New" panose="02070309020205020404" pitchFamily="49" charset="0"/>
              </a:rPr>
              <a:t>[1]);</a:t>
            </a:r>
          </a:p>
          <a:p>
            <a:pPr marL="0" indent="0">
              <a:buNone/>
            </a:pPr>
            <a:r>
              <a:rPr lang="en-US" altLang="zh-CN" b="1" dirty="0">
                <a:latin typeface="Courier New" panose="02070309020205020404" pitchFamily="49" charset="0"/>
                <a:cs typeface="Courier New" panose="02070309020205020404" pitchFamily="49" charset="0"/>
              </a:rPr>
              <a:t>    double ret = 0.0;</a:t>
            </a:r>
          </a:p>
          <a:p>
            <a:pPr marL="0" indent="0">
              <a:buNone/>
            </a:pP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ch</a:t>
            </a:r>
            <a:r>
              <a:rPr lang="en-US" altLang="zh-CN" b="1" dirty="0">
                <a:latin typeface="Courier New" panose="02070309020205020404" pitchFamily="49" charset="0"/>
                <a:cs typeface="Courier New" panose="02070309020205020404" pitchFamily="49" charset="0"/>
              </a:rPr>
              <a:t>[m] = </a:t>
            </a:r>
            <a:r>
              <a:rPr lang="en-US" altLang="zh-CN" b="1" dirty="0" err="1">
                <a:latin typeface="Courier New" panose="02070309020205020404" pitchFamily="49" charset="0"/>
                <a:cs typeface="Courier New" panose="02070309020205020404" pitchFamily="49" charset="0"/>
              </a:rPr>
              <a:t>ch</a:t>
            </a:r>
            <a:r>
              <a:rPr lang="en-US" altLang="zh-CN" b="1" dirty="0">
                <a:latin typeface="Courier New" panose="02070309020205020404" pitchFamily="49" charset="0"/>
                <a:cs typeface="Courier New" panose="02070309020205020404" pitchFamily="49" charset="0"/>
              </a:rPr>
              <a:t>[0];//</a:t>
            </a:r>
            <a:r>
              <a:rPr lang="zh-CN" altLang="en-US" b="1" dirty="0">
                <a:latin typeface="Courier New" panose="02070309020205020404" pitchFamily="49" charset="0"/>
                <a:cs typeface="Courier New" panose="02070309020205020404" pitchFamily="49" charset="0"/>
              </a:rPr>
              <a:t> 技巧：在需要循环往复遍历时，可以通过复制一个点降低错误率</a:t>
            </a:r>
            <a:endParaRPr lang="en-US" altLang="zh-CN" b="1" dirty="0">
              <a:latin typeface="Courier New" panose="02070309020205020404" pitchFamily="49" charset="0"/>
              <a:cs typeface="Courier New" panose="02070309020205020404" pitchFamily="49" charset="0"/>
            </a:endParaRPr>
          </a:p>
          <a:p>
            <a:pPr marL="0" indent="0">
              <a:buNone/>
            </a:pPr>
            <a:r>
              <a:rPr lang="en-US" altLang="zh-CN" b="1" dirty="0">
                <a:latin typeface="Courier New" panose="02070309020205020404" pitchFamily="49" charset="0"/>
                <a:cs typeface="Courier New" panose="02070309020205020404" pitchFamily="49" charset="0"/>
              </a:rPr>
              <a:t>    int j = 2;</a:t>
            </a:r>
          </a:p>
          <a:p>
            <a:pPr marL="0" indent="0">
              <a:buNone/>
            </a:pPr>
            <a:r>
              <a:rPr lang="en-US" altLang="zh-CN" b="1" dirty="0">
                <a:latin typeface="Courier New" panose="02070309020205020404" pitchFamily="49" charset="0"/>
                <a:cs typeface="Courier New" panose="02070309020205020404" pitchFamily="49" charset="0"/>
              </a:rPr>
              <a:t>    for(int </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 = 0; </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 &lt; m; ++</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 {</a:t>
            </a:r>
          </a:p>
          <a:p>
            <a:pPr marL="0" indent="0">
              <a:buNone/>
            </a:pPr>
            <a:r>
              <a:rPr lang="en-US" altLang="zh-CN" b="1" dirty="0">
                <a:latin typeface="Courier New" panose="02070309020205020404" pitchFamily="49" charset="0"/>
                <a:cs typeface="Courier New" panose="02070309020205020404" pitchFamily="49" charset="0"/>
              </a:rPr>
              <a:t>        while(fabs(Cross(</a:t>
            </a:r>
            <a:r>
              <a:rPr lang="en-US" altLang="zh-CN" b="1" dirty="0" err="1">
                <a:latin typeface="Courier New" panose="02070309020205020404" pitchFamily="49" charset="0"/>
                <a:cs typeface="Courier New" panose="02070309020205020404" pitchFamily="49" charset="0"/>
              </a:rPr>
              <a:t>ch</a:t>
            </a:r>
            <a:r>
              <a:rPr lang="en-US" altLang="zh-CN" b="1" dirty="0">
                <a:latin typeface="Courier New" panose="02070309020205020404" pitchFamily="49" charset="0"/>
                <a:cs typeface="Courier New" panose="02070309020205020404" pitchFamily="49" charset="0"/>
              </a:rPr>
              <a:t>[i+1]-</a:t>
            </a:r>
            <a:r>
              <a:rPr lang="en-US" altLang="zh-CN" b="1" dirty="0" err="1">
                <a:latin typeface="Courier New" panose="02070309020205020404" pitchFamily="49" charset="0"/>
                <a:cs typeface="Courier New" panose="02070309020205020404" pitchFamily="49" charset="0"/>
              </a:rPr>
              <a:t>ch</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ch</a:t>
            </a:r>
            <a:r>
              <a:rPr lang="en-US" altLang="zh-CN" b="1" dirty="0">
                <a:latin typeface="Courier New" panose="02070309020205020404" pitchFamily="49" charset="0"/>
                <a:cs typeface="Courier New" panose="02070309020205020404" pitchFamily="49" charset="0"/>
              </a:rPr>
              <a:t>[j]-</a:t>
            </a:r>
            <a:r>
              <a:rPr lang="en-US" altLang="zh-CN" b="1" dirty="0" err="1">
                <a:latin typeface="Courier New" panose="02070309020205020404" pitchFamily="49" charset="0"/>
                <a:cs typeface="Courier New" panose="02070309020205020404" pitchFamily="49" charset="0"/>
              </a:rPr>
              <a:t>ch</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a:t>
            </a:r>
          </a:p>
          <a:p>
            <a:pPr marL="0" indent="0">
              <a:buNone/>
            </a:pPr>
            <a:r>
              <a:rPr lang="en-US" altLang="zh-CN" b="1" dirty="0">
                <a:latin typeface="Courier New" panose="02070309020205020404" pitchFamily="49" charset="0"/>
                <a:cs typeface="Courier New" panose="02070309020205020404" pitchFamily="49" charset="0"/>
              </a:rPr>
              <a:t>	    &lt; fabs(Cross(</a:t>
            </a:r>
            <a:r>
              <a:rPr lang="en-US" altLang="zh-CN" b="1" dirty="0" err="1">
                <a:latin typeface="Courier New" panose="02070309020205020404" pitchFamily="49" charset="0"/>
                <a:cs typeface="Courier New" panose="02070309020205020404" pitchFamily="49" charset="0"/>
              </a:rPr>
              <a:t>ch</a:t>
            </a:r>
            <a:r>
              <a:rPr lang="en-US" altLang="zh-CN" b="1" dirty="0">
                <a:latin typeface="Courier New" panose="02070309020205020404" pitchFamily="49" charset="0"/>
                <a:cs typeface="Courier New" panose="02070309020205020404" pitchFamily="49" charset="0"/>
              </a:rPr>
              <a:t>[i+1]-</a:t>
            </a:r>
            <a:r>
              <a:rPr lang="en-US" altLang="zh-CN" b="1" dirty="0" err="1">
                <a:latin typeface="Courier New" panose="02070309020205020404" pitchFamily="49" charset="0"/>
                <a:cs typeface="Courier New" panose="02070309020205020404" pitchFamily="49" charset="0"/>
              </a:rPr>
              <a:t>ch</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ch</a:t>
            </a:r>
            <a:r>
              <a:rPr lang="en-US" altLang="zh-CN" b="1" dirty="0">
                <a:latin typeface="Courier New" panose="02070309020205020404" pitchFamily="49" charset="0"/>
                <a:cs typeface="Courier New" panose="02070309020205020404" pitchFamily="49" charset="0"/>
              </a:rPr>
              <a:t>[j+1]-</a:t>
            </a:r>
            <a:r>
              <a:rPr lang="en-US" altLang="zh-CN" b="1" dirty="0" err="1">
                <a:latin typeface="Courier New" panose="02070309020205020404" pitchFamily="49" charset="0"/>
                <a:cs typeface="Courier New" panose="02070309020205020404" pitchFamily="49" charset="0"/>
              </a:rPr>
              <a:t>ch</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 j = (j + 1)%m;</a:t>
            </a:r>
          </a:p>
          <a:p>
            <a:pPr marL="0" indent="0">
              <a:buNone/>
            </a:pPr>
            <a:r>
              <a:rPr lang="en-US" altLang="zh-CN" b="1" dirty="0">
                <a:latin typeface="Courier New" panose="02070309020205020404" pitchFamily="49" charset="0"/>
                <a:cs typeface="Courier New" panose="02070309020205020404" pitchFamily="49" charset="0"/>
              </a:rPr>
              <a:t>        ret = max(ret, max(</a:t>
            </a:r>
            <a:r>
              <a:rPr lang="en-US" altLang="zh-CN" b="1" dirty="0" err="1">
                <a:latin typeface="Courier New" panose="02070309020205020404" pitchFamily="49" charset="0"/>
                <a:cs typeface="Courier New" panose="02070309020205020404" pitchFamily="49" charset="0"/>
              </a:rPr>
              <a:t>Dist</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ch</a:t>
            </a:r>
            <a:r>
              <a:rPr lang="en-US" altLang="zh-CN" b="1" dirty="0">
                <a:latin typeface="Courier New" panose="02070309020205020404" pitchFamily="49" charset="0"/>
                <a:cs typeface="Courier New" panose="02070309020205020404" pitchFamily="49" charset="0"/>
              </a:rPr>
              <a:t>[j],</a:t>
            </a:r>
            <a:r>
              <a:rPr lang="en-US" altLang="zh-CN" b="1" dirty="0" err="1">
                <a:latin typeface="Courier New" panose="02070309020205020404" pitchFamily="49" charset="0"/>
                <a:cs typeface="Courier New" panose="02070309020205020404" pitchFamily="49" charset="0"/>
              </a:rPr>
              <a:t>ch</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Dist</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ch</a:t>
            </a:r>
            <a:r>
              <a:rPr lang="en-US" altLang="zh-CN" b="1" dirty="0">
                <a:latin typeface="Courier New" panose="02070309020205020404" pitchFamily="49" charset="0"/>
                <a:cs typeface="Courier New" panose="02070309020205020404" pitchFamily="49" charset="0"/>
              </a:rPr>
              <a:t>[j],</a:t>
            </a:r>
            <a:r>
              <a:rPr lang="en-US" altLang="zh-CN" b="1" dirty="0" err="1">
                <a:latin typeface="Courier New" panose="02070309020205020404" pitchFamily="49" charset="0"/>
                <a:cs typeface="Courier New" panose="02070309020205020404" pitchFamily="49" charset="0"/>
              </a:rPr>
              <a:t>ch</a:t>
            </a:r>
            <a:r>
              <a:rPr lang="en-US" altLang="zh-CN" b="1" dirty="0">
                <a:latin typeface="Courier New" panose="02070309020205020404" pitchFamily="49" charset="0"/>
                <a:cs typeface="Courier New" panose="02070309020205020404" pitchFamily="49" charset="0"/>
              </a:rPr>
              <a:t>[i+1])));</a:t>
            </a:r>
          </a:p>
          <a:p>
            <a:pPr marL="0" indent="0">
              <a:buNone/>
            </a:pPr>
            <a:r>
              <a:rPr lang="en-US" altLang="zh-CN" b="1" dirty="0">
                <a:latin typeface="Courier New" panose="02070309020205020404" pitchFamily="49" charset="0"/>
                <a:cs typeface="Courier New" panose="02070309020205020404" pitchFamily="49" charset="0"/>
              </a:rPr>
              <a:t>    }</a:t>
            </a:r>
          </a:p>
          <a:p>
            <a:pPr marL="0" indent="0">
              <a:buNone/>
            </a:pPr>
            <a:r>
              <a:rPr lang="en-US" altLang="zh-CN" b="1" dirty="0">
                <a:latin typeface="Courier New" panose="02070309020205020404" pitchFamily="49" charset="0"/>
                <a:cs typeface="Courier New" panose="02070309020205020404" pitchFamily="49" charset="0"/>
              </a:rPr>
              <a:t>    return ret; //</a:t>
            </a:r>
            <a:r>
              <a:rPr lang="zh-CN" altLang="en-US" b="1" dirty="0">
                <a:latin typeface="Courier New" panose="02070309020205020404" pitchFamily="49" charset="0"/>
                <a:cs typeface="Courier New" panose="02070309020205020404" pitchFamily="49" charset="0"/>
              </a:rPr>
              <a:t>距离不开根是为了精度考虑。</a:t>
            </a:r>
            <a:r>
              <a:rPr lang="en-US" altLang="zh-CN" b="1" dirty="0">
                <a:latin typeface="Courier New" panose="02070309020205020404" pitchFamily="49" charset="0"/>
                <a:cs typeface="Courier New" panose="02070309020205020404" pitchFamily="49" charset="0"/>
              </a:rPr>
              <a:t>Sqrt</a:t>
            </a:r>
            <a:r>
              <a:rPr lang="zh-CN" altLang="en-US" b="1" dirty="0">
                <a:latin typeface="Courier New" panose="02070309020205020404" pitchFamily="49" charset="0"/>
                <a:cs typeface="Courier New" panose="02070309020205020404" pitchFamily="49" charset="0"/>
              </a:rPr>
              <a:t>可能会损失精度</a:t>
            </a:r>
            <a:endParaRPr lang="en-US" altLang="zh-CN" b="1" dirty="0">
              <a:latin typeface="Courier New" panose="02070309020205020404" pitchFamily="49" charset="0"/>
              <a:cs typeface="Courier New" panose="02070309020205020404" pitchFamily="49" charset="0"/>
            </a:endParaRPr>
          </a:p>
          <a:p>
            <a:pPr marL="0" indent="0">
              <a:buNone/>
            </a:pPr>
            <a:r>
              <a:rPr lang="en-US" altLang="zh-CN"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233145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2916B-F02D-4032-85E4-7FE5C76CA21C}"/>
              </a:ext>
            </a:extLst>
          </p:cNvPr>
          <p:cNvSpPr>
            <a:spLocks noGrp="1"/>
          </p:cNvSpPr>
          <p:nvPr>
            <p:ph type="title"/>
          </p:nvPr>
        </p:nvSpPr>
        <p:spPr/>
        <p:txBody>
          <a:bodyPr/>
          <a:lstStyle/>
          <a:p>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例题</a:t>
            </a:r>
            <a:r>
              <a:rPr lang="en-US" altLang="zh-CN" b="1" dirty="0">
                <a:latin typeface="微软雅黑" panose="020B0503020204020204" pitchFamily="34" charset="-122"/>
                <a:ea typeface="微软雅黑" panose="020B0503020204020204" pitchFamily="34" charset="-122"/>
              </a:rPr>
              <a:t> POJ2187-Beauty Contest】</a:t>
            </a:r>
            <a:endParaRPr lang="zh-CN" altLang="en-US" b="1"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8428F723-FDBC-4237-B420-A581068319FE}"/>
              </a:ext>
            </a:extLst>
          </p:cNvPr>
          <p:cNvSpPr>
            <a:spLocks noGrp="1"/>
          </p:cNvSpPr>
          <p:nvPr>
            <p:ph idx="1"/>
          </p:nvPr>
        </p:nvSpPr>
        <p:spPr/>
        <p:txBody>
          <a:bodyPr/>
          <a:lstStyle/>
          <a:p>
            <a:r>
              <a:rPr lang="zh-CN" altLang="en-US" dirty="0"/>
              <a:t>最远点对的模板题。给定</a:t>
            </a:r>
            <a:r>
              <a:rPr lang="en-US" altLang="zh-CN" dirty="0"/>
              <a:t>n</a:t>
            </a:r>
            <a:r>
              <a:rPr lang="zh-CN" altLang="en-US" dirty="0"/>
              <a:t>个点的坐标，求最远点对的距离平方。</a:t>
            </a:r>
            <a:endParaRPr lang="en-US" altLang="zh-CN" dirty="0"/>
          </a:p>
          <a:p>
            <a:endParaRPr lang="en-US" altLang="zh-CN" dirty="0"/>
          </a:p>
          <a:p>
            <a:r>
              <a:rPr lang="zh-CN" altLang="en-US" dirty="0"/>
              <a:t>先求凸包，</a:t>
            </a:r>
            <a:r>
              <a:rPr lang="en-US" altLang="zh-CN" dirty="0"/>
              <a:t>Graham</a:t>
            </a:r>
            <a:r>
              <a:rPr lang="zh-CN" altLang="en-US" dirty="0"/>
              <a:t>或是</a:t>
            </a:r>
            <a:r>
              <a:rPr lang="en-US" altLang="zh-CN" dirty="0"/>
              <a:t>Andrew</a:t>
            </a:r>
            <a:r>
              <a:rPr lang="zh-CN" altLang="en-US" dirty="0"/>
              <a:t>都行，求出后用旋转卡壳求最远距离，输出答案即可。</a:t>
            </a:r>
            <a:endParaRPr lang="en-US" altLang="zh-CN" dirty="0"/>
          </a:p>
          <a:p>
            <a:endParaRPr lang="en-US" altLang="zh-CN" dirty="0"/>
          </a:p>
          <a:p>
            <a:r>
              <a:rPr lang="zh-CN" altLang="en-US" dirty="0"/>
              <a:t>凸包因为点排序的原因，其复杂度是</a:t>
            </a:r>
            <a:r>
              <a:rPr lang="en-US" altLang="zh-CN" dirty="0"/>
              <a:t>O(</a:t>
            </a:r>
            <a:r>
              <a:rPr lang="en-US" altLang="zh-CN" dirty="0" err="1"/>
              <a:t>nlogn</a:t>
            </a:r>
            <a:r>
              <a:rPr lang="en-US" altLang="zh-CN" dirty="0"/>
              <a:t>)</a:t>
            </a:r>
            <a:r>
              <a:rPr lang="zh-CN" altLang="en-US" dirty="0"/>
              <a:t>。</a:t>
            </a:r>
            <a:br>
              <a:rPr lang="en-US" altLang="zh-CN" dirty="0"/>
            </a:br>
            <a:r>
              <a:rPr lang="zh-CN" altLang="en-US" dirty="0"/>
              <a:t>旋转卡壳因为是</a:t>
            </a:r>
            <a:r>
              <a:rPr lang="en-US" altLang="zh-CN" dirty="0" err="1"/>
              <a:t>i</a:t>
            </a:r>
            <a:r>
              <a:rPr lang="zh-CN" altLang="en-US" dirty="0"/>
              <a:t>，</a:t>
            </a:r>
            <a:r>
              <a:rPr lang="en-US" altLang="zh-CN" dirty="0"/>
              <a:t>j</a:t>
            </a:r>
            <a:r>
              <a:rPr lang="zh-CN" altLang="en-US" dirty="0"/>
              <a:t>同时一起旋转的，其复杂度是</a:t>
            </a:r>
            <a:r>
              <a:rPr lang="en-US" altLang="zh-CN" dirty="0"/>
              <a:t>O(n)</a:t>
            </a:r>
            <a:r>
              <a:rPr lang="zh-CN" altLang="en-US" dirty="0"/>
              <a:t>。</a:t>
            </a:r>
            <a:br>
              <a:rPr lang="en-US" altLang="zh-CN" dirty="0"/>
            </a:br>
            <a:r>
              <a:rPr lang="zh-CN" altLang="en-US" dirty="0"/>
              <a:t>二者结合，复杂度是</a:t>
            </a:r>
            <a:r>
              <a:rPr lang="en-US" altLang="zh-CN" dirty="0"/>
              <a:t>O(</a:t>
            </a:r>
            <a:r>
              <a:rPr lang="en-US" altLang="zh-CN" dirty="0" err="1"/>
              <a:t>nlogn</a:t>
            </a:r>
            <a:r>
              <a:rPr lang="en-US" altLang="zh-CN" dirty="0"/>
              <a:t>)</a:t>
            </a:r>
            <a:r>
              <a:rPr lang="zh-CN" altLang="en-US" dirty="0"/>
              <a:t>，题目的点</a:t>
            </a:r>
            <a:r>
              <a:rPr lang="en-US" altLang="zh-CN" dirty="0"/>
              <a:t>50000</a:t>
            </a:r>
            <a:r>
              <a:rPr lang="zh-CN" altLang="en-US" dirty="0"/>
              <a:t>个，不会超时。</a:t>
            </a:r>
          </a:p>
        </p:txBody>
      </p:sp>
    </p:spTree>
    <p:extLst>
      <p:ext uri="{BB962C8B-B14F-4D97-AF65-F5344CB8AC3E}">
        <p14:creationId xmlns:p14="http://schemas.microsoft.com/office/powerpoint/2010/main" val="30372707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B3C306-F543-4245-934B-C593229EEF47}"/>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旋转卡壳</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其他应用</a:t>
            </a:r>
          </a:p>
        </p:txBody>
      </p:sp>
      <p:sp>
        <p:nvSpPr>
          <p:cNvPr id="3" name="内容占位符 2">
            <a:extLst>
              <a:ext uri="{FF2B5EF4-FFF2-40B4-BE49-F238E27FC236}">
                <a16:creationId xmlns:a16="http://schemas.microsoft.com/office/drawing/2014/main" id="{6903DFB1-D18D-47FC-969F-97554FDF441C}"/>
              </a:ext>
            </a:extLst>
          </p:cNvPr>
          <p:cNvSpPr>
            <a:spLocks noGrp="1"/>
          </p:cNvSpPr>
          <p:nvPr>
            <p:ph idx="1"/>
          </p:nvPr>
        </p:nvSpPr>
        <p:spPr>
          <a:xfrm>
            <a:off x="838200" y="1825625"/>
            <a:ext cx="10515600" cy="4801678"/>
          </a:xfrm>
        </p:spPr>
        <p:txBody>
          <a:bodyPr/>
          <a:lstStyle/>
          <a:p>
            <a:r>
              <a:rPr lang="en-US" altLang="zh-CN" dirty="0"/>
              <a:t>【</a:t>
            </a:r>
            <a:r>
              <a:rPr lang="zh-CN" altLang="en-US" dirty="0"/>
              <a:t>多边形直径</a:t>
            </a:r>
            <a:r>
              <a:rPr lang="en-US" altLang="zh-CN" dirty="0"/>
              <a:t>】</a:t>
            </a:r>
            <a:br>
              <a:rPr lang="en-US" altLang="zh-CN" dirty="0"/>
            </a:br>
            <a:r>
              <a:rPr lang="zh-CN" altLang="en-US" dirty="0"/>
              <a:t>多边形上任取两点的最远距离。显然这两点必然是顶点，不可能在多边形内部或是边上。因此问题转换成求最远点对问题。</a:t>
            </a:r>
            <a:endParaRPr lang="en-US" altLang="zh-CN" dirty="0"/>
          </a:p>
          <a:p>
            <a:r>
              <a:rPr lang="en-US" altLang="zh-CN" dirty="0"/>
              <a:t>【</a:t>
            </a:r>
            <a:r>
              <a:rPr lang="zh-CN" altLang="en-US" dirty="0"/>
              <a:t>多边形外接矩形</a:t>
            </a:r>
            <a:r>
              <a:rPr lang="en-US" altLang="zh-CN" dirty="0"/>
              <a:t>】</a:t>
            </a:r>
            <a:br>
              <a:rPr lang="en-US" altLang="zh-CN" dirty="0"/>
            </a:br>
            <a:r>
              <a:rPr lang="zh-CN" altLang="en-US" dirty="0"/>
              <a:t>给定多边形，求一个最小的外接矩形。“给一个不</a:t>
            </a:r>
            <a:br>
              <a:rPr lang="en-US" altLang="zh-CN" dirty="0"/>
            </a:br>
            <a:r>
              <a:rPr lang="zh-CN" altLang="en-US" dirty="0"/>
              <a:t>规则物体，求最小的可装入的盒子”。两个旋转卡</a:t>
            </a:r>
            <a:br>
              <a:rPr lang="en-US" altLang="zh-CN" dirty="0"/>
            </a:br>
            <a:r>
              <a:rPr lang="zh-CN" altLang="en-US" dirty="0"/>
              <a:t>壳，计算面积，同时旋转保证了复杂度是线性的。</a:t>
            </a:r>
            <a:endParaRPr lang="en-US" altLang="zh-CN" dirty="0"/>
          </a:p>
          <a:p>
            <a:r>
              <a:rPr lang="en-US" altLang="zh-CN" dirty="0"/>
              <a:t>【</a:t>
            </a:r>
            <a:r>
              <a:rPr lang="zh-CN" altLang="en-US" dirty="0"/>
              <a:t>多边形间最近</a:t>
            </a:r>
            <a:r>
              <a:rPr lang="en-US" altLang="zh-CN" dirty="0"/>
              <a:t>/</a:t>
            </a:r>
            <a:r>
              <a:rPr lang="zh-CN" altLang="en-US" dirty="0"/>
              <a:t>远距离</a:t>
            </a:r>
            <a:r>
              <a:rPr lang="en-US" altLang="zh-CN" dirty="0"/>
              <a:t>】</a:t>
            </a:r>
            <a:br>
              <a:rPr lang="en-US" altLang="zh-CN" dirty="0"/>
            </a:br>
            <a:r>
              <a:rPr lang="zh-CN" altLang="en-US" dirty="0"/>
              <a:t>两个多边形上分别取一点的最近</a:t>
            </a:r>
            <a:r>
              <a:rPr lang="en-US" altLang="zh-CN" dirty="0"/>
              <a:t>/</a:t>
            </a:r>
            <a:r>
              <a:rPr lang="zh-CN" altLang="en-US" dirty="0"/>
              <a:t>远距离。两个多边形分别有一条切线，这两个切线围绕各自多边形做旋转卡壳，维护更新切线距离即为答案。</a:t>
            </a:r>
          </a:p>
        </p:txBody>
      </p:sp>
      <p:pic>
        <p:nvPicPr>
          <p:cNvPr id="5" name="图片 4">
            <a:extLst>
              <a:ext uri="{FF2B5EF4-FFF2-40B4-BE49-F238E27FC236}">
                <a16:creationId xmlns:a16="http://schemas.microsoft.com/office/drawing/2014/main" id="{DDB9DF15-D5B6-4211-B088-B3092C936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3511" y="3348126"/>
            <a:ext cx="2162175" cy="1562100"/>
          </a:xfrm>
          <a:prstGeom prst="rect">
            <a:avLst/>
          </a:prstGeom>
        </p:spPr>
      </p:pic>
    </p:spTree>
    <p:extLst>
      <p:ext uri="{BB962C8B-B14F-4D97-AF65-F5344CB8AC3E}">
        <p14:creationId xmlns:p14="http://schemas.microsoft.com/office/powerpoint/2010/main" val="810262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71B0B-A481-40D6-8487-DA239A20E3B7}"/>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计算几何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其他</a:t>
            </a:r>
          </a:p>
        </p:txBody>
      </p:sp>
      <p:sp>
        <p:nvSpPr>
          <p:cNvPr id="3" name="内容占位符 2">
            <a:extLst>
              <a:ext uri="{FF2B5EF4-FFF2-40B4-BE49-F238E27FC236}">
                <a16:creationId xmlns:a16="http://schemas.microsoft.com/office/drawing/2014/main" id="{B8372462-347D-4AEE-83DE-26B76F4CB0D7}"/>
              </a:ext>
            </a:extLst>
          </p:cNvPr>
          <p:cNvSpPr>
            <a:spLocks noGrp="1"/>
          </p:cNvSpPr>
          <p:nvPr>
            <p:ph idx="1"/>
          </p:nvPr>
        </p:nvSpPr>
        <p:spPr/>
        <p:txBody>
          <a:bodyPr/>
          <a:lstStyle/>
          <a:p>
            <a:r>
              <a:rPr lang="zh-CN" altLang="en-US" dirty="0"/>
              <a:t>大多数的计算几何题都需要基本的数学推导。如今已经很难出现有模板的计算几何题，均需要同学们自己推导几何公式进行计算。</a:t>
            </a:r>
            <a:endParaRPr lang="en-US" altLang="zh-CN" dirty="0"/>
          </a:p>
          <a:p>
            <a:endParaRPr lang="en-US" altLang="zh-CN" dirty="0"/>
          </a:p>
          <a:p>
            <a:r>
              <a:rPr lang="zh-CN" altLang="en-US" dirty="0"/>
              <a:t>学会综合应用自己的数学知识，将能更好的解决计算几何的问题。</a:t>
            </a:r>
            <a:endParaRPr lang="en-US" altLang="zh-CN" dirty="0"/>
          </a:p>
          <a:p>
            <a:endParaRPr lang="en-US" altLang="zh-CN" dirty="0"/>
          </a:p>
          <a:p>
            <a:r>
              <a:rPr lang="zh-CN" altLang="en-US" dirty="0"/>
              <a:t>下面将补充一些常见的计算几何模板，以及一些经典的题目。</a:t>
            </a:r>
          </a:p>
        </p:txBody>
      </p:sp>
    </p:spTree>
    <p:extLst>
      <p:ext uri="{BB962C8B-B14F-4D97-AF65-F5344CB8AC3E}">
        <p14:creationId xmlns:p14="http://schemas.microsoft.com/office/powerpoint/2010/main" val="25693758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86E407-FC21-4249-A17A-D684D8F73024}"/>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求两直线交点</a:t>
            </a:r>
          </a:p>
        </p:txBody>
      </p:sp>
      <p:sp>
        <p:nvSpPr>
          <p:cNvPr id="3" name="内容占位符 2">
            <a:extLst>
              <a:ext uri="{FF2B5EF4-FFF2-40B4-BE49-F238E27FC236}">
                <a16:creationId xmlns:a16="http://schemas.microsoft.com/office/drawing/2014/main" id="{EA9CD050-8E09-4968-B1A0-C8885B6768BB}"/>
              </a:ext>
            </a:extLst>
          </p:cNvPr>
          <p:cNvSpPr>
            <a:spLocks noGrp="1"/>
          </p:cNvSpPr>
          <p:nvPr>
            <p:ph idx="1"/>
          </p:nvPr>
        </p:nvSpPr>
        <p:spPr/>
        <p:txBody>
          <a:bodyPr>
            <a:normAutofit fontScale="85000" lnSpcReduction="10000"/>
          </a:bodyPr>
          <a:lstStyle/>
          <a:p>
            <a:pPr marL="0" indent="0">
              <a:buNone/>
            </a:pPr>
            <a:r>
              <a:rPr lang="en-US" altLang="zh-CN" b="1" dirty="0">
                <a:latin typeface="Courier New" panose="02070309020205020404" pitchFamily="49" charset="0"/>
                <a:cs typeface="Courier New" panose="02070309020205020404" pitchFamily="49" charset="0"/>
              </a:rPr>
              <a:t>Point </a:t>
            </a:r>
            <a:r>
              <a:rPr lang="en-US" altLang="zh-CN" b="1" dirty="0" err="1">
                <a:latin typeface="Courier New" panose="02070309020205020404" pitchFamily="49" charset="0"/>
                <a:cs typeface="Courier New" panose="02070309020205020404" pitchFamily="49" charset="0"/>
              </a:rPr>
              <a:t>get_point</a:t>
            </a:r>
            <a:r>
              <a:rPr lang="en-US" altLang="zh-CN" b="1" dirty="0">
                <a:latin typeface="Courier New" panose="02070309020205020404" pitchFamily="49" charset="0"/>
                <a:cs typeface="Courier New" panose="02070309020205020404" pitchFamily="49" charset="0"/>
              </a:rPr>
              <a:t>(Point </a:t>
            </a:r>
            <a:r>
              <a:rPr lang="en-US" altLang="zh-CN" b="1" dirty="0" err="1">
                <a:latin typeface="Courier New" panose="02070309020205020404" pitchFamily="49" charset="0"/>
                <a:cs typeface="Courier New" panose="02070309020205020404" pitchFamily="49" charset="0"/>
              </a:rPr>
              <a:t>a,Point</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b,Point</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c,Point</a:t>
            </a:r>
            <a:r>
              <a:rPr lang="en-US" altLang="zh-CN" b="1" dirty="0">
                <a:latin typeface="Courier New" panose="02070309020205020404" pitchFamily="49" charset="0"/>
                <a:cs typeface="Courier New" panose="02070309020205020404" pitchFamily="49" charset="0"/>
              </a:rPr>
              <a:t> d){</a:t>
            </a:r>
          </a:p>
          <a:p>
            <a:pPr marL="0" indent="0">
              <a:buNone/>
            </a:pPr>
            <a:r>
              <a:rPr lang="en-US" altLang="zh-CN" b="1" dirty="0">
                <a:latin typeface="Courier New" panose="02070309020205020404" pitchFamily="49" charset="0"/>
                <a:cs typeface="Courier New" panose="02070309020205020404" pitchFamily="49" charset="0"/>
              </a:rPr>
              <a:t>//</a:t>
            </a:r>
            <a:r>
              <a:rPr lang="zh-CN" altLang="en-US" b="1" dirty="0">
                <a:latin typeface="Courier New" panose="02070309020205020404" pitchFamily="49" charset="0"/>
                <a:cs typeface="Courier New" panose="02070309020205020404" pitchFamily="49" charset="0"/>
              </a:rPr>
              <a:t>求直线</a:t>
            </a:r>
            <a:r>
              <a:rPr lang="en-US" altLang="zh-CN" b="1" dirty="0">
                <a:latin typeface="Courier New" panose="02070309020205020404" pitchFamily="49" charset="0"/>
                <a:cs typeface="Courier New" panose="02070309020205020404" pitchFamily="49" charset="0"/>
              </a:rPr>
              <a:t>ab</a:t>
            </a:r>
            <a:r>
              <a:rPr lang="zh-CN" altLang="en-US" b="1" dirty="0">
                <a:latin typeface="Courier New" panose="02070309020205020404" pitchFamily="49" charset="0"/>
                <a:cs typeface="Courier New" panose="02070309020205020404" pitchFamily="49" charset="0"/>
              </a:rPr>
              <a:t>与直线</a:t>
            </a:r>
            <a:r>
              <a:rPr lang="en-US" altLang="zh-CN" b="1" dirty="0">
                <a:latin typeface="Courier New" panose="02070309020205020404" pitchFamily="49" charset="0"/>
                <a:cs typeface="Courier New" panose="02070309020205020404" pitchFamily="49" charset="0"/>
              </a:rPr>
              <a:t>cd</a:t>
            </a:r>
            <a:r>
              <a:rPr lang="zh-CN" altLang="en-US" b="1" dirty="0">
                <a:latin typeface="Courier New" panose="02070309020205020404" pitchFamily="49" charset="0"/>
                <a:cs typeface="Courier New" panose="02070309020205020404" pitchFamily="49" charset="0"/>
              </a:rPr>
              <a:t>的交点（已证明线段与线段相交，则可以当做两直线）</a:t>
            </a:r>
            <a:endParaRPr lang="en-US" altLang="zh-CN" b="1" dirty="0">
              <a:latin typeface="Courier New" panose="02070309020205020404" pitchFamily="49" charset="0"/>
              <a:cs typeface="Courier New" panose="02070309020205020404" pitchFamily="49" charset="0"/>
            </a:endParaRPr>
          </a:p>
          <a:p>
            <a:pPr marL="0" indent="0">
              <a:buNone/>
            </a:pPr>
            <a:r>
              <a:rPr lang="en-US" altLang="zh-CN" b="1" dirty="0">
                <a:latin typeface="Courier New" panose="02070309020205020404" pitchFamily="49" charset="0"/>
                <a:cs typeface="Courier New" panose="02070309020205020404" pitchFamily="49" charset="0"/>
              </a:rPr>
              <a:t>    Point ret=a;</a:t>
            </a:r>
          </a:p>
          <a:p>
            <a:pPr marL="0" indent="0">
              <a:buNone/>
            </a:pPr>
            <a:r>
              <a:rPr lang="en-US" altLang="zh-CN" b="1" dirty="0">
                <a:latin typeface="Courier New" panose="02070309020205020404" pitchFamily="49" charset="0"/>
                <a:cs typeface="Courier New" panose="02070309020205020404" pitchFamily="49" charset="0"/>
              </a:rPr>
              <a:t>    double t=((</a:t>
            </a:r>
            <a:r>
              <a:rPr lang="en-US" altLang="zh-CN" b="1" dirty="0" err="1">
                <a:latin typeface="Courier New" panose="02070309020205020404" pitchFamily="49" charset="0"/>
                <a:cs typeface="Courier New" panose="02070309020205020404" pitchFamily="49" charset="0"/>
              </a:rPr>
              <a:t>a.x-c.x</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c.y-d.y</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a.y-c.y</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c.x-d.x</a:t>
            </a:r>
            <a:r>
              <a:rPr lang="en-US" altLang="zh-CN" b="1" dirty="0">
                <a:latin typeface="Courier New" panose="02070309020205020404" pitchFamily="49" charset="0"/>
                <a:cs typeface="Courier New" panose="02070309020205020404" pitchFamily="49" charset="0"/>
              </a:rPr>
              <a:t>))</a:t>
            </a:r>
          </a:p>
          <a:p>
            <a:pPr marL="0" indent="0">
              <a:buNone/>
            </a:pP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a.x-b.x</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c.y-d.y</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a.y-b.y</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c.x-d.x</a:t>
            </a:r>
            <a:r>
              <a:rPr lang="en-US" altLang="zh-CN" b="1" dirty="0">
                <a:latin typeface="Courier New" panose="02070309020205020404" pitchFamily="49" charset="0"/>
                <a:cs typeface="Courier New" panose="02070309020205020404" pitchFamily="49" charset="0"/>
              </a:rPr>
              <a:t>));</a:t>
            </a:r>
          </a:p>
          <a:p>
            <a:pPr marL="0" indent="0">
              <a:buNone/>
            </a:pP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ret.x</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b.x-a.x</a:t>
            </a:r>
            <a:r>
              <a:rPr lang="en-US" altLang="zh-CN" b="1" dirty="0">
                <a:latin typeface="Courier New" panose="02070309020205020404" pitchFamily="49" charset="0"/>
                <a:cs typeface="Courier New" panose="02070309020205020404" pitchFamily="49" charset="0"/>
              </a:rPr>
              <a:t>)*t;</a:t>
            </a:r>
          </a:p>
          <a:p>
            <a:pPr marL="0" indent="0">
              <a:buNone/>
            </a:pP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ret.y</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b.y-a.y</a:t>
            </a:r>
            <a:r>
              <a:rPr lang="en-US" altLang="zh-CN" b="1" dirty="0">
                <a:latin typeface="Courier New" panose="02070309020205020404" pitchFamily="49" charset="0"/>
                <a:cs typeface="Courier New" panose="02070309020205020404" pitchFamily="49" charset="0"/>
              </a:rPr>
              <a:t>)*t;</a:t>
            </a:r>
          </a:p>
          <a:p>
            <a:pPr marL="0" indent="0">
              <a:buNone/>
            </a:pPr>
            <a:r>
              <a:rPr lang="en-US" altLang="zh-CN" b="1" dirty="0">
                <a:latin typeface="Courier New" panose="02070309020205020404" pitchFamily="49" charset="0"/>
                <a:cs typeface="Courier New" panose="02070309020205020404" pitchFamily="49" charset="0"/>
              </a:rPr>
              <a:t>    return ret;</a:t>
            </a:r>
          </a:p>
          <a:p>
            <a:pPr marL="0" indent="0">
              <a:buNone/>
            </a:pPr>
            <a:r>
              <a:rPr lang="en-US" altLang="zh-CN"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734143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32B874-1C5D-48B7-A542-ED13B60B58BA}"/>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判断直线是否相交</a:t>
            </a:r>
          </a:p>
        </p:txBody>
      </p:sp>
      <p:sp>
        <p:nvSpPr>
          <p:cNvPr id="3" name="内容占位符 2">
            <a:extLst>
              <a:ext uri="{FF2B5EF4-FFF2-40B4-BE49-F238E27FC236}">
                <a16:creationId xmlns:a16="http://schemas.microsoft.com/office/drawing/2014/main" id="{EB2148FC-83E5-4810-88C9-B09A81F2B89B}"/>
              </a:ext>
            </a:extLst>
          </p:cNvPr>
          <p:cNvSpPr>
            <a:spLocks noGrp="1"/>
          </p:cNvSpPr>
          <p:nvPr>
            <p:ph idx="1"/>
          </p:nvPr>
        </p:nvSpPr>
        <p:spPr/>
        <p:txBody>
          <a:bodyPr>
            <a:normAutofit fontScale="92500" lnSpcReduction="20000"/>
          </a:bodyPr>
          <a:lstStyle/>
          <a:p>
            <a:pPr marL="0" indent="0">
              <a:buNone/>
            </a:pPr>
            <a:r>
              <a:rPr lang="en-US" altLang="zh-CN" b="1" dirty="0">
                <a:latin typeface="Courier New" panose="02070309020205020404" pitchFamily="49" charset="0"/>
                <a:cs typeface="Courier New" panose="02070309020205020404" pitchFamily="49" charset="0"/>
              </a:rPr>
              <a:t>double </a:t>
            </a:r>
            <a:r>
              <a:rPr lang="en-US" altLang="zh-CN" b="1" dirty="0" err="1">
                <a:latin typeface="Courier New" panose="02070309020205020404" pitchFamily="49" charset="0"/>
                <a:cs typeface="Courier New" panose="02070309020205020404" pitchFamily="49" charset="0"/>
              </a:rPr>
              <a:t>mulit</a:t>
            </a:r>
            <a:r>
              <a:rPr lang="en-US" altLang="zh-CN" b="1" dirty="0">
                <a:latin typeface="Courier New" panose="02070309020205020404" pitchFamily="49" charset="0"/>
                <a:cs typeface="Courier New" panose="02070309020205020404" pitchFamily="49" charset="0"/>
              </a:rPr>
              <a:t>(Point </a:t>
            </a:r>
            <a:r>
              <a:rPr lang="en-US" altLang="zh-CN" b="1" dirty="0" err="1">
                <a:latin typeface="Courier New" panose="02070309020205020404" pitchFamily="49" charset="0"/>
                <a:cs typeface="Courier New" panose="02070309020205020404" pitchFamily="49" charset="0"/>
              </a:rPr>
              <a:t>a,Point</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c,Point</a:t>
            </a:r>
            <a:r>
              <a:rPr lang="en-US" altLang="zh-CN" b="1" dirty="0">
                <a:latin typeface="Courier New" panose="02070309020205020404" pitchFamily="49" charset="0"/>
                <a:cs typeface="Courier New" panose="02070309020205020404" pitchFamily="49" charset="0"/>
              </a:rPr>
              <a:t> b){</a:t>
            </a:r>
          </a:p>
          <a:p>
            <a:pPr marL="0" indent="0">
              <a:buNone/>
            </a:pPr>
            <a:r>
              <a:rPr lang="en-US" altLang="zh-CN" b="1"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向量</a:t>
            </a:r>
            <a:r>
              <a:rPr lang="en-US" altLang="zh-CN" b="1" dirty="0">
                <a:latin typeface="Courier New" panose="02070309020205020404" pitchFamily="49" charset="0"/>
                <a:cs typeface="Courier New" panose="02070309020205020404" pitchFamily="49" charset="0"/>
              </a:rPr>
              <a:t>ac</a:t>
            </a:r>
            <a:r>
              <a:rPr lang="zh-CN" altLang="en-US" b="1" dirty="0">
                <a:latin typeface="Courier New" panose="02070309020205020404" pitchFamily="49" charset="0"/>
                <a:cs typeface="Courier New" panose="02070309020205020404" pitchFamily="49" charset="0"/>
              </a:rPr>
              <a:t>与向量</a:t>
            </a:r>
            <a:r>
              <a:rPr lang="en-US" altLang="zh-CN" b="1" dirty="0">
                <a:latin typeface="Courier New" panose="02070309020205020404" pitchFamily="49" charset="0"/>
                <a:cs typeface="Courier New" panose="02070309020205020404" pitchFamily="49" charset="0"/>
              </a:rPr>
              <a:t>ab</a:t>
            </a:r>
            <a:r>
              <a:rPr lang="zh-CN" altLang="en-US" b="1" dirty="0">
                <a:latin typeface="Courier New" panose="02070309020205020404" pitchFamily="49" charset="0"/>
                <a:cs typeface="Courier New" panose="02070309020205020404" pitchFamily="49" charset="0"/>
              </a:rPr>
              <a:t>叉乘</a:t>
            </a:r>
            <a:endParaRPr lang="en-US" altLang="zh-CN" b="1" dirty="0">
              <a:latin typeface="Courier New" panose="02070309020205020404" pitchFamily="49" charset="0"/>
              <a:cs typeface="Courier New" panose="02070309020205020404" pitchFamily="49" charset="0"/>
            </a:endParaRPr>
          </a:p>
          <a:p>
            <a:pPr marL="0" indent="0">
              <a:buNone/>
            </a:pPr>
            <a:r>
              <a:rPr lang="en-US" altLang="zh-CN" b="1" dirty="0">
                <a:latin typeface="Courier New" panose="02070309020205020404" pitchFamily="49" charset="0"/>
                <a:cs typeface="Courier New" panose="02070309020205020404" pitchFamily="49" charset="0"/>
              </a:rPr>
              <a:t>    return (</a:t>
            </a:r>
            <a:r>
              <a:rPr lang="en-US" altLang="zh-CN" b="1" dirty="0" err="1">
                <a:latin typeface="Courier New" panose="02070309020205020404" pitchFamily="49" charset="0"/>
                <a:cs typeface="Courier New" panose="02070309020205020404" pitchFamily="49" charset="0"/>
              </a:rPr>
              <a:t>c.x-a.x</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b.y-a.y</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c.y-a.y</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b.x-a.x</a:t>
            </a:r>
            <a:r>
              <a:rPr lang="en-US" altLang="zh-CN" b="1" dirty="0">
                <a:latin typeface="Courier New" panose="02070309020205020404" pitchFamily="49" charset="0"/>
                <a:cs typeface="Courier New" panose="02070309020205020404" pitchFamily="49" charset="0"/>
              </a:rPr>
              <a:t>);</a:t>
            </a:r>
          </a:p>
          <a:p>
            <a:pPr marL="0" indent="0">
              <a:buNone/>
            </a:pPr>
            <a:r>
              <a:rPr lang="en-US" altLang="zh-CN" b="1" dirty="0">
                <a:latin typeface="Courier New" panose="02070309020205020404" pitchFamily="49" charset="0"/>
                <a:cs typeface="Courier New" panose="02070309020205020404" pitchFamily="49" charset="0"/>
              </a:rPr>
              <a:t>}</a:t>
            </a:r>
          </a:p>
          <a:p>
            <a:pPr marL="0" indent="0">
              <a:buNone/>
            </a:pPr>
            <a:r>
              <a:rPr lang="en-US" altLang="zh-CN" b="1" dirty="0">
                <a:latin typeface="Courier New" panose="02070309020205020404" pitchFamily="49" charset="0"/>
                <a:cs typeface="Courier New" panose="02070309020205020404" pitchFamily="49" charset="0"/>
              </a:rPr>
              <a:t>bool check(Point </a:t>
            </a:r>
            <a:r>
              <a:rPr lang="en-US" altLang="zh-CN" b="1" dirty="0" err="1">
                <a:latin typeface="Courier New" panose="02070309020205020404" pitchFamily="49" charset="0"/>
                <a:cs typeface="Courier New" panose="02070309020205020404" pitchFamily="49" charset="0"/>
              </a:rPr>
              <a:t>a,Point</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b,Point</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c,Point</a:t>
            </a:r>
            <a:r>
              <a:rPr lang="en-US" altLang="zh-CN" b="1" dirty="0">
                <a:latin typeface="Courier New" panose="02070309020205020404" pitchFamily="49" charset="0"/>
                <a:cs typeface="Courier New" panose="02070309020205020404" pitchFamily="49" charset="0"/>
              </a:rPr>
              <a:t> d){</a:t>
            </a:r>
          </a:p>
          <a:p>
            <a:pPr marL="0" indent="0">
              <a:buNone/>
            </a:pPr>
            <a:r>
              <a:rPr lang="en-US" altLang="zh-CN" b="1" dirty="0">
                <a:latin typeface="Courier New" panose="02070309020205020404" pitchFamily="49" charset="0"/>
                <a:cs typeface="Courier New" panose="02070309020205020404" pitchFamily="49" charset="0"/>
              </a:rPr>
              <a:t>	if(</a:t>
            </a:r>
            <a:r>
              <a:rPr lang="en-US" altLang="zh-CN" b="1" dirty="0" err="1">
                <a:latin typeface="Courier New" panose="02070309020205020404" pitchFamily="49" charset="0"/>
                <a:cs typeface="Courier New" panose="02070309020205020404" pitchFamily="49" charset="0"/>
              </a:rPr>
              <a:t>mulit</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a,c,b</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mulit</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a,d,b</a:t>
            </a:r>
            <a:r>
              <a:rPr lang="en-US" altLang="zh-CN" b="1" dirty="0">
                <a:latin typeface="Courier New" panose="02070309020205020404" pitchFamily="49" charset="0"/>
                <a:cs typeface="Courier New" panose="02070309020205020404" pitchFamily="49" charset="0"/>
              </a:rPr>
              <a:t>)&lt;eps&amp;&amp;</a:t>
            </a:r>
          </a:p>
          <a:p>
            <a:pPr marL="0" indent="0">
              <a:buNone/>
            </a:pP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mulit</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c,a,d</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mulit</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c,b,d</a:t>
            </a:r>
            <a:r>
              <a:rPr lang="en-US" altLang="zh-CN" b="1" dirty="0">
                <a:latin typeface="Courier New" panose="02070309020205020404" pitchFamily="49" charset="0"/>
                <a:cs typeface="Courier New" panose="02070309020205020404" pitchFamily="49" charset="0"/>
              </a:rPr>
              <a:t>)&lt;eps)</a:t>
            </a:r>
            <a:endParaRPr lang="zh-CN" altLang="en-US" b="1" dirty="0">
              <a:latin typeface="Courier New" panose="02070309020205020404" pitchFamily="49" charset="0"/>
              <a:cs typeface="Courier New" panose="02070309020205020404" pitchFamily="49" charset="0"/>
            </a:endParaRPr>
          </a:p>
          <a:p>
            <a:pPr marL="0" indent="0">
              <a:buNone/>
            </a:pPr>
            <a:r>
              <a:rPr lang="zh-CN" altLang="en-US" b="1" dirty="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return true; // </a:t>
            </a:r>
            <a:r>
              <a:rPr lang="zh-CN" altLang="en-US" b="1" dirty="0">
                <a:latin typeface="Courier New" panose="02070309020205020404" pitchFamily="49" charset="0"/>
                <a:cs typeface="Courier New" panose="02070309020205020404" pitchFamily="49" charset="0"/>
              </a:rPr>
              <a:t>直线</a:t>
            </a:r>
            <a:r>
              <a:rPr lang="en-US" altLang="zh-CN" b="1" dirty="0">
                <a:latin typeface="Courier New" panose="02070309020205020404" pitchFamily="49" charset="0"/>
                <a:cs typeface="Courier New" panose="02070309020205020404" pitchFamily="49" charset="0"/>
              </a:rPr>
              <a:t>ab</a:t>
            </a:r>
            <a:r>
              <a:rPr lang="zh-CN" altLang="en-US" b="1" dirty="0">
                <a:latin typeface="Courier New" panose="02070309020205020404" pitchFamily="49" charset="0"/>
                <a:cs typeface="Courier New" panose="02070309020205020404" pitchFamily="49" charset="0"/>
              </a:rPr>
              <a:t>与</a:t>
            </a:r>
            <a:r>
              <a:rPr lang="en-US" altLang="zh-CN" b="1" dirty="0">
                <a:latin typeface="Courier New" panose="02070309020205020404" pitchFamily="49" charset="0"/>
                <a:cs typeface="Courier New" panose="02070309020205020404" pitchFamily="49" charset="0"/>
              </a:rPr>
              <a:t>cd</a:t>
            </a:r>
            <a:r>
              <a:rPr lang="zh-CN" altLang="en-US" b="1" dirty="0">
                <a:latin typeface="Courier New" panose="02070309020205020404" pitchFamily="49" charset="0"/>
                <a:cs typeface="Courier New" panose="02070309020205020404" pitchFamily="49" charset="0"/>
              </a:rPr>
              <a:t>相交</a:t>
            </a:r>
            <a:endParaRPr lang="en-US" altLang="zh-CN" b="1" dirty="0">
              <a:latin typeface="Courier New" panose="02070309020205020404" pitchFamily="49" charset="0"/>
              <a:cs typeface="Courier New" panose="02070309020205020404" pitchFamily="49" charset="0"/>
            </a:endParaRPr>
          </a:p>
          <a:p>
            <a:pPr marL="0" indent="0">
              <a:buNone/>
            </a:pPr>
            <a:r>
              <a:rPr lang="en-US" altLang="zh-CN" b="1" dirty="0">
                <a:latin typeface="Courier New" panose="02070309020205020404" pitchFamily="49" charset="0"/>
                <a:cs typeface="Courier New" panose="02070309020205020404" pitchFamily="49" charset="0"/>
              </a:rPr>
              <a:t>    return false; // </a:t>
            </a:r>
            <a:r>
              <a:rPr lang="zh-CN" altLang="en-US" b="1" dirty="0">
                <a:latin typeface="Courier New" panose="02070309020205020404" pitchFamily="49" charset="0"/>
                <a:cs typeface="Courier New" panose="02070309020205020404" pitchFamily="49" charset="0"/>
              </a:rPr>
              <a:t>直线</a:t>
            </a:r>
            <a:r>
              <a:rPr lang="en-US" altLang="zh-CN" b="1" dirty="0">
                <a:latin typeface="Courier New" panose="02070309020205020404" pitchFamily="49" charset="0"/>
                <a:cs typeface="Courier New" panose="02070309020205020404" pitchFamily="49" charset="0"/>
              </a:rPr>
              <a:t>ab</a:t>
            </a:r>
            <a:r>
              <a:rPr lang="zh-CN" altLang="en-US" b="1" dirty="0">
                <a:latin typeface="Courier New" panose="02070309020205020404" pitchFamily="49" charset="0"/>
                <a:cs typeface="Courier New" panose="02070309020205020404" pitchFamily="49" charset="0"/>
              </a:rPr>
              <a:t>与</a:t>
            </a:r>
            <a:r>
              <a:rPr lang="en-US" altLang="zh-CN" b="1" dirty="0">
                <a:latin typeface="Courier New" panose="02070309020205020404" pitchFamily="49" charset="0"/>
                <a:cs typeface="Courier New" panose="02070309020205020404" pitchFamily="49" charset="0"/>
              </a:rPr>
              <a:t>cd</a:t>
            </a:r>
            <a:r>
              <a:rPr lang="zh-CN" altLang="en-US" b="1" dirty="0">
                <a:latin typeface="Courier New" panose="02070309020205020404" pitchFamily="49" charset="0"/>
                <a:cs typeface="Courier New" panose="02070309020205020404" pitchFamily="49" charset="0"/>
              </a:rPr>
              <a:t>平行</a:t>
            </a:r>
            <a:endParaRPr lang="en-US" altLang="zh-CN" b="1" dirty="0">
              <a:latin typeface="Courier New" panose="02070309020205020404" pitchFamily="49" charset="0"/>
              <a:cs typeface="Courier New" panose="02070309020205020404" pitchFamily="49" charset="0"/>
            </a:endParaRPr>
          </a:p>
          <a:p>
            <a:pPr marL="0" indent="0">
              <a:buNone/>
            </a:pPr>
            <a:r>
              <a:rPr lang="en-US" altLang="zh-CN" b="1" dirty="0">
                <a:latin typeface="Courier New" panose="02070309020205020404" pitchFamily="49" charset="0"/>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433536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289EE-4A18-4AD0-985C-62DEF53DCC60}"/>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任意多边形的面积</a:t>
            </a:r>
          </a:p>
        </p:txBody>
      </p:sp>
      <p:sp>
        <p:nvSpPr>
          <p:cNvPr id="3" name="内容占位符 2">
            <a:extLst>
              <a:ext uri="{FF2B5EF4-FFF2-40B4-BE49-F238E27FC236}">
                <a16:creationId xmlns:a16="http://schemas.microsoft.com/office/drawing/2014/main" id="{F9CC65D4-E0A8-44FE-9AF7-8D41E28D4A03}"/>
              </a:ext>
            </a:extLst>
          </p:cNvPr>
          <p:cNvSpPr>
            <a:spLocks noGrp="1"/>
          </p:cNvSpPr>
          <p:nvPr>
            <p:ph idx="1"/>
          </p:nvPr>
        </p:nvSpPr>
        <p:spPr/>
        <p:txBody>
          <a:bodyPr>
            <a:normAutofit lnSpcReduction="10000"/>
          </a:bodyPr>
          <a:lstStyle/>
          <a:p>
            <a:pPr marL="0" indent="0">
              <a:buNone/>
            </a:pPr>
            <a:r>
              <a:rPr lang="zh-CN" altLang="en-US" dirty="0"/>
              <a:t>原理：利用叉积，将多边形拆分成若干个三角形，叉积得到的面积有正负号，求和即可。</a:t>
            </a:r>
            <a:endParaRPr lang="en-US" altLang="zh-CN" dirty="0"/>
          </a:p>
          <a:p>
            <a:pPr marL="0" indent="0">
              <a:buNone/>
            </a:pPr>
            <a:r>
              <a:rPr lang="en-US" altLang="zh-CN" b="1" dirty="0">
                <a:latin typeface="Courier New" panose="02070309020205020404" pitchFamily="49" charset="0"/>
                <a:cs typeface="Courier New" panose="02070309020205020404" pitchFamily="49" charset="0"/>
              </a:rPr>
              <a:t>double </a:t>
            </a:r>
            <a:r>
              <a:rPr lang="en-US" altLang="zh-CN" b="1" dirty="0" err="1">
                <a:latin typeface="Courier New" panose="02070309020205020404" pitchFamily="49" charset="0"/>
                <a:cs typeface="Courier New" panose="02070309020205020404" pitchFamily="49" charset="0"/>
              </a:rPr>
              <a:t>ComputePolygonArea</a:t>
            </a:r>
            <a:r>
              <a:rPr lang="en-US" altLang="zh-CN" b="1" dirty="0">
                <a:latin typeface="Courier New" panose="02070309020205020404" pitchFamily="49" charset="0"/>
                <a:cs typeface="Courier New" panose="02070309020205020404" pitchFamily="49" charset="0"/>
              </a:rPr>
              <a:t>(Point </a:t>
            </a:r>
            <a:r>
              <a:rPr lang="zh-CN" altLang="en-US" b="1" dirty="0">
                <a:latin typeface="Courier New" panose="02070309020205020404" pitchFamily="49" charset="0"/>
                <a:cs typeface="Courier New" panose="02070309020205020404" pitchFamily="49" charset="0"/>
              </a:rPr>
              <a:t>*</a:t>
            </a:r>
            <a:r>
              <a:rPr lang="en-US" altLang="zh-CN" b="1" dirty="0">
                <a:latin typeface="Courier New" panose="02070309020205020404" pitchFamily="49" charset="0"/>
                <a:cs typeface="Courier New" panose="02070309020205020404" pitchFamily="49" charset="0"/>
              </a:rPr>
              <a:t>P,</a:t>
            </a:r>
            <a:r>
              <a:rPr lang="zh-CN" altLang="en-US" b="1" dirty="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int</a:t>
            </a:r>
            <a:r>
              <a:rPr lang="zh-CN" altLang="en-US" b="1" dirty="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n){</a:t>
            </a:r>
          </a:p>
          <a:p>
            <a:pPr marL="0" indent="0">
              <a:buNone/>
            </a:pPr>
            <a:r>
              <a:rPr lang="en-US" altLang="zh-CN" b="1" dirty="0">
                <a:latin typeface="Courier New" panose="02070309020205020404" pitchFamily="49" charset="0"/>
                <a:cs typeface="Courier New" panose="02070309020205020404" pitchFamily="49" charset="0"/>
              </a:rPr>
              <a:t>    if(n &lt; 3)return 0.0;</a:t>
            </a:r>
          </a:p>
          <a:p>
            <a:pPr marL="0" indent="0">
              <a:buNone/>
            </a:pPr>
            <a:r>
              <a:rPr lang="en-US" altLang="zh-CN" b="1" dirty="0">
                <a:latin typeface="Courier New" panose="02070309020205020404" pitchFamily="49" charset="0"/>
                <a:cs typeface="Courier New" panose="02070309020205020404" pitchFamily="49" charset="0"/>
              </a:rPr>
              <a:t>    double s = P[0].y * (P[n-1].x - P[1].x);</a:t>
            </a:r>
          </a:p>
          <a:p>
            <a:pPr marL="0" indent="0">
              <a:buNone/>
            </a:pPr>
            <a:r>
              <a:rPr lang="en-US" altLang="zh-CN" b="1" dirty="0">
                <a:latin typeface="Courier New" panose="02070309020205020404" pitchFamily="49" charset="0"/>
                <a:cs typeface="Courier New" panose="02070309020205020404" pitchFamily="49" charset="0"/>
              </a:rPr>
              <a:t>    for(int </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 = 1; </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 &lt; n; ++</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a:t>
            </a:r>
          </a:p>
          <a:p>
            <a:pPr marL="0" indent="0">
              <a:buNone/>
            </a:pPr>
            <a:r>
              <a:rPr lang="en-US" altLang="zh-CN" b="1" dirty="0">
                <a:latin typeface="Courier New" panose="02070309020205020404" pitchFamily="49" charset="0"/>
                <a:cs typeface="Courier New" panose="02070309020205020404" pitchFamily="49" charset="0"/>
              </a:rPr>
              <a:t>        s += P[</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].y * (P[i-1].x - P[(i+1)%n].x);</a:t>
            </a:r>
          </a:p>
          <a:p>
            <a:pPr marL="0" indent="0">
              <a:buNone/>
            </a:pPr>
            <a:r>
              <a:rPr lang="en-US" altLang="zh-CN" b="1" dirty="0">
                <a:latin typeface="Courier New" panose="02070309020205020404" pitchFamily="49" charset="0"/>
                <a:cs typeface="Courier New" panose="02070309020205020404" pitchFamily="49" charset="0"/>
              </a:rPr>
              <a:t>    return fabs(s/2.0);</a:t>
            </a:r>
          </a:p>
          <a:p>
            <a:pPr marL="0" indent="0">
              <a:buNone/>
            </a:pPr>
            <a:r>
              <a:rPr lang="en-US" altLang="zh-CN" b="1" dirty="0">
                <a:latin typeface="Courier New" panose="02070309020205020404" pitchFamily="49" charset="0"/>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326111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BB61D7-A46B-4D0D-A0E8-1CE720B2A2FD}"/>
              </a:ext>
            </a:extLst>
          </p:cNvPr>
          <p:cNvSpPr>
            <a:spLocks noGrp="1"/>
          </p:cNvSpPr>
          <p:nvPr>
            <p:ph type="title"/>
          </p:nvPr>
        </p:nvSpPr>
        <p:spPr/>
        <p:txBody>
          <a:bodyPr/>
          <a:lstStyle/>
          <a:p>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例题 </a:t>
            </a:r>
            <a:r>
              <a:rPr lang="en-US" altLang="zh-CN" b="1" dirty="0">
                <a:latin typeface="微软雅黑" panose="020B0503020204020204" pitchFamily="34" charset="-122"/>
                <a:ea typeface="微软雅黑" panose="020B0503020204020204" pitchFamily="34" charset="-122"/>
              </a:rPr>
              <a:t>POJ1269-Intersecting Lines】</a:t>
            </a:r>
            <a:endParaRPr lang="zh-CN" altLang="en-US" b="1"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3C64D329-B516-4B0D-8B67-B8331FA8FDD5}"/>
              </a:ext>
            </a:extLst>
          </p:cNvPr>
          <p:cNvSpPr>
            <a:spLocks noGrp="1"/>
          </p:cNvSpPr>
          <p:nvPr>
            <p:ph idx="1"/>
          </p:nvPr>
        </p:nvSpPr>
        <p:spPr>
          <a:xfrm>
            <a:off x="990600" y="3805427"/>
            <a:ext cx="10515600" cy="4351338"/>
          </a:xfrm>
        </p:spPr>
        <p:txBody>
          <a:bodyPr/>
          <a:lstStyle/>
          <a:p>
            <a:r>
              <a:rPr lang="zh-CN" altLang="en-US" dirty="0"/>
              <a:t>多边形面积模板题，注意细节即可。</a:t>
            </a:r>
            <a:endParaRPr lang="en-US" altLang="zh-CN" dirty="0"/>
          </a:p>
          <a:p>
            <a:endParaRPr lang="en-US" altLang="zh-CN" dirty="0"/>
          </a:p>
          <a:p>
            <a:r>
              <a:rPr lang="en-US" altLang="zh-CN" dirty="0"/>
              <a:t>https://vjudge.net/contest/363763</a:t>
            </a:r>
            <a:endParaRPr lang="zh-CN" altLang="en-US" dirty="0"/>
          </a:p>
        </p:txBody>
      </p:sp>
      <p:sp>
        <p:nvSpPr>
          <p:cNvPr id="4" name="标题 1">
            <a:extLst>
              <a:ext uri="{FF2B5EF4-FFF2-40B4-BE49-F238E27FC236}">
                <a16:creationId xmlns:a16="http://schemas.microsoft.com/office/drawing/2014/main" id="{76DD1E54-337D-43DC-A026-98C59D332E28}"/>
              </a:ext>
            </a:extLst>
          </p:cNvPr>
          <p:cNvSpPr txBox="1">
            <a:spLocks/>
          </p:cNvSpPr>
          <p:nvPr/>
        </p:nvSpPr>
        <p:spPr>
          <a:xfrm>
            <a:off x="838200" y="23966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例题 </a:t>
            </a:r>
            <a:r>
              <a:rPr lang="en-US" altLang="zh-CN" b="1" dirty="0">
                <a:latin typeface="微软雅黑" panose="020B0503020204020204" pitchFamily="34" charset="-122"/>
                <a:ea typeface="微软雅黑" panose="020B0503020204020204" pitchFamily="34" charset="-122"/>
              </a:rPr>
              <a:t>HDU2036-</a:t>
            </a:r>
            <a:r>
              <a:rPr lang="zh-CN" altLang="en-US" b="1" dirty="0">
                <a:latin typeface="微软雅黑" panose="020B0503020204020204" pitchFamily="34" charset="-122"/>
                <a:ea typeface="微软雅黑" panose="020B0503020204020204" pitchFamily="34" charset="-122"/>
              </a:rPr>
              <a:t>改革春风吹满地</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5" name="内容占位符 2">
            <a:extLst>
              <a:ext uri="{FF2B5EF4-FFF2-40B4-BE49-F238E27FC236}">
                <a16:creationId xmlns:a16="http://schemas.microsoft.com/office/drawing/2014/main" id="{FA7F2A1A-49B8-4CE1-9BE2-7761DE294928}"/>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求直线相交模板题，注意细节即可。</a:t>
            </a:r>
            <a:endParaRPr lang="zh-CN" altLang="en-US" dirty="0"/>
          </a:p>
        </p:txBody>
      </p:sp>
    </p:spTree>
    <p:extLst>
      <p:ext uri="{BB962C8B-B14F-4D97-AF65-F5344CB8AC3E}">
        <p14:creationId xmlns:p14="http://schemas.microsoft.com/office/powerpoint/2010/main" val="883175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1CEA99-3FA4-4573-910D-E255EE3BC4E2}"/>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前置补充</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三角形</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FDC20AB-1A46-4AA2-8DEE-6CA1847B2726}"/>
                  </a:ext>
                </a:extLst>
              </p:cNvPr>
              <p:cNvSpPr>
                <a:spLocks noGrp="1"/>
              </p:cNvSpPr>
              <p:nvPr>
                <p:ph idx="1"/>
              </p:nvPr>
            </p:nvSpPr>
            <p:spPr/>
            <p:txBody>
              <a:bodyPr/>
              <a:lstStyle/>
              <a:p>
                <a:r>
                  <a:rPr lang="en-US" altLang="zh-CN" b="1" dirty="0"/>
                  <a:t>【</a:t>
                </a:r>
                <a:r>
                  <a:rPr lang="zh-CN" altLang="en-US" b="1" dirty="0"/>
                  <a:t>三角形面积</a:t>
                </a:r>
                <a:r>
                  <a:rPr lang="en-US" altLang="zh-CN" b="1" dirty="0"/>
                  <a:t>】</a:t>
                </a:r>
              </a:p>
              <a:p>
                <a:pPr marL="0" indent="0">
                  <a:buNone/>
                </a:pP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𝑺</m:t>
                        </m:r>
                      </m:e>
                      <m:sub>
                        <m:r>
                          <a:rPr lang="zh-CN" altLang="en-US" b="1" i="1">
                            <a:latin typeface="Cambria Math" panose="02040503050406030204" pitchFamily="18" charset="0"/>
                          </a:rPr>
                          <m:t>△</m:t>
                        </m:r>
                        <m:r>
                          <a:rPr lang="en-US" altLang="zh-CN" b="1" i="1" smtClean="0">
                            <a:latin typeface="Cambria Math" panose="02040503050406030204" pitchFamily="18" charset="0"/>
                          </a:rPr>
                          <m:t>𝑨𝑩𝑪</m:t>
                        </m:r>
                      </m:sub>
                    </m:sSub>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𝑨𝑩</m:t>
                        </m:r>
                        <m:r>
                          <a:rPr lang="en-US" altLang="zh-CN" b="1" i="1" smtClean="0">
                            <a:latin typeface="Cambria Math" panose="02040503050406030204" pitchFamily="18" charset="0"/>
                          </a:rPr>
                          <m:t>∗</m:t>
                        </m:r>
                        <m:r>
                          <a:rPr lang="en-US" altLang="zh-CN" b="1" i="1" smtClean="0">
                            <a:latin typeface="Cambria Math" panose="02040503050406030204" pitchFamily="18" charset="0"/>
                          </a:rPr>
                          <m:t>𝑪𝑫</m:t>
                        </m:r>
                      </m:num>
                      <m:den>
                        <m:r>
                          <a:rPr lang="en-US" altLang="zh-CN" b="1" i="1" smtClean="0">
                            <a:latin typeface="Cambria Math" panose="02040503050406030204" pitchFamily="18" charset="0"/>
                          </a:rPr>
                          <m:t>𝟐</m:t>
                        </m:r>
                      </m:den>
                    </m:f>
                  </m:oMath>
                </a14:m>
                <a:r>
                  <a:rPr lang="en-US" altLang="zh-CN" b="1" dirty="0"/>
                  <a:t> </a:t>
                </a:r>
              </a:p>
              <a:p>
                <a:pPr marL="0" indent="0">
                  <a:buNone/>
                </a:pPr>
                <a:endParaRPr lang="en-US" altLang="zh-CN" b="1" dirty="0"/>
              </a:p>
              <a:p>
                <a:r>
                  <a:rPr lang="en-US" altLang="zh-CN" b="1" dirty="0"/>
                  <a:t>【</a:t>
                </a:r>
                <a:r>
                  <a:rPr lang="zh-CN" altLang="en-US" b="1" dirty="0"/>
                  <a:t>海伦公式</a:t>
                </a:r>
                <a:r>
                  <a:rPr lang="en-US" altLang="zh-CN" b="1" dirty="0"/>
                  <a:t>】</a:t>
                </a:r>
              </a:p>
              <a:p>
                <a:pPr marL="0" indent="0">
                  <a:buNone/>
                </a:pPr>
                <a:r>
                  <a:rPr lang="zh-CN" altLang="en-US" dirty="0"/>
                  <a:t>令</a:t>
                </a:r>
                <a:r>
                  <a:rPr lang="en-US" altLang="zh-CN" dirty="0"/>
                  <a:t>AB=c</a:t>
                </a:r>
                <a:r>
                  <a:rPr lang="zh-CN" altLang="en-US" dirty="0"/>
                  <a:t>，</a:t>
                </a:r>
                <a:r>
                  <a:rPr lang="en-US" altLang="zh-CN" dirty="0"/>
                  <a:t>AC=b</a:t>
                </a:r>
                <a:r>
                  <a:rPr lang="zh-CN" altLang="en-US" dirty="0"/>
                  <a:t>，</a:t>
                </a:r>
                <a:r>
                  <a:rPr lang="en-US" altLang="zh-CN" dirty="0"/>
                  <a:t>BC=a</a:t>
                </a:r>
                <a:r>
                  <a:rPr lang="zh-CN" altLang="en-US" dirty="0"/>
                  <a:t>，</a:t>
                </a:r>
                <a:endParaRPr lang="en-US" altLang="zh-CN" dirty="0"/>
              </a:p>
              <a:p>
                <a:pPr marL="0" indent="0">
                  <a:buNone/>
                </a:pPr>
                <a14:m>
                  <m:oMath xmlns:m="http://schemas.openxmlformats.org/officeDocument/2006/math">
                    <m:r>
                      <a:rPr lang="en-US" altLang="zh-CN" b="1" i="1" smtClean="0">
                        <a:latin typeface="Cambria Math" panose="02040503050406030204" pitchFamily="18" charset="0"/>
                      </a:rPr>
                      <m:t>𝒑</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smtClean="0">
                            <a:latin typeface="Cambria Math" panose="02040503050406030204" pitchFamily="18" charset="0"/>
                          </a:rPr>
                          <m:t>𝒃</m:t>
                        </m:r>
                        <m:r>
                          <a:rPr lang="en-US" altLang="zh-CN" b="1" i="1">
                            <a:latin typeface="Cambria Math" panose="02040503050406030204" pitchFamily="18" charset="0"/>
                          </a:rPr>
                          <m:t>+</m:t>
                        </m:r>
                        <m:r>
                          <m:rPr>
                            <m:sty m:val="p"/>
                          </m:rPr>
                          <a:rPr lang="en-US" altLang="zh-CN" b="1" i="1" smtClean="0">
                            <a:latin typeface="Cambria Math" panose="02040503050406030204" pitchFamily="18" charset="0"/>
                          </a:rPr>
                          <m:t>c</m:t>
                        </m:r>
                      </m:num>
                      <m:den>
                        <m:r>
                          <a:rPr lang="en-US" altLang="zh-CN" b="1" i="1" smtClean="0">
                            <a:latin typeface="Cambria Math" panose="02040503050406030204" pitchFamily="18" charset="0"/>
                          </a:rPr>
                          <m:t>𝟐</m:t>
                        </m:r>
                      </m:den>
                    </m:f>
                  </m:oMath>
                </a14:m>
                <a:r>
                  <a:rPr lang="zh-CN" altLang="en-US" dirty="0"/>
                  <a:t>，有</a:t>
                </a:r>
                <a:endParaRPr lang="en-US" altLang="zh-CN" dirty="0"/>
              </a:p>
              <a:p>
                <a:pPr marL="0" indent="0">
                  <a:buNone/>
                </a:pP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𝑺</m:t>
                        </m:r>
                      </m:e>
                      <m:sub>
                        <m:r>
                          <a:rPr lang="zh-CN" altLang="en-US" b="1" i="1">
                            <a:latin typeface="Cambria Math" panose="02040503050406030204" pitchFamily="18" charset="0"/>
                          </a:rPr>
                          <m:t>△</m:t>
                        </m:r>
                        <m:r>
                          <a:rPr lang="en-US" altLang="zh-CN" b="1" i="1">
                            <a:latin typeface="Cambria Math" panose="02040503050406030204" pitchFamily="18" charset="0"/>
                          </a:rPr>
                          <m:t>𝑨𝑩𝑪</m:t>
                        </m:r>
                      </m:sub>
                    </m:sSub>
                    <m:r>
                      <a:rPr lang="en-US" altLang="zh-CN" b="1" i="1" smtClean="0">
                        <a:latin typeface="Cambria Math" panose="02040503050406030204" pitchFamily="18" charset="0"/>
                      </a:rPr>
                      <m:t>=</m:t>
                    </m:r>
                    <m:rad>
                      <m:radPr>
                        <m:degHide m:val="on"/>
                        <m:ctrlPr>
                          <a:rPr lang="en-US" altLang="zh-CN" b="1" i="1" smtClean="0">
                            <a:latin typeface="Cambria Math" panose="02040503050406030204" pitchFamily="18" charset="0"/>
                          </a:rPr>
                        </m:ctrlPr>
                      </m:radPr>
                      <m:deg/>
                      <m:e>
                        <m:r>
                          <a:rPr lang="en-US" altLang="zh-CN" b="1" i="1" smtClean="0">
                            <a:latin typeface="Cambria Math" panose="02040503050406030204" pitchFamily="18" charset="0"/>
                          </a:rPr>
                          <m:t>𝒑</m:t>
                        </m:r>
                        <m:r>
                          <a:rPr lang="en-US" altLang="zh-CN" b="1" i="1" smtClean="0">
                            <a:latin typeface="Cambria Math" panose="02040503050406030204" pitchFamily="18" charset="0"/>
                          </a:rPr>
                          <m:t>(</m:t>
                        </m:r>
                        <m:r>
                          <a:rPr lang="en-US" altLang="zh-CN" b="1" i="1" smtClean="0">
                            <a:latin typeface="Cambria Math" panose="02040503050406030204" pitchFamily="18" charset="0"/>
                          </a:rPr>
                          <m:t>𝒑</m:t>
                        </m:r>
                        <m:r>
                          <a:rPr lang="en-US" altLang="zh-CN" b="1" i="1" smtClean="0">
                            <a:latin typeface="Cambria Math" panose="02040503050406030204" pitchFamily="18" charset="0"/>
                          </a:rPr>
                          <m:t>−</m:t>
                        </m:r>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smtClean="0">
                            <a:latin typeface="Cambria Math" panose="02040503050406030204" pitchFamily="18" charset="0"/>
                          </a:rPr>
                          <m:t>𝒑</m:t>
                        </m:r>
                        <m:r>
                          <a:rPr lang="en-US" altLang="zh-CN" b="1" i="1" smtClean="0">
                            <a:latin typeface="Cambria Math" panose="02040503050406030204" pitchFamily="18" charset="0"/>
                          </a:rPr>
                          <m:t>−</m:t>
                        </m:r>
                        <m:r>
                          <a:rPr lang="en-US" altLang="zh-CN" b="1" i="1" smtClean="0">
                            <a:latin typeface="Cambria Math" panose="02040503050406030204" pitchFamily="18" charset="0"/>
                          </a:rPr>
                          <m:t>𝒃</m:t>
                        </m:r>
                        <m:r>
                          <a:rPr lang="en-US" altLang="zh-CN" b="1" i="1" smtClean="0">
                            <a:latin typeface="Cambria Math" panose="02040503050406030204" pitchFamily="18" charset="0"/>
                          </a:rPr>
                          <m:t>)(</m:t>
                        </m:r>
                        <m:r>
                          <a:rPr lang="en-US" altLang="zh-CN" b="1" i="1" smtClean="0">
                            <a:latin typeface="Cambria Math" panose="02040503050406030204" pitchFamily="18" charset="0"/>
                          </a:rPr>
                          <m:t>𝒑</m:t>
                        </m:r>
                        <m:r>
                          <a:rPr lang="en-US" altLang="zh-CN" b="1" i="1" smtClean="0">
                            <a:latin typeface="Cambria Math" panose="02040503050406030204" pitchFamily="18" charset="0"/>
                          </a:rPr>
                          <m:t>−</m:t>
                        </m:r>
                        <m:r>
                          <a:rPr lang="en-US" altLang="zh-CN" b="1" i="1" smtClean="0">
                            <a:latin typeface="Cambria Math" panose="02040503050406030204" pitchFamily="18" charset="0"/>
                          </a:rPr>
                          <m:t>𝒄</m:t>
                        </m:r>
                        <m:r>
                          <a:rPr lang="en-US" altLang="zh-CN" b="1" i="1" smtClean="0">
                            <a:latin typeface="Cambria Math" panose="02040503050406030204" pitchFamily="18" charset="0"/>
                          </a:rPr>
                          <m:t>)</m:t>
                        </m:r>
                      </m:e>
                    </m:rad>
                  </m:oMath>
                </a14:m>
                <a:r>
                  <a:rPr lang="en-US" altLang="zh-CN" b="1" dirty="0"/>
                  <a:t> </a:t>
                </a:r>
              </a:p>
            </p:txBody>
          </p:sp>
        </mc:Choice>
        <mc:Fallback xmlns="">
          <p:sp>
            <p:nvSpPr>
              <p:cNvPr id="3" name="内容占位符 2">
                <a:extLst>
                  <a:ext uri="{FF2B5EF4-FFF2-40B4-BE49-F238E27FC236}">
                    <a16:creationId xmlns:a16="http://schemas.microsoft.com/office/drawing/2014/main" id="{CFDC20AB-1A46-4AA2-8DEE-6CA1847B2726}"/>
                  </a:ext>
                </a:extLst>
              </p:cNvPr>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CN" altLang="en-US">
                    <a:noFill/>
                  </a:rPr>
                  <a:t> </a:t>
                </a:r>
              </a:p>
            </p:txBody>
          </p:sp>
        </mc:Fallback>
      </mc:AlternateContent>
      <p:sp>
        <p:nvSpPr>
          <p:cNvPr id="15" name="任意多边形: 形状 14">
            <a:extLst>
              <a:ext uri="{FF2B5EF4-FFF2-40B4-BE49-F238E27FC236}">
                <a16:creationId xmlns:a16="http://schemas.microsoft.com/office/drawing/2014/main" id="{C78CECC2-5CB9-414D-BC45-62E8AD01062B}"/>
              </a:ext>
            </a:extLst>
          </p:cNvPr>
          <p:cNvSpPr/>
          <p:nvPr/>
        </p:nvSpPr>
        <p:spPr>
          <a:xfrm>
            <a:off x="5332394" y="1690688"/>
            <a:ext cx="6021406" cy="3217260"/>
          </a:xfrm>
          <a:custGeom>
            <a:avLst/>
            <a:gdLst>
              <a:gd name="connsiteX0" fmla="*/ 0 w 2470150"/>
              <a:gd name="connsiteY0" fmla="*/ 2165350 h 2165350"/>
              <a:gd name="connsiteX1" fmla="*/ 1746250 w 2470150"/>
              <a:gd name="connsiteY1" fmla="*/ 0 h 2165350"/>
              <a:gd name="connsiteX2" fmla="*/ 2470150 w 2470150"/>
              <a:gd name="connsiteY2" fmla="*/ 2165350 h 2165350"/>
              <a:gd name="connsiteX3" fmla="*/ 0 w 2470150"/>
              <a:gd name="connsiteY3" fmla="*/ 2165350 h 2165350"/>
            </a:gdLst>
            <a:ahLst/>
            <a:cxnLst>
              <a:cxn ang="0">
                <a:pos x="connsiteX0" y="connsiteY0"/>
              </a:cxn>
              <a:cxn ang="0">
                <a:pos x="connsiteX1" y="connsiteY1"/>
              </a:cxn>
              <a:cxn ang="0">
                <a:pos x="connsiteX2" y="connsiteY2"/>
              </a:cxn>
              <a:cxn ang="0">
                <a:pos x="connsiteX3" y="connsiteY3"/>
              </a:cxn>
            </a:cxnLst>
            <a:rect l="l" t="t" r="r" b="b"/>
            <a:pathLst>
              <a:path w="2470150" h="2165350">
                <a:moveTo>
                  <a:pt x="0" y="2165350"/>
                </a:moveTo>
                <a:lnTo>
                  <a:pt x="1746250" y="0"/>
                </a:lnTo>
                <a:lnTo>
                  <a:pt x="2470150" y="2165350"/>
                </a:lnTo>
                <a:lnTo>
                  <a:pt x="0" y="2165350"/>
                </a:lnTo>
                <a:close/>
              </a:path>
            </a:pathLst>
          </a:custGeom>
          <a:solidFill>
            <a:schemeClr val="accent4">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a:extLst>
              <a:ext uri="{FF2B5EF4-FFF2-40B4-BE49-F238E27FC236}">
                <a16:creationId xmlns:a16="http://schemas.microsoft.com/office/drawing/2014/main" id="{F6374B9F-4A13-4403-81D5-979D5DF14B5F}"/>
              </a:ext>
            </a:extLst>
          </p:cNvPr>
          <p:cNvCxnSpPr>
            <a:cxnSpLocks/>
            <a:stCxn id="15" idx="1"/>
          </p:cNvCxnSpPr>
          <p:nvPr/>
        </p:nvCxnSpPr>
        <p:spPr>
          <a:xfrm>
            <a:off x="9589172" y="1690688"/>
            <a:ext cx="0" cy="3217260"/>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234836BE-DAAC-490E-AE59-C654E699FCB5}"/>
              </a:ext>
            </a:extLst>
          </p:cNvPr>
          <p:cNvSpPr txBox="1"/>
          <p:nvPr/>
        </p:nvSpPr>
        <p:spPr>
          <a:xfrm>
            <a:off x="5764530" y="4505819"/>
            <a:ext cx="331470" cy="461665"/>
          </a:xfrm>
          <a:prstGeom prst="rect">
            <a:avLst/>
          </a:prstGeom>
          <a:noFill/>
        </p:spPr>
        <p:txBody>
          <a:bodyPr wrap="square" rtlCol="0">
            <a:spAutoFit/>
          </a:bodyPr>
          <a:lstStyle/>
          <a:p>
            <a:r>
              <a:rPr lang="en-US" altLang="zh-CN" sz="2400" b="1" dirty="0">
                <a:latin typeface="Courier New" panose="02070309020205020404" pitchFamily="49" charset="0"/>
                <a:cs typeface="Courier New" panose="02070309020205020404" pitchFamily="49" charset="0"/>
              </a:rPr>
              <a:t>A</a:t>
            </a:r>
            <a:endParaRPr lang="zh-CN" altLang="en-US" sz="2400" b="1" dirty="0">
              <a:latin typeface="Courier New" panose="02070309020205020404" pitchFamily="49" charset="0"/>
              <a:cs typeface="Courier New" panose="02070309020205020404" pitchFamily="49" charset="0"/>
            </a:endParaRPr>
          </a:p>
        </p:txBody>
      </p:sp>
      <p:sp>
        <p:nvSpPr>
          <p:cNvPr id="27" name="文本框 26">
            <a:extLst>
              <a:ext uri="{FF2B5EF4-FFF2-40B4-BE49-F238E27FC236}">
                <a16:creationId xmlns:a16="http://schemas.microsoft.com/office/drawing/2014/main" id="{6EA69C1B-FC87-4BA1-BD9B-2C3356FE3676}"/>
              </a:ext>
            </a:extLst>
          </p:cNvPr>
          <p:cNvSpPr txBox="1"/>
          <p:nvPr/>
        </p:nvSpPr>
        <p:spPr>
          <a:xfrm>
            <a:off x="10774979" y="4460548"/>
            <a:ext cx="662940" cy="461665"/>
          </a:xfrm>
          <a:prstGeom prst="rect">
            <a:avLst/>
          </a:prstGeom>
          <a:noFill/>
        </p:spPr>
        <p:txBody>
          <a:bodyPr wrap="square" rtlCol="0">
            <a:spAutoFit/>
          </a:bodyPr>
          <a:lstStyle/>
          <a:p>
            <a:r>
              <a:rPr lang="en-US" altLang="zh-CN" sz="2400" b="1" dirty="0">
                <a:latin typeface="Courier New" panose="02070309020205020404" pitchFamily="49" charset="0"/>
                <a:cs typeface="Courier New" panose="02070309020205020404" pitchFamily="49" charset="0"/>
              </a:rPr>
              <a:t>B</a:t>
            </a:r>
            <a:endParaRPr lang="zh-CN" altLang="en-US" sz="2400" b="1" dirty="0">
              <a:latin typeface="Courier New" panose="02070309020205020404" pitchFamily="49" charset="0"/>
              <a:cs typeface="Courier New" panose="02070309020205020404" pitchFamily="49" charset="0"/>
            </a:endParaRPr>
          </a:p>
        </p:txBody>
      </p:sp>
      <p:sp>
        <p:nvSpPr>
          <p:cNvPr id="28" name="文本框 27">
            <a:extLst>
              <a:ext uri="{FF2B5EF4-FFF2-40B4-BE49-F238E27FC236}">
                <a16:creationId xmlns:a16="http://schemas.microsoft.com/office/drawing/2014/main" id="{F33C08FC-D294-4DEA-9EEC-1762748D934F}"/>
              </a:ext>
            </a:extLst>
          </p:cNvPr>
          <p:cNvSpPr txBox="1"/>
          <p:nvPr/>
        </p:nvSpPr>
        <p:spPr>
          <a:xfrm>
            <a:off x="9675495" y="1510733"/>
            <a:ext cx="662940" cy="461665"/>
          </a:xfrm>
          <a:prstGeom prst="rect">
            <a:avLst/>
          </a:prstGeom>
          <a:noFill/>
        </p:spPr>
        <p:txBody>
          <a:bodyPr wrap="square" rtlCol="0">
            <a:spAutoFit/>
          </a:bodyPr>
          <a:lstStyle/>
          <a:p>
            <a:r>
              <a:rPr lang="en-US" altLang="zh-CN" sz="2400" b="1" dirty="0">
                <a:latin typeface="Courier New" panose="02070309020205020404" pitchFamily="49" charset="0"/>
                <a:cs typeface="Courier New" panose="02070309020205020404" pitchFamily="49" charset="0"/>
              </a:rPr>
              <a:t>C</a:t>
            </a:r>
            <a:endParaRPr lang="zh-CN" altLang="en-US" sz="2400" b="1" dirty="0">
              <a:latin typeface="Courier New" panose="02070309020205020404" pitchFamily="49" charset="0"/>
              <a:cs typeface="Courier New" panose="02070309020205020404" pitchFamily="49" charset="0"/>
            </a:endParaRPr>
          </a:p>
        </p:txBody>
      </p:sp>
      <p:sp>
        <p:nvSpPr>
          <p:cNvPr id="29" name="文本框 28">
            <a:extLst>
              <a:ext uri="{FF2B5EF4-FFF2-40B4-BE49-F238E27FC236}">
                <a16:creationId xmlns:a16="http://schemas.microsoft.com/office/drawing/2014/main" id="{B18279C9-3C70-4825-9D39-C98445E326D3}"/>
              </a:ext>
            </a:extLst>
          </p:cNvPr>
          <p:cNvSpPr txBox="1"/>
          <p:nvPr/>
        </p:nvSpPr>
        <p:spPr>
          <a:xfrm>
            <a:off x="9254490" y="4505818"/>
            <a:ext cx="662940" cy="461665"/>
          </a:xfrm>
          <a:prstGeom prst="rect">
            <a:avLst/>
          </a:prstGeom>
          <a:noFill/>
        </p:spPr>
        <p:txBody>
          <a:bodyPr wrap="square" rtlCol="0">
            <a:spAutoFit/>
          </a:bodyPr>
          <a:lstStyle/>
          <a:p>
            <a:r>
              <a:rPr lang="en-US" altLang="zh-CN" sz="2400" b="1" dirty="0">
                <a:latin typeface="Courier New" panose="02070309020205020404" pitchFamily="49" charset="0"/>
                <a:cs typeface="Courier New" panose="02070309020205020404" pitchFamily="49" charset="0"/>
              </a:rPr>
              <a:t>D</a:t>
            </a:r>
            <a:endParaRPr lang="zh-CN" altLang="en-US" sz="2400" b="1" dirty="0">
              <a:latin typeface="Courier New" panose="02070309020205020404" pitchFamily="49" charset="0"/>
              <a:cs typeface="Courier New" panose="02070309020205020404" pitchFamily="49" charset="0"/>
            </a:endParaRPr>
          </a:p>
        </p:txBody>
      </p:sp>
      <p:cxnSp>
        <p:nvCxnSpPr>
          <p:cNvPr id="31" name="直接连接符 30">
            <a:extLst>
              <a:ext uri="{FF2B5EF4-FFF2-40B4-BE49-F238E27FC236}">
                <a16:creationId xmlns:a16="http://schemas.microsoft.com/office/drawing/2014/main" id="{ECEF9D7C-3ED2-4231-AB94-A281D5DDA4DB}"/>
              </a:ext>
            </a:extLst>
          </p:cNvPr>
          <p:cNvCxnSpPr/>
          <p:nvPr/>
        </p:nvCxnSpPr>
        <p:spPr>
          <a:xfrm>
            <a:off x="9585960" y="4736652"/>
            <a:ext cx="179070" cy="0"/>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F2F7A331-3265-4A43-A4A6-6ED512ACADE1}"/>
              </a:ext>
            </a:extLst>
          </p:cNvPr>
          <p:cNvCxnSpPr>
            <a:cxnSpLocks/>
          </p:cNvCxnSpPr>
          <p:nvPr/>
        </p:nvCxnSpPr>
        <p:spPr>
          <a:xfrm>
            <a:off x="9757410" y="4719627"/>
            <a:ext cx="0" cy="188321"/>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D2D00FDB-6240-4C99-AFD6-2EAEE14227D5}"/>
              </a:ext>
            </a:extLst>
          </p:cNvPr>
          <p:cNvSpPr txBox="1"/>
          <p:nvPr/>
        </p:nvSpPr>
        <p:spPr>
          <a:xfrm>
            <a:off x="7129313" y="2840368"/>
            <a:ext cx="662940" cy="461665"/>
          </a:xfrm>
          <a:prstGeom prst="rect">
            <a:avLst/>
          </a:prstGeom>
          <a:noFill/>
        </p:spPr>
        <p:txBody>
          <a:bodyPr wrap="square" rtlCol="0">
            <a:spAutoFit/>
          </a:bodyPr>
          <a:lstStyle/>
          <a:p>
            <a:r>
              <a:rPr lang="en-US" altLang="zh-CN" sz="2400" b="1" dirty="0">
                <a:latin typeface="Courier New" panose="02070309020205020404" pitchFamily="49" charset="0"/>
                <a:cs typeface="Courier New" panose="02070309020205020404" pitchFamily="49" charset="0"/>
              </a:rPr>
              <a:t>b</a:t>
            </a:r>
            <a:endParaRPr lang="zh-CN" altLang="en-US" sz="2400" b="1" dirty="0">
              <a:latin typeface="Courier New" panose="02070309020205020404" pitchFamily="49" charset="0"/>
              <a:cs typeface="Courier New" panose="02070309020205020404" pitchFamily="49" charset="0"/>
            </a:endParaRPr>
          </a:p>
        </p:txBody>
      </p:sp>
      <p:sp>
        <p:nvSpPr>
          <p:cNvPr id="39" name="文本框 38">
            <a:extLst>
              <a:ext uri="{FF2B5EF4-FFF2-40B4-BE49-F238E27FC236}">
                <a16:creationId xmlns:a16="http://schemas.microsoft.com/office/drawing/2014/main" id="{BF5134AF-3A34-4CB8-8171-2E1CCB123EEC}"/>
              </a:ext>
            </a:extLst>
          </p:cNvPr>
          <p:cNvSpPr txBox="1"/>
          <p:nvPr/>
        </p:nvSpPr>
        <p:spPr>
          <a:xfrm>
            <a:off x="8664799" y="4812052"/>
            <a:ext cx="662940" cy="461665"/>
          </a:xfrm>
          <a:prstGeom prst="rect">
            <a:avLst/>
          </a:prstGeom>
          <a:noFill/>
        </p:spPr>
        <p:txBody>
          <a:bodyPr wrap="square" rtlCol="0">
            <a:spAutoFit/>
          </a:bodyPr>
          <a:lstStyle/>
          <a:p>
            <a:r>
              <a:rPr lang="en-US" altLang="zh-CN" sz="2400" b="1" dirty="0">
                <a:latin typeface="Courier New" panose="02070309020205020404" pitchFamily="49" charset="0"/>
                <a:cs typeface="Courier New" panose="02070309020205020404" pitchFamily="49" charset="0"/>
              </a:rPr>
              <a:t>c</a:t>
            </a:r>
            <a:endParaRPr lang="zh-CN" altLang="en-US" sz="2400" b="1" dirty="0">
              <a:latin typeface="Courier New" panose="02070309020205020404" pitchFamily="49" charset="0"/>
              <a:cs typeface="Courier New" panose="02070309020205020404" pitchFamily="49" charset="0"/>
            </a:endParaRPr>
          </a:p>
        </p:txBody>
      </p:sp>
      <p:sp>
        <p:nvSpPr>
          <p:cNvPr id="40" name="文本框 39">
            <a:extLst>
              <a:ext uri="{FF2B5EF4-FFF2-40B4-BE49-F238E27FC236}">
                <a16:creationId xmlns:a16="http://schemas.microsoft.com/office/drawing/2014/main" id="{92DEACEC-3772-4BE0-9D2A-E83632C1C637}"/>
              </a:ext>
            </a:extLst>
          </p:cNvPr>
          <p:cNvSpPr txBox="1"/>
          <p:nvPr/>
        </p:nvSpPr>
        <p:spPr>
          <a:xfrm>
            <a:off x="10613054" y="2967335"/>
            <a:ext cx="662940" cy="461665"/>
          </a:xfrm>
          <a:prstGeom prst="rect">
            <a:avLst/>
          </a:prstGeom>
          <a:noFill/>
        </p:spPr>
        <p:txBody>
          <a:bodyPr wrap="square" rtlCol="0">
            <a:spAutoFit/>
          </a:bodyPr>
          <a:lstStyle/>
          <a:p>
            <a:r>
              <a:rPr lang="en-US" altLang="zh-CN" sz="2400" b="1" dirty="0">
                <a:latin typeface="Courier New" panose="02070309020205020404" pitchFamily="49" charset="0"/>
                <a:cs typeface="Courier New" panose="02070309020205020404" pitchFamily="49" charset="0"/>
              </a:rPr>
              <a:t>a</a:t>
            </a:r>
            <a:endParaRPr lang="zh-CN" alt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85669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58E9B-5483-4790-8C65-5E80BABC9980}"/>
              </a:ext>
            </a:extLst>
          </p:cNvPr>
          <p:cNvSpPr>
            <a:spLocks noGrp="1"/>
          </p:cNvSpPr>
          <p:nvPr>
            <p:ph type="title"/>
          </p:nvPr>
        </p:nvSpPr>
        <p:spPr>
          <a:xfrm>
            <a:off x="838200" y="365125"/>
            <a:ext cx="10515600" cy="1325563"/>
          </a:xfrm>
        </p:spPr>
        <p:txBody>
          <a:bodyPr/>
          <a:lstStyle/>
          <a:p>
            <a:r>
              <a:rPr lang="zh-CN" altLang="en-US" b="1" dirty="0">
                <a:latin typeface="微软雅黑" panose="020B0503020204020204" pitchFamily="34" charset="-122"/>
                <a:ea typeface="微软雅黑" panose="020B0503020204020204" pitchFamily="34" charset="-122"/>
              </a:rPr>
              <a:t>前置补充</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直角三角形</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三角函数</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B811409-498D-42A1-A282-5D42880F32CF}"/>
                  </a:ext>
                </a:extLst>
              </p:cNvPr>
              <p:cNvSpPr>
                <a:spLocks noGrp="1"/>
              </p:cNvSpPr>
              <p:nvPr>
                <p:ph idx="1"/>
              </p:nvPr>
            </p:nvSpPr>
            <p:spPr/>
            <p:txBody>
              <a:bodyPr/>
              <a:lstStyle/>
              <a:p>
                <a14:m>
                  <m:oMath xmlns:m="http://schemas.openxmlformats.org/officeDocument/2006/math">
                    <m:r>
                      <a:rPr lang="zh-CN" altLang="en-US" i="1" smtClean="0">
                        <a:latin typeface="Cambria Math" panose="02040503050406030204" pitchFamily="18" charset="0"/>
                      </a:rPr>
                      <m:t>𝛼</m:t>
                    </m:r>
                    <m:r>
                      <a:rPr lang="zh-CN" altLang="en-US" i="1" smtClean="0">
                        <a:latin typeface="Cambria Math" panose="02040503050406030204" pitchFamily="18" charset="0"/>
                      </a:rPr>
                      <m:t>+</m:t>
                    </m:r>
                    <m:r>
                      <a:rPr lang="zh-CN" altLang="en-US" i="1" smtClean="0">
                        <a:latin typeface="Cambria Math" panose="02040503050406030204" pitchFamily="18" charset="0"/>
                      </a:rPr>
                      <m:t>𝛽</m:t>
                    </m:r>
                    <m:r>
                      <a:rPr lang="zh-CN" altLang="en-US" i="1" smtClean="0">
                        <a:latin typeface="Cambria Math" panose="02040503050406030204" pitchFamily="18" charset="0"/>
                      </a:rPr>
                      <m:t>=</m:t>
                    </m:r>
                    <m:f>
                      <m:fPr>
                        <m:ctrlPr>
                          <a:rPr lang="zh-CN" altLang="en-US" i="1" smtClean="0">
                            <a:latin typeface="Cambria Math" panose="02040503050406030204" pitchFamily="18" charset="0"/>
                          </a:rPr>
                        </m:ctrlPr>
                      </m:fPr>
                      <m:num>
                        <m:r>
                          <a:rPr lang="zh-CN" altLang="en-US" i="1" smtClean="0">
                            <a:latin typeface="Cambria Math" panose="02040503050406030204" pitchFamily="18" charset="0"/>
                          </a:rPr>
                          <m:t>𝜋</m:t>
                        </m:r>
                      </m:num>
                      <m:den>
                        <m:r>
                          <a:rPr lang="zh-CN" altLang="en-US" i="1" smtClean="0">
                            <a:latin typeface="Cambria Math" panose="02040503050406030204" pitchFamily="18" charset="0"/>
                          </a:rPr>
                          <m:t>2</m:t>
                        </m:r>
                      </m:den>
                    </m:f>
                  </m:oMath>
                </a14:m>
                <a:endParaRPr lang="en-US" altLang="zh-CN" dirty="0"/>
              </a:p>
              <a:p>
                <a14:m>
                  <m:oMath xmlns:m="http://schemas.openxmlformats.org/officeDocument/2006/math">
                    <m:sSup>
                      <m:sSupPr>
                        <m:ctrlPr>
                          <a:rPr lang="zh-CN" altLang="en-US" i="1" dirty="0" smtClean="0">
                            <a:latin typeface="Cambria Math" panose="02040503050406030204" pitchFamily="18" charset="0"/>
                          </a:rPr>
                        </m:ctrlPr>
                      </m:sSupPr>
                      <m:e>
                        <m:r>
                          <a:rPr lang="zh-CN" altLang="en-US" i="1" dirty="0">
                            <a:latin typeface="Cambria Math" panose="02040503050406030204" pitchFamily="18" charset="0"/>
                          </a:rPr>
                          <m:t>𝑎</m:t>
                        </m:r>
                      </m:e>
                      <m:sup>
                        <m:r>
                          <a:rPr lang="zh-CN" altLang="en-US" i="0" dirty="0">
                            <a:latin typeface="Cambria Math" panose="02040503050406030204" pitchFamily="18" charset="0"/>
                          </a:rPr>
                          <m:t>2</m:t>
                        </m:r>
                      </m:sup>
                    </m:sSup>
                    <m:r>
                      <a:rPr lang="zh-CN" altLang="en-US" i="0" dirty="0">
                        <a:latin typeface="Cambria Math" panose="02040503050406030204" pitchFamily="18" charset="0"/>
                      </a:rPr>
                      <m:t>+</m:t>
                    </m:r>
                    <m:sSup>
                      <m:sSupPr>
                        <m:ctrlPr>
                          <a:rPr lang="zh-CN" altLang="en-US" i="1" dirty="0">
                            <a:latin typeface="Cambria Math" panose="02040503050406030204" pitchFamily="18" charset="0"/>
                          </a:rPr>
                        </m:ctrlPr>
                      </m:sSupPr>
                      <m:e>
                        <m:r>
                          <a:rPr lang="zh-CN" altLang="en-US" i="1" dirty="0">
                            <a:latin typeface="Cambria Math" panose="02040503050406030204" pitchFamily="18" charset="0"/>
                          </a:rPr>
                          <m:t>𝑏</m:t>
                        </m:r>
                      </m:e>
                      <m:sup>
                        <m:r>
                          <a:rPr lang="zh-CN" altLang="en-US" i="0" dirty="0">
                            <a:latin typeface="Cambria Math" panose="02040503050406030204" pitchFamily="18" charset="0"/>
                          </a:rPr>
                          <m:t>2</m:t>
                        </m:r>
                      </m:sup>
                    </m:sSup>
                    <m:r>
                      <a:rPr lang="zh-CN" altLang="en-US" i="0" dirty="0">
                        <a:latin typeface="Cambria Math" panose="02040503050406030204" pitchFamily="18" charset="0"/>
                      </a:rPr>
                      <m:t>=</m:t>
                    </m:r>
                    <m:sSup>
                      <m:sSupPr>
                        <m:ctrlPr>
                          <a:rPr lang="zh-CN" altLang="en-US" i="1" dirty="0">
                            <a:latin typeface="Cambria Math" panose="02040503050406030204" pitchFamily="18" charset="0"/>
                          </a:rPr>
                        </m:ctrlPr>
                      </m:sSupPr>
                      <m:e>
                        <m:r>
                          <a:rPr lang="zh-CN" altLang="en-US" i="1" dirty="0">
                            <a:latin typeface="Cambria Math" panose="02040503050406030204" pitchFamily="18" charset="0"/>
                          </a:rPr>
                          <m:t>𝑐</m:t>
                        </m:r>
                      </m:e>
                      <m:sup>
                        <m:r>
                          <a:rPr lang="zh-CN" altLang="en-US" i="0" dirty="0">
                            <a:latin typeface="Cambria Math" panose="02040503050406030204" pitchFamily="18" charset="0"/>
                          </a:rPr>
                          <m:t>2</m:t>
                        </m:r>
                      </m:sup>
                    </m:sSup>
                  </m:oMath>
                </a14:m>
                <a:endParaRPr lang="en-US" altLang="zh-CN" dirty="0"/>
              </a:p>
              <a:p>
                <a14:m>
                  <m:oMath xmlns:m="http://schemas.openxmlformats.org/officeDocument/2006/math">
                    <m:sSub>
                      <m:sSubPr>
                        <m:ctrlPr>
                          <a:rPr lang="zh-CN" altLang="en-US" i="1" dirty="0" smtClean="0">
                            <a:latin typeface="Cambria Math" panose="02040503050406030204" pitchFamily="18" charset="0"/>
                          </a:rPr>
                        </m:ctrlPr>
                      </m:sSubPr>
                      <m:e>
                        <m:r>
                          <a:rPr lang="zh-CN" altLang="en-US" i="1" dirty="0">
                            <a:latin typeface="Cambria Math" panose="02040503050406030204" pitchFamily="18" charset="0"/>
                          </a:rPr>
                          <m:t>𝑠</m:t>
                        </m:r>
                      </m:e>
                      <m:sub>
                        <m:r>
                          <m:rPr>
                            <m:sty m:val="p"/>
                          </m:rPr>
                          <a:rPr lang="zh-CN" altLang="en-US" i="0" dirty="0">
                            <a:latin typeface="Cambria Math" panose="02040503050406030204" pitchFamily="18" charset="0"/>
                          </a:rPr>
                          <m:t>Δ</m:t>
                        </m:r>
                        <m:r>
                          <a:rPr lang="zh-CN" altLang="en-US" i="1" dirty="0">
                            <a:latin typeface="Cambria Math" panose="02040503050406030204" pitchFamily="18" charset="0"/>
                          </a:rPr>
                          <m:t>𝐴𝐵𝐶</m:t>
                        </m:r>
                      </m:sub>
                    </m:sSub>
                    <m:r>
                      <a:rPr lang="zh-CN" altLang="en-US" i="0" dirty="0">
                        <a:latin typeface="Cambria Math" panose="02040503050406030204" pitchFamily="18" charset="0"/>
                      </a:rPr>
                      <m:t>=</m:t>
                    </m:r>
                    <m:f>
                      <m:fPr>
                        <m:ctrlPr>
                          <a:rPr lang="zh-CN" altLang="en-US" i="1" dirty="0">
                            <a:latin typeface="Cambria Math" panose="02040503050406030204" pitchFamily="18" charset="0"/>
                          </a:rPr>
                        </m:ctrlPr>
                      </m:fPr>
                      <m:num>
                        <m:r>
                          <a:rPr lang="zh-CN" altLang="en-US" i="1" dirty="0">
                            <a:latin typeface="Cambria Math" panose="02040503050406030204" pitchFamily="18" charset="0"/>
                          </a:rPr>
                          <m:t>𝑎𝑏</m:t>
                        </m:r>
                      </m:num>
                      <m:den>
                        <m:r>
                          <a:rPr lang="zh-CN" altLang="en-US" i="0" dirty="0">
                            <a:latin typeface="Cambria Math" panose="02040503050406030204" pitchFamily="18" charset="0"/>
                          </a:rPr>
                          <m:t>2</m:t>
                        </m:r>
                      </m:den>
                    </m:f>
                  </m:oMath>
                </a14:m>
                <a:endParaRPr lang="en-US" altLang="zh-CN" dirty="0"/>
              </a:p>
              <a:p>
                <a14:m>
                  <m:oMath xmlns:m="http://schemas.openxmlformats.org/officeDocument/2006/math">
                    <m:func>
                      <m:funcPr>
                        <m:ctrlPr>
                          <a:rPr lang="en-US" altLang="zh-CN" i="1" smtClean="0">
                            <a:latin typeface="Cambria Math" panose="02040503050406030204" pitchFamily="18" charset="0"/>
                          </a:rPr>
                        </m:ctrlPr>
                      </m:funcPr>
                      <m:fName>
                        <m:r>
                          <m:rPr>
                            <m:sty m:val="p"/>
                          </m:rPr>
                          <a:rPr lang="en-US" altLang="zh-CN" i="1" smtClean="0">
                            <a:latin typeface="Cambria Math" panose="02040503050406030204" pitchFamily="18" charset="0"/>
                          </a:rPr>
                          <m:t>sin</m:t>
                        </m:r>
                      </m:fName>
                      <m:e>
                        <m:r>
                          <a:rPr lang="en-US" altLang="zh-CN" i="1" smtClean="0">
                            <a:latin typeface="Cambria Math" panose="02040503050406030204" pitchFamily="18" charset="0"/>
                          </a:rPr>
                          <m:t>𝛼</m:t>
                        </m:r>
                      </m:e>
                    </m:func>
                    <m:r>
                      <a:rPr lang="en-US" altLang="zh-CN" i="1" smtClean="0">
                        <a:latin typeface="Cambria Math" panose="02040503050406030204" pitchFamily="18" charset="0"/>
                      </a:rPr>
                      <m:t>=</m:t>
                    </m:r>
                    <m:func>
                      <m:funcPr>
                        <m:ctrlPr>
                          <a:rPr lang="en-US" altLang="zh-CN" i="1" smtClean="0">
                            <a:latin typeface="Cambria Math" panose="02040503050406030204" pitchFamily="18" charset="0"/>
                          </a:rPr>
                        </m:ctrlPr>
                      </m:funcPr>
                      <m:fName>
                        <m:r>
                          <m:rPr>
                            <m:sty m:val="p"/>
                          </m:rPr>
                          <a:rPr lang="en-US" altLang="zh-CN" i="1" smtClean="0">
                            <a:latin typeface="Cambria Math" panose="02040503050406030204" pitchFamily="18" charset="0"/>
                          </a:rPr>
                          <m:t>cos</m:t>
                        </m:r>
                      </m:fName>
                      <m:e>
                        <m:r>
                          <a:rPr lang="en-US" altLang="zh-CN" i="1" smtClean="0">
                            <a:latin typeface="Cambria Math" panose="02040503050406030204" pitchFamily="18" charset="0"/>
                          </a:rPr>
                          <m:t>𝛽</m:t>
                        </m:r>
                      </m:e>
                    </m:func>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𝑎</m:t>
                        </m:r>
                      </m:num>
                      <m:den>
                        <m:r>
                          <a:rPr lang="en-US" altLang="zh-CN" i="1" smtClean="0">
                            <a:latin typeface="Cambria Math" panose="02040503050406030204" pitchFamily="18" charset="0"/>
                          </a:rPr>
                          <m:t>𝑐</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func>
                      <m:funcPr>
                        <m:ctrlPr>
                          <a:rPr lang="en-US" altLang="zh-CN" i="1">
                            <a:latin typeface="Cambria Math" panose="02040503050406030204" pitchFamily="18" charset="0"/>
                          </a:rPr>
                        </m:ctrlPr>
                      </m:funcPr>
                      <m:fName>
                        <m:r>
                          <m:rPr>
                            <m:sty m:val="p"/>
                          </m:rPr>
                          <a:rPr lang="en-US" altLang="zh-CN" i="1">
                            <a:latin typeface="Cambria Math" panose="02040503050406030204" pitchFamily="18" charset="0"/>
                          </a:rPr>
                          <m:t>sin</m:t>
                        </m:r>
                      </m:fName>
                      <m:e>
                        <m:r>
                          <a:rPr lang="en-US" altLang="zh-CN" i="1">
                            <a:latin typeface="Cambria Math" panose="02040503050406030204" pitchFamily="18" charset="0"/>
                          </a:rPr>
                          <m:t>𝛼</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𝑐</m:t>
                    </m:r>
                    <m:func>
                      <m:funcPr>
                        <m:ctrlPr>
                          <a:rPr lang="en-US" altLang="zh-CN" i="1">
                            <a:latin typeface="Cambria Math" panose="02040503050406030204" pitchFamily="18" charset="0"/>
                          </a:rPr>
                        </m:ctrlPr>
                      </m:funcPr>
                      <m:fName>
                        <m:r>
                          <m:rPr>
                            <m:sty m:val="p"/>
                          </m:rPr>
                          <a:rPr lang="en-US" altLang="zh-CN" i="1">
                            <a:latin typeface="Cambria Math" panose="02040503050406030204" pitchFamily="18" charset="0"/>
                          </a:rPr>
                          <m:t>cos</m:t>
                        </m:r>
                      </m:fName>
                      <m:e>
                        <m:r>
                          <a:rPr lang="en-US" altLang="zh-CN" i="1">
                            <a:latin typeface="Cambria Math" panose="02040503050406030204" pitchFamily="18" charset="0"/>
                          </a:rPr>
                          <m:t>𝛽</m:t>
                        </m:r>
                      </m:e>
                    </m:func>
                  </m:oMath>
                </a14:m>
                <a:endParaRPr lang="en-US" altLang="zh-CN" dirty="0"/>
              </a:p>
              <a:p>
                <a14:m>
                  <m:oMath xmlns:m="http://schemas.openxmlformats.org/officeDocument/2006/math">
                    <m:func>
                      <m:funcPr>
                        <m:ctrlPr>
                          <a:rPr lang="zh-CN" altLang="en-US" i="1" dirty="0" smtClean="0">
                            <a:latin typeface="Cambria Math" panose="02040503050406030204" pitchFamily="18" charset="0"/>
                          </a:rPr>
                        </m:ctrlPr>
                      </m:funcPr>
                      <m:fName>
                        <m:r>
                          <m:rPr>
                            <m:sty m:val="p"/>
                          </m:rPr>
                          <a:rPr lang="zh-CN" altLang="en-US" dirty="0">
                            <a:latin typeface="Cambria Math" panose="02040503050406030204" pitchFamily="18" charset="0"/>
                          </a:rPr>
                          <m:t>cos</m:t>
                        </m:r>
                      </m:fName>
                      <m:e>
                        <m:r>
                          <a:rPr lang="en-US" altLang="zh-CN" i="1">
                            <a:latin typeface="Cambria Math" panose="02040503050406030204" pitchFamily="18" charset="0"/>
                          </a:rPr>
                          <m:t>𝛼</m:t>
                        </m:r>
                      </m:e>
                    </m:func>
                    <m:r>
                      <a:rPr lang="zh-CN" altLang="en-US" i="0" dirty="0">
                        <a:latin typeface="Cambria Math" panose="02040503050406030204" pitchFamily="18" charset="0"/>
                      </a:rPr>
                      <m:t>=</m:t>
                    </m:r>
                    <m:func>
                      <m:funcPr>
                        <m:ctrlPr>
                          <a:rPr lang="zh-CN" altLang="en-US" i="1" dirty="0">
                            <a:latin typeface="Cambria Math" panose="02040503050406030204" pitchFamily="18" charset="0"/>
                          </a:rPr>
                        </m:ctrlPr>
                      </m:funcPr>
                      <m:fName>
                        <m:r>
                          <m:rPr>
                            <m:sty m:val="p"/>
                          </m:rPr>
                          <a:rPr lang="zh-CN" altLang="en-US" i="0" dirty="0">
                            <a:latin typeface="Cambria Math" panose="02040503050406030204" pitchFamily="18" charset="0"/>
                          </a:rPr>
                          <m:t>sin</m:t>
                        </m:r>
                      </m:fName>
                      <m:e>
                        <m:r>
                          <a:rPr lang="zh-CN" altLang="en-US" i="1" dirty="0">
                            <a:latin typeface="Cambria Math" panose="02040503050406030204" pitchFamily="18" charset="0"/>
                          </a:rPr>
                          <m:t>𝛽</m:t>
                        </m:r>
                      </m:e>
                    </m:func>
                    <m:r>
                      <a:rPr lang="zh-CN" altLang="en-US" i="0" dirty="0">
                        <a:latin typeface="Cambria Math" panose="02040503050406030204" pitchFamily="18" charset="0"/>
                      </a:rPr>
                      <m:t>=</m:t>
                    </m:r>
                    <m:f>
                      <m:fPr>
                        <m:ctrlPr>
                          <a:rPr lang="zh-CN" altLang="en-US" i="1" dirty="0">
                            <a:latin typeface="Cambria Math" panose="02040503050406030204" pitchFamily="18" charset="0"/>
                          </a:rPr>
                        </m:ctrlPr>
                      </m:fPr>
                      <m:num>
                        <m:r>
                          <a:rPr lang="en-US" altLang="zh-CN" b="0" i="1" dirty="0" smtClean="0">
                            <a:latin typeface="Cambria Math" panose="02040503050406030204" pitchFamily="18" charset="0"/>
                          </a:rPr>
                          <m:t>𝑏</m:t>
                        </m:r>
                      </m:num>
                      <m:den>
                        <m:r>
                          <a:rPr lang="zh-CN" altLang="en-US" i="1" dirty="0">
                            <a:latin typeface="Cambria Math" panose="02040503050406030204" pitchFamily="18" charset="0"/>
                          </a:rPr>
                          <m:t>𝑐</m:t>
                        </m:r>
                      </m:den>
                    </m:f>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𝑏</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𝑐</m:t>
                    </m:r>
                    <m:func>
                      <m:funcPr>
                        <m:ctrlPr>
                          <a:rPr lang="zh-CN" altLang="en-US" i="1" dirty="0">
                            <a:latin typeface="Cambria Math" panose="02040503050406030204" pitchFamily="18" charset="0"/>
                          </a:rPr>
                        </m:ctrlPr>
                      </m:funcPr>
                      <m:fName>
                        <m:r>
                          <m:rPr>
                            <m:sty m:val="p"/>
                          </m:rPr>
                          <a:rPr lang="zh-CN" altLang="en-US" dirty="0">
                            <a:latin typeface="Cambria Math" panose="02040503050406030204" pitchFamily="18" charset="0"/>
                          </a:rPr>
                          <m:t>cos</m:t>
                        </m:r>
                      </m:fName>
                      <m:e>
                        <m:r>
                          <a:rPr lang="zh-CN" altLang="en-US" i="1" dirty="0">
                            <a:latin typeface="Cambria Math" panose="02040503050406030204" pitchFamily="18" charset="0"/>
                          </a:rPr>
                          <m:t>𝑎</m:t>
                        </m:r>
                      </m:e>
                    </m:func>
                    <m:r>
                      <a:rPr lang="zh-CN" altLang="en-US" dirty="0">
                        <a:latin typeface="Cambria Math" panose="02040503050406030204" pitchFamily="18" charset="0"/>
                      </a:rPr>
                      <m:t>=</m:t>
                    </m:r>
                    <m:r>
                      <a:rPr lang="en-US" altLang="zh-CN" b="0" i="1" dirty="0" smtClean="0">
                        <a:latin typeface="Cambria Math" panose="02040503050406030204" pitchFamily="18" charset="0"/>
                      </a:rPr>
                      <m:t>𝑐</m:t>
                    </m:r>
                    <m:func>
                      <m:funcPr>
                        <m:ctrlPr>
                          <a:rPr lang="zh-CN" altLang="en-US" i="1" dirty="0">
                            <a:latin typeface="Cambria Math" panose="02040503050406030204" pitchFamily="18" charset="0"/>
                          </a:rPr>
                        </m:ctrlPr>
                      </m:funcPr>
                      <m:fName>
                        <m:r>
                          <m:rPr>
                            <m:sty m:val="p"/>
                          </m:rPr>
                          <a:rPr lang="zh-CN" altLang="en-US" dirty="0">
                            <a:latin typeface="Cambria Math" panose="02040503050406030204" pitchFamily="18" charset="0"/>
                          </a:rPr>
                          <m:t>sin</m:t>
                        </m:r>
                      </m:fName>
                      <m:e>
                        <m:r>
                          <a:rPr lang="zh-CN" altLang="en-US" i="1" dirty="0">
                            <a:latin typeface="Cambria Math" panose="02040503050406030204" pitchFamily="18" charset="0"/>
                          </a:rPr>
                          <m:t>𝛽</m:t>
                        </m:r>
                      </m:e>
                    </m:func>
                  </m:oMath>
                </a14:m>
                <a:endParaRPr lang="en-US" altLang="zh-CN" dirty="0"/>
              </a:p>
              <a:p>
                <a14:m>
                  <m:oMath xmlns:m="http://schemas.openxmlformats.org/officeDocument/2006/math">
                    <m:func>
                      <m:funcPr>
                        <m:ctrlPr>
                          <a:rPr lang="zh-CN" altLang="en-US" i="1" dirty="0" smtClean="0">
                            <a:latin typeface="Cambria Math" panose="02040503050406030204" pitchFamily="18" charset="0"/>
                          </a:rPr>
                        </m:ctrlPr>
                      </m:funcPr>
                      <m:fName>
                        <m:r>
                          <m:rPr>
                            <m:sty m:val="p"/>
                          </m:rPr>
                          <a:rPr lang="zh-CN" altLang="en-US" dirty="0">
                            <a:latin typeface="Cambria Math" panose="02040503050406030204" pitchFamily="18" charset="0"/>
                          </a:rPr>
                          <m:t>tan</m:t>
                        </m:r>
                      </m:fName>
                      <m:e>
                        <m:r>
                          <a:rPr lang="en-US" altLang="zh-CN" i="1">
                            <a:latin typeface="Cambria Math" panose="02040503050406030204" pitchFamily="18" charset="0"/>
                          </a:rPr>
                          <m:t>𝛼</m:t>
                        </m:r>
                      </m:e>
                    </m:func>
                    <m:r>
                      <a:rPr lang="zh-CN" altLang="en-US" i="0" dirty="0">
                        <a:latin typeface="Cambria Math" panose="02040503050406030204" pitchFamily="18" charset="0"/>
                      </a:rPr>
                      <m:t>=</m:t>
                    </m:r>
                    <m:f>
                      <m:fPr>
                        <m:ctrlPr>
                          <a:rPr lang="zh-CN" altLang="en-US" i="1" dirty="0">
                            <a:latin typeface="Cambria Math" panose="02040503050406030204" pitchFamily="18" charset="0"/>
                          </a:rPr>
                        </m:ctrlPr>
                      </m:fPr>
                      <m:num>
                        <m:r>
                          <a:rPr lang="zh-CN" altLang="en-US" i="1" dirty="0">
                            <a:latin typeface="Cambria Math" panose="02040503050406030204" pitchFamily="18" charset="0"/>
                          </a:rPr>
                          <m:t>𝑎</m:t>
                        </m:r>
                      </m:num>
                      <m:den>
                        <m:r>
                          <a:rPr lang="zh-CN" altLang="en-US" i="1" dirty="0">
                            <a:latin typeface="Cambria Math" panose="02040503050406030204" pitchFamily="18" charset="0"/>
                          </a:rPr>
                          <m:t>𝑏</m:t>
                        </m:r>
                      </m:den>
                    </m:f>
                    <m:r>
                      <a:rPr lang="zh-CN" altLang="en-US" i="0" dirty="0">
                        <a:latin typeface="Cambria Math" panose="02040503050406030204" pitchFamily="18" charset="0"/>
                      </a:rPr>
                      <m:t>,</m:t>
                    </m:r>
                    <m:func>
                      <m:funcPr>
                        <m:ctrlPr>
                          <a:rPr lang="zh-CN" altLang="en-US" i="1" dirty="0">
                            <a:latin typeface="Cambria Math" panose="02040503050406030204" pitchFamily="18" charset="0"/>
                          </a:rPr>
                        </m:ctrlPr>
                      </m:funcPr>
                      <m:fName>
                        <m:r>
                          <m:rPr>
                            <m:sty m:val="p"/>
                          </m:rPr>
                          <a:rPr lang="zh-CN" altLang="en-US" i="0" dirty="0">
                            <a:latin typeface="Cambria Math" panose="02040503050406030204" pitchFamily="18" charset="0"/>
                          </a:rPr>
                          <m:t>tan</m:t>
                        </m:r>
                      </m:fName>
                      <m:e>
                        <m:r>
                          <a:rPr lang="zh-CN" altLang="en-US" i="1" dirty="0">
                            <a:latin typeface="Cambria Math" panose="02040503050406030204" pitchFamily="18" charset="0"/>
                          </a:rPr>
                          <m:t>𝛽</m:t>
                        </m:r>
                      </m:e>
                    </m:func>
                    <m:r>
                      <a:rPr lang="zh-CN" altLang="en-US" i="0" dirty="0">
                        <a:latin typeface="Cambria Math" panose="02040503050406030204" pitchFamily="18" charset="0"/>
                      </a:rPr>
                      <m:t>=</m:t>
                    </m:r>
                    <m:f>
                      <m:fPr>
                        <m:ctrlPr>
                          <a:rPr lang="zh-CN" altLang="en-US" i="1" dirty="0">
                            <a:latin typeface="Cambria Math" panose="02040503050406030204" pitchFamily="18" charset="0"/>
                          </a:rPr>
                        </m:ctrlPr>
                      </m:fPr>
                      <m:num>
                        <m:r>
                          <a:rPr lang="zh-CN" altLang="en-US" i="1" dirty="0">
                            <a:latin typeface="Cambria Math" panose="02040503050406030204" pitchFamily="18" charset="0"/>
                          </a:rPr>
                          <m:t>𝑏</m:t>
                        </m:r>
                      </m:num>
                      <m:den>
                        <m:r>
                          <a:rPr lang="zh-CN" altLang="en-US" i="1" dirty="0">
                            <a:latin typeface="Cambria Math" panose="02040503050406030204" pitchFamily="18" charset="0"/>
                          </a:rPr>
                          <m:t>𝑎</m:t>
                        </m:r>
                      </m:den>
                    </m:f>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𝑎</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𝑏</m:t>
                    </m:r>
                    <m:func>
                      <m:funcPr>
                        <m:ctrlPr>
                          <a:rPr lang="zh-CN" altLang="en-US" i="1" dirty="0">
                            <a:latin typeface="Cambria Math" panose="02040503050406030204" pitchFamily="18" charset="0"/>
                          </a:rPr>
                        </m:ctrlPr>
                      </m:funcPr>
                      <m:fName>
                        <m:r>
                          <m:rPr>
                            <m:sty m:val="p"/>
                          </m:rPr>
                          <a:rPr lang="zh-CN" altLang="en-US" dirty="0">
                            <a:latin typeface="Cambria Math" panose="02040503050406030204" pitchFamily="18" charset="0"/>
                          </a:rPr>
                          <m:t>tan</m:t>
                        </m:r>
                      </m:fName>
                      <m:e>
                        <m:r>
                          <a:rPr lang="zh-CN" altLang="en-US" i="1" dirty="0">
                            <a:latin typeface="Cambria Math" panose="02040503050406030204" pitchFamily="18" charset="0"/>
                          </a:rPr>
                          <m:t>𝑎</m:t>
                        </m:r>
                      </m:e>
                    </m:func>
                  </m:oMath>
                </a14:m>
                <a:endParaRPr lang="zh-CN" altLang="en-US" dirty="0"/>
              </a:p>
            </p:txBody>
          </p:sp>
        </mc:Choice>
        <mc:Fallback xmlns="">
          <p:sp>
            <p:nvSpPr>
              <p:cNvPr id="3" name="内容占位符 2">
                <a:extLst>
                  <a:ext uri="{FF2B5EF4-FFF2-40B4-BE49-F238E27FC236}">
                    <a16:creationId xmlns:a16="http://schemas.microsoft.com/office/drawing/2014/main" id="{6B811409-498D-42A1-A282-5D42880F32CF}"/>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grpSp>
        <p:nvGrpSpPr>
          <p:cNvPr id="33" name="组合 32">
            <a:extLst>
              <a:ext uri="{FF2B5EF4-FFF2-40B4-BE49-F238E27FC236}">
                <a16:creationId xmlns:a16="http://schemas.microsoft.com/office/drawing/2014/main" id="{181AD64B-3B74-424F-971E-BEC01F6C32D8}"/>
              </a:ext>
            </a:extLst>
          </p:cNvPr>
          <p:cNvGrpSpPr/>
          <p:nvPr/>
        </p:nvGrpSpPr>
        <p:grpSpPr>
          <a:xfrm>
            <a:off x="8149555" y="1825625"/>
            <a:ext cx="2872299" cy="4413102"/>
            <a:chOff x="8149555" y="1825625"/>
            <a:chExt cx="2872299" cy="4413102"/>
          </a:xfrm>
        </p:grpSpPr>
        <p:grpSp>
          <p:nvGrpSpPr>
            <p:cNvPr id="28" name="组合 27">
              <a:extLst>
                <a:ext uri="{FF2B5EF4-FFF2-40B4-BE49-F238E27FC236}">
                  <a16:creationId xmlns:a16="http://schemas.microsoft.com/office/drawing/2014/main" id="{EB7CFBB0-5463-4930-ADBB-1A84851ACE4E}"/>
                </a:ext>
              </a:extLst>
            </p:cNvPr>
            <p:cNvGrpSpPr/>
            <p:nvPr/>
          </p:nvGrpSpPr>
          <p:grpSpPr>
            <a:xfrm>
              <a:off x="8149555" y="2287290"/>
              <a:ext cx="2663714" cy="3778360"/>
              <a:chOff x="8149555" y="2287290"/>
              <a:chExt cx="2663714" cy="3778360"/>
            </a:xfrm>
          </p:grpSpPr>
          <p:grpSp>
            <p:nvGrpSpPr>
              <p:cNvPr id="25" name="组合 24">
                <a:extLst>
                  <a:ext uri="{FF2B5EF4-FFF2-40B4-BE49-F238E27FC236}">
                    <a16:creationId xmlns:a16="http://schemas.microsoft.com/office/drawing/2014/main" id="{4B2FAB3D-0093-4519-9A89-51C6DA6224EB}"/>
                  </a:ext>
                </a:extLst>
              </p:cNvPr>
              <p:cNvGrpSpPr/>
              <p:nvPr/>
            </p:nvGrpSpPr>
            <p:grpSpPr>
              <a:xfrm>
                <a:off x="8149555" y="2287290"/>
                <a:ext cx="2513199" cy="3480117"/>
                <a:chOff x="4776534" y="2292696"/>
                <a:chExt cx="2513199" cy="3480117"/>
              </a:xfrm>
            </p:grpSpPr>
            <p:grpSp>
              <p:nvGrpSpPr>
                <p:cNvPr id="23" name="组合 22">
                  <a:extLst>
                    <a:ext uri="{FF2B5EF4-FFF2-40B4-BE49-F238E27FC236}">
                      <a16:creationId xmlns:a16="http://schemas.microsoft.com/office/drawing/2014/main" id="{27459F5E-7510-47E0-AA2D-07708C0543B9}"/>
                    </a:ext>
                  </a:extLst>
                </p:cNvPr>
                <p:cNvGrpSpPr/>
                <p:nvPr/>
              </p:nvGrpSpPr>
              <p:grpSpPr>
                <a:xfrm>
                  <a:off x="4776534" y="2292696"/>
                  <a:ext cx="2513199" cy="3480117"/>
                  <a:chOff x="8177185" y="2287290"/>
                  <a:chExt cx="2513199" cy="3480117"/>
                </a:xfrm>
              </p:grpSpPr>
              <p:sp>
                <p:nvSpPr>
                  <p:cNvPr id="4" name="直角三角形 3">
                    <a:extLst>
                      <a:ext uri="{FF2B5EF4-FFF2-40B4-BE49-F238E27FC236}">
                        <a16:creationId xmlns:a16="http://schemas.microsoft.com/office/drawing/2014/main" id="{14BAFD3E-EA7E-4ACB-97A6-76F9814F80B3}"/>
                      </a:ext>
                    </a:extLst>
                  </p:cNvPr>
                  <p:cNvSpPr/>
                  <p:nvPr/>
                </p:nvSpPr>
                <p:spPr>
                  <a:xfrm>
                    <a:off x="8594884" y="2287290"/>
                    <a:ext cx="2095500" cy="3480117"/>
                  </a:xfrm>
                  <a:prstGeom prst="rtTriangle">
                    <a:avLst/>
                  </a:prstGeom>
                  <a:solidFill>
                    <a:schemeClr val="accent4">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弧形 20">
                    <a:extLst>
                      <a:ext uri="{FF2B5EF4-FFF2-40B4-BE49-F238E27FC236}">
                        <a16:creationId xmlns:a16="http://schemas.microsoft.com/office/drawing/2014/main" id="{2572E4DE-4A75-4311-AA5F-3B952CD729C1}"/>
                      </a:ext>
                    </a:extLst>
                  </p:cNvPr>
                  <p:cNvSpPr/>
                  <p:nvPr/>
                </p:nvSpPr>
                <p:spPr>
                  <a:xfrm rot="5979720">
                    <a:off x="8236072" y="2230726"/>
                    <a:ext cx="650236" cy="768009"/>
                  </a:xfrm>
                  <a:prstGeom prst="arc">
                    <a:avLst>
                      <a:gd name="adj1" fmla="val 17235702"/>
                      <a:gd name="adj2" fmla="val 20672295"/>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4" name="组合 23">
                  <a:extLst>
                    <a:ext uri="{FF2B5EF4-FFF2-40B4-BE49-F238E27FC236}">
                      <a16:creationId xmlns:a16="http://schemas.microsoft.com/office/drawing/2014/main" id="{D5264525-2553-46D1-A64F-D26B26223A5C}"/>
                    </a:ext>
                  </a:extLst>
                </p:cNvPr>
                <p:cNvGrpSpPr/>
                <p:nvPr/>
              </p:nvGrpSpPr>
              <p:grpSpPr>
                <a:xfrm>
                  <a:off x="5179681" y="5581612"/>
                  <a:ext cx="180498" cy="173037"/>
                  <a:chOff x="8594884" y="5575320"/>
                  <a:chExt cx="180498" cy="173037"/>
                </a:xfrm>
              </p:grpSpPr>
              <p:cxnSp>
                <p:nvCxnSpPr>
                  <p:cNvPr id="6" name="直接连接符 5">
                    <a:extLst>
                      <a:ext uri="{FF2B5EF4-FFF2-40B4-BE49-F238E27FC236}">
                        <a16:creationId xmlns:a16="http://schemas.microsoft.com/office/drawing/2014/main" id="{2BE064E5-3E19-4B97-866C-6B045D20147F}"/>
                      </a:ext>
                    </a:extLst>
                  </p:cNvPr>
                  <p:cNvCxnSpPr>
                    <a:cxnSpLocks/>
                  </p:cNvCxnSpPr>
                  <p:nvPr/>
                </p:nvCxnSpPr>
                <p:spPr>
                  <a:xfrm flipV="1">
                    <a:off x="8594884" y="5593894"/>
                    <a:ext cx="171926" cy="4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AF604882-B4D5-4D6B-ABBF-5C62BF770EB1}"/>
                      </a:ext>
                    </a:extLst>
                  </p:cNvPr>
                  <p:cNvCxnSpPr>
                    <a:cxnSpLocks/>
                  </p:cNvCxnSpPr>
                  <p:nvPr/>
                </p:nvCxnSpPr>
                <p:spPr>
                  <a:xfrm>
                    <a:off x="8775382" y="5575320"/>
                    <a:ext cx="0" cy="1730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 name="弧形 26">
                <a:extLst>
                  <a:ext uri="{FF2B5EF4-FFF2-40B4-BE49-F238E27FC236}">
                    <a16:creationId xmlns:a16="http://schemas.microsoft.com/office/drawing/2014/main" id="{3895956E-BFD1-4D3A-A518-77CC097B3107}"/>
                  </a:ext>
                </a:extLst>
              </p:cNvPr>
              <p:cNvSpPr/>
              <p:nvPr/>
            </p:nvSpPr>
            <p:spPr>
              <a:xfrm rot="16385171">
                <a:off x="10289204" y="5541585"/>
                <a:ext cx="585676" cy="462454"/>
              </a:xfrm>
              <a:prstGeom prst="arc">
                <a:avLst>
                  <a:gd name="adj1" fmla="val 16200000"/>
                  <a:gd name="adj2" fmla="val 20577688"/>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pSp>
        <p:sp>
          <p:nvSpPr>
            <p:cNvPr id="16" name="文本框 15">
              <a:extLst>
                <a:ext uri="{FF2B5EF4-FFF2-40B4-BE49-F238E27FC236}">
                  <a16:creationId xmlns:a16="http://schemas.microsoft.com/office/drawing/2014/main" id="{9F0C6CB4-B757-4982-B70F-AC5C19A7FDAC}"/>
                </a:ext>
              </a:extLst>
            </p:cNvPr>
            <p:cNvSpPr txBox="1"/>
            <p:nvPr/>
          </p:nvSpPr>
          <p:spPr>
            <a:xfrm>
              <a:off x="8196024" y="1825625"/>
              <a:ext cx="331470" cy="461665"/>
            </a:xfrm>
            <a:prstGeom prst="rect">
              <a:avLst/>
            </a:prstGeom>
            <a:noFill/>
          </p:spPr>
          <p:txBody>
            <a:bodyPr wrap="square" rtlCol="0">
              <a:spAutoFit/>
            </a:bodyPr>
            <a:lstStyle/>
            <a:p>
              <a:r>
                <a:rPr lang="en-US" altLang="zh-CN" sz="2400" b="1" dirty="0">
                  <a:latin typeface="Courier New" panose="02070309020205020404" pitchFamily="49" charset="0"/>
                  <a:cs typeface="Courier New" panose="02070309020205020404" pitchFamily="49" charset="0"/>
                </a:rPr>
                <a:t>A</a:t>
              </a:r>
              <a:endParaRPr lang="zh-CN" altLang="en-US" sz="2400" b="1" dirty="0">
                <a:latin typeface="Courier New" panose="02070309020205020404" pitchFamily="49" charset="0"/>
                <a:cs typeface="Courier New" panose="02070309020205020404" pitchFamily="49" charset="0"/>
              </a:endParaRPr>
            </a:p>
          </p:txBody>
        </p:sp>
        <p:sp>
          <p:nvSpPr>
            <p:cNvPr id="18" name="文本框 17">
              <a:extLst>
                <a:ext uri="{FF2B5EF4-FFF2-40B4-BE49-F238E27FC236}">
                  <a16:creationId xmlns:a16="http://schemas.microsoft.com/office/drawing/2014/main" id="{38D14F84-265F-4707-A932-AF77C118F590}"/>
                </a:ext>
              </a:extLst>
            </p:cNvPr>
            <p:cNvSpPr txBox="1"/>
            <p:nvPr/>
          </p:nvSpPr>
          <p:spPr>
            <a:xfrm>
              <a:off x="8196024" y="5772813"/>
              <a:ext cx="331470" cy="461665"/>
            </a:xfrm>
            <a:prstGeom prst="rect">
              <a:avLst/>
            </a:prstGeom>
            <a:noFill/>
          </p:spPr>
          <p:txBody>
            <a:bodyPr wrap="square" rtlCol="0">
              <a:spAutoFit/>
            </a:bodyPr>
            <a:lstStyle/>
            <a:p>
              <a:r>
                <a:rPr lang="en-US" altLang="zh-CN" sz="2400" b="1" dirty="0">
                  <a:latin typeface="Courier New" panose="02070309020205020404" pitchFamily="49" charset="0"/>
                  <a:cs typeface="Courier New" panose="02070309020205020404" pitchFamily="49" charset="0"/>
                </a:rPr>
                <a:t>C</a:t>
              </a:r>
              <a:endParaRPr lang="zh-CN" altLang="en-US" sz="2400" b="1" dirty="0">
                <a:latin typeface="Courier New" panose="02070309020205020404" pitchFamily="49" charset="0"/>
                <a:cs typeface="Courier New" panose="02070309020205020404" pitchFamily="49" charset="0"/>
              </a:endParaRPr>
            </a:p>
          </p:txBody>
        </p:sp>
        <p:sp>
          <p:nvSpPr>
            <p:cNvPr id="20" name="文本框 19">
              <a:extLst>
                <a:ext uri="{FF2B5EF4-FFF2-40B4-BE49-F238E27FC236}">
                  <a16:creationId xmlns:a16="http://schemas.microsoft.com/office/drawing/2014/main" id="{B3DF1B5F-6908-4759-87F1-72BDAE487A0C}"/>
                </a:ext>
              </a:extLst>
            </p:cNvPr>
            <p:cNvSpPr txBox="1"/>
            <p:nvPr/>
          </p:nvSpPr>
          <p:spPr>
            <a:xfrm>
              <a:off x="10690384" y="5763775"/>
              <a:ext cx="331470" cy="461665"/>
            </a:xfrm>
            <a:prstGeom prst="rect">
              <a:avLst/>
            </a:prstGeom>
            <a:noFill/>
          </p:spPr>
          <p:txBody>
            <a:bodyPr wrap="square" rtlCol="0">
              <a:spAutoFit/>
            </a:bodyPr>
            <a:lstStyle/>
            <a:p>
              <a:r>
                <a:rPr lang="en-US" altLang="zh-CN" sz="2400" b="1" dirty="0">
                  <a:latin typeface="Courier New" panose="02070309020205020404" pitchFamily="49" charset="0"/>
                  <a:cs typeface="Courier New" panose="02070309020205020404" pitchFamily="49" charset="0"/>
                </a:rPr>
                <a:t>B</a:t>
              </a:r>
              <a:endParaRPr lang="zh-CN" altLang="en-US" sz="2400" b="1"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44617B68-8BE9-42C0-8FD7-9C2A997CD9CB}"/>
                    </a:ext>
                  </a:extLst>
                </p:cNvPr>
                <p:cNvSpPr txBox="1"/>
                <p:nvPr/>
              </p:nvSpPr>
              <p:spPr>
                <a:xfrm>
                  <a:off x="8593500" y="2835133"/>
                  <a:ext cx="3606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dirty="0" smtClean="0">
                            <a:latin typeface="Cambria Math" panose="02040503050406030204" pitchFamily="18" charset="0"/>
                          </a:rPr>
                          <m:t>𝛼</m:t>
                        </m:r>
                      </m:oMath>
                    </m:oMathPara>
                  </a14:m>
                  <a:endParaRPr lang="zh-CN" altLang="en-US" dirty="0"/>
                </a:p>
              </p:txBody>
            </p:sp>
          </mc:Choice>
          <mc:Fallback xmlns="">
            <p:sp>
              <p:nvSpPr>
                <p:cNvPr id="26" name="文本框 25">
                  <a:extLst>
                    <a:ext uri="{FF2B5EF4-FFF2-40B4-BE49-F238E27FC236}">
                      <a16:creationId xmlns:a16="http://schemas.microsoft.com/office/drawing/2014/main" id="{44617B68-8BE9-42C0-8FD7-9C2A997CD9CB}"/>
                    </a:ext>
                  </a:extLst>
                </p:cNvPr>
                <p:cNvSpPr txBox="1">
                  <a:spLocks noRot="1" noChangeAspect="1" noMove="1" noResize="1" noEditPoints="1" noAdjustHandles="1" noChangeArrowheads="1" noChangeShapeType="1" noTextEdit="1"/>
                </p:cNvSpPr>
                <p:nvPr/>
              </p:nvSpPr>
              <p:spPr>
                <a:xfrm>
                  <a:off x="8593500" y="2835133"/>
                  <a:ext cx="360649"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34C8EA17-AE26-43D3-8EF4-C239A39971A1}"/>
                    </a:ext>
                  </a:extLst>
                </p:cNvPr>
                <p:cNvSpPr txBox="1"/>
                <p:nvPr/>
              </p:nvSpPr>
              <p:spPr>
                <a:xfrm>
                  <a:off x="10082575" y="5344724"/>
                  <a:ext cx="36064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dirty="0" smtClean="0">
                            <a:latin typeface="Cambria Math" panose="02040503050406030204" pitchFamily="18" charset="0"/>
                          </a:rPr>
                          <m:t>𝛽</m:t>
                        </m:r>
                      </m:oMath>
                    </m:oMathPara>
                  </a14:m>
                  <a:endParaRPr lang="zh-CN" altLang="en-US" dirty="0"/>
                </a:p>
              </p:txBody>
            </p:sp>
          </mc:Choice>
          <mc:Fallback xmlns="">
            <p:sp>
              <p:nvSpPr>
                <p:cNvPr id="29" name="文本框 28">
                  <a:extLst>
                    <a:ext uri="{FF2B5EF4-FFF2-40B4-BE49-F238E27FC236}">
                      <a16:creationId xmlns:a16="http://schemas.microsoft.com/office/drawing/2014/main" id="{34C8EA17-AE26-43D3-8EF4-C239A39971A1}"/>
                    </a:ext>
                  </a:extLst>
                </p:cNvPr>
                <p:cNvSpPr txBox="1">
                  <a:spLocks noRot="1" noChangeAspect="1" noMove="1" noResize="1" noEditPoints="1" noAdjustHandles="1" noChangeArrowheads="1" noChangeShapeType="1" noTextEdit="1"/>
                </p:cNvSpPr>
                <p:nvPr/>
              </p:nvSpPr>
              <p:spPr>
                <a:xfrm>
                  <a:off x="10082575" y="5344724"/>
                  <a:ext cx="360649" cy="369332"/>
                </a:xfrm>
                <a:prstGeom prst="rect">
                  <a:avLst/>
                </a:prstGeom>
                <a:blipFill>
                  <a:blip r:embed="rId4"/>
                  <a:stretch>
                    <a:fillRect b="-13333"/>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CAD38459-60B9-48FC-B520-9AA5176A20E8}"/>
                </a:ext>
              </a:extLst>
            </p:cNvPr>
            <p:cNvSpPr txBox="1"/>
            <p:nvPr/>
          </p:nvSpPr>
          <p:spPr>
            <a:xfrm>
              <a:off x="8196024" y="3895827"/>
              <a:ext cx="331470" cy="461665"/>
            </a:xfrm>
            <a:prstGeom prst="rect">
              <a:avLst/>
            </a:prstGeom>
            <a:noFill/>
          </p:spPr>
          <p:txBody>
            <a:bodyPr wrap="square" rtlCol="0">
              <a:spAutoFit/>
            </a:bodyPr>
            <a:lstStyle/>
            <a:p>
              <a:r>
                <a:rPr lang="en-US" altLang="zh-CN" sz="2400" b="1" dirty="0">
                  <a:latin typeface="Courier New" panose="02070309020205020404" pitchFamily="49" charset="0"/>
                  <a:cs typeface="Courier New" panose="02070309020205020404" pitchFamily="49" charset="0"/>
                </a:rPr>
                <a:t>b</a:t>
              </a:r>
              <a:endParaRPr lang="zh-CN" altLang="en-US" sz="2400" b="1" dirty="0">
                <a:latin typeface="Courier New" panose="02070309020205020404" pitchFamily="49" charset="0"/>
                <a:cs typeface="Courier New" panose="02070309020205020404" pitchFamily="49" charset="0"/>
              </a:endParaRPr>
            </a:p>
          </p:txBody>
        </p:sp>
        <p:sp>
          <p:nvSpPr>
            <p:cNvPr id="31" name="文本框 30">
              <a:extLst>
                <a:ext uri="{FF2B5EF4-FFF2-40B4-BE49-F238E27FC236}">
                  <a16:creationId xmlns:a16="http://schemas.microsoft.com/office/drawing/2014/main" id="{01FDFCDF-4B77-41D4-97A3-938D052915FA}"/>
                </a:ext>
              </a:extLst>
            </p:cNvPr>
            <p:cNvSpPr txBox="1"/>
            <p:nvPr/>
          </p:nvSpPr>
          <p:spPr>
            <a:xfrm>
              <a:off x="9751105" y="3895826"/>
              <a:ext cx="331470" cy="461665"/>
            </a:xfrm>
            <a:prstGeom prst="rect">
              <a:avLst/>
            </a:prstGeom>
            <a:noFill/>
          </p:spPr>
          <p:txBody>
            <a:bodyPr wrap="square" rtlCol="0">
              <a:spAutoFit/>
            </a:bodyPr>
            <a:lstStyle/>
            <a:p>
              <a:r>
                <a:rPr lang="en-US" altLang="zh-CN" sz="2400" b="1" dirty="0">
                  <a:latin typeface="Courier New" panose="02070309020205020404" pitchFamily="49" charset="0"/>
                  <a:cs typeface="Courier New" panose="02070309020205020404" pitchFamily="49" charset="0"/>
                </a:rPr>
                <a:t>c</a:t>
              </a:r>
              <a:endParaRPr lang="zh-CN" altLang="en-US" sz="2400" b="1" dirty="0">
                <a:latin typeface="Courier New" panose="02070309020205020404" pitchFamily="49" charset="0"/>
                <a:cs typeface="Courier New" panose="02070309020205020404" pitchFamily="49" charset="0"/>
              </a:endParaRPr>
            </a:p>
          </p:txBody>
        </p:sp>
        <p:sp>
          <p:nvSpPr>
            <p:cNvPr id="32" name="文本框 31">
              <a:extLst>
                <a:ext uri="{FF2B5EF4-FFF2-40B4-BE49-F238E27FC236}">
                  <a16:creationId xmlns:a16="http://schemas.microsoft.com/office/drawing/2014/main" id="{5C077B11-716F-409E-A2FC-98E41AB9B4EB}"/>
                </a:ext>
              </a:extLst>
            </p:cNvPr>
            <p:cNvSpPr txBox="1"/>
            <p:nvPr/>
          </p:nvSpPr>
          <p:spPr>
            <a:xfrm>
              <a:off x="9443204" y="5777062"/>
              <a:ext cx="331470" cy="461665"/>
            </a:xfrm>
            <a:prstGeom prst="rect">
              <a:avLst/>
            </a:prstGeom>
            <a:noFill/>
          </p:spPr>
          <p:txBody>
            <a:bodyPr wrap="square" rtlCol="0">
              <a:spAutoFit/>
            </a:bodyPr>
            <a:lstStyle/>
            <a:p>
              <a:r>
                <a:rPr lang="en-US" altLang="zh-CN" sz="2400" b="1" dirty="0">
                  <a:latin typeface="Courier New" panose="02070309020205020404" pitchFamily="49" charset="0"/>
                  <a:cs typeface="Courier New" panose="02070309020205020404" pitchFamily="49" charset="0"/>
                </a:rPr>
                <a:t>a</a:t>
              </a:r>
              <a:endParaRPr lang="zh-CN" altLang="en-US" sz="2400" b="1"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992912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6376E-8308-420A-A23B-5D8815C1A2CB}"/>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前置补充</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三角函数</a:t>
            </a:r>
            <a:endParaRPr lang="zh-CN" altLang="en-US" dirty="0"/>
          </a:p>
        </p:txBody>
      </p:sp>
      <p:graphicFrame>
        <p:nvGraphicFramePr>
          <p:cNvPr id="22" name="表格 21">
            <a:extLst>
              <a:ext uri="{FF2B5EF4-FFF2-40B4-BE49-F238E27FC236}">
                <a16:creationId xmlns:a16="http://schemas.microsoft.com/office/drawing/2014/main" id="{537A96AD-11B9-4724-BFD8-AE153BDC886A}"/>
              </a:ext>
            </a:extLst>
          </p:cNvPr>
          <p:cNvGraphicFramePr>
            <a:graphicFrameLocks noGrp="1"/>
          </p:cNvGraphicFramePr>
          <p:nvPr>
            <p:extLst>
              <p:ext uri="{D42A27DB-BD31-4B8C-83A1-F6EECF244321}">
                <p14:modId xmlns:p14="http://schemas.microsoft.com/office/powerpoint/2010/main" val="369349863"/>
              </p:ext>
            </p:extLst>
          </p:nvPr>
        </p:nvGraphicFramePr>
        <p:xfrm>
          <a:off x="838201" y="1825625"/>
          <a:ext cx="10515599" cy="4351338"/>
        </p:xfrm>
        <a:graphic>
          <a:graphicData uri="http://schemas.openxmlformats.org/drawingml/2006/table">
            <a:tbl>
              <a:tblPr/>
              <a:tblGrid>
                <a:gridCol w="1226259">
                  <a:extLst>
                    <a:ext uri="{9D8B030D-6E8A-4147-A177-3AD203B41FA5}">
                      <a16:colId xmlns:a16="http://schemas.microsoft.com/office/drawing/2014/main" val="3256126374"/>
                    </a:ext>
                  </a:extLst>
                </a:gridCol>
                <a:gridCol w="1495029">
                  <a:extLst>
                    <a:ext uri="{9D8B030D-6E8A-4147-A177-3AD203B41FA5}">
                      <a16:colId xmlns:a16="http://schemas.microsoft.com/office/drawing/2014/main" val="2366718505"/>
                    </a:ext>
                  </a:extLst>
                </a:gridCol>
                <a:gridCol w="789509">
                  <a:extLst>
                    <a:ext uri="{9D8B030D-6E8A-4147-A177-3AD203B41FA5}">
                      <a16:colId xmlns:a16="http://schemas.microsoft.com/office/drawing/2014/main" val="3084717077"/>
                    </a:ext>
                  </a:extLst>
                </a:gridCol>
                <a:gridCol w="1007885">
                  <a:extLst>
                    <a:ext uri="{9D8B030D-6E8A-4147-A177-3AD203B41FA5}">
                      <a16:colId xmlns:a16="http://schemas.microsoft.com/office/drawing/2014/main" val="3016558533"/>
                    </a:ext>
                  </a:extLst>
                </a:gridCol>
                <a:gridCol w="2301337">
                  <a:extLst>
                    <a:ext uri="{9D8B030D-6E8A-4147-A177-3AD203B41FA5}">
                      <a16:colId xmlns:a16="http://schemas.microsoft.com/office/drawing/2014/main" val="3370836774"/>
                    </a:ext>
                  </a:extLst>
                </a:gridCol>
                <a:gridCol w="3695580">
                  <a:extLst>
                    <a:ext uri="{9D8B030D-6E8A-4147-A177-3AD203B41FA5}">
                      <a16:colId xmlns:a16="http://schemas.microsoft.com/office/drawing/2014/main" val="3519466822"/>
                    </a:ext>
                  </a:extLst>
                </a:gridCol>
              </a:tblGrid>
              <a:tr h="836796">
                <a:tc>
                  <a:txBody>
                    <a:bodyPr/>
                    <a:lstStyle/>
                    <a:p>
                      <a:pPr algn="l"/>
                      <a:r>
                        <a:rPr lang="zh-CN" altLang="en-US" sz="2000" b="1" dirty="0">
                          <a:latin typeface="+mn-ea"/>
                          <a:ea typeface="+mn-ea"/>
                        </a:rPr>
                        <a:t>基本函数</a:t>
                      </a:r>
                      <a:endParaRPr lang="zh-CN" altLang="en-US" sz="2000" dirty="0">
                        <a:latin typeface="+mn-ea"/>
                        <a:ea typeface="+mn-ea"/>
                      </a:endParaRPr>
                    </a:p>
                  </a:txBody>
                  <a:tcPr marL="83680" marR="83680" marT="41840" marB="41840">
                    <a:lnL>
                      <a:noFill/>
                    </a:lnL>
                    <a:lnR>
                      <a:noFill/>
                    </a:lnR>
                    <a:lnT>
                      <a:noFill/>
                    </a:lnT>
                    <a:lnB>
                      <a:noFill/>
                    </a:lnB>
                  </a:tcPr>
                </a:tc>
                <a:tc>
                  <a:txBody>
                    <a:bodyPr/>
                    <a:lstStyle/>
                    <a:p>
                      <a:pPr algn="l"/>
                      <a:r>
                        <a:rPr lang="zh-CN" altLang="en-US" sz="2000" b="1" dirty="0">
                          <a:latin typeface="+mn-ea"/>
                          <a:ea typeface="+mn-ea"/>
                        </a:rPr>
                        <a:t>英文</a:t>
                      </a:r>
                      <a:endParaRPr lang="zh-CN" altLang="en-US" sz="2000" dirty="0">
                        <a:latin typeface="+mn-ea"/>
                        <a:ea typeface="+mn-ea"/>
                      </a:endParaRPr>
                    </a:p>
                  </a:txBody>
                  <a:tcPr marL="83680" marR="83680" marT="41840" marB="41840">
                    <a:lnL>
                      <a:noFill/>
                    </a:lnL>
                    <a:lnR>
                      <a:noFill/>
                    </a:lnR>
                    <a:lnT>
                      <a:noFill/>
                    </a:lnT>
                    <a:lnB>
                      <a:noFill/>
                    </a:lnB>
                  </a:tcPr>
                </a:tc>
                <a:tc>
                  <a:txBody>
                    <a:bodyPr/>
                    <a:lstStyle/>
                    <a:p>
                      <a:pPr algn="l"/>
                      <a:r>
                        <a:rPr lang="zh-CN" altLang="en-US" sz="2000" b="1">
                          <a:latin typeface="+mn-ea"/>
                          <a:ea typeface="+mn-ea"/>
                        </a:rPr>
                        <a:t>缩写</a:t>
                      </a:r>
                      <a:endParaRPr lang="zh-CN" altLang="en-US" sz="2000">
                        <a:latin typeface="+mn-ea"/>
                        <a:ea typeface="+mn-ea"/>
                      </a:endParaRPr>
                    </a:p>
                  </a:txBody>
                  <a:tcPr marL="83680" marR="83680" marT="41840" marB="41840">
                    <a:lnL>
                      <a:noFill/>
                    </a:lnL>
                    <a:lnR>
                      <a:noFill/>
                    </a:lnR>
                    <a:lnT>
                      <a:noFill/>
                    </a:lnT>
                    <a:lnB>
                      <a:noFill/>
                    </a:lnB>
                  </a:tcPr>
                </a:tc>
                <a:tc>
                  <a:txBody>
                    <a:bodyPr/>
                    <a:lstStyle/>
                    <a:p>
                      <a:pPr algn="l"/>
                      <a:r>
                        <a:rPr lang="zh-CN" altLang="en-US" sz="2000" b="1">
                          <a:latin typeface="+mn-ea"/>
                          <a:ea typeface="+mn-ea"/>
                        </a:rPr>
                        <a:t>表达式</a:t>
                      </a:r>
                      <a:endParaRPr lang="zh-CN" altLang="en-US" sz="2000">
                        <a:latin typeface="+mn-ea"/>
                        <a:ea typeface="+mn-ea"/>
                      </a:endParaRPr>
                    </a:p>
                  </a:txBody>
                  <a:tcPr marL="83680" marR="83680" marT="41840" marB="41840">
                    <a:lnL>
                      <a:noFill/>
                    </a:lnL>
                    <a:lnR>
                      <a:noFill/>
                    </a:lnR>
                    <a:lnT>
                      <a:noFill/>
                    </a:lnT>
                    <a:lnB>
                      <a:noFill/>
                    </a:lnB>
                  </a:tcPr>
                </a:tc>
                <a:tc>
                  <a:txBody>
                    <a:bodyPr/>
                    <a:lstStyle/>
                    <a:p>
                      <a:pPr algn="l"/>
                      <a:r>
                        <a:rPr lang="zh-CN" altLang="en-US" sz="2000" b="1" dirty="0">
                          <a:latin typeface="+mn-ea"/>
                          <a:ea typeface="+mn-ea"/>
                        </a:rPr>
                        <a:t>语言描述</a:t>
                      </a:r>
                      <a:endParaRPr lang="zh-CN" altLang="en-US" sz="2000" dirty="0">
                        <a:latin typeface="+mn-ea"/>
                        <a:ea typeface="+mn-ea"/>
                      </a:endParaRPr>
                    </a:p>
                  </a:txBody>
                  <a:tcPr marL="83680" marR="83680" marT="41840" marB="41840">
                    <a:lnL>
                      <a:noFill/>
                    </a:lnL>
                    <a:lnR>
                      <a:noFill/>
                    </a:lnR>
                    <a:lnT>
                      <a:noFill/>
                    </a:lnT>
                    <a:lnB>
                      <a:noFill/>
                    </a:lnB>
                  </a:tcPr>
                </a:tc>
                <a:tc rowSpan="7">
                  <a:txBody>
                    <a:bodyPr/>
                    <a:lstStyle/>
                    <a:p>
                      <a:endParaRPr lang="zh-CN" altLang="en-US" sz="1600" dirty="0">
                        <a:effectLst/>
                        <a:latin typeface="+mn-ea"/>
                        <a:ea typeface="+mn-ea"/>
                      </a:endParaRPr>
                    </a:p>
                  </a:txBody>
                  <a:tcPr marL="83680" marR="83680" marT="41840" marB="41840" anchor="ctr">
                    <a:lnL>
                      <a:noFill/>
                    </a:lnL>
                    <a:lnR>
                      <a:noFill/>
                    </a:lnR>
                    <a:lnT>
                      <a:noFill/>
                    </a:lnT>
                    <a:lnB>
                      <a:noFill/>
                    </a:lnB>
                  </a:tcPr>
                </a:tc>
                <a:extLst>
                  <a:ext uri="{0D108BD9-81ED-4DB2-BD59-A6C34878D82A}">
                    <a16:rowId xmlns:a16="http://schemas.microsoft.com/office/drawing/2014/main" val="3621729783"/>
                  </a:ext>
                </a:extLst>
              </a:tr>
              <a:tr h="585757">
                <a:tc>
                  <a:txBody>
                    <a:bodyPr/>
                    <a:lstStyle/>
                    <a:p>
                      <a:pPr algn="l"/>
                      <a:r>
                        <a:rPr lang="zh-CN" altLang="en-US" sz="2000" u="none" dirty="0">
                          <a:solidFill>
                            <a:schemeClr val="tx1"/>
                          </a:solidFill>
                          <a:latin typeface="+mn-ea"/>
                          <a:ea typeface="+mn-ea"/>
                          <a:hlinkClick r:id="rId2">
                            <a:extLst>
                              <a:ext uri="{A12FA001-AC4F-418D-AE19-62706E023703}">
                                <ahyp:hlinkClr xmlns:ahyp="http://schemas.microsoft.com/office/drawing/2018/hyperlinkcolor" val="tx"/>
                              </a:ext>
                            </a:extLst>
                          </a:hlinkClick>
                        </a:rPr>
                        <a:t>正弦函数</a:t>
                      </a:r>
                      <a:endParaRPr lang="zh-CN" altLang="en-US" sz="2000" u="none" dirty="0">
                        <a:solidFill>
                          <a:schemeClr val="tx1"/>
                        </a:solidFill>
                        <a:latin typeface="+mn-ea"/>
                        <a:ea typeface="+mn-ea"/>
                      </a:endParaRPr>
                    </a:p>
                  </a:txBody>
                  <a:tcPr marL="83680" marR="83680" marT="41840" marB="41840">
                    <a:lnL>
                      <a:noFill/>
                    </a:lnL>
                    <a:lnR>
                      <a:noFill/>
                    </a:lnR>
                    <a:lnT>
                      <a:noFill/>
                    </a:lnT>
                    <a:lnB>
                      <a:noFill/>
                    </a:lnB>
                  </a:tcPr>
                </a:tc>
                <a:tc>
                  <a:txBody>
                    <a:bodyPr/>
                    <a:lstStyle/>
                    <a:p>
                      <a:pPr algn="l"/>
                      <a:r>
                        <a:rPr lang="en-US" sz="2000" b="1" i="1">
                          <a:latin typeface="+mn-ea"/>
                          <a:ea typeface="+mn-ea"/>
                        </a:rPr>
                        <a:t>sine</a:t>
                      </a:r>
                      <a:endParaRPr lang="en-US" sz="2000">
                        <a:latin typeface="+mn-ea"/>
                        <a:ea typeface="+mn-ea"/>
                      </a:endParaRPr>
                    </a:p>
                  </a:txBody>
                  <a:tcPr marL="83680" marR="83680" marT="41840" marB="41840">
                    <a:lnL>
                      <a:noFill/>
                    </a:lnL>
                    <a:lnR>
                      <a:noFill/>
                    </a:lnR>
                    <a:lnT>
                      <a:noFill/>
                    </a:lnT>
                    <a:lnB>
                      <a:noFill/>
                    </a:lnB>
                  </a:tcPr>
                </a:tc>
                <a:tc>
                  <a:txBody>
                    <a:bodyPr/>
                    <a:lstStyle/>
                    <a:p>
                      <a:pPr algn="l"/>
                      <a:r>
                        <a:rPr lang="en-US" sz="2000" i="1" dirty="0">
                          <a:latin typeface="+mn-ea"/>
                          <a:ea typeface="+mn-ea"/>
                        </a:rPr>
                        <a:t>sin</a:t>
                      </a:r>
                      <a:endParaRPr lang="en-US" sz="2000" dirty="0">
                        <a:latin typeface="+mn-ea"/>
                        <a:ea typeface="+mn-ea"/>
                      </a:endParaRPr>
                    </a:p>
                  </a:txBody>
                  <a:tcPr marL="83680" marR="83680" marT="41840" marB="41840">
                    <a:lnL>
                      <a:noFill/>
                    </a:lnL>
                    <a:lnR>
                      <a:noFill/>
                    </a:lnR>
                    <a:lnT>
                      <a:noFill/>
                    </a:lnT>
                    <a:lnB>
                      <a:noFill/>
                    </a:lnB>
                  </a:tcPr>
                </a:tc>
                <a:tc>
                  <a:txBody>
                    <a:bodyPr/>
                    <a:lstStyle/>
                    <a:p>
                      <a:pPr algn="l"/>
                      <a:r>
                        <a:rPr lang="en-US" sz="2000" i="1">
                          <a:latin typeface="+mn-ea"/>
                          <a:ea typeface="+mn-ea"/>
                        </a:rPr>
                        <a:t>a/c</a:t>
                      </a:r>
                      <a:endParaRPr lang="en-US" sz="2000">
                        <a:latin typeface="+mn-ea"/>
                        <a:ea typeface="+mn-ea"/>
                      </a:endParaRPr>
                    </a:p>
                  </a:txBody>
                  <a:tcPr marL="83680" marR="83680" marT="41840" marB="41840">
                    <a:lnL>
                      <a:noFill/>
                    </a:lnL>
                    <a:lnR>
                      <a:noFill/>
                    </a:lnR>
                    <a:lnT>
                      <a:noFill/>
                    </a:lnT>
                    <a:lnB>
                      <a:noFill/>
                    </a:lnB>
                  </a:tcPr>
                </a:tc>
                <a:tc>
                  <a:txBody>
                    <a:bodyPr/>
                    <a:lstStyle/>
                    <a:p>
                      <a:pPr algn="l"/>
                      <a:r>
                        <a:rPr lang="zh-CN" altLang="en-US" sz="2000" i="1">
                          <a:latin typeface="+mn-ea"/>
                          <a:ea typeface="+mn-ea"/>
                        </a:rPr>
                        <a:t>∠</a:t>
                      </a:r>
                      <a:r>
                        <a:rPr lang="en-US" altLang="zh-CN" sz="2000" i="1">
                          <a:latin typeface="+mn-ea"/>
                          <a:ea typeface="+mn-ea"/>
                        </a:rPr>
                        <a:t>A</a:t>
                      </a:r>
                      <a:r>
                        <a:rPr lang="zh-CN" altLang="en-US" sz="2000">
                          <a:latin typeface="+mn-ea"/>
                          <a:ea typeface="+mn-ea"/>
                        </a:rPr>
                        <a:t>的对边比斜边</a:t>
                      </a:r>
                    </a:p>
                  </a:txBody>
                  <a:tcPr marL="83680" marR="83680" marT="41840" marB="41840">
                    <a:lnL>
                      <a:noFill/>
                    </a:lnL>
                    <a:lnR>
                      <a:noFill/>
                    </a:lnR>
                    <a:lnT>
                      <a:noFill/>
                    </a:lnT>
                    <a:lnB>
                      <a:noFill/>
                    </a:lnB>
                  </a:tcPr>
                </a:tc>
                <a:tc vMerge="1">
                  <a:txBody>
                    <a:bodyPr/>
                    <a:lstStyle/>
                    <a:p>
                      <a:endParaRPr lang="zh-CN" altLang="en-US"/>
                    </a:p>
                  </a:txBody>
                  <a:tcPr/>
                </a:tc>
                <a:extLst>
                  <a:ext uri="{0D108BD9-81ED-4DB2-BD59-A6C34878D82A}">
                    <a16:rowId xmlns:a16="http://schemas.microsoft.com/office/drawing/2014/main" val="1560601933"/>
                  </a:ext>
                </a:extLst>
              </a:tr>
              <a:tr h="585757">
                <a:tc>
                  <a:txBody>
                    <a:bodyPr/>
                    <a:lstStyle/>
                    <a:p>
                      <a:pPr algn="l"/>
                      <a:r>
                        <a:rPr lang="zh-CN" altLang="en-US" sz="2000" u="none" dirty="0">
                          <a:solidFill>
                            <a:schemeClr val="tx1"/>
                          </a:solidFill>
                          <a:latin typeface="+mn-ea"/>
                          <a:ea typeface="+mn-ea"/>
                          <a:hlinkClick r:id="rId3">
                            <a:extLst>
                              <a:ext uri="{A12FA001-AC4F-418D-AE19-62706E023703}">
                                <ahyp:hlinkClr xmlns:ahyp="http://schemas.microsoft.com/office/drawing/2018/hyperlinkcolor" val="tx"/>
                              </a:ext>
                            </a:extLst>
                          </a:hlinkClick>
                        </a:rPr>
                        <a:t>余弦函数</a:t>
                      </a:r>
                      <a:endParaRPr lang="zh-CN" altLang="en-US" sz="2000" u="none" dirty="0">
                        <a:solidFill>
                          <a:schemeClr val="tx1"/>
                        </a:solidFill>
                        <a:latin typeface="+mn-ea"/>
                        <a:ea typeface="+mn-ea"/>
                      </a:endParaRPr>
                    </a:p>
                  </a:txBody>
                  <a:tcPr marL="83680" marR="83680" marT="41840" marB="41840">
                    <a:lnL>
                      <a:noFill/>
                    </a:lnL>
                    <a:lnR>
                      <a:noFill/>
                    </a:lnR>
                    <a:lnT>
                      <a:noFill/>
                    </a:lnT>
                    <a:lnB>
                      <a:noFill/>
                    </a:lnB>
                  </a:tcPr>
                </a:tc>
                <a:tc>
                  <a:txBody>
                    <a:bodyPr/>
                    <a:lstStyle/>
                    <a:p>
                      <a:pPr algn="l"/>
                      <a:r>
                        <a:rPr lang="en-US" sz="2000" b="1" i="1">
                          <a:latin typeface="+mn-ea"/>
                          <a:ea typeface="+mn-ea"/>
                        </a:rPr>
                        <a:t>cosine</a:t>
                      </a:r>
                      <a:endParaRPr lang="en-US" sz="2000">
                        <a:latin typeface="+mn-ea"/>
                        <a:ea typeface="+mn-ea"/>
                      </a:endParaRPr>
                    </a:p>
                  </a:txBody>
                  <a:tcPr marL="83680" marR="83680" marT="41840" marB="41840">
                    <a:lnL>
                      <a:noFill/>
                    </a:lnL>
                    <a:lnR>
                      <a:noFill/>
                    </a:lnR>
                    <a:lnT>
                      <a:noFill/>
                    </a:lnT>
                    <a:lnB>
                      <a:noFill/>
                    </a:lnB>
                  </a:tcPr>
                </a:tc>
                <a:tc>
                  <a:txBody>
                    <a:bodyPr/>
                    <a:lstStyle/>
                    <a:p>
                      <a:pPr algn="l"/>
                      <a:r>
                        <a:rPr lang="en-US" sz="2000" i="1">
                          <a:latin typeface="+mn-ea"/>
                          <a:ea typeface="+mn-ea"/>
                        </a:rPr>
                        <a:t>cos</a:t>
                      </a:r>
                      <a:endParaRPr lang="en-US" sz="2000">
                        <a:latin typeface="+mn-ea"/>
                        <a:ea typeface="+mn-ea"/>
                      </a:endParaRPr>
                    </a:p>
                  </a:txBody>
                  <a:tcPr marL="83680" marR="83680" marT="41840" marB="41840">
                    <a:lnL>
                      <a:noFill/>
                    </a:lnL>
                    <a:lnR>
                      <a:noFill/>
                    </a:lnR>
                    <a:lnT>
                      <a:noFill/>
                    </a:lnT>
                    <a:lnB>
                      <a:noFill/>
                    </a:lnB>
                  </a:tcPr>
                </a:tc>
                <a:tc>
                  <a:txBody>
                    <a:bodyPr/>
                    <a:lstStyle/>
                    <a:p>
                      <a:pPr algn="l"/>
                      <a:r>
                        <a:rPr lang="en-US" sz="2000" i="1">
                          <a:latin typeface="+mn-ea"/>
                          <a:ea typeface="+mn-ea"/>
                        </a:rPr>
                        <a:t>b/c</a:t>
                      </a:r>
                      <a:endParaRPr lang="en-US" sz="2000">
                        <a:latin typeface="+mn-ea"/>
                        <a:ea typeface="+mn-ea"/>
                      </a:endParaRPr>
                    </a:p>
                  </a:txBody>
                  <a:tcPr marL="83680" marR="83680" marT="41840" marB="41840">
                    <a:lnL>
                      <a:noFill/>
                    </a:lnL>
                    <a:lnR>
                      <a:noFill/>
                    </a:lnR>
                    <a:lnT>
                      <a:noFill/>
                    </a:lnT>
                    <a:lnB>
                      <a:noFill/>
                    </a:lnB>
                  </a:tcPr>
                </a:tc>
                <a:tc>
                  <a:txBody>
                    <a:bodyPr/>
                    <a:lstStyle/>
                    <a:p>
                      <a:pPr algn="l"/>
                      <a:r>
                        <a:rPr lang="zh-CN" altLang="en-US" sz="2000" i="1">
                          <a:latin typeface="+mn-ea"/>
                          <a:ea typeface="+mn-ea"/>
                        </a:rPr>
                        <a:t>∠</a:t>
                      </a:r>
                      <a:r>
                        <a:rPr lang="en-US" altLang="zh-CN" sz="2000" i="1">
                          <a:latin typeface="+mn-ea"/>
                          <a:ea typeface="+mn-ea"/>
                        </a:rPr>
                        <a:t>A</a:t>
                      </a:r>
                      <a:r>
                        <a:rPr lang="zh-CN" altLang="en-US" sz="2000">
                          <a:latin typeface="+mn-ea"/>
                          <a:ea typeface="+mn-ea"/>
                        </a:rPr>
                        <a:t>的邻边比斜边</a:t>
                      </a:r>
                    </a:p>
                  </a:txBody>
                  <a:tcPr marL="83680" marR="83680" marT="41840" marB="41840">
                    <a:lnL>
                      <a:noFill/>
                    </a:lnL>
                    <a:lnR>
                      <a:noFill/>
                    </a:lnR>
                    <a:lnT>
                      <a:noFill/>
                    </a:lnT>
                    <a:lnB>
                      <a:noFill/>
                    </a:lnB>
                  </a:tcPr>
                </a:tc>
                <a:tc vMerge="1">
                  <a:txBody>
                    <a:bodyPr/>
                    <a:lstStyle/>
                    <a:p>
                      <a:endParaRPr lang="zh-CN" altLang="en-US"/>
                    </a:p>
                  </a:txBody>
                  <a:tcPr/>
                </a:tc>
                <a:extLst>
                  <a:ext uri="{0D108BD9-81ED-4DB2-BD59-A6C34878D82A}">
                    <a16:rowId xmlns:a16="http://schemas.microsoft.com/office/drawing/2014/main" val="641064149"/>
                  </a:ext>
                </a:extLst>
              </a:tr>
              <a:tr h="585757">
                <a:tc>
                  <a:txBody>
                    <a:bodyPr/>
                    <a:lstStyle/>
                    <a:p>
                      <a:pPr algn="l"/>
                      <a:r>
                        <a:rPr lang="zh-CN" altLang="en-US" sz="2000" u="none" dirty="0">
                          <a:solidFill>
                            <a:schemeClr val="tx1"/>
                          </a:solidFill>
                          <a:latin typeface="+mn-ea"/>
                          <a:ea typeface="+mn-ea"/>
                          <a:hlinkClick r:id="rId4">
                            <a:extLst>
                              <a:ext uri="{A12FA001-AC4F-418D-AE19-62706E023703}">
                                <ahyp:hlinkClr xmlns:ahyp="http://schemas.microsoft.com/office/drawing/2018/hyperlinkcolor" val="tx"/>
                              </a:ext>
                            </a:extLst>
                          </a:hlinkClick>
                        </a:rPr>
                        <a:t>正切函数</a:t>
                      </a:r>
                      <a:endParaRPr lang="zh-CN" altLang="en-US" sz="2000" u="none" dirty="0">
                        <a:solidFill>
                          <a:schemeClr val="tx1"/>
                        </a:solidFill>
                        <a:latin typeface="+mn-ea"/>
                        <a:ea typeface="+mn-ea"/>
                      </a:endParaRPr>
                    </a:p>
                  </a:txBody>
                  <a:tcPr marL="83680" marR="83680" marT="41840" marB="41840">
                    <a:lnL>
                      <a:noFill/>
                    </a:lnL>
                    <a:lnR>
                      <a:noFill/>
                    </a:lnR>
                    <a:lnT>
                      <a:noFill/>
                    </a:lnT>
                    <a:lnB>
                      <a:noFill/>
                    </a:lnB>
                  </a:tcPr>
                </a:tc>
                <a:tc>
                  <a:txBody>
                    <a:bodyPr/>
                    <a:lstStyle/>
                    <a:p>
                      <a:pPr algn="l"/>
                      <a:r>
                        <a:rPr lang="en-US" sz="2000" b="1" i="1">
                          <a:latin typeface="+mn-ea"/>
                          <a:ea typeface="+mn-ea"/>
                        </a:rPr>
                        <a:t>tangent</a:t>
                      </a:r>
                      <a:endParaRPr lang="en-US" sz="2000">
                        <a:latin typeface="+mn-ea"/>
                        <a:ea typeface="+mn-ea"/>
                      </a:endParaRPr>
                    </a:p>
                  </a:txBody>
                  <a:tcPr marL="83680" marR="83680" marT="41840" marB="41840">
                    <a:lnL>
                      <a:noFill/>
                    </a:lnL>
                    <a:lnR>
                      <a:noFill/>
                    </a:lnR>
                    <a:lnT>
                      <a:noFill/>
                    </a:lnT>
                    <a:lnB>
                      <a:noFill/>
                    </a:lnB>
                  </a:tcPr>
                </a:tc>
                <a:tc>
                  <a:txBody>
                    <a:bodyPr/>
                    <a:lstStyle/>
                    <a:p>
                      <a:pPr algn="l"/>
                      <a:r>
                        <a:rPr lang="en-US" sz="2000" i="1">
                          <a:latin typeface="+mn-ea"/>
                          <a:ea typeface="+mn-ea"/>
                        </a:rPr>
                        <a:t>tan</a:t>
                      </a:r>
                      <a:endParaRPr lang="en-US" sz="2000">
                        <a:latin typeface="+mn-ea"/>
                        <a:ea typeface="+mn-ea"/>
                      </a:endParaRPr>
                    </a:p>
                  </a:txBody>
                  <a:tcPr marL="83680" marR="83680" marT="41840" marB="41840">
                    <a:lnL>
                      <a:noFill/>
                    </a:lnL>
                    <a:lnR>
                      <a:noFill/>
                    </a:lnR>
                    <a:lnT>
                      <a:noFill/>
                    </a:lnT>
                    <a:lnB>
                      <a:noFill/>
                    </a:lnB>
                  </a:tcPr>
                </a:tc>
                <a:tc>
                  <a:txBody>
                    <a:bodyPr/>
                    <a:lstStyle/>
                    <a:p>
                      <a:pPr algn="l"/>
                      <a:r>
                        <a:rPr lang="en-US" sz="2000" i="1">
                          <a:latin typeface="+mn-ea"/>
                          <a:ea typeface="+mn-ea"/>
                        </a:rPr>
                        <a:t>a/b</a:t>
                      </a:r>
                      <a:endParaRPr lang="en-US" sz="2000">
                        <a:latin typeface="+mn-ea"/>
                        <a:ea typeface="+mn-ea"/>
                      </a:endParaRPr>
                    </a:p>
                  </a:txBody>
                  <a:tcPr marL="83680" marR="83680" marT="41840" marB="41840">
                    <a:lnL>
                      <a:noFill/>
                    </a:lnL>
                    <a:lnR>
                      <a:noFill/>
                    </a:lnR>
                    <a:lnT>
                      <a:noFill/>
                    </a:lnT>
                    <a:lnB>
                      <a:noFill/>
                    </a:lnB>
                  </a:tcPr>
                </a:tc>
                <a:tc>
                  <a:txBody>
                    <a:bodyPr/>
                    <a:lstStyle/>
                    <a:p>
                      <a:pPr algn="l"/>
                      <a:r>
                        <a:rPr lang="zh-CN" altLang="en-US" sz="2000" i="1" dirty="0">
                          <a:latin typeface="+mn-ea"/>
                          <a:ea typeface="+mn-ea"/>
                        </a:rPr>
                        <a:t>∠</a:t>
                      </a:r>
                      <a:r>
                        <a:rPr lang="en-US" altLang="zh-CN" sz="2000" i="1" dirty="0">
                          <a:latin typeface="+mn-ea"/>
                          <a:ea typeface="+mn-ea"/>
                        </a:rPr>
                        <a:t>A</a:t>
                      </a:r>
                      <a:r>
                        <a:rPr lang="zh-CN" altLang="en-US" sz="2000" dirty="0">
                          <a:latin typeface="+mn-ea"/>
                          <a:ea typeface="+mn-ea"/>
                        </a:rPr>
                        <a:t>的对边比邻边</a:t>
                      </a:r>
                    </a:p>
                  </a:txBody>
                  <a:tcPr marL="83680" marR="83680" marT="41840" marB="41840">
                    <a:lnL>
                      <a:noFill/>
                    </a:lnL>
                    <a:lnR>
                      <a:noFill/>
                    </a:lnR>
                    <a:lnT>
                      <a:noFill/>
                    </a:lnT>
                    <a:lnB>
                      <a:noFill/>
                    </a:lnB>
                  </a:tcPr>
                </a:tc>
                <a:tc vMerge="1">
                  <a:txBody>
                    <a:bodyPr/>
                    <a:lstStyle/>
                    <a:p>
                      <a:endParaRPr lang="zh-CN" altLang="en-US"/>
                    </a:p>
                  </a:txBody>
                  <a:tcPr/>
                </a:tc>
                <a:extLst>
                  <a:ext uri="{0D108BD9-81ED-4DB2-BD59-A6C34878D82A}">
                    <a16:rowId xmlns:a16="http://schemas.microsoft.com/office/drawing/2014/main" val="837202347"/>
                  </a:ext>
                </a:extLst>
              </a:tr>
              <a:tr h="585757">
                <a:tc>
                  <a:txBody>
                    <a:bodyPr/>
                    <a:lstStyle/>
                    <a:p>
                      <a:pPr algn="l"/>
                      <a:r>
                        <a:rPr lang="zh-CN" altLang="en-US" sz="2000" u="none" dirty="0">
                          <a:solidFill>
                            <a:schemeClr val="tx1"/>
                          </a:solidFill>
                          <a:latin typeface="+mn-ea"/>
                          <a:ea typeface="+mn-ea"/>
                          <a:hlinkClick r:id="rId5">
                            <a:extLst>
                              <a:ext uri="{A12FA001-AC4F-418D-AE19-62706E023703}">
                                <ahyp:hlinkClr xmlns:ahyp="http://schemas.microsoft.com/office/drawing/2018/hyperlinkcolor" val="tx"/>
                              </a:ext>
                            </a:extLst>
                          </a:hlinkClick>
                        </a:rPr>
                        <a:t>余切函数</a:t>
                      </a:r>
                      <a:endParaRPr lang="zh-CN" altLang="en-US" sz="2000" u="none" dirty="0">
                        <a:solidFill>
                          <a:schemeClr val="tx1"/>
                        </a:solidFill>
                        <a:latin typeface="+mn-ea"/>
                        <a:ea typeface="+mn-ea"/>
                      </a:endParaRPr>
                    </a:p>
                  </a:txBody>
                  <a:tcPr marL="83680" marR="83680" marT="41840" marB="41840">
                    <a:lnL>
                      <a:noFill/>
                    </a:lnL>
                    <a:lnR>
                      <a:noFill/>
                    </a:lnR>
                    <a:lnT>
                      <a:noFill/>
                    </a:lnT>
                    <a:lnB>
                      <a:noFill/>
                    </a:lnB>
                  </a:tcPr>
                </a:tc>
                <a:tc>
                  <a:txBody>
                    <a:bodyPr/>
                    <a:lstStyle/>
                    <a:p>
                      <a:pPr algn="l"/>
                      <a:r>
                        <a:rPr lang="en-US" sz="2000" b="1" i="1">
                          <a:latin typeface="+mn-ea"/>
                          <a:ea typeface="+mn-ea"/>
                        </a:rPr>
                        <a:t>cotangent</a:t>
                      </a:r>
                      <a:endParaRPr lang="en-US" sz="2000">
                        <a:latin typeface="+mn-ea"/>
                        <a:ea typeface="+mn-ea"/>
                      </a:endParaRPr>
                    </a:p>
                  </a:txBody>
                  <a:tcPr marL="83680" marR="83680" marT="41840" marB="41840">
                    <a:lnL>
                      <a:noFill/>
                    </a:lnL>
                    <a:lnR>
                      <a:noFill/>
                    </a:lnR>
                    <a:lnT>
                      <a:noFill/>
                    </a:lnT>
                    <a:lnB>
                      <a:noFill/>
                    </a:lnB>
                  </a:tcPr>
                </a:tc>
                <a:tc>
                  <a:txBody>
                    <a:bodyPr/>
                    <a:lstStyle/>
                    <a:p>
                      <a:pPr algn="l"/>
                      <a:r>
                        <a:rPr lang="en-US" sz="2000" i="1">
                          <a:latin typeface="+mn-ea"/>
                          <a:ea typeface="+mn-ea"/>
                        </a:rPr>
                        <a:t>cot</a:t>
                      </a:r>
                      <a:endParaRPr lang="en-US" sz="2000">
                        <a:latin typeface="+mn-ea"/>
                        <a:ea typeface="+mn-ea"/>
                      </a:endParaRPr>
                    </a:p>
                  </a:txBody>
                  <a:tcPr marL="83680" marR="83680" marT="41840" marB="41840">
                    <a:lnL>
                      <a:noFill/>
                    </a:lnL>
                    <a:lnR>
                      <a:noFill/>
                    </a:lnR>
                    <a:lnT>
                      <a:noFill/>
                    </a:lnT>
                    <a:lnB>
                      <a:noFill/>
                    </a:lnB>
                  </a:tcPr>
                </a:tc>
                <a:tc>
                  <a:txBody>
                    <a:bodyPr/>
                    <a:lstStyle/>
                    <a:p>
                      <a:pPr algn="l"/>
                      <a:r>
                        <a:rPr lang="en-US" sz="2000" i="1">
                          <a:latin typeface="+mn-ea"/>
                          <a:ea typeface="+mn-ea"/>
                        </a:rPr>
                        <a:t>b/a</a:t>
                      </a:r>
                      <a:endParaRPr lang="en-US" sz="2000">
                        <a:latin typeface="+mn-ea"/>
                        <a:ea typeface="+mn-ea"/>
                      </a:endParaRPr>
                    </a:p>
                  </a:txBody>
                  <a:tcPr marL="83680" marR="83680" marT="41840" marB="41840">
                    <a:lnL>
                      <a:noFill/>
                    </a:lnL>
                    <a:lnR>
                      <a:noFill/>
                    </a:lnR>
                    <a:lnT>
                      <a:noFill/>
                    </a:lnT>
                    <a:lnB>
                      <a:noFill/>
                    </a:lnB>
                  </a:tcPr>
                </a:tc>
                <a:tc>
                  <a:txBody>
                    <a:bodyPr/>
                    <a:lstStyle/>
                    <a:p>
                      <a:pPr algn="l"/>
                      <a:r>
                        <a:rPr lang="zh-CN" altLang="en-US" sz="2000" i="1">
                          <a:latin typeface="+mn-ea"/>
                          <a:ea typeface="+mn-ea"/>
                        </a:rPr>
                        <a:t>∠</a:t>
                      </a:r>
                      <a:r>
                        <a:rPr lang="en-US" altLang="zh-CN" sz="2000" i="1">
                          <a:latin typeface="+mn-ea"/>
                          <a:ea typeface="+mn-ea"/>
                        </a:rPr>
                        <a:t>A</a:t>
                      </a:r>
                      <a:r>
                        <a:rPr lang="zh-CN" altLang="en-US" sz="2000">
                          <a:latin typeface="+mn-ea"/>
                          <a:ea typeface="+mn-ea"/>
                        </a:rPr>
                        <a:t>的邻边比对边</a:t>
                      </a:r>
                    </a:p>
                  </a:txBody>
                  <a:tcPr marL="83680" marR="83680" marT="41840" marB="41840">
                    <a:lnL>
                      <a:noFill/>
                    </a:lnL>
                    <a:lnR>
                      <a:noFill/>
                    </a:lnR>
                    <a:lnT>
                      <a:noFill/>
                    </a:lnT>
                    <a:lnB>
                      <a:noFill/>
                    </a:lnB>
                  </a:tcPr>
                </a:tc>
                <a:tc vMerge="1">
                  <a:txBody>
                    <a:bodyPr/>
                    <a:lstStyle/>
                    <a:p>
                      <a:endParaRPr lang="zh-CN" altLang="en-US"/>
                    </a:p>
                  </a:txBody>
                  <a:tcPr/>
                </a:tc>
                <a:extLst>
                  <a:ext uri="{0D108BD9-81ED-4DB2-BD59-A6C34878D82A}">
                    <a16:rowId xmlns:a16="http://schemas.microsoft.com/office/drawing/2014/main" val="2099098887"/>
                  </a:ext>
                </a:extLst>
              </a:tr>
              <a:tr h="585757">
                <a:tc>
                  <a:txBody>
                    <a:bodyPr/>
                    <a:lstStyle/>
                    <a:p>
                      <a:pPr algn="l"/>
                      <a:r>
                        <a:rPr lang="zh-CN" altLang="en-US" sz="2000" u="none" dirty="0">
                          <a:solidFill>
                            <a:schemeClr val="tx1"/>
                          </a:solidFill>
                          <a:latin typeface="+mn-ea"/>
                          <a:ea typeface="+mn-ea"/>
                          <a:hlinkClick r:id="rId6">
                            <a:extLst>
                              <a:ext uri="{A12FA001-AC4F-418D-AE19-62706E023703}">
                                <ahyp:hlinkClr xmlns:ahyp="http://schemas.microsoft.com/office/drawing/2018/hyperlinkcolor" val="tx"/>
                              </a:ext>
                            </a:extLst>
                          </a:hlinkClick>
                        </a:rPr>
                        <a:t>正割函数</a:t>
                      </a:r>
                      <a:endParaRPr lang="zh-CN" altLang="en-US" sz="2000" u="none" dirty="0">
                        <a:solidFill>
                          <a:schemeClr val="tx1"/>
                        </a:solidFill>
                        <a:latin typeface="+mn-ea"/>
                        <a:ea typeface="+mn-ea"/>
                      </a:endParaRPr>
                    </a:p>
                  </a:txBody>
                  <a:tcPr marL="83680" marR="83680" marT="41840" marB="41840">
                    <a:lnL>
                      <a:noFill/>
                    </a:lnL>
                    <a:lnR>
                      <a:noFill/>
                    </a:lnR>
                    <a:lnT>
                      <a:noFill/>
                    </a:lnT>
                    <a:lnB>
                      <a:noFill/>
                    </a:lnB>
                  </a:tcPr>
                </a:tc>
                <a:tc>
                  <a:txBody>
                    <a:bodyPr/>
                    <a:lstStyle/>
                    <a:p>
                      <a:pPr algn="l"/>
                      <a:r>
                        <a:rPr lang="en-US" sz="2000" b="1" i="1">
                          <a:latin typeface="+mn-ea"/>
                          <a:ea typeface="+mn-ea"/>
                        </a:rPr>
                        <a:t>secant</a:t>
                      </a:r>
                      <a:endParaRPr lang="en-US" sz="2000">
                        <a:latin typeface="+mn-ea"/>
                        <a:ea typeface="+mn-ea"/>
                      </a:endParaRPr>
                    </a:p>
                  </a:txBody>
                  <a:tcPr marL="83680" marR="83680" marT="41840" marB="41840">
                    <a:lnL>
                      <a:noFill/>
                    </a:lnL>
                    <a:lnR>
                      <a:noFill/>
                    </a:lnR>
                    <a:lnT>
                      <a:noFill/>
                    </a:lnT>
                    <a:lnB>
                      <a:noFill/>
                    </a:lnB>
                  </a:tcPr>
                </a:tc>
                <a:tc>
                  <a:txBody>
                    <a:bodyPr/>
                    <a:lstStyle/>
                    <a:p>
                      <a:pPr algn="l"/>
                      <a:r>
                        <a:rPr lang="en-US" sz="2000" i="1">
                          <a:latin typeface="+mn-ea"/>
                          <a:ea typeface="+mn-ea"/>
                        </a:rPr>
                        <a:t>sec</a:t>
                      </a:r>
                      <a:endParaRPr lang="en-US" sz="2000">
                        <a:latin typeface="+mn-ea"/>
                        <a:ea typeface="+mn-ea"/>
                      </a:endParaRPr>
                    </a:p>
                  </a:txBody>
                  <a:tcPr marL="83680" marR="83680" marT="41840" marB="41840">
                    <a:lnL>
                      <a:noFill/>
                    </a:lnL>
                    <a:lnR>
                      <a:noFill/>
                    </a:lnR>
                    <a:lnT>
                      <a:noFill/>
                    </a:lnT>
                    <a:lnB>
                      <a:noFill/>
                    </a:lnB>
                  </a:tcPr>
                </a:tc>
                <a:tc>
                  <a:txBody>
                    <a:bodyPr/>
                    <a:lstStyle/>
                    <a:p>
                      <a:pPr algn="l"/>
                      <a:r>
                        <a:rPr lang="en-US" sz="2000" i="1">
                          <a:latin typeface="+mn-ea"/>
                          <a:ea typeface="+mn-ea"/>
                        </a:rPr>
                        <a:t>c/b</a:t>
                      </a:r>
                      <a:endParaRPr lang="en-US" sz="2000">
                        <a:latin typeface="+mn-ea"/>
                        <a:ea typeface="+mn-ea"/>
                      </a:endParaRPr>
                    </a:p>
                  </a:txBody>
                  <a:tcPr marL="83680" marR="83680" marT="41840" marB="41840">
                    <a:lnL>
                      <a:noFill/>
                    </a:lnL>
                    <a:lnR>
                      <a:noFill/>
                    </a:lnR>
                    <a:lnT>
                      <a:noFill/>
                    </a:lnT>
                    <a:lnB>
                      <a:noFill/>
                    </a:lnB>
                  </a:tcPr>
                </a:tc>
                <a:tc>
                  <a:txBody>
                    <a:bodyPr/>
                    <a:lstStyle/>
                    <a:p>
                      <a:pPr algn="l"/>
                      <a:r>
                        <a:rPr lang="zh-CN" altLang="en-US" sz="2000" i="1" dirty="0">
                          <a:latin typeface="+mn-ea"/>
                          <a:ea typeface="+mn-ea"/>
                        </a:rPr>
                        <a:t>∠</a:t>
                      </a:r>
                      <a:r>
                        <a:rPr lang="en-US" altLang="zh-CN" sz="2000" i="1" dirty="0">
                          <a:latin typeface="+mn-ea"/>
                          <a:ea typeface="+mn-ea"/>
                        </a:rPr>
                        <a:t>A</a:t>
                      </a:r>
                      <a:r>
                        <a:rPr lang="zh-CN" altLang="en-US" sz="2000" dirty="0">
                          <a:latin typeface="+mn-ea"/>
                          <a:ea typeface="+mn-ea"/>
                        </a:rPr>
                        <a:t>的斜边比邻边</a:t>
                      </a:r>
                    </a:p>
                  </a:txBody>
                  <a:tcPr marL="83680" marR="83680" marT="41840" marB="41840">
                    <a:lnL>
                      <a:noFill/>
                    </a:lnL>
                    <a:lnR>
                      <a:noFill/>
                    </a:lnR>
                    <a:lnT>
                      <a:noFill/>
                    </a:lnT>
                    <a:lnB>
                      <a:noFill/>
                    </a:lnB>
                  </a:tcPr>
                </a:tc>
                <a:tc vMerge="1">
                  <a:txBody>
                    <a:bodyPr/>
                    <a:lstStyle/>
                    <a:p>
                      <a:endParaRPr lang="zh-CN" altLang="en-US"/>
                    </a:p>
                  </a:txBody>
                  <a:tcPr/>
                </a:tc>
                <a:extLst>
                  <a:ext uri="{0D108BD9-81ED-4DB2-BD59-A6C34878D82A}">
                    <a16:rowId xmlns:a16="http://schemas.microsoft.com/office/drawing/2014/main" val="140527485"/>
                  </a:ext>
                </a:extLst>
              </a:tr>
              <a:tr h="585757">
                <a:tc>
                  <a:txBody>
                    <a:bodyPr/>
                    <a:lstStyle/>
                    <a:p>
                      <a:pPr algn="l"/>
                      <a:r>
                        <a:rPr lang="zh-CN" altLang="en-US" sz="2000" u="none" dirty="0">
                          <a:solidFill>
                            <a:schemeClr val="tx1"/>
                          </a:solidFill>
                          <a:latin typeface="+mn-ea"/>
                          <a:ea typeface="+mn-ea"/>
                          <a:hlinkClick r:id="rId7">
                            <a:extLst>
                              <a:ext uri="{A12FA001-AC4F-418D-AE19-62706E023703}">
                                <ahyp:hlinkClr xmlns:ahyp="http://schemas.microsoft.com/office/drawing/2018/hyperlinkcolor" val="tx"/>
                              </a:ext>
                            </a:extLst>
                          </a:hlinkClick>
                        </a:rPr>
                        <a:t>余割函数</a:t>
                      </a:r>
                      <a:endParaRPr lang="zh-CN" altLang="en-US" sz="2000" u="none" dirty="0">
                        <a:solidFill>
                          <a:schemeClr val="tx1"/>
                        </a:solidFill>
                        <a:latin typeface="+mn-ea"/>
                        <a:ea typeface="+mn-ea"/>
                      </a:endParaRPr>
                    </a:p>
                  </a:txBody>
                  <a:tcPr marL="83680" marR="83680" marT="41840" marB="41840">
                    <a:lnL>
                      <a:noFill/>
                    </a:lnL>
                    <a:lnR>
                      <a:noFill/>
                    </a:lnR>
                    <a:lnT>
                      <a:noFill/>
                    </a:lnT>
                    <a:lnB>
                      <a:noFill/>
                    </a:lnB>
                  </a:tcPr>
                </a:tc>
                <a:tc>
                  <a:txBody>
                    <a:bodyPr/>
                    <a:lstStyle/>
                    <a:p>
                      <a:pPr algn="l"/>
                      <a:r>
                        <a:rPr lang="en-US" sz="2000" b="1" i="1" dirty="0">
                          <a:latin typeface="+mn-ea"/>
                          <a:ea typeface="+mn-ea"/>
                        </a:rPr>
                        <a:t>cosecant</a:t>
                      </a:r>
                      <a:endParaRPr lang="en-US" sz="2000" dirty="0">
                        <a:latin typeface="+mn-ea"/>
                        <a:ea typeface="+mn-ea"/>
                      </a:endParaRPr>
                    </a:p>
                  </a:txBody>
                  <a:tcPr marL="83680" marR="83680" marT="41840" marB="41840">
                    <a:lnL>
                      <a:noFill/>
                    </a:lnL>
                    <a:lnR>
                      <a:noFill/>
                    </a:lnR>
                    <a:lnT>
                      <a:noFill/>
                    </a:lnT>
                    <a:lnB>
                      <a:noFill/>
                    </a:lnB>
                  </a:tcPr>
                </a:tc>
                <a:tc>
                  <a:txBody>
                    <a:bodyPr/>
                    <a:lstStyle/>
                    <a:p>
                      <a:pPr algn="l"/>
                      <a:r>
                        <a:rPr lang="en-US" sz="2000" i="1">
                          <a:latin typeface="+mn-ea"/>
                          <a:ea typeface="+mn-ea"/>
                        </a:rPr>
                        <a:t>csc</a:t>
                      </a:r>
                      <a:endParaRPr lang="en-US" sz="2000">
                        <a:latin typeface="+mn-ea"/>
                        <a:ea typeface="+mn-ea"/>
                      </a:endParaRPr>
                    </a:p>
                  </a:txBody>
                  <a:tcPr marL="83680" marR="83680" marT="41840" marB="41840">
                    <a:lnL>
                      <a:noFill/>
                    </a:lnL>
                    <a:lnR>
                      <a:noFill/>
                    </a:lnR>
                    <a:lnT>
                      <a:noFill/>
                    </a:lnT>
                    <a:lnB>
                      <a:noFill/>
                    </a:lnB>
                  </a:tcPr>
                </a:tc>
                <a:tc>
                  <a:txBody>
                    <a:bodyPr/>
                    <a:lstStyle/>
                    <a:p>
                      <a:pPr algn="l"/>
                      <a:r>
                        <a:rPr lang="en-US" sz="2000" i="1">
                          <a:latin typeface="+mn-ea"/>
                          <a:ea typeface="+mn-ea"/>
                        </a:rPr>
                        <a:t>c/a</a:t>
                      </a:r>
                      <a:endParaRPr lang="en-US" sz="2000">
                        <a:latin typeface="+mn-ea"/>
                        <a:ea typeface="+mn-ea"/>
                      </a:endParaRPr>
                    </a:p>
                  </a:txBody>
                  <a:tcPr marL="83680" marR="83680" marT="41840" marB="41840">
                    <a:lnL>
                      <a:noFill/>
                    </a:lnL>
                    <a:lnR>
                      <a:noFill/>
                    </a:lnR>
                    <a:lnT>
                      <a:noFill/>
                    </a:lnT>
                    <a:lnB>
                      <a:noFill/>
                    </a:lnB>
                  </a:tcPr>
                </a:tc>
                <a:tc>
                  <a:txBody>
                    <a:bodyPr/>
                    <a:lstStyle/>
                    <a:p>
                      <a:pPr algn="l"/>
                      <a:r>
                        <a:rPr lang="zh-CN" altLang="en-US" sz="2000" i="1" dirty="0">
                          <a:latin typeface="+mn-ea"/>
                          <a:ea typeface="+mn-ea"/>
                        </a:rPr>
                        <a:t>∠</a:t>
                      </a:r>
                      <a:r>
                        <a:rPr lang="en-US" altLang="zh-CN" sz="2000" i="1" dirty="0">
                          <a:latin typeface="+mn-ea"/>
                          <a:ea typeface="+mn-ea"/>
                        </a:rPr>
                        <a:t>A</a:t>
                      </a:r>
                      <a:r>
                        <a:rPr lang="zh-CN" altLang="en-US" sz="2000" dirty="0">
                          <a:latin typeface="+mn-ea"/>
                          <a:ea typeface="+mn-ea"/>
                        </a:rPr>
                        <a:t>的斜边比对边</a:t>
                      </a:r>
                    </a:p>
                  </a:txBody>
                  <a:tcPr marL="83680" marR="83680" marT="41840" marB="41840">
                    <a:lnL>
                      <a:noFill/>
                    </a:lnL>
                    <a:lnR>
                      <a:noFill/>
                    </a:lnR>
                    <a:lnT>
                      <a:noFill/>
                    </a:lnT>
                    <a:lnB>
                      <a:noFill/>
                    </a:lnB>
                  </a:tcPr>
                </a:tc>
                <a:tc vMerge="1">
                  <a:txBody>
                    <a:bodyPr/>
                    <a:lstStyle/>
                    <a:p>
                      <a:endParaRPr lang="zh-CN" altLang="en-US"/>
                    </a:p>
                  </a:txBody>
                  <a:tcPr/>
                </a:tc>
                <a:extLst>
                  <a:ext uri="{0D108BD9-81ED-4DB2-BD59-A6C34878D82A}">
                    <a16:rowId xmlns:a16="http://schemas.microsoft.com/office/drawing/2014/main" val="3825282803"/>
                  </a:ext>
                </a:extLst>
              </a:tr>
            </a:tbl>
          </a:graphicData>
        </a:graphic>
      </p:graphicFrame>
      <p:sp>
        <p:nvSpPr>
          <p:cNvPr id="23" name="AutoShape 1" descr="三角形">
            <a:extLst>
              <a:ext uri="{FF2B5EF4-FFF2-40B4-BE49-F238E27FC236}">
                <a16:creationId xmlns:a16="http://schemas.microsoft.com/office/drawing/2014/main" id="{BCD819D8-1F2C-4561-AC51-744F2D845BCD}"/>
              </a:ext>
            </a:extLst>
          </p:cNvPr>
          <p:cNvSpPr>
            <a:spLocks noChangeAspect="1" noChangeArrowheads="1"/>
          </p:cNvSpPr>
          <p:nvPr/>
        </p:nvSpPr>
        <p:spPr bwMode="auto">
          <a:xfrm>
            <a:off x="3367088" y="18256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4" name="图片 23">
            <a:extLst>
              <a:ext uri="{FF2B5EF4-FFF2-40B4-BE49-F238E27FC236}">
                <a16:creationId xmlns:a16="http://schemas.microsoft.com/office/drawing/2014/main" id="{DCF00E93-2BF3-4824-AABC-97C12ED2E702}"/>
              </a:ext>
            </a:extLst>
          </p:cNvPr>
          <p:cNvPicPr>
            <a:picLocks noChangeAspect="1"/>
          </p:cNvPicPr>
          <p:nvPr/>
        </p:nvPicPr>
        <p:blipFill>
          <a:blip r:embed="rId8"/>
          <a:stretch>
            <a:fillRect/>
          </a:stretch>
        </p:blipFill>
        <p:spPr>
          <a:xfrm>
            <a:off x="7819801" y="2994104"/>
            <a:ext cx="3533998" cy="2014379"/>
          </a:xfrm>
          <a:prstGeom prst="rect">
            <a:avLst/>
          </a:prstGeom>
        </p:spPr>
      </p:pic>
    </p:spTree>
    <p:extLst>
      <p:ext uri="{BB962C8B-B14F-4D97-AF65-F5344CB8AC3E}">
        <p14:creationId xmlns:p14="http://schemas.microsoft.com/office/powerpoint/2010/main" val="4200854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589F09-827A-444E-A644-E17BBDD58F39}"/>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前置补充</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点线面</a:t>
            </a:r>
            <a:endParaRPr lang="zh-CN" altLang="en-US" dirty="0"/>
          </a:p>
        </p:txBody>
      </p:sp>
      <p:sp>
        <p:nvSpPr>
          <p:cNvPr id="3" name="内容占位符 2">
            <a:extLst>
              <a:ext uri="{FF2B5EF4-FFF2-40B4-BE49-F238E27FC236}">
                <a16:creationId xmlns:a16="http://schemas.microsoft.com/office/drawing/2014/main" id="{7DB7D0B3-3997-42A8-82AC-1A647022163F}"/>
              </a:ext>
            </a:extLst>
          </p:cNvPr>
          <p:cNvSpPr>
            <a:spLocks noGrp="1"/>
          </p:cNvSpPr>
          <p:nvPr>
            <p:ph idx="1"/>
          </p:nvPr>
        </p:nvSpPr>
        <p:spPr/>
        <p:txBody>
          <a:bodyPr/>
          <a:lstStyle/>
          <a:p>
            <a:r>
              <a:rPr lang="zh-CN" altLang="en-US" dirty="0"/>
              <a:t>一个坐标值 </a:t>
            </a:r>
            <a:r>
              <a:rPr lang="en-US" altLang="zh-CN" dirty="0"/>
              <a:t>(</a:t>
            </a:r>
            <a:r>
              <a:rPr lang="en-US" altLang="zh-CN" dirty="0" err="1"/>
              <a:t>x,y</a:t>
            </a:r>
            <a:r>
              <a:rPr lang="en-US" altLang="zh-CN" dirty="0"/>
              <a:t>) </a:t>
            </a:r>
            <a:r>
              <a:rPr lang="zh-CN" altLang="en-US" dirty="0"/>
              <a:t>可描述一个点。规定用大写字母表示点</a:t>
            </a:r>
            <a:endParaRPr lang="en-US" altLang="zh-CN" dirty="0"/>
          </a:p>
          <a:p>
            <a:r>
              <a:rPr lang="zh-CN" altLang="en-US" dirty="0"/>
              <a:t>两个点确定一条直线。两个点确定一条线段。</a:t>
            </a:r>
            <a:endParaRPr lang="en-US" altLang="zh-CN" dirty="0"/>
          </a:p>
          <a:p>
            <a:r>
              <a:rPr lang="zh-CN" altLang="en-US" dirty="0"/>
              <a:t>三个不在同一直线上的点确定一个平面</a:t>
            </a:r>
            <a:endParaRPr lang="en-US" altLang="zh-CN" dirty="0"/>
          </a:p>
          <a:p>
            <a:endParaRPr lang="en-US" altLang="zh-CN" dirty="0"/>
          </a:p>
          <a:p>
            <a:r>
              <a:rPr lang="en-US" altLang="zh-CN" dirty="0"/>
              <a:t>【</a:t>
            </a:r>
            <a:r>
              <a:rPr lang="zh-CN" altLang="en-US" dirty="0"/>
              <a:t>点的表示</a:t>
            </a:r>
            <a:r>
              <a:rPr lang="en-US" altLang="zh-CN" dirty="0"/>
              <a:t>】</a:t>
            </a:r>
            <a:r>
              <a:rPr lang="zh-CN" altLang="en-US" dirty="0"/>
              <a:t>可以用</a:t>
            </a:r>
            <a:r>
              <a:rPr lang="en-US" altLang="zh-CN" dirty="0"/>
              <a:t>struct</a:t>
            </a:r>
            <a:r>
              <a:rPr lang="zh-CN" altLang="en-US" dirty="0"/>
              <a:t>或是</a:t>
            </a:r>
            <a:r>
              <a:rPr lang="en-US" altLang="zh-CN" dirty="0"/>
              <a:t>pair</a:t>
            </a:r>
            <a:r>
              <a:rPr lang="zh-CN" altLang="en-US" dirty="0"/>
              <a:t>，包含两个浮点数坐标表示点</a:t>
            </a:r>
            <a:endParaRPr lang="en-US" altLang="zh-CN" dirty="0"/>
          </a:p>
          <a:p>
            <a:r>
              <a:rPr lang="en-US" altLang="zh-CN" dirty="0"/>
              <a:t>【</a:t>
            </a:r>
            <a:r>
              <a:rPr lang="zh-CN" altLang="en-US" dirty="0"/>
              <a:t>线</a:t>
            </a:r>
            <a:r>
              <a:rPr lang="en-US" altLang="zh-CN" dirty="0"/>
              <a:t>/</a:t>
            </a:r>
            <a:r>
              <a:rPr lang="zh-CN" altLang="en-US" dirty="0"/>
              <a:t>向量的表示</a:t>
            </a:r>
            <a:r>
              <a:rPr lang="en-US" altLang="zh-CN" dirty="0"/>
              <a:t>】</a:t>
            </a:r>
            <a:r>
              <a:rPr lang="zh-CN" altLang="en-US" dirty="0"/>
              <a:t>可以用两个点表示（可人为规定起点终点）</a:t>
            </a:r>
            <a:endParaRPr lang="en-US" altLang="zh-CN" dirty="0"/>
          </a:p>
          <a:p>
            <a:r>
              <a:rPr lang="zh-CN" altLang="en-US" dirty="0"/>
              <a:t>一般情况下我们只讨论二维平面上的计算操作。</a:t>
            </a:r>
            <a:endParaRPr lang="en-US" altLang="zh-CN" dirty="0"/>
          </a:p>
        </p:txBody>
      </p:sp>
    </p:spTree>
    <p:extLst>
      <p:ext uri="{BB962C8B-B14F-4D97-AF65-F5344CB8AC3E}">
        <p14:creationId xmlns:p14="http://schemas.microsoft.com/office/powerpoint/2010/main" val="1871156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650AF4-BC67-4D05-A0BD-46E6F2A65A56}"/>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前置补充</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向量</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0A94367-3843-4BB6-9BA4-C0242156DB38}"/>
                  </a:ext>
                </a:extLst>
              </p:cNvPr>
              <p:cNvSpPr>
                <a:spLocks noGrp="1"/>
              </p:cNvSpPr>
              <p:nvPr>
                <p:ph idx="1"/>
              </p:nvPr>
            </p:nvSpPr>
            <p:spPr/>
            <p:txBody>
              <a:bodyPr>
                <a:normAutofit/>
              </a:bodyPr>
              <a:lstStyle/>
              <a:p>
                <a:r>
                  <a:rPr lang="zh-CN" altLang="en-US" dirty="0"/>
                  <a:t>既有 </a:t>
                </a:r>
                <a:r>
                  <a:rPr lang="zh-CN" altLang="en-US" b="1" dirty="0"/>
                  <a:t>大小 </a:t>
                </a:r>
                <a:r>
                  <a:rPr lang="zh-CN" altLang="en-US" dirty="0"/>
                  <a:t>又有 </a:t>
                </a:r>
                <a:r>
                  <a:rPr lang="zh-CN" altLang="en-US" b="1" dirty="0"/>
                  <a:t>方向 </a:t>
                </a:r>
                <a:r>
                  <a:rPr lang="zh-CN" altLang="en-US" dirty="0"/>
                  <a:t>的量称为向量。带有方向的线段称为有向线段。有向线段有三要素： </a:t>
                </a:r>
                <a:r>
                  <a:rPr lang="zh-CN" altLang="en-US" b="1" dirty="0"/>
                  <a:t>起点，方向，长度 </a:t>
                </a:r>
                <a:r>
                  <a:rPr lang="zh-CN" altLang="en-US" dirty="0"/>
                  <a:t>，因此用有向线段表示向量。</a:t>
                </a:r>
                <a:endParaRPr lang="en-US" altLang="zh-CN" dirty="0"/>
              </a:p>
              <a:p>
                <a:r>
                  <a:rPr lang="zh-CN" altLang="en-US" dirty="0"/>
                  <a:t>两点（大写字母）上画</a:t>
                </a:r>
                <a14:m>
                  <m:oMath xmlns:m="http://schemas.openxmlformats.org/officeDocument/2006/math">
                    <m:r>
                      <a:rPr lang="en-US" altLang="zh-CN" b="0" i="1" smtClean="0">
                        <a:latin typeface="Cambria Math" panose="02040503050406030204" pitchFamily="18" charset="0"/>
                      </a:rPr>
                      <m:t>→</m:t>
                    </m:r>
                  </m:oMath>
                </a14:m>
                <a:r>
                  <a:rPr lang="zh-CN" altLang="en-US" dirty="0"/>
                  <a:t>表示一个向量，例如 </a:t>
                </a:r>
                <a14:m>
                  <m:oMath xmlns:m="http://schemas.openxmlformats.org/officeDocument/2006/math">
                    <m:acc>
                      <m:accPr>
                        <m:chr m:val="⃗"/>
                        <m:ctrlPr>
                          <a:rPr lang="zh-CN" altLang="en-US" i="1" dirty="0" smtClean="0">
                            <a:latin typeface="Cambria Math" panose="02040503050406030204" pitchFamily="18" charset="0"/>
                          </a:rPr>
                        </m:ctrlPr>
                      </m:accPr>
                      <m:e>
                        <m:r>
                          <a:rPr lang="zh-CN" altLang="en-US" i="1" dirty="0">
                            <a:latin typeface="Cambria Math" panose="02040503050406030204" pitchFamily="18" charset="0"/>
                          </a:rPr>
                          <m:t>𝐴𝐵</m:t>
                        </m:r>
                      </m:e>
                    </m:acc>
                  </m:oMath>
                </a14:m>
                <a:r>
                  <a:rPr lang="zh-CN" altLang="en-US" dirty="0"/>
                  <a:t> ，或单独用一个小写字母上画</a:t>
                </a:r>
                <a14:m>
                  <m:oMath xmlns:m="http://schemas.openxmlformats.org/officeDocument/2006/math">
                    <m:r>
                      <a:rPr lang="en-US" altLang="zh-CN" i="1">
                        <a:latin typeface="Cambria Math" panose="02040503050406030204" pitchFamily="18" charset="0"/>
                      </a:rPr>
                      <m:t>→</m:t>
                    </m:r>
                  </m:oMath>
                </a14:m>
                <a:r>
                  <a:rPr lang="zh-CN" altLang="en-US" dirty="0"/>
                  <a:t>表示一个向量，如 </a:t>
                </a:r>
                <a14:m>
                  <m:oMath xmlns:m="http://schemas.openxmlformats.org/officeDocument/2006/math">
                    <m:acc>
                      <m:accPr>
                        <m:chr m:val="⃗"/>
                        <m:ctrlPr>
                          <a:rPr lang="zh-CN" altLang="en-US" i="1" dirty="0" smtClean="0">
                            <a:latin typeface="Cambria Math" panose="02040503050406030204" pitchFamily="18" charset="0"/>
                          </a:rPr>
                        </m:ctrlPr>
                      </m:accPr>
                      <m:e>
                        <m:r>
                          <a:rPr lang="zh-CN" altLang="en-US" i="1" dirty="0">
                            <a:latin typeface="Cambria Math" panose="02040503050406030204" pitchFamily="18" charset="0"/>
                          </a:rPr>
                          <m:t>𝑝</m:t>
                        </m:r>
                      </m:e>
                    </m:acc>
                  </m:oMath>
                </a14:m>
                <a:r>
                  <a:rPr lang="zh-CN" altLang="en-US" dirty="0"/>
                  <a:t> ，书面印刷用粗斜体表示向量，如 </a:t>
                </a:r>
                <a:r>
                  <a:rPr lang="en-US" altLang="zh-CN" b="1" i="1" dirty="0">
                    <a:latin typeface="微软雅黑" panose="020B0503020204020204" pitchFamily="34" charset="-122"/>
                    <a:ea typeface="微软雅黑" panose="020B0503020204020204" pitchFamily="34" charset="-122"/>
                    <a:cs typeface="Courier New" panose="02070309020205020404" pitchFamily="49" charset="0"/>
                  </a:rPr>
                  <a:t>q</a:t>
                </a:r>
                <a:r>
                  <a:rPr lang="en-US" altLang="zh-CN" b="1" i="1" dirty="0">
                    <a:latin typeface="Courier New" panose="02070309020205020404" pitchFamily="49" charset="0"/>
                    <a:cs typeface="Courier New" panose="02070309020205020404" pitchFamily="49" charset="0"/>
                  </a:rPr>
                  <a:t> </a:t>
                </a:r>
                <a:r>
                  <a:rPr lang="en-US" altLang="zh-CN" dirty="0"/>
                  <a:t>.</a:t>
                </a:r>
              </a:p>
              <a:p>
                <a:r>
                  <a:rPr lang="zh-CN" altLang="en-US" dirty="0"/>
                  <a:t>向量的坐标表示：向量并不关注起点，只关注大小（长短）和方向，因此向量的坐标表示统一起点为坐标原点。因此“斜向右上</a:t>
                </a:r>
                <a:r>
                  <a:rPr lang="en-US" altLang="zh-CN" dirty="0"/>
                  <a:t>45°</a:t>
                </a:r>
                <a:r>
                  <a:rPr lang="zh-CN" altLang="en-US" dirty="0"/>
                  <a:t>方向的长度为</a:t>
                </a:r>
                <a14:m>
                  <m:oMath xmlns:m="http://schemas.openxmlformats.org/officeDocument/2006/math">
                    <m:rad>
                      <m:radPr>
                        <m:degHide m:val="on"/>
                        <m:ctrlPr>
                          <a:rPr lang="zh-CN" altLang="en-US" i="1" smtClean="0">
                            <a:latin typeface="Cambria Math" panose="02040503050406030204" pitchFamily="18" charset="0"/>
                          </a:rPr>
                        </m:ctrlPr>
                      </m:radPr>
                      <m:deg/>
                      <m:e>
                        <m:r>
                          <a:rPr lang="zh-CN" altLang="en-US" smtClean="0">
                            <a:latin typeface="Cambria Math" panose="02040503050406030204" pitchFamily="18" charset="0"/>
                          </a:rPr>
                          <m:t>2</m:t>
                        </m:r>
                      </m:e>
                    </m:rad>
                  </m:oMath>
                </a14:m>
                <a:r>
                  <a:rPr lang="zh-CN" altLang="en-US" dirty="0"/>
                  <a:t>的向量”的坐标表示为 </a:t>
                </a:r>
                <a:r>
                  <a:rPr lang="en-US" altLang="zh-CN" dirty="0"/>
                  <a:t>(1,1).</a:t>
                </a: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40A94367-3843-4BB6-9BA4-C0242156DB38}"/>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91216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2793</TotalTime>
  <Words>5774</Words>
  <Application>Microsoft Office PowerPoint</Application>
  <PresentationFormat>宽屏</PresentationFormat>
  <Paragraphs>407</Paragraphs>
  <Slides>49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49</vt:i4>
      </vt:variant>
    </vt:vector>
  </HeadingPairs>
  <TitlesOfParts>
    <vt:vector size="56" baseType="lpstr">
      <vt:lpstr>等线</vt:lpstr>
      <vt:lpstr>等线 Light</vt:lpstr>
      <vt:lpstr>微软雅黑</vt:lpstr>
      <vt:lpstr>Arial</vt:lpstr>
      <vt:lpstr>Cambria Math</vt:lpstr>
      <vt:lpstr>Courier New</vt:lpstr>
      <vt:lpstr>Office 主题​​</vt:lpstr>
      <vt:lpstr>CSP/NOIP 强化与冲刺</vt:lpstr>
      <vt:lpstr>计算几何</vt:lpstr>
      <vt:lpstr>前置补充·平面直角坐标系</vt:lpstr>
      <vt:lpstr>前置补充·三角形</vt:lpstr>
      <vt:lpstr>前置补充·三角形</vt:lpstr>
      <vt:lpstr>前置补充·直角三角形/三角函数</vt:lpstr>
      <vt:lpstr>前置补充·三角函数</vt:lpstr>
      <vt:lpstr>前置补充·点线面</vt:lpstr>
      <vt:lpstr>前置补充·向量</vt:lpstr>
      <vt:lpstr>前置补充·向量</vt:lpstr>
      <vt:lpstr>前置补充·向量</vt:lpstr>
      <vt:lpstr>前置补充·圆与多边形</vt:lpstr>
      <vt:lpstr>基础模板·大小判断</vt:lpstr>
      <vt:lpstr>基础模板·点与向量</vt:lpstr>
      <vt:lpstr>基础模板·排序</vt:lpstr>
      <vt:lpstr>基础模板·判等</vt:lpstr>
      <vt:lpstr>基础模板·向量运算</vt:lpstr>
      <vt:lpstr>基础模板·向量运算</vt:lpstr>
      <vt:lpstr>基础模板·常见向量函数</vt:lpstr>
      <vt:lpstr>基础模板·左侧旋转判定</vt:lpstr>
      <vt:lpstr>凸包</vt:lpstr>
      <vt:lpstr>凸包</vt:lpstr>
      <vt:lpstr>凸包·Graham Scan</vt:lpstr>
      <vt:lpstr>凸包·Graham Scan</vt:lpstr>
      <vt:lpstr>凸包·Graham Scan</vt:lpstr>
      <vt:lpstr>凸包·Graham Scan·模板</vt:lpstr>
      <vt:lpstr>凸包·Graham Scan·模板</vt:lpstr>
      <vt:lpstr>凸包·Graham Scan·极角序</vt:lpstr>
      <vt:lpstr>凸包·Graham Scan·函数实现</vt:lpstr>
      <vt:lpstr>凸包·Graham Scan·函数实现</vt:lpstr>
      <vt:lpstr>凸包·Graham Scan·函数实现</vt:lpstr>
      <vt:lpstr>凸包·Andrew</vt:lpstr>
      <vt:lpstr>凸包·Andrew</vt:lpstr>
      <vt:lpstr>凸包·Andrew</vt:lpstr>
      <vt:lpstr>【例题 POJ1113-Wall】</vt:lpstr>
      <vt:lpstr>【例题 POJ1113-Wall】</vt:lpstr>
      <vt:lpstr>平面最远点对</vt:lpstr>
      <vt:lpstr>旋转卡壳</vt:lpstr>
      <vt:lpstr>旋转卡壳·最远点对</vt:lpstr>
      <vt:lpstr>旋转卡壳·最远点对</vt:lpstr>
      <vt:lpstr>旋转卡壳·最远点对</vt:lpstr>
      <vt:lpstr>旋转卡壳·最远点对</vt:lpstr>
      <vt:lpstr>【例题 POJ2187-Beauty Contest】</vt:lpstr>
      <vt:lpstr>旋转卡壳·其他应用</vt:lpstr>
      <vt:lpstr>计算几何·其他</vt:lpstr>
      <vt:lpstr>求两直线交点</vt:lpstr>
      <vt:lpstr>判断直线是否相交</vt:lpstr>
      <vt:lpstr>任意多边形的面积</vt:lpstr>
      <vt:lpstr>【例题 POJ1269-Intersecting 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NOIP C++ 强化与冲刺</dc:title>
  <dc:creator>Administrator</dc:creator>
  <cp:lastModifiedBy>Yevii</cp:lastModifiedBy>
  <cp:revision>95</cp:revision>
  <dcterms:created xsi:type="dcterms:W3CDTF">2020-02-15T08:47:05Z</dcterms:created>
  <dcterms:modified xsi:type="dcterms:W3CDTF">2020-03-29T07:31:41Z</dcterms:modified>
</cp:coreProperties>
</file>