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113.xml" ContentType="application/vnd.openxmlformats-officedocument.presentationml.slide+xml"/>
  <Override PartName="/ppt/slides/slide142.xml" ContentType="application/vnd.openxmlformats-officedocument.presentationml.slide+xml"/>
  <Override PartName="/ppt/slides/slide160.xml" ContentType="application/vnd.openxmlformats-officedocument.presentationml.slide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129.xml" ContentType="application/vnd.openxmlformats-officedocument.presentationml.slide+xml"/>
  <Override PartName="/ppt/slides/slide147.xml" ContentType="application/vnd.openxmlformats-officedocument.presentationml.slide+xml"/>
  <Override PartName="/ppt/slides/slide158.xml" ContentType="application/vnd.openxmlformats-officedocument.presentationml.slide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slides/slide136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slides/slide125.xml" ContentType="application/vnd.openxmlformats-officedocument.presentationml.slide+xml"/>
  <Override PartName="/ppt/slides/slide143.xml" ContentType="application/vnd.openxmlformats-officedocument.presentationml.slide+xml"/>
  <Override PartName="/ppt/slides/slide154.xml" ContentType="application/vnd.openxmlformats-officedocument.presentationml.slide+xml"/>
  <Override PartName="/ppt/viewProps.xml" ContentType="application/vnd.openxmlformats-officedocument.presentationml.viewProp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s/slide132.xml" ContentType="application/vnd.openxmlformats-officedocument.presentationml.slide+xml"/>
  <Override PartName="/ppt/slides/slide150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s/slide159.xml" ContentType="application/vnd.openxmlformats-officedocument.presentationml.slide+xml"/>
  <Override PartName="/ppt/slides/slide119.xml" ContentType="application/vnd.openxmlformats-officedocument.presentationml.slide+xml"/>
  <Override PartName="/ppt/slides/slide148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  <Override PartName="/ppt/slides/slide89.xml" ContentType="application/vnd.openxmlformats-officedocument.presentationml.slide+xml"/>
  <Override PartName="/ppt/slides/slide108.xml" ContentType="application/vnd.openxmlformats-officedocument.presentationml.slide+xml"/>
  <Override PartName="/ppt/slides/slide126.xml" ContentType="application/vnd.openxmlformats-officedocument.presentationml.slide+xml"/>
  <Override PartName="/ppt/slides/slide137.xml" ContentType="application/vnd.openxmlformats-officedocument.presentationml.slide+xml"/>
  <Override PartName="/ppt/slides/slide155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slides/slide115.xml" ContentType="application/vnd.openxmlformats-officedocument.presentationml.slide+xml"/>
  <Override PartName="/ppt/slides/slide144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slides/slide151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s/slide140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s/slide149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38.xml" ContentType="application/vnd.openxmlformats-officedocument.presentationml.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slides/slide145.xml" ContentType="application/vnd.openxmlformats-officedocument.presentationml.slide+xml"/>
  <Override PartName="/ppt/slides/slide156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s/slide134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slides/slide141.xml" ContentType="application/vnd.openxmlformats-officedocument.presentationml.slide+xml"/>
  <Override PartName="/ppt/slides/slide152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30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139.xml" ContentType="application/vnd.openxmlformats-officedocument.presentationml.slide+xml"/>
  <Override PartName="/ppt/slides/slide157.xml" ContentType="application/vnd.openxmlformats-officedocument.presentationml.slide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slides/slide128.xml" ContentType="application/vnd.openxmlformats-officedocument.presentationml.slide+xml"/>
  <Override PartName="/ppt/slides/slide146.xml" ContentType="application/vnd.openxmlformats-officedocument.presentationml.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ppt/slides/slide15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</p:sldMasterIdLst>
  <p:notesMasterIdLst>
    <p:notesMasterId r:id="rId164"/>
  </p:notesMasterIdLst>
  <p:sldIdLst>
    <p:sldId id="258" r:id="rId4"/>
    <p:sldId id="270" r:id="rId5"/>
    <p:sldId id="267" r:id="rId6"/>
    <p:sldId id="271" r:id="rId7"/>
    <p:sldId id="272" r:id="rId8"/>
    <p:sldId id="273" r:id="rId9"/>
    <p:sldId id="274" r:id="rId10"/>
    <p:sldId id="275" r:id="rId11"/>
    <p:sldId id="268" r:id="rId12"/>
    <p:sldId id="276" r:id="rId13"/>
    <p:sldId id="277" r:id="rId14"/>
    <p:sldId id="278" r:id="rId15"/>
    <p:sldId id="261" r:id="rId16"/>
    <p:sldId id="262" r:id="rId17"/>
    <p:sldId id="279" r:id="rId18"/>
    <p:sldId id="280" r:id="rId19"/>
    <p:sldId id="281" r:id="rId20"/>
    <p:sldId id="282" r:id="rId21"/>
    <p:sldId id="283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36" r:id="rId30"/>
    <p:sldId id="337" r:id="rId31"/>
    <p:sldId id="338" r:id="rId32"/>
    <p:sldId id="307" r:id="rId33"/>
    <p:sldId id="339" r:id="rId34"/>
    <p:sldId id="340" r:id="rId35"/>
    <p:sldId id="341" r:id="rId36"/>
    <p:sldId id="308" r:id="rId37"/>
    <p:sldId id="309" r:id="rId38"/>
    <p:sldId id="310" r:id="rId39"/>
    <p:sldId id="342" r:id="rId40"/>
    <p:sldId id="343" r:id="rId41"/>
    <p:sldId id="344" r:id="rId42"/>
    <p:sldId id="312" r:id="rId43"/>
    <p:sldId id="345" r:id="rId44"/>
    <p:sldId id="346" r:id="rId45"/>
    <p:sldId id="347" r:id="rId46"/>
    <p:sldId id="313" r:id="rId47"/>
    <p:sldId id="348" r:id="rId48"/>
    <p:sldId id="349" r:id="rId49"/>
    <p:sldId id="350" r:id="rId50"/>
    <p:sldId id="284" r:id="rId51"/>
    <p:sldId id="285" r:id="rId52"/>
    <p:sldId id="286" r:id="rId53"/>
    <p:sldId id="287" r:id="rId54"/>
    <p:sldId id="288" r:id="rId55"/>
    <p:sldId id="289" r:id="rId56"/>
    <p:sldId id="290" r:id="rId57"/>
    <p:sldId id="291" r:id="rId58"/>
    <p:sldId id="318" r:id="rId59"/>
    <p:sldId id="319" r:id="rId60"/>
    <p:sldId id="320" r:id="rId61"/>
    <p:sldId id="292" r:id="rId62"/>
    <p:sldId id="321" r:id="rId63"/>
    <p:sldId id="322" r:id="rId64"/>
    <p:sldId id="323" r:id="rId65"/>
    <p:sldId id="293" r:id="rId66"/>
    <p:sldId id="324" r:id="rId67"/>
    <p:sldId id="325" r:id="rId68"/>
    <p:sldId id="326" r:id="rId69"/>
    <p:sldId id="294" r:id="rId70"/>
    <p:sldId id="295" r:id="rId71"/>
    <p:sldId id="296" r:id="rId72"/>
    <p:sldId id="327" r:id="rId73"/>
    <p:sldId id="328" r:id="rId74"/>
    <p:sldId id="329" r:id="rId75"/>
    <p:sldId id="297" r:id="rId76"/>
    <p:sldId id="333" r:id="rId77"/>
    <p:sldId id="334" r:id="rId78"/>
    <p:sldId id="335" r:id="rId79"/>
    <p:sldId id="298" r:id="rId80"/>
    <p:sldId id="299" r:id="rId81"/>
    <p:sldId id="351" r:id="rId82"/>
    <p:sldId id="352" r:id="rId83"/>
    <p:sldId id="354" r:id="rId84"/>
    <p:sldId id="355" r:id="rId85"/>
    <p:sldId id="356" r:id="rId86"/>
    <p:sldId id="357" r:id="rId87"/>
    <p:sldId id="358" r:id="rId88"/>
    <p:sldId id="359" r:id="rId89"/>
    <p:sldId id="360" r:id="rId90"/>
    <p:sldId id="361" r:id="rId91"/>
    <p:sldId id="362" r:id="rId92"/>
    <p:sldId id="405" r:id="rId93"/>
    <p:sldId id="406" r:id="rId94"/>
    <p:sldId id="407" r:id="rId95"/>
    <p:sldId id="408" r:id="rId96"/>
    <p:sldId id="409" r:id="rId97"/>
    <p:sldId id="410" r:id="rId98"/>
    <p:sldId id="411" r:id="rId99"/>
    <p:sldId id="412" r:id="rId100"/>
    <p:sldId id="363" r:id="rId101"/>
    <p:sldId id="413" r:id="rId102"/>
    <p:sldId id="414" r:id="rId103"/>
    <p:sldId id="364" r:id="rId104"/>
    <p:sldId id="365" r:id="rId105"/>
    <p:sldId id="366" r:id="rId106"/>
    <p:sldId id="367" r:id="rId107"/>
    <p:sldId id="368" r:id="rId108"/>
    <p:sldId id="369" r:id="rId109"/>
    <p:sldId id="416" r:id="rId110"/>
    <p:sldId id="417" r:id="rId111"/>
    <p:sldId id="418" r:id="rId112"/>
    <p:sldId id="419" r:id="rId113"/>
    <p:sldId id="370" r:id="rId114"/>
    <p:sldId id="371" r:id="rId115"/>
    <p:sldId id="372" r:id="rId116"/>
    <p:sldId id="373" r:id="rId117"/>
    <p:sldId id="374" r:id="rId118"/>
    <p:sldId id="415" r:id="rId119"/>
    <p:sldId id="375" r:id="rId120"/>
    <p:sldId id="376" r:id="rId121"/>
    <p:sldId id="377" r:id="rId122"/>
    <p:sldId id="378" r:id="rId123"/>
    <p:sldId id="379" r:id="rId124"/>
    <p:sldId id="380" r:id="rId125"/>
    <p:sldId id="381" r:id="rId126"/>
    <p:sldId id="420" r:id="rId127"/>
    <p:sldId id="382" r:id="rId128"/>
    <p:sldId id="383" r:id="rId129"/>
    <p:sldId id="384" r:id="rId130"/>
    <p:sldId id="393" r:id="rId131"/>
    <p:sldId id="394" r:id="rId132"/>
    <p:sldId id="395" r:id="rId133"/>
    <p:sldId id="396" r:id="rId134"/>
    <p:sldId id="401" r:id="rId135"/>
    <p:sldId id="421" r:id="rId136"/>
    <p:sldId id="402" r:id="rId137"/>
    <p:sldId id="403" r:id="rId138"/>
    <p:sldId id="404" r:id="rId139"/>
    <p:sldId id="422" r:id="rId140"/>
    <p:sldId id="423" r:id="rId141"/>
    <p:sldId id="424" r:id="rId142"/>
    <p:sldId id="425" r:id="rId143"/>
    <p:sldId id="426" r:id="rId144"/>
    <p:sldId id="427" r:id="rId145"/>
    <p:sldId id="428" r:id="rId146"/>
    <p:sldId id="429" r:id="rId147"/>
    <p:sldId id="430" r:id="rId148"/>
    <p:sldId id="431" r:id="rId149"/>
    <p:sldId id="432" r:id="rId150"/>
    <p:sldId id="433" r:id="rId151"/>
    <p:sldId id="434" r:id="rId152"/>
    <p:sldId id="435" r:id="rId153"/>
    <p:sldId id="436" r:id="rId154"/>
    <p:sldId id="437" r:id="rId155"/>
    <p:sldId id="438" r:id="rId156"/>
    <p:sldId id="439" r:id="rId157"/>
    <p:sldId id="440" r:id="rId158"/>
    <p:sldId id="441" r:id="rId159"/>
    <p:sldId id="442" r:id="rId160"/>
    <p:sldId id="443" r:id="rId161"/>
    <p:sldId id="444" r:id="rId162"/>
    <p:sldId id="445" r:id="rId1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81" autoAdjust="0"/>
    <p:restoredTop sz="94660"/>
  </p:normalViewPr>
  <p:slideViewPr>
    <p:cSldViewPr>
      <p:cViewPr varScale="1">
        <p:scale>
          <a:sx n="87" d="100"/>
          <a:sy n="87" d="100"/>
        </p:scale>
        <p:origin x="-132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117" Type="http://schemas.openxmlformats.org/officeDocument/2006/relationships/slide" Target="slides/slide114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12" Type="http://schemas.openxmlformats.org/officeDocument/2006/relationships/slide" Target="slides/slide109.xml"/><Relationship Id="rId133" Type="http://schemas.openxmlformats.org/officeDocument/2006/relationships/slide" Target="slides/slide130.xml"/><Relationship Id="rId138" Type="http://schemas.openxmlformats.org/officeDocument/2006/relationships/slide" Target="slides/slide135.xml"/><Relationship Id="rId154" Type="http://schemas.openxmlformats.org/officeDocument/2006/relationships/slide" Target="slides/slide151.xml"/><Relationship Id="rId159" Type="http://schemas.openxmlformats.org/officeDocument/2006/relationships/slide" Target="slides/slide156.xml"/><Relationship Id="rId16" Type="http://schemas.openxmlformats.org/officeDocument/2006/relationships/slide" Target="slides/slide13.xml"/><Relationship Id="rId107" Type="http://schemas.openxmlformats.org/officeDocument/2006/relationships/slide" Target="slides/slide104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102" Type="http://schemas.openxmlformats.org/officeDocument/2006/relationships/slide" Target="slides/slide99.xml"/><Relationship Id="rId123" Type="http://schemas.openxmlformats.org/officeDocument/2006/relationships/slide" Target="slides/slide120.xml"/><Relationship Id="rId128" Type="http://schemas.openxmlformats.org/officeDocument/2006/relationships/slide" Target="slides/slide125.xml"/><Relationship Id="rId144" Type="http://schemas.openxmlformats.org/officeDocument/2006/relationships/slide" Target="slides/slide141.xml"/><Relationship Id="rId149" Type="http://schemas.openxmlformats.org/officeDocument/2006/relationships/slide" Target="slides/slide146.xml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160" Type="http://schemas.openxmlformats.org/officeDocument/2006/relationships/slide" Target="slides/slide157.xml"/><Relationship Id="rId165" Type="http://schemas.openxmlformats.org/officeDocument/2006/relationships/presProps" Target="presProps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113" Type="http://schemas.openxmlformats.org/officeDocument/2006/relationships/slide" Target="slides/slide110.xml"/><Relationship Id="rId118" Type="http://schemas.openxmlformats.org/officeDocument/2006/relationships/slide" Target="slides/slide115.xml"/><Relationship Id="rId134" Type="http://schemas.openxmlformats.org/officeDocument/2006/relationships/slide" Target="slides/slide131.xml"/><Relationship Id="rId139" Type="http://schemas.openxmlformats.org/officeDocument/2006/relationships/slide" Target="slides/slide136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150" Type="http://schemas.openxmlformats.org/officeDocument/2006/relationships/slide" Target="slides/slide147.xml"/><Relationship Id="rId155" Type="http://schemas.openxmlformats.org/officeDocument/2006/relationships/slide" Target="slides/slide15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59" Type="http://schemas.openxmlformats.org/officeDocument/2006/relationships/slide" Target="slides/slide56.xml"/><Relationship Id="rId103" Type="http://schemas.openxmlformats.org/officeDocument/2006/relationships/slide" Target="slides/slide100.xml"/><Relationship Id="rId108" Type="http://schemas.openxmlformats.org/officeDocument/2006/relationships/slide" Target="slides/slide105.xml"/><Relationship Id="rId124" Type="http://schemas.openxmlformats.org/officeDocument/2006/relationships/slide" Target="slides/slide121.xml"/><Relationship Id="rId129" Type="http://schemas.openxmlformats.org/officeDocument/2006/relationships/slide" Target="slides/slide126.xml"/><Relationship Id="rId54" Type="http://schemas.openxmlformats.org/officeDocument/2006/relationships/slide" Target="slides/slide51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40" Type="http://schemas.openxmlformats.org/officeDocument/2006/relationships/slide" Target="slides/slide137.xml"/><Relationship Id="rId145" Type="http://schemas.openxmlformats.org/officeDocument/2006/relationships/slide" Target="slides/slide142.xml"/><Relationship Id="rId161" Type="http://schemas.openxmlformats.org/officeDocument/2006/relationships/slide" Target="slides/slide158.xml"/><Relationship Id="rId16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6" Type="http://schemas.openxmlformats.org/officeDocument/2006/relationships/slide" Target="slides/slide103.xml"/><Relationship Id="rId114" Type="http://schemas.openxmlformats.org/officeDocument/2006/relationships/slide" Target="slides/slide111.xml"/><Relationship Id="rId119" Type="http://schemas.openxmlformats.org/officeDocument/2006/relationships/slide" Target="slides/slide116.xml"/><Relationship Id="rId127" Type="http://schemas.openxmlformats.org/officeDocument/2006/relationships/slide" Target="slides/slide12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122" Type="http://schemas.openxmlformats.org/officeDocument/2006/relationships/slide" Target="slides/slide119.xml"/><Relationship Id="rId130" Type="http://schemas.openxmlformats.org/officeDocument/2006/relationships/slide" Target="slides/slide127.xml"/><Relationship Id="rId135" Type="http://schemas.openxmlformats.org/officeDocument/2006/relationships/slide" Target="slides/slide132.xml"/><Relationship Id="rId143" Type="http://schemas.openxmlformats.org/officeDocument/2006/relationships/slide" Target="slides/slide140.xml"/><Relationship Id="rId148" Type="http://schemas.openxmlformats.org/officeDocument/2006/relationships/slide" Target="slides/slide145.xml"/><Relationship Id="rId151" Type="http://schemas.openxmlformats.org/officeDocument/2006/relationships/slide" Target="slides/slide148.xml"/><Relationship Id="rId156" Type="http://schemas.openxmlformats.org/officeDocument/2006/relationships/slide" Target="slides/slide153.xml"/><Relationship Id="rId164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109" Type="http://schemas.openxmlformats.org/officeDocument/2006/relationships/slide" Target="slides/slide10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slide" Target="slides/slide101.xml"/><Relationship Id="rId120" Type="http://schemas.openxmlformats.org/officeDocument/2006/relationships/slide" Target="slides/slide117.xml"/><Relationship Id="rId125" Type="http://schemas.openxmlformats.org/officeDocument/2006/relationships/slide" Target="slides/slide122.xml"/><Relationship Id="rId141" Type="http://schemas.openxmlformats.org/officeDocument/2006/relationships/slide" Target="slides/slide138.xml"/><Relationship Id="rId146" Type="http://schemas.openxmlformats.org/officeDocument/2006/relationships/slide" Target="slides/slide143.xml"/><Relationship Id="rId167" Type="http://schemas.openxmlformats.org/officeDocument/2006/relationships/theme" Target="theme/theme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162" Type="http://schemas.openxmlformats.org/officeDocument/2006/relationships/slide" Target="slides/slide159.xml"/><Relationship Id="rId2" Type="http://schemas.openxmlformats.org/officeDocument/2006/relationships/customXml" Target="../customXml/item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110" Type="http://schemas.openxmlformats.org/officeDocument/2006/relationships/slide" Target="slides/slide107.xml"/><Relationship Id="rId115" Type="http://schemas.openxmlformats.org/officeDocument/2006/relationships/slide" Target="slides/slide112.xml"/><Relationship Id="rId131" Type="http://schemas.openxmlformats.org/officeDocument/2006/relationships/slide" Target="slides/slide128.xml"/><Relationship Id="rId136" Type="http://schemas.openxmlformats.org/officeDocument/2006/relationships/slide" Target="slides/slide133.xml"/><Relationship Id="rId157" Type="http://schemas.openxmlformats.org/officeDocument/2006/relationships/slide" Target="slides/slide154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52" Type="http://schemas.openxmlformats.org/officeDocument/2006/relationships/slide" Target="slides/slide149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slide" Target="slides/slide102.xml"/><Relationship Id="rId126" Type="http://schemas.openxmlformats.org/officeDocument/2006/relationships/slide" Target="slides/slide123.xml"/><Relationship Id="rId147" Type="http://schemas.openxmlformats.org/officeDocument/2006/relationships/slide" Target="slides/slide144.xml"/><Relationship Id="rId168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121" Type="http://schemas.openxmlformats.org/officeDocument/2006/relationships/slide" Target="slides/slide118.xml"/><Relationship Id="rId142" Type="http://schemas.openxmlformats.org/officeDocument/2006/relationships/slide" Target="slides/slide139.xml"/><Relationship Id="rId163" Type="http://schemas.openxmlformats.org/officeDocument/2006/relationships/slide" Target="slides/slide160.xml"/><Relationship Id="rId3" Type="http://schemas.openxmlformats.org/officeDocument/2006/relationships/slideMaster" Target="slideMasters/slideMaster1.xml"/><Relationship Id="rId25" Type="http://schemas.openxmlformats.org/officeDocument/2006/relationships/slide" Target="slides/slide22.xml"/><Relationship Id="rId46" Type="http://schemas.openxmlformats.org/officeDocument/2006/relationships/slide" Target="slides/slide43.xml"/><Relationship Id="rId67" Type="http://schemas.openxmlformats.org/officeDocument/2006/relationships/slide" Target="slides/slide64.xml"/><Relationship Id="rId116" Type="http://schemas.openxmlformats.org/officeDocument/2006/relationships/slide" Target="slides/slide113.xml"/><Relationship Id="rId137" Type="http://schemas.openxmlformats.org/officeDocument/2006/relationships/slide" Target="slides/slide134.xml"/><Relationship Id="rId158" Type="http://schemas.openxmlformats.org/officeDocument/2006/relationships/slide" Target="slides/slide155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62" Type="http://schemas.openxmlformats.org/officeDocument/2006/relationships/slide" Target="slides/slide59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111" Type="http://schemas.openxmlformats.org/officeDocument/2006/relationships/slide" Target="slides/slide108.xml"/><Relationship Id="rId132" Type="http://schemas.openxmlformats.org/officeDocument/2006/relationships/slide" Target="slides/slide129.xml"/><Relationship Id="rId153" Type="http://schemas.openxmlformats.org/officeDocument/2006/relationships/slide" Target="slides/slide15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52EC8-608F-4ABF-9E9D-2F907D5AED08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06E401-08D7-4035-A557-B810131AED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63579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  <p:sp>
        <p:nvSpPr>
          <p:cNvPr id="7782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583CF0-A439-4EAF-A93F-265933E1050D}" type="slidenum">
              <a:rPr lang="zh-CN" altLang="en-US" smtClean="0">
                <a:latin typeface="Arial" charset="0"/>
                <a:ea typeface="굴림" charset="-127"/>
              </a:rPr>
              <a:pPr/>
              <a:t>6</a:t>
            </a:fld>
            <a:endParaRPr lang="en-US" altLang="zh-CN" smtClean="0">
              <a:latin typeface="Arial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923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7" name="Rectangle 3"/>
          <p:cNvSpPr>
            <a:spLocks noGrp="1" noChangeArrowheads="1"/>
          </p:cNvSpPr>
          <p:nvPr>
            <p:ph type="dt" sz="half" idx="2"/>
          </p:nvPr>
        </p:nvSpPr>
        <p:spPr>
          <a:xfrm>
            <a:off x="304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7D8FC8A-849E-49F1-92AB-9FEE62664B34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246788" name="Rectangle 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46789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459BE14-1169-4E27-A987-6763A6CBEA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6790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362200" y="3429000"/>
            <a:ext cx="6400800" cy="1447800"/>
          </a:xfrm>
          <a:solidFill>
            <a:schemeClr val="bg1">
              <a:alpha val="50000"/>
            </a:schemeClr>
          </a:solidFill>
          <a:ln w="762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ko-KR" smtClean="0"/>
              <a:t>Click to edit Master subtitle style</a:t>
            </a:r>
            <a:endParaRPr lang="en-US" altLang="ko-KR"/>
          </a:p>
        </p:txBody>
      </p:sp>
      <p:sp>
        <p:nvSpPr>
          <p:cNvPr id="246791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838200" y="1371600"/>
            <a:ext cx="7620000" cy="2057400"/>
          </a:xfrm>
          <a:solidFill>
            <a:schemeClr val="bg1">
              <a:alpha val="50000"/>
            </a:schemeClr>
          </a:solidFill>
          <a:ln w="76200">
            <a:solidFill>
              <a:schemeClr val="tx1"/>
            </a:solidFill>
          </a:ln>
        </p:spPr>
        <p:txBody>
          <a:bodyPr/>
          <a:lstStyle>
            <a:lvl1pPr algn="ctr">
              <a:defRPr sz="5400" b="0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altLang="ko-KR"/>
          </a:p>
        </p:txBody>
      </p:sp>
      <p:sp>
        <p:nvSpPr>
          <p:cNvPr id="246792" name="Text Box 8"/>
          <p:cNvSpPr txBox="1">
            <a:spLocks noChangeArrowheads="1"/>
          </p:cNvSpPr>
          <p:nvPr/>
        </p:nvSpPr>
        <p:spPr bwMode="auto">
          <a:xfrm>
            <a:off x="323850" y="0"/>
            <a:ext cx="882015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endParaRPr kumimoji="0" lang="en-US" sz="3600">
              <a:latin typeface="Times New Roman" pitchFamily="18" charset="0"/>
            </a:endParaRPr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7D8FC8A-849E-49F1-92AB-9FEE62664B34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59BE14-1169-4E27-A987-6763A6CBEA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78675" y="228600"/>
            <a:ext cx="1660525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5513" y="228600"/>
            <a:ext cx="4830762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7D8FC8A-849E-49F1-92AB-9FEE62664B34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59BE14-1169-4E27-A987-6763A6CBEA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513" y="228600"/>
            <a:ext cx="6643687" cy="896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195513" y="1268413"/>
            <a:ext cx="3244850" cy="48275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592763" y="1268413"/>
            <a:ext cx="3246437" cy="4827587"/>
          </a:xfrm>
        </p:spPr>
        <p:txBody>
          <a:bodyPr/>
          <a:lstStyle/>
          <a:p>
            <a:r>
              <a:rPr lang="en-US" smtClean="0"/>
              <a:t>Click icon to add clip art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2400" y="6248400"/>
            <a:ext cx="1901825" cy="457200"/>
          </a:xfrm>
        </p:spPr>
        <p:txBody>
          <a:bodyPr/>
          <a:lstStyle>
            <a:lvl1pPr>
              <a:defRPr/>
            </a:lvl1pPr>
          </a:lstStyle>
          <a:p>
            <a:fld id="{E7D8FC8A-849E-49F1-92AB-9FEE62664B34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34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459BE14-1169-4E27-A987-6763A6CBEA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513" y="228600"/>
            <a:ext cx="6643687" cy="896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195513" y="1268413"/>
            <a:ext cx="3244850" cy="48275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2763" y="1268413"/>
            <a:ext cx="3246437" cy="48275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2400" y="6248400"/>
            <a:ext cx="1901825" cy="457200"/>
          </a:xfrm>
        </p:spPr>
        <p:txBody>
          <a:bodyPr/>
          <a:lstStyle>
            <a:lvl1pPr>
              <a:defRPr/>
            </a:lvl1pPr>
          </a:lstStyle>
          <a:p>
            <a:fld id="{E7D8FC8A-849E-49F1-92AB-9FEE62664B34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34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459BE14-1169-4E27-A987-6763A6CBEA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7D8FC8A-849E-49F1-92AB-9FEE62664B34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59BE14-1169-4E27-A987-6763A6CBEA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7D8FC8A-849E-49F1-92AB-9FEE62664B34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59BE14-1169-4E27-A987-6763A6CBEA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5513" y="1268413"/>
            <a:ext cx="3244850" cy="4827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2763" y="1268413"/>
            <a:ext cx="3246437" cy="4827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7D8FC8A-849E-49F1-92AB-9FEE62664B34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59BE14-1169-4E27-A987-6763A6CBEA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7D8FC8A-849E-49F1-92AB-9FEE62664B34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59BE14-1169-4E27-A987-6763A6CBEA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7D8FC8A-849E-49F1-92AB-9FEE62664B34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59BE14-1169-4E27-A987-6763A6CBEA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7D8FC8A-849E-49F1-92AB-9FEE62664B34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59BE14-1169-4E27-A987-6763A6CBEA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7D8FC8A-849E-49F1-92AB-9FEE62664B34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59BE14-1169-4E27-A987-6763A6CBEA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7D8FC8A-849E-49F1-92AB-9FEE62664B34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59BE14-1169-4E27-A987-6763A6CBEA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28601" y="228600"/>
            <a:ext cx="8610600" cy="896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245766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1" y="1268413"/>
            <a:ext cx="8610600" cy="482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245767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248400"/>
            <a:ext cx="1901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fld id="{E7D8FC8A-849E-49F1-92AB-9FEE62664B34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245768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245769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fld id="{3459BE14-1169-4E27-A987-6763A6CBEA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5770" name="Text Box 10"/>
          <p:cNvSpPr txBox="1">
            <a:spLocks noChangeArrowheads="1"/>
          </p:cNvSpPr>
          <p:nvPr/>
        </p:nvSpPr>
        <p:spPr bwMode="auto">
          <a:xfrm>
            <a:off x="323850" y="0"/>
            <a:ext cx="882015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endParaRPr kumimoji="0" lang="en-US" sz="36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 spd="slow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1" sz="3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l"/>
        <a:defRPr kumimoji="1"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1"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l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jqapi.com/" TargetMode="External"/><Relationship Id="rId2" Type="http://schemas.openxmlformats.org/officeDocument/2006/relationships/hyperlink" Target="http://api.jquery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s.com/jquery/default.asp" TargetMode="Externa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css3-selectors/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gif"/><Relationship Id="rId18" Type="http://schemas.openxmlformats.org/officeDocument/2006/relationships/image" Target="../media/image16.gif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hyperlink" Target="http://hexahost.com/free-js-libraries/" TargetMode="Externa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gif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jpe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trends/explore?hl=en-US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jquery.com/" TargetMode="Externa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838200" y="1066800"/>
            <a:ext cx="7620000" cy="1524000"/>
          </a:xfrm>
          <a:solidFill>
            <a:schemeClr val="bg1">
              <a:alpha val="0"/>
            </a:schemeClr>
          </a:solidFill>
          <a:ln>
            <a:noFill/>
          </a:ln>
        </p:spPr>
        <p:txBody>
          <a:bodyPr/>
          <a:lstStyle/>
          <a:p>
            <a:r>
              <a:rPr lang="en-US" sz="4400" b="1" dirty="0" smtClean="0">
                <a:solidFill>
                  <a:srgbClr val="FF0000"/>
                </a:solidFill>
                <a:latin typeface="Verdana" pitchFamily="34" charset="0"/>
              </a:rPr>
              <a:t>jQuery Basic</a:t>
            </a:r>
            <a:endParaRPr lang="en-US" sz="4400" b="1" dirty="0">
              <a:solidFill>
                <a:srgbClr val="FF0000"/>
              </a:solidFill>
              <a:latin typeface="Verdana" pitchFamily="34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886200" y="5384800"/>
            <a:ext cx="4724400" cy="12446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r">
              <a:lnSpc>
                <a:spcPct val="90000"/>
              </a:lnSpc>
              <a:buClr>
                <a:schemeClr val="tx2"/>
              </a:buClr>
              <a:buFont typeface="Wingdings" pitchFamily="2" charset="2"/>
              <a:buNone/>
            </a:pPr>
            <a:r>
              <a:rPr lang="en-US" altLang="ko-KR" sz="2400" b="1" dirty="0">
                <a:solidFill>
                  <a:schemeClr val="accent6">
                    <a:lumMod val="50000"/>
                  </a:schemeClr>
                </a:solidFill>
                <a:latin typeface="Verdana" pitchFamily="34" charset="0"/>
                <a:ea typeface="맑은 고딕" pitchFamily="50" charset="-127"/>
              </a:rPr>
              <a:t>Bok, </a:t>
            </a:r>
            <a:r>
              <a:rPr lang="en-US" altLang="ko-KR" sz="2400" b="1" dirty="0" err="1">
                <a:solidFill>
                  <a:schemeClr val="accent6">
                    <a:lumMod val="50000"/>
                  </a:schemeClr>
                </a:solidFill>
                <a:latin typeface="Verdana" pitchFamily="34" charset="0"/>
                <a:ea typeface="맑은 고딕" pitchFamily="50" charset="-127"/>
              </a:rPr>
              <a:t>Jong</a:t>
            </a:r>
            <a:r>
              <a:rPr lang="en-US" altLang="ko-KR" sz="2400" b="1" dirty="0">
                <a:solidFill>
                  <a:schemeClr val="accent6">
                    <a:lumMod val="50000"/>
                  </a:schemeClr>
                </a:solidFill>
                <a:latin typeface="Verdana" pitchFamily="34" charset="0"/>
                <a:ea typeface="맑은 고딕" pitchFamily="50" charset="-127"/>
              </a:rPr>
              <a:t> Soon</a:t>
            </a:r>
          </a:p>
          <a:p>
            <a:pPr algn="r">
              <a:lnSpc>
                <a:spcPct val="90000"/>
              </a:lnSpc>
              <a:buClr>
                <a:schemeClr val="tx2"/>
              </a:buCl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chemeClr val="accent6">
                    <a:lumMod val="50000"/>
                  </a:schemeClr>
                </a:solidFill>
                <a:latin typeface="Verdana" pitchFamily="34" charset="0"/>
                <a:ea typeface="맑은 고딕" pitchFamily="50" charset="-127"/>
              </a:rPr>
              <a:t>javaexpert@nate.com</a:t>
            </a:r>
            <a:endParaRPr lang="en-US" altLang="ko-KR" sz="2400" b="1" dirty="0">
              <a:solidFill>
                <a:schemeClr val="accent6">
                  <a:lumMod val="50000"/>
                </a:schemeClr>
              </a:solidFill>
              <a:latin typeface="Verdana" pitchFamily="34" charset="0"/>
              <a:ea typeface="맑은 고딕" pitchFamily="50" charset="-127"/>
            </a:endParaRPr>
          </a:p>
          <a:p>
            <a:pPr algn="r">
              <a:lnSpc>
                <a:spcPct val="90000"/>
              </a:lnSpc>
              <a:buClr>
                <a:schemeClr val="tx2"/>
              </a:buCl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chemeClr val="accent6">
                    <a:lumMod val="50000"/>
                  </a:schemeClr>
                </a:solidFill>
                <a:latin typeface="Verdana" pitchFamily="34" charset="0"/>
                <a:ea typeface="맑은 고딕" pitchFamily="50" charset="-127"/>
              </a:rPr>
              <a:t>www.javaexpert.co.kr  </a:t>
            </a:r>
            <a:endParaRPr lang="en-US" altLang="ko-KR" sz="2400" b="1" dirty="0">
              <a:solidFill>
                <a:schemeClr val="accent6">
                  <a:lumMod val="50000"/>
                </a:schemeClr>
              </a:solidFill>
              <a:latin typeface="Verdana" pitchFamily="34" charset="0"/>
              <a:ea typeface="맑은 고딕" pitchFamily="50" charset="-127"/>
            </a:endParaRPr>
          </a:p>
        </p:txBody>
      </p:sp>
      <p:pic>
        <p:nvPicPr>
          <p:cNvPr id="5" name="Picture 4" descr="jquery-logo-930x46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00400" y="2133600"/>
            <a:ext cx="2834646" cy="1417323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0"/>
            <a:ext cx="8610600" cy="896938"/>
          </a:xfrm>
        </p:spPr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Downloads script file from jquery.com.</a:t>
            </a:r>
          </a:p>
          <a:p>
            <a:pPr lvl="1"/>
            <a:r>
              <a:rPr lang="en-US" dirty="0" smtClean="0">
                <a:effectLst/>
              </a:rPr>
              <a:t>jQuery 1.x  </a:t>
            </a:r>
            <a:r>
              <a:rPr lang="en-US" dirty="0" err="1" smtClean="0">
                <a:effectLst/>
              </a:rPr>
              <a:t>vs</a:t>
            </a:r>
            <a:r>
              <a:rPr lang="en-US" dirty="0" smtClean="0">
                <a:effectLst/>
              </a:rPr>
              <a:t>  jQuery 2.x</a:t>
            </a:r>
          </a:p>
          <a:p>
            <a:pPr lvl="1"/>
            <a:r>
              <a:rPr lang="en-US" dirty="0" smtClean="0">
                <a:effectLst/>
              </a:rPr>
              <a:t>Compressed  </a:t>
            </a:r>
            <a:r>
              <a:rPr lang="en-US" dirty="0" err="1" smtClean="0">
                <a:effectLst/>
              </a:rPr>
              <a:t>vs</a:t>
            </a:r>
            <a:r>
              <a:rPr lang="en-US" dirty="0" smtClean="0">
                <a:effectLst/>
              </a:rPr>
              <a:t>  uncompressed</a:t>
            </a:r>
          </a:p>
          <a:p>
            <a:pPr lvl="1"/>
            <a:r>
              <a:rPr lang="en-US" dirty="0" smtClean="0">
                <a:effectLst/>
              </a:rPr>
              <a:t>Downloads </a:t>
            </a:r>
            <a:r>
              <a:rPr lang="en-US" dirty="0" err="1" smtClean="0">
                <a:effectLst/>
              </a:rPr>
              <a:t>js</a:t>
            </a:r>
            <a:r>
              <a:rPr lang="en-US" dirty="0" smtClean="0">
                <a:effectLst/>
              </a:rPr>
              <a:t> file </a:t>
            </a:r>
            <a:r>
              <a:rPr lang="en-US" dirty="0" err="1" smtClean="0">
                <a:effectLst/>
              </a:rPr>
              <a:t>vs</a:t>
            </a:r>
            <a:r>
              <a:rPr lang="en-US" dirty="0" smtClean="0">
                <a:effectLst/>
              </a:rPr>
              <a:t> CDN</a:t>
            </a:r>
            <a:endParaRPr lang="en-US" dirty="0">
              <a:effectLst/>
            </a:endParaRPr>
          </a:p>
        </p:txBody>
      </p:sp>
      <p:pic>
        <p:nvPicPr>
          <p:cNvPr id="4" name="Picture 3" descr="3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599" y="3810000"/>
            <a:ext cx="6396507" cy="1524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1" y="0"/>
            <a:ext cx="8610600" cy="896938"/>
          </a:xfrm>
        </p:spPr>
        <p:txBody>
          <a:bodyPr/>
          <a:lstStyle/>
          <a:p>
            <a:r>
              <a:rPr lang="en-US" altLang="ko-KR" dirty="0" smtClean="0"/>
              <a:t>.</a:t>
            </a:r>
            <a:r>
              <a:rPr lang="en-US" altLang="ko-KR" dirty="0" err="1" smtClean="0"/>
              <a:t>attr</a:t>
            </a:r>
            <a:r>
              <a:rPr lang="en-US" altLang="ko-KR" dirty="0" smtClean="0"/>
              <a:t>( 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8600" y="1420813"/>
            <a:ext cx="8610600" cy="4827587"/>
          </a:xfrm>
        </p:spPr>
        <p:txBody>
          <a:bodyPr/>
          <a:lstStyle/>
          <a:p>
            <a:r>
              <a:rPr lang="en-US" altLang="ko-KR" sz="28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Set a single property to a value, on all matched elements.</a:t>
            </a:r>
          </a:p>
          <a:p>
            <a:r>
              <a:rPr lang="en-US" altLang="ko-KR" sz="28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Parameters</a:t>
            </a:r>
          </a:p>
          <a:p>
            <a:pPr lvl="1"/>
            <a:r>
              <a:rPr lang="en-US" altLang="ko-KR" sz="2400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key </a:t>
            </a:r>
            <a:r>
              <a:rPr lang="en-US" altLang="ko-KR" sz="24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: (String) : The name of the property to set.</a:t>
            </a:r>
          </a:p>
          <a:p>
            <a:pPr lvl="1"/>
            <a:r>
              <a:rPr lang="en-US" altLang="ko-KR" sz="2400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value</a:t>
            </a:r>
            <a:r>
              <a:rPr lang="en-US" altLang="ko-KR" sz="24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 : (Object) : The value to set the property to.</a:t>
            </a:r>
          </a:p>
          <a:p>
            <a:r>
              <a:rPr lang="en-US" altLang="ko-KR" sz="28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Returns</a:t>
            </a:r>
          </a:p>
          <a:p>
            <a:pPr lvl="1"/>
            <a:r>
              <a:rPr lang="en-US" altLang="ko-KR" sz="2400" b="1" dirty="0" err="1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jQuery</a:t>
            </a:r>
            <a:endParaRPr lang="en-US" altLang="ko-KR" sz="2400" b="1" dirty="0" smtClean="0">
              <a:solidFill>
                <a:srgbClr val="FF0000"/>
              </a:solidFill>
              <a:effectLst/>
              <a:latin typeface="Courier New" pitchFamily="49" charset="0"/>
              <a:ea typeface="나눔고딕" pitchFamily="50" charset="-127"/>
              <a:cs typeface="Courier New" pitchFamily="49" charset="0"/>
              <a:sym typeface="Wingdings" panose="05000000000000000000" pitchFamily="2" charset="2"/>
            </a:endParaRPr>
          </a:p>
          <a:p>
            <a:r>
              <a:rPr lang="en-US" altLang="ko-KR" sz="2800" dirty="0" smtClean="0">
                <a:effectLst/>
                <a:ea typeface="나눔고딕" pitchFamily="50" charset="-127"/>
                <a:sym typeface="Wingdings" panose="05000000000000000000" pitchFamily="2" charset="2"/>
              </a:rPr>
              <a:t>Examples</a:t>
            </a:r>
          </a:p>
          <a:p>
            <a:pPr lvl="1"/>
            <a:r>
              <a:rPr lang="en-US" altLang="ko-KR" sz="2400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$(“</a:t>
            </a:r>
            <a:r>
              <a:rPr lang="en-US" altLang="ko-KR" sz="2400" b="1" dirty="0" err="1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img</a:t>
            </a:r>
            <a:r>
              <a:rPr lang="en-US" altLang="ko-KR" sz="2400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”).</a:t>
            </a:r>
            <a:r>
              <a:rPr lang="en-US" altLang="ko-KR" sz="2400" b="1" dirty="0" err="1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attr</a:t>
            </a:r>
            <a:r>
              <a:rPr lang="en-US" altLang="ko-KR" sz="2400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(“</a:t>
            </a:r>
            <a:r>
              <a:rPr lang="en-US" altLang="ko-KR" sz="2400" b="1" dirty="0" err="1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src</a:t>
            </a:r>
            <a:r>
              <a:rPr lang="en-US" altLang="ko-KR" sz="2400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”, “test.jpg”);</a:t>
            </a:r>
            <a:endParaRPr lang="en-US" altLang="ko-KR" sz="2000" dirty="0" smtClean="0">
              <a:effectLst/>
              <a:ea typeface="나눔고딕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8673927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896938"/>
          </a:xfrm>
        </p:spPr>
        <p:txBody>
          <a:bodyPr/>
          <a:lstStyle/>
          <a:p>
            <a:r>
              <a:rPr lang="en-US" dirty="0" smtClean="0"/>
              <a:t>Lab :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attr</a:t>
            </a:r>
            <a:r>
              <a:rPr lang="en-US" altLang="ko-KR" dirty="0" smtClean="0"/>
              <a:t>(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Browsers</a:t>
            </a:r>
          </a:p>
          <a:p>
            <a:pPr lvl="1"/>
            <a:r>
              <a:rPr lang="en-US" dirty="0" smtClean="0"/>
              <a:t>IE11, Firefox, Google Chrome, Opera, Safari</a:t>
            </a:r>
          </a:p>
          <a:p>
            <a:r>
              <a:rPr lang="en-US" dirty="0" smtClean="0"/>
              <a:t>Text Editors</a:t>
            </a:r>
          </a:p>
          <a:p>
            <a:pPr lvl="1"/>
            <a:r>
              <a:rPr lang="en-US" dirty="0" smtClean="0"/>
              <a:t>Notepad++ or </a:t>
            </a:r>
            <a:r>
              <a:rPr lang="en-US" dirty="0" err="1" smtClean="0"/>
              <a:t>Editplus</a:t>
            </a:r>
            <a:endParaRPr lang="en-US" dirty="0" smtClean="0"/>
          </a:p>
          <a:p>
            <a:r>
              <a:rPr lang="en-US" dirty="0" smtClean="0"/>
              <a:t>Files</a:t>
            </a:r>
          </a:p>
          <a:p>
            <a:pPr lvl="1"/>
            <a:r>
              <a:rPr lang="en-US" sz="2400" dirty="0" smtClean="0"/>
              <a:t>attr.html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896938"/>
          </a:xfrm>
        </p:spPr>
        <p:txBody>
          <a:bodyPr/>
          <a:lstStyle/>
          <a:p>
            <a:r>
              <a:rPr lang="en-US" dirty="0" smtClean="0"/>
              <a:t>Lab : attr.html</a:t>
            </a:r>
            <a:endParaRPr lang="en-US" dirty="0"/>
          </a:p>
        </p:txBody>
      </p:sp>
      <p:pic>
        <p:nvPicPr>
          <p:cNvPr id="8" name="Content Placeholder 7" descr="2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60837" y="1268413"/>
            <a:ext cx="8346126" cy="4827587"/>
          </a:xfr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896938"/>
          </a:xfrm>
        </p:spPr>
        <p:txBody>
          <a:bodyPr/>
          <a:lstStyle/>
          <a:p>
            <a:r>
              <a:rPr lang="en-US" dirty="0" smtClean="0"/>
              <a:t>Lab : Result</a:t>
            </a:r>
            <a:endParaRPr lang="en-US" dirty="0"/>
          </a:p>
        </p:txBody>
      </p:sp>
      <p:pic>
        <p:nvPicPr>
          <p:cNvPr id="8" name="Content Placeholder 7" descr="1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76275" y="2110581"/>
            <a:ext cx="7715250" cy="3143250"/>
          </a:xfrm>
          <a:ln>
            <a:solidFill>
              <a:schemeClr val="accent1"/>
            </a:solidFill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896938"/>
          </a:xfrm>
        </p:spPr>
        <p:txBody>
          <a:bodyPr/>
          <a:lstStyle/>
          <a:p>
            <a:r>
              <a:rPr lang="en-US" dirty="0" smtClean="0"/>
              <a:t>Lab :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attr</a:t>
            </a:r>
            <a:r>
              <a:rPr lang="en-US" altLang="ko-KR" dirty="0" smtClean="0"/>
              <a:t>(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Browsers</a:t>
            </a:r>
          </a:p>
          <a:p>
            <a:pPr lvl="1"/>
            <a:r>
              <a:rPr lang="en-US" dirty="0" smtClean="0"/>
              <a:t>IE11, Firefox, Google Chrome, Opera, Safari</a:t>
            </a:r>
          </a:p>
          <a:p>
            <a:r>
              <a:rPr lang="en-US" dirty="0" smtClean="0"/>
              <a:t>Text Editors</a:t>
            </a:r>
          </a:p>
          <a:p>
            <a:pPr lvl="1"/>
            <a:r>
              <a:rPr lang="en-US" dirty="0" smtClean="0"/>
              <a:t>Notepad++ or </a:t>
            </a:r>
            <a:r>
              <a:rPr lang="en-US" dirty="0" err="1" smtClean="0"/>
              <a:t>Editplus</a:t>
            </a:r>
            <a:endParaRPr lang="en-US" dirty="0" smtClean="0"/>
          </a:p>
          <a:p>
            <a:r>
              <a:rPr lang="en-US" dirty="0" smtClean="0"/>
              <a:t>Files</a:t>
            </a:r>
          </a:p>
          <a:p>
            <a:pPr lvl="1"/>
            <a:r>
              <a:rPr lang="en-US" sz="2400" dirty="0" smtClean="0"/>
              <a:t>attr1.html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896938"/>
          </a:xfrm>
        </p:spPr>
        <p:txBody>
          <a:bodyPr/>
          <a:lstStyle/>
          <a:p>
            <a:r>
              <a:rPr lang="en-US" dirty="0" smtClean="0"/>
              <a:t>Lab : attr1.html</a:t>
            </a:r>
            <a:endParaRPr lang="en-US" dirty="0"/>
          </a:p>
        </p:txBody>
      </p:sp>
      <p:pic>
        <p:nvPicPr>
          <p:cNvPr id="5" name="Content Placeholder 4" descr="3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57400" y="914400"/>
            <a:ext cx="4648200" cy="5803121"/>
          </a:xfr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896938"/>
          </a:xfrm>
        </p:spPr>
        <p:txBody>
          <a:bodyPr/>
          <a:lstStyle/>
          <a:p>
            <a:r>
              <a:rPr lang="en-US" dirty="0" smtClean="0"/>
              <a:t>Lab : Result</a:t>
            </a:r>
            <a:endParaRPr lang="en-US" dirty="0"/>
          </a:p>
        </p:txBody>
      </p:sp>
      <p:pic>
        <p:nvPicPr>
          <p:cNvPr id="5" name="Content Placeholder 4" descr="4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61987" y="2086769"/>
            <a:ext cx="7743825" cy="3190875"/>
          </a:xfrm>
          <a:ln>
            <a:solidFill>
              <a:schemeClr val="accent1"/>
            </a:solidFill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1" y="0"/>
            <a:ext cx="8610600" cy="896938"/>
          </a:xfrm>
        </p:spPr>
        <p:txBody>
          <a:bodyPr/>
          <a:lstStyle/>
          <a:p>
            <a:r>
              <a:rPr lang="en-US" altLang="ko-KR" dirty="0" smtClean="0"/>
              <a:t>.</a:t>
            </a:r>
            <a:r>
              <a:rPr lang="en-US" altLang="ko-KR" dirty="0" err="1" smtClean="0"/>
              <a:t>removeAttr</a:t>
            </a:r>
            <a:r>
              <a:rPr lang="en-US" altLang="ko-KR" dirty="0" smtClean="0"/>
              <a:t>( 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8600" y="1420813"/>
            <a:ext cx="8610600" cy="4827587"/>
          </a:xfrm>
        </p:spPr>
        <p:txBody>
          <a:bodyPr/>
          <a:lstStyle/>
          <a:p>
            <a:r>
              <a:rPr lang="en-US" altLang="ko-KR" sz="28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Remove an attribute from each of the matched elements.</a:t>
            </a:r>
          </a:p>
          <a:p>
            <a:r>
              <a:rPr lang="en-US" altLang="ko-KR" sz="28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Parameters</a:t>
            </a:r>
          </a:p>
          <a:p>
            <a:pPr lvl="1"/>
            <a:r>
              <a:rPr lang="en-US" altLang="ko-KR" sz="2400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name </a:t>
            </a:r>
            <a:r>
              <a:rPr lang="en-US" altLang="ko-KR" sz="24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: (String) : The name of the attribute to remove.</a:t>
            </a:r>
          </a:p>
          <a:p>
            <a:r>
              <a:rPr lang="en-US" altLang="ko-KR" sz="28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Returns</a:t>
            </a:r>
          </a:p>
          <a:p>
            <a:pPr lvl="1"/>
            <a:r>
              <a:rPr lang="en-US" altLang="ko-KR" sz="2400" b="1" dirty="0" err="1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jQuery</a:t>
            </a:r>
            <a:endParaRPr lang="en-US" altLang="ko-KR" sz="2400" b="1" dirty="0" smtClean="0">
              <a:solidFill>
                <a:srgbClr val="FF0000"/>
              </a:solidFill>
              <a:effectLst/>
              <a:latin typeface="Courier New" pitchFamily="49" charset="0"/>
              <a:ea typeface="나눔고딕" pitchFamily="50" charset="-127"/>
              <a:cs typeface="Courier New" pitchFamily="49" charset="0"/>
              <a:sym typeface="Wingdings" panose="05000000000000000000" pitchFamily="2" charset="2"/>
            </a:endParaRPr>
          </a:p>
          <a:p>
            <a:r>
              <a:rPr lang="en-US" altLang="ko-KR" sz="2800" dirty="0" smtClean="0">
                <a:effectLst/>
                <a:ea typeface="나눔고딕" pitchFamily="50" charset="-127"/>
                <a:sym typeface="Wingdings" panose="05000000000000000000" pitchFamily="2" charset="2"/>
              </a:rPr>
              <a:t>Examples</a:t>
            </a:r>
          </a:p>
          <a:p>
            <a:pPr lvl="1"/>
            <a:r>
              <a:rPr lang="en-US" altLang="ko-KR" sz="2400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$(“input”).</a:t>
            </a:r>
            <a:r>
              <a:rPr lang="en-US" altLang="ko-KR" sz="2400" b="1" dirty="0" err="1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removeAttr</a:t>
            </a:r>
            <a:r>
              <a:rPr lang="en-US" altLang="ko-KR" sz="2400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(“disabled”);</a:t>
            </a:r>
            <a:endParaRPr lang="en-US" altLang="ko-KR" sz="2000" dirty="0" smtClean="0">
              <a:effectLst/>
              <a:ea typeface="나눔고딕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8673927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896938"/>
          </a:xfrm>
        </p:spPr>
        <p:txBody>
          <a:bodyPr/>
          <a:lstStyle/>
          <a:p>
            <a:r>
              <a:rPr lang="en-US" dirty="0" smtClean="0"/>
              <a:t>Lab :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removeAttr</a:t>
            </a:r>
            <a:r>
              <a:rPr lang="en-US" altLang="ko-KR" dirty="0" smtClean="0"/>
              <a:t>(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Browsers</a:t>
            </a:r>
          </a:p>
          <a:p>
            <a:pPr lvl="1"/>
            <a:r>
              <a:rPr lang="en-US" dirty="0" smtClean="0"/>
              <a:t>IE11, Firefox, Google Chrome, Opera, Safari</a:t>
            </a:r>
          </a:p>
          <a:p>
            <a:r>
              <a:rPr lang="en-US" dirty="0" smtClean="0"/>
              <a:t>Text Editors</a:t>
            </a:r>
          </a:p>
          <a:p>
            <a:pPr lvl="1"/>
            <a:r>
              <a:rPr lang="en-US" dirty="0" smtClean="0"/>
              <a:t>Notepad++ or </a:t>
            </a:r>
            <a:r>
              <a:rPr lang="en-US" dirty="0" err="1" smtClean="0"/>
              <a:t>Editplus</a:t>
            </a:r>
            <a:endParaRPr lang="en-US" dirty="0" smtClean="0"/>
          </a:p>
          <a:p>
            <a:r>
              <a:rPr lang="en-US" dirty="0" smtClean="0"/>
              <a:t>Files</a:t>
            </a:r>
          </a:p>
          <a:p>
            <a:pPr lvl="1"/>
            <a:r>
              <a:rPr lang="en-US" sz="2400" dirty="0" smtClean="0"/>
              <a:t>removeAttr.html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896938"/>
          </a:xfrm>
        </p:spPr>
        <p:txBody>
          <a:bodyPr/>
          <a:lstStyle/>
          <a:p>
            <a:r>
              <a:rPr lang="en-US" dirty="0" smtClean="0"/>
              <a:t>Lab : removeAttr.html</a:t>
            </a:r>
            <a:endParaRPr lang="en-US" dirty="0"/>
          </a:p>
        </p:txBody>
      </p:sp>
      <p:pic>
        <p:nvPicPr>
          <p:cNvPr id="6" name="Content Placeholder 5" descr="1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" y="1598726"/>
            <a:ext cx="8610600" cy="4166960"/>
          </a:xfr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0"/>
            <a:ext cx="8610600" cy="896938"/>
          </a:xfrm>
        </p:spPr>
        <p:txBody>
          <a:bodyPr/>
          <a:lstStyle/>
          <a:p>
            <a:r>
              <a:rPr lang="en-US" dirty="0" smtClean="0"/>
              <a:t>Installation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68413"/>
            <a:ext cx="8762999" cy="4827587"/>
          </a:xfrm>
        </p:spPr>
        <p:txBody>
          <a:bodyPr/>
          <a:lstStyle/>
          <a:p>
            <a:r>
              <a:rPr lang="en-US" dirty="0" smtClean="0">
                <a:effectLst/>
              </a:rPr>
              <a:t>CDN(Content Delivery Network)</a:t>
            </a:r>
          </a:p>
          <a:p>
            <a:pPr lvl="1"/>
            <a:r>
              <a:rPr lang="en-US" dirty="0" smtClean="0">
                <a:effectLst/>
              </a:rPr>
              <a:t>jQuery.com CDN</a:t>
            </a:r>
          </a:p>
          <a:p>
            <a:pPr lvl="1"/>
            <a:endParaRPr lang="en-US" dirty="0" smtClean="0">
              <a:effectLst/>
            </a:endParaRPr>
          </a:p>
          <a:p>
            <a:pPr lvl="1"/>
            <a:endParaRPr lang="en-US" dirty="0" smtClean="0">
              <a:effectLst/>
            </a:endParaRPr>
          </a:p>
          <a:p>
            <a:pPr lvl="1">
              <a:buNone/>
            </a:pPr>
            <a:endParaRPr lang="en-US" dirty="0" smtClean="0">
              <a:effectLst/>
            </a:endParaRPr>
          </a:p>
          <a:p>
            <a:pPr lvl="1"/>
            <a:r>
              <a:rPr lang="en-US" dirty="0" smtClean="0">
                <a:effectLst/>
              </a:rPr>
              <a:t>Google CDN</a:t>
            </a:r>
          </a:p>
          <a:p>
            <a:pPr marL="288925" lvl="1" indent="-288925">
              <a:buNone/>
            </a:pPr>
            <a:r>
              <a:rPr lang="en-US" dirty="0" smtClean="0"/>
              <a:t>http://ajax.googleapis.com/ajax/libs/jquery/1.11.1/jquery.min.js</a:t>
            </a:r>
            <a:endParaRPr lang="en-US" dirty="0" smtClean="0">
              <a:effectLst/>
            </a:endParaRPr>
          </a:p>
          <a:p>
            <a:pPr lvl="1"/>
            <a:r>
              <a:rPr lang="en-US" dirty="0" smtClean="0">
                <a:effectLst/>
              </a:rPr>
              <a:t>Microsoft CDN</a:t>
            </a:r>
          </a:p>
          <a:p>
            <a:pPr marL="288925" lvl="1" indent="-288925">
              <a:buNone/>
            </a:pPr>
            <a:r>
              <a:rPr lang="en-US" dirty="0" smtClean="0"/>
              <a:t>http://ajax.aspnetcdn.com/ajax/jQuery/jquery-1.11.1.js</a:t>
            </a:r>
          </a:p>
          <a:p>
            <a:pPr lvl="1">
              <a:buNone/>
            </a:pPr>
            <a:endParaRPr lang="en-US" dirty="0">
              <a:effectLst/>
            </a:endParaRPr>
          </a:p>
        </p:txBody>
      </p:sp>
      <p:pic>
        <p:nvPicPr>
          <p:cNvPr id="5" name="Picture 4" descr="4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" y="2431460"/>
            <a:ext cx="8915400" cy="130234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896938"/>
          </a:xfrm>
        </p:spPr>
        <p:txBody>
          <a:bodyPr/>
          <a:lstStyle/>
          <a:p>
            <a:r>
              <a:rPr lang="en-US" dirty="0" smtClean="0"/>
              <a:t>Lab : Result</a:t>
            </a:r>
            <a:endParaRPr lang="en-US" dirty="0"/>
          </a:p>
        </p:txBody>
      </p:sp>
      <p:pic>
        <p:nvPicPr>
          <p:cNvPr id="6" name="Content Placeholder 5" descr="2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66825" y="2129631"/>
            <a:ext cx="6534150" cy="3105150"/>
          </a:xfrm>
          <a:ln>
            <a:solidFill>
              <a:schemeClr val="accent1"/>
            </a:solidFill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1" y="0"/>
            <a:ext cx="8610600" cy="896938"/>
          </a:xfrm>
        </p:spPr>
        <p:txBody>
          <a:bodyPr/>
          <a:lstStyle/>
          <a:p>
            <a:r>
              <a:rPr lang="en-US" altLang="ko-KR" dirty="0" smtClean="0"/>
              <a:t>.</a:t>
            </a:r>
            <a:r>
              <a:rPr lang="en-US" altLang="ko-KR" dirty="0" err="1" smtClean="0"/>
              <a:t>hasClass</a:t>
            </a:r>
            <a:r>
              <a:rPr lang="en-US" altLang="ko-KR" dirty="0" smtClean="0"/>
              <a:t>( 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8600" y="1143000"/>
            <a:ext cx="8610600" cy="4827587"/>
          </a:xfrm>
        </p:spPr>
        <p:txBody>
          <a:bodyPr/>
          <a:lstStyle/>
          <a:p>
            <a:r>
              <a:rPr lang="en-US" altLang="ko-KR" sz="28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Checks if any of the selected elements have a specified class name.</a:t>
            </a:r>
          </a:p>
          <a:p>
            <a:r>
              <a:rPr lang="en-US" altLang="ko-KR" sz="28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If ANY of the selected elements has the specified class name, this method will return "true".</a:t>
            </a:r>
          </a:p>
          <a:p>
            <a:r>
              <a:rPr lang="en-US" altLang="ko-KR" sz="28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Parameters</a:t>
            </a:r>
          </a:p>
          <a:p>
            <a:pPr lvl="1"/>
            <a:r>
              <a:rPr lang="en-US" altLang="ko-KR" sz="2400" b="1" dirty="0" err="1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classname</a:t>
            </a:r>
            <a:r>
              <a:rPr lang="en-US" altLang="ko-KR" sz="2400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 </a:t>
            </a:r>
            <a:r>
              <a:rPr lang="en-US" altLang="ko-KR" sz="24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: (String) : The name of the class to test.</a:t>
            </a:r>
          </a:p>
          <a:p>
            <a:r>
              <a:rPr lang="en-US" altLang="ko-KR" sz="28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Returns</a:t>
            </a:r>
          </a:p>
          <a:p>
            <a:pPr lvl="1"/>
            <a:r>
              <a:rPr lang="en-US" altLang="ko-KR" sz="2400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Boolean</a:t>
            </a:r>
          </a:p>
          <a:p>
            <a:r>
              <a:rPr lang="en-US" altLang="ko-KR" sz="2800" dirty="0" smtClean="0">
                <a:effectLst/>
                <a:ea typeface="나눔고딕" pitchFamily="50" charset="-127"/>
                <a:sym typeface="Wingdings" panose="05000000000000000000" pitchFamily="2" charset="2"/>
              </a:rPr>
              <a:t>Examples</a:t>
            </a:r>
          </a:p>
          <a:p>
            <a:pPr lvl="1"/>
            <a:r>
              <a:rPr lang="en-US" altLang="ko-KR" sz="2400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$(“p”).</a:t>
            </a:r>
            <a:r>
              <a:rPr lang="en-US" altLang="ko-KR" sz="2400" b="1" dirty="0" err="1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hasClass</a:t>
            </a:r>
            <a:r>
              <a:rPr lang="en-US" altLang="ko-KR" sz="2400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(“title”);</a:t>
            </a:r>
            <a:endParaRPr lang="en-US" altLang="ko-KR" sz="2000" dirty="0" smtClean="0">
              <a:effectLst/>
              <a:ea typeface="나눔고딕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8673927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896938"/>
          </a:xfrm>
        </p:spPr>
        <p:txBody>
          <a:bodyPr/>
          <a:lstStyle/>
          <a:p>
            <a:r>
              <a:rPr lang="en-US" dirty="0" smtClean="0"/>
              <a:t>Lab :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hasClass</a:t>
            </a:r>
            <a:r>
              <a:rPr lang="en-US" altLang="ko-KR" dirty="0" smtClean="0"/>
              <a:t>(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Browsers</a:t>
            </a:r>
          </a:p>
          <a:p>
            <a:pPr lvl="1"/>
            <a:r>
              <a:rPr lang="en-US" dirty="0" smtClean="0"/>
              <a:t>IE11, Firefox, Google Chrome, Opera, Safari</a:t>
            </a:r>
          </a:p>
          <a:p>
            <a:r>
              <a:rPr lang="en-US" dirty="0" smtClean="0"/>
              <a:t>Text Editors</a:t>
            </a:r>
          </a:p>
          <a:p>
            <a:pPr lvl="1"/>
            <a:r>
              <a:rPr lang="en-US" dirty="0" smtClean="0"/>
              <a:t>Notepad++ or </a:t>
            </a:r>
            <a:r>
              <a:rPr lang="en-US" dirty="0" err="1" smtClean="0"/>
              <a:t>Editplus</a:t>
            </a:r>
            <a:endParaRPr lang="en-US" dirty="0" smtClean="0"/>
          </a:p>
          <a:p>
            <a:r>
              <a:rPr lang="en-US" dirty="0" smtClean="0"/>
              <a:t>Files</a:t>
            </a:r>
          </a:p>
          <a:p>
            <a:pPr lvl="1"/>
            <a:r>
              <a:rPr lang="en-US" sz="2400" dirty="0" smtClean="0"/>
              <a:t>hasClass.html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896938"/>
          </a:xfrm>
        </p:spPr>
        <p:txBody>
          <a:bodyPr/>
          <a:lstStyle/>
          <a:p>
            <a:r>
              <a:rPr lang="en-US" dirty="0" smtClean="0"/>
              <a:t>Lab : hasClass.html</a:t>
            </a:r>
            <a:endParaRPr lang="en-US" dirty="0"/>
          </a:p>
        </p:txBody>
      </p:sp>
      <p:pic>
        <p:nvPicPr>
          <p:cNvPr id="6" name="Content Placeholder 5" descr="1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990600"/>
            <a:ext cx="8208808" cy="5791200"/>
          </a:xfr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896938"/>
          </a:xfrm>
        </p:spPr>
        <p:txBody>
          <a:bodyPr/>
          <a:lstStyle/>
          <a:p>
            <a:r>
              <a:rPr lang="en-US" dirty="0" smtClean="0"/>
              <a:t>Lab : Result</a:t>
            </a:r>
            <a:endParaRPr lang="en-US" dirty="0"/>
          </a:p>
        </p:txBody>
      </p:sp>
      <p:pic>
        <p:nvPicPr>
          <p:cNvPr id="6" name="Content Placeholder 5" descr="2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90575" y="2329656"/>
            <a:ext cx="7486650" cy="2705100"/>
          </a:xfrm>
          <a:ln>
            <a:solidFill>
              <a:schemeClr val="accent1"/>
            </a:solidFill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1" y="0"/>
            <a:ext cx="8610600" cy="896938"/>
          </a:xfrm>
        </p:spPr>
        <p:txBody>
          <a:bodyPr/>
          <a:lstStyle/>
          <a:p>
            <a:r>
              <a:rPr lang="en-US" altLang="ko-KR" dirty="0" smtClean="0"/>
              <a:t>.html( 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8600" y="1420813"/>
            <a:ext cx="8610600" cy="4827587"/>
          </a:xfrm>
        </p:spPr>
        <p:txBody>
          <a:bodyPr/>
          <a:lstStyle/>
          <a:p>
            <a:r>
              <a:rPr lang="en-US" altLang="ko-KR" sz="28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Get the html contents of the first matched element.</a:t>
            </a:r>
          </a:p>
          <a:p>
            <a:r>
              <a:rPr lang="en-US" altLang="ko-KR" sz="28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Returns</a:t>
            </a:r>
          </a:p>
          <a:p>
            <a:pPr lvl="1"/>
            <a:r>
              <a:rPr lang="en-US" altLang="ko-KR" sz="2400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String</a:t>
            </a:r>
          </a:p>
          <a:p>
            <a:r>
              <a:rPr lang="en-US" altLang="ko-KR" sz="2800" dirty="0" smtClean="0">
                <a:effectLst/>
                <a:ea typeface="나눔고딕" pitchFamily="50" charset="-127"/>
                <a:sym typeface="Wingdings" panose="05000000000000000000" pitchFamily="2" charset="2"/>
              </a:rPr>
              <a:t>Examples</a:t>
            </a:r>
          </a:p>
          <a:p>
            <a:pPr lvl="1"/>
            <a:r>
              <a:rPr lang="en-US" altLang="ko-KR" sz="2400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$(“div”).html();</a:t>
            </a:r>
            <a:endParaRPr lang="en-US" altLang="ko-KR" sz="2000" dirty="0" smtClean="0">
              <a:effectLst/>
              <a:ea typeface="나눔고딕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8673927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1" y="0"/>
            <a:ext cx="8610600" cy="896938"/>
          </a:xfrm>
        </p:spPr>
        <p:txBody>
          <a:bodyPr/>
          <a:lstStyle/>
          <a:p>
            <a:r>
              <a:rPr lang="en-US" altLang="ko-KR" dirty="0" smtClean="0"/>
              <a:t>.html( 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8600" y="1420813"/>
            <a:ext cx="8610600" cy="4827587"/>
          </a:xfrm>
        </p:spPr>
        <p:txBody>
          <a:bodyPr/>
          <a:lstStyle/>
          <a:p>
            <a:r>
              <a:rPr lang="en-US" altLang="ko-KR" sz="28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Set the html contents of every matched element.</a:t>
            </a:r>
          </a:p>
          <a:p>
            <a:r>
              <a:rPr lang="en-US" altLang="ko-KR" sz="28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Parameters</a:t>
            </a:r>
          </a:p>
          <a:p>
            <a:pPr lvl="1"/>
            <a:r>
              <a:rPr lang="en-US" altLang="ko-KR" sz="2400" b="1" dirty="0" err="1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val</a:t>
            </a:r>
            <a:r>
              <a:rPr lang="en-US" altLang="ko-KR" sz="24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 : (String) : Set the html contents to the specified value.</a:t>
            </a:r>
          </a:p>
          <a:p>
            <a:r>
              <a:rPr lang="en-US" altLang="ko-KR" sz="28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Returns</a:t>
            </a:r>
          </a:p>
          <a:p>
            <a:pPr lvl="1"/>
            <a:r>
              <a:rPr lang="en-US" altLang="ko-KR" sz="2400" b="1" dirty="0" err="1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jQuery</a:t>
            </a:r>
            <a:endParaRPr lang="en-US" altLang="ko-KR" sz="2400" b="1" dirty="0" smtClean="0">
              <a:solidFill>
                <a:srgbClr val="FF0000"/>
              </a:solidFill>
              <a:effectLst/>
              <a:latin typeface="Courier New" pitchFamily="49" charset="0"/>
              <a:ea typeface="나눔고딕" pitchFamily="50" charset="-127"/>
              <a:cs typeface="Courier New" pitchFamily="49" charset="0"/>
              <a:sym typeface="Wingdings" panose="05000000000000000000" pitchFamily="2" charset="2"/>
            </a:endParaRPr>
          </a:p>
          <a:p>
            <a:r>
              <a:rPr lang="en-US" altLang="ko-KR" sz="2800" dirty="0" smtClean="0">
                <a:effectLst/>
                <a:ea typeface="나눔고딕" pitchFamily="50" charset="-127"/>
                <a:sym typeface="Wingdings" panose="05000000000000000000" pitchFamily="2" charset="2"/>
              </a:rPr>
              <a:t>Examples</a:t>
            </a:r>
          </a:p>
          <a:p>
            <a:pPr lvl="1"/>
            <a:r>
              <a:rPr lang="en-US" altLang="ko-KR" sz="2400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$(“div”).html(“&lt;b&gt;new stuff&lt;/b&gt;”);</a:t>
            </a:r>
            <a:endParaRPr lang="en-US" altLang="ko-KR" sz="2000" dirty="0" smtClean="0">
              <a:effectLst/>
              <a:ea typeface="나눔고딕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8673927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896938"/>
          </a:xfrm>
        </p:spPr>
        <p:txBody>
          <a:bodyPr/>
          <a:lstStyle/>
          <a:p>
            <a:r>
              <a:rPr lang="en-US" dirty="0" smtClean="0"/>
              <a:t>Lab : </a:t>
            </a:r>
            <a:r>
              <a:rPr lang="en-US" altLang="ko-KR" dirty="0" smtClean="0"/>
              <a:t>.html(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Browsers</a:t>
            </a:r>
          </a:p>
          <a:p>
            <a:pPr lvl="1"/>
            <a:r>
              <a:rPr lang="en-US" dirty="0" smtClean="0"/>
              <a:t>IE11, Firefox, Google Chrome, Opera, Safari</a:t>
            </a:r>
          </a:p>
          <a:p>
            <a:r>
              <a:rPr lang="en-US" dirty="0" smtClean="0"/>
              <a:t>Text Editors</a:t>
            </a:r>
          </a:p>
          <a:p>
            <a:pPr lvl="1"/>
            <a:r>
              <a:rPr lang="en-US" dirty="0" smtClean="0"/>
              <a:t>Notepad++ or </a:t>
            </a:r>
            <a:r>
              <a:rPr lang="en-US" dirty="0" err="1" smtClean="0"/>
              <a:t>Editplus</a:t>
            </a:r>
            <a:endParaRPr lang="en-US" dirty="0" smtClean="0"/>
          </a:p>
          <a:p>
            <a:r>
              <a:rPr lang="en-US" dirty="0" smtClean="0"/>
              <a:t>Files</a:t>
            </a:r>
          </a:p>
          <a:p>
            <a:pPr lvl="1"/>
            <a:r>
              <a:rPr lang="en-US" sz="2400" dirty="0" smtClean="0"/>
              <a:t>css_html.html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896938"/>
          </a:xfrm>
        </p:spPr>
        <p:txBody>
          <a:bodyPr/>
          <a:lstStyle/>
          <a:p>
            <a:r>
              <a:rPr lang="en-US" dirty="0" smtClean="0"/>
              <a:t>Lab : css_html.html</a:t>
            </a:r>
            <a:endParaRPr lang="en-US" dirty="0"/>
          </a:p>
        </p:txBody>
      </p:sp>
      <p:pic>
        <p:nvPicPr>
          <p:cNvPr id="5" name="Content Placeholder 4" descr="2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" y="1382535"/>
            <a:ext cx="8610600" cy="4599342"/>
          </a:xfr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896938"/>
          </a:xfrm>
        </p:spPr>
        <p:txBody>
          <a:bodyPr/>
          <a:lstStyle/>
          <a:p>
            <a:r>
              <a:rPr lang="en-US" dirty="0" smtClean="0"/>
              <a:t>Lab : Result</a:t>
            </a:r>
            <a:endParaRPr lang="en-US" dirty="0"/>
          </a:p>
        </p:txBody>
      </p:sp>
      <p:pic>
        <p:nvPicPr>
          <p:cNvPr id="5" name="Content Placeholder 4" descr="1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19187" y="2605881"/>
            <a:ext cx="6829425" cy="2152650"/>
          </a:xfrm>
          <a:ln>
            <a:solidFill>
              <a:schemeClr val="accent1"/>
            </a:solidFill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0"/>
            <a:ext cx="8610600" cy="896938"/>
          </a:xfrm>
        </p:spPr>
        <p:txBody>
          <a:bodyPr/>
          <a:lstStyle/>
          <a:p>
            <a:r>
              <a:rPr lang="en-US" dirty="0" smtClean="0"/>
              <a:t>Recommend 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68413"/>
            <a:ext cx="8762999" cy="4827587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http://api.jquery.com/</a:t>
            </a:r>
            <a:r>
              <a:rPr lang="en-US" dirty="0" smtClean="0"/>
              <a:t> </a:t>
            </a:r>
          </a:p>
          <a:p>
            <a:r>
              <a:rPr lang="en-US" dirty="0" smtClean="0">
                <a:hlinkClick r:id="rId3"/>
              </a:rPr>
              <a:t>http://jqapi.com/</a:t>
            </a:r>
            <a:r>
              <a:rPr lang="en-US" dirty="0" smtClean="0"/>
              <a:t> </a:t>
            </a:r>
          </a:p>
          <a:p>
            <a:r>
              <a:rPr lang="en-US" dirty="0" smtClean="0">
                <a:hlinkClick r:id="rId4"/>
              </a:rPr>
              <a:t>http://www.w3schools.com/jquery/default.asp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1" y="0"/>
            <a:ext cx="8610600" cy="896938"/>
          </a:xfrm>
        </p:spPr>
        <p:txBody>
          <a:bodyPr/>
          <a:lstStyle/>
          <a:p>
            <a:r>
              <a:rPr lang="en-US" altLang="ko-KR" dirty="0" smtClean="0"/>
              <a:t>.prop( 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8600" y="1420813"/>
            <a:ext cx="8610600" cy="4827587"/>
          </a:xfrm>
        </p:spPr>
        <p:txBody>
          <a:bodyPr/>
          <a:lstStyle/>
          <a:p>
            <a:r>
              <a:rPr lang="en-US" altLang="ko-KR" sz="28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Get the value of a property for the first element in the set of matched elements or set one or more properties for every matched element.</a:t>
            </a:r>
          </a:p>
          <a:p>
            <a:r>
              <a:rPr lang="en-US" altLang="ko-KR" sz="28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Parameters</a:t>
            </a:r>
          </a:p>
          <a:p>
            <a:pPr lvl="1"/>
            <a:r>
              <a:rPr lang="en-US" altLang="ko-KR" sz="2400" b="1" dirty="0" err="1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propertyName</a:t>
            </a:r>
            <a:r>
              <a:rPr lang="en-US" altLang="ko-KR" sz="2400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 </a:t>
            </a:r>
            <a:r>
              <a:rPr lang="en-US" altLang="ko-KR" sz="24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: (String) : The name of the property to get.</a:t>
            </a:r>
          </a:p>
          <a:p>
            <a:r>
              <a:rPr lang="en-US" altLang="ko-KR" sz="28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Returns</a:t>
            </a:r>
          </a:p>
          <a:p>
            <a:pPr lvl="1"/>
            <a:r>
              <a:rPr lang="en-US" altLang="ko-KR" sz="2400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Anything</a:t>
            </a:r>
          </a:p>
          <a:p>
            <a:r>
              <a:rPr lang="en-US" altLang="ko-KR" sz="2800" dirty="0" smtClean="0">
                <a:effectLst/>
                <a:ea typeface="나눔고딕" pitchFamily="50" charset="-127"/>
                <a:sym typeface="Wingdings" panose="05000000000000000000" pitchFamily="2" charset="2"/>
              </a:rPr>
              <a:t>Examples</a:t>
            </a:r>
          </a:p>
          <a:p>
            <a:pPr lvl="1"/>
            <a:r>
              <a:rPr lang="en-US" altLang="ko-KR" sz="2400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$(“</a:t>
            </a:r>
            <a:r>
              <a:rPr lang="en-US" altLang="ko-KR" sz="2400" b="1" dirty="0" err="1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em</a:t>
            </a:r>
            <a:r>
              <a:rPr lang="en-US" altLang="ko-KR" sz="2400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”).prop(“checked”);</a:t>
            </a:r>
            <a:endParaRPr lang="en-US" altLang="ko-KR" sz="2000" dirty="0" smtClean="0">
              <a:effectLst/>
              <a:ea typeface="나눔고딕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8673927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896938"/>
          </a:xfrm>
        </p:spPr>
        <p:txBody>
          <a:bodyPr/>
          <a:lstStyle/>
          <a:p>
            <a:r>
              <a:rPr lang="en-US" dirty="0" smtClean="0"/>
              <a:t>Lab : </a:t>
            </a:r>
            <a:r>
              <a:rPr lang="en-US" altLang="ko-KR" dirty="0" smtClean="0"/>
              <a:t>.prop(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Browsers</a:t>
            </a:r>
          </a:p>
          <a:p>
            <a:pPr lvl="1"/>
            <a:r>
              <a:rPr lang="en-US" dirty="0" smtClean="0"/>
              <a:t>IE11, Firefox, Google Chrome, Opera, Safari</a:t>
            </a:r>
          </a:p>
          <a:p>
            <a:r>
              <a:rPr lang="en-US" dirty="0" smtClean="0"/>
              <a:t>Text Editors</a:t>
            </a:r>
          </a:p>
          <a:p>
            <a:pPr lvl="1"/>
            <a:r>
              <a:rPr lang="en-US" dirty="0" smtClean="0"/>
              <a:t>Notepad++ or </a:t>
            </a:r>
            <a:r>
              <a:rPr lang="en-US" dirty="0" err="1" smtClean="0"/>
              <a:t>Editplus</a:t>
            </a:r>
            <a:endParaRPr lang="en-US" dirty="0" smtClean="0"/>
          </a:p>
          <a:p>
            <a:r>
              <a:rPr lang="en-US" dirty="0" smtClean="0"/>
              <a:t>Files</a:t>
            </a:r>
          </a:p>
          <a:p>
            <a:pPr lvl="1"/>
            <a:r>
              <a:rPr lang="en-US" sz="2400" dirty="0" smtClean="0"/>
              <a:t>prop.html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896938"/>
          </a:xfrm>
        </p:spPr>
        <p:txBody>
          <a:bodyPr/>
          <a:lstStyle/>
          <a:p>
            <a:r>
              <a:rPr lang="en-US" dirty="0" smtClean="0"/>
              <a:t>Lab : prop.html</a:t>
            </a:r>
            <a:endParaRPr lang="en-US" dirty="0"/>
          </a:p>
        </p:txBody>
      </p:sp>
      <p:pic>
        <p:nvPicPr>
          <p:cNvPr id="6" name="Content Placeholder 5" descr="6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10711" y="1268413"/>
            <a:ext cx="8446377" cy="4827587"/>
          </a:xfr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896938"/>
          </a:xfrm>
        </p:spPr>
        <p:txBody>
          <a:bodyPr/>
          <a:lstStyle/>
          <a:p>
            <a:r>
              <a:rPr lang="en-US" dirty="0" smtClean="0"/>
              <a:t>Lab : Result</a:t>
            </a:r>
            <a:endParaRPr lang="en-US" dirty="0"/>
          </a:p>
        </p:txBody>
      </p:sp>
      <p:pic>
        <p:nvPicPr>
          <p:cNvPr id="6" name="Content Placeholder 5" descr="5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00087" y="2305844"/>
            <a:ext cx="7667625" cy="2752725"/>
          </a:xfrm>
          <a:ln>
            <a:solidFill>
              <a:schemeClr val="accent1"/>
            </a:solidFill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1" y="0"/>
            <a:ext cx="8610600" cy="896938"/>
          </a:xfrm>
        </p:spPr>
        <p:txBody>
          <a:bodyPr/>
          <a:lstStyle/>
          <a:p>
            <a:r>
              <a:rPr lang="en-US" altLang="ko-KR" dirty="0" smtClean="0"/>
              <a:t>.prop( ) (Cont.)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8600" y="1420813"/>
            <a:ext cx="8610600" cy="4827587"/>
          </a:xfrm>
        </p:spPr>
        <p:txBody>
          <a:bodyPr/>
          <a:lstStyle/>
          <a:p>
            <a:r>
              <a:rPr lang="en-US" altLang="ko-KR" sz="28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Set one or more properties for the set of matched elements.</a:t>
            </a:r>
          </a:p>
          <a:p>
            <a:r>
              <a:rPr lang="en-US" altLang="ko-KR" sz="28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Parameters</a:t>
            </a:r>
          </a:p>
          <a:p>
            <a:pPr lvl="1"/>
            <a:r>
              <a:rPr lang="en-US" altLang="ko-KR" sz="2400" b="1" dirty="0" err="1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propertyName</a:t>
            </a:r>
            <a:r>
              <a:rPr lang="en-US" altLang="ko-KR" sz="2400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 </a:t>
            </a:r>
            <a:r>
              <a:rPr lang="en-US" altLang="ko-KR" sz="24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: (String) : The name of the property to get.</a:t>
            </a:r>
          </a:p>
          <a:p>
            <a:pPr lvl="1"/>
            <a:r>
              <a:rPr lang="en-US" altLang="ko-KR" sz="24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value : (Anything) : A value to set for the property.</a:t>
            </a:r>
          </a:p>
          <a:p>
            <a:r>
              <a:rPr lang="en-US" altLang="ko-KR" sz="28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Returns</a:t>
            </a:r>
          </a:p>
          <a:p>
            <a:pPr lvl="1"/>
            <a:r>
              <a:rPr lang="en-US" altLang="ko-KR" sz="2400" b="1" dirty="0" err="1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jQuery</a:t>
            </a:r>
            <a:endParaRPr lang="en-US" altLang="ko-KR" sz="2400" b="1" dirty="0" smtClean="0">
              <a:solidFill>
                <a:srgbClr val="FF0000"/>
              </a:solidFill>
              <a:effectLst/>
              <a:latin typeface="Courier New" pitchFamily="49" charset="0"/>
              <a:ea typeface="나눔고딕" pitchFamily="50" charset="-127"/>
              <a:cs typeface="Courier New" pitchFamily="49" charset="0"/>
              <a:sym typeface="Wingdings" panose="05000000000000000000" pitchFamily="2" charset="2"/>
            </a:endParaRPr>
          </a:p>
          <a:p>
            <a:r>
              <a:rPr lang="en-US" altLang="ko-KR" sz="2800" dirty="0" smtClean="0">
                <a:effectLst/>
                <a:ea typeface="나눔고딕" pitchFamily="50" charset="-127"/>
                <a:sym typeface="Wingdings" panose="05000000000000000000" pitchFamily="2" charset="2"/>
              </a:rPr>
              <a:t>Examples</a:t>
            </a:r>
          </a:p>
          <a:p>
            <a:pPr lvl="1"/>
            <a:r>
              <a:rPr lang="en-US" altLang="ko-KR" sz="2400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$(“input”).prop(“checked”, true);</a:t>
            </a:r>
            <a:endParaRPr lang="en-US" altLang="ko-KR" sz="2000" dirty="0" smtClean="0">
              <a:effectLst/>
              <a:ea typeface="나눔고딕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8673927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896938"/>
          </a:xfrm>
        </p:spPr>
        <p:txBody>
          <a:bodyPr/>
          <a:lstStyle/>
          <a:p>
            <a:r>
              <a:rPr lang="en-US" dirty="0" smtClean="0"/>
              <a:t>Lab : </a:t>
            </a:r>
            <a:r>
              <a:rPr lang="en-US" altLang="ko-KR" dirty="0" smtClean="0"/>
              <a:t>.prop(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Browsers</a:t>
            </a:r>
          </a:p>
          <a:p>
            <a:pPr lvl="1"/>
            <a:r>
              <a:rPr lang="en-US" dirty="0" smtClean="0"/>
              <a:t>IE11, Firefox, Google Chrome, Opera, Safari</a:t>
            </a:r>
          </a:p>
          <a:p>
            <a:r>
              <a:rPr lang="en-US" dirty="0" smtClean="0"/>
              <a:t>Text Editors</a:t>
            </a:r>
          </a:p>
          <a:p>
            <a:pPr lvl="1"/>
            <a:r>
              <a:rPr lang="en-US" dirty="0" smtClean="0"/>
              <a:t>Notepad++ or </a:t>
            </a:r>
            <a:r>
              <a:rPr lang="en-US" dirty="0" err="1" smtClean="0"/>
              <a:t>Editplus</a:t>
            </a:r>
            <a:endParaRPr lang="en-US" dirty="0" smtClean="0"/>
          </a:p>
          <a:p>
            <a:r>
              <a:rPr lang="en-US" dirty="0" smtClean="0"/>
              <a:t>Files</a:t>
            </a:r>
          </a:p>
          <a:p>
            <a:pPr lvl="1"/>
            <a:r>
              <a:rPr lang="en-US" sz="2400" dirty="0" smtClean="0"/>
              <a:t>prop1.html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896938"/>
          </a:xfrm>
        </p:spPr>
        <p:txBody>
          <a:bodyPr/>
          <a:lstStyle/>
          <a:p>
            <a:r>
              <a:rPr lang="en-US" dirty="0" smtClean="0"/>
              <a:t>Lab : prop1.html</a:t>
            </a:r>
            <a:endParaRPr lang="en-US" dirty="0"/>
          </a:p>
        </p:txBody>
      </p:sp>
      <p:pic>
        <p:nvPicPr>
          <p:cNvPr id="5" name="Content Placeholder 4" descr="4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47800" y="1066800"/>
            <a:ext cx="6248400" cy="5487929"/>
          </a:xfr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896938"/>
          </a:xfrm>
        </p:spPr>
        <p:txBody>
          <a:bodyPr/>
          <a:lstStyle/>
          <a:p>
            <a:r>
              <a:rPr lang="en-US" dirty="0" smtClean="0"/>
              <a:t>Lab : Result</a:t>
            </a:r>
            <a:endParaRPr lang="en-US" dirty="0"/>
          </a:p>
        </p:txBody>
      </p:sp>
      <p:pic>
        <p:nvPicPr>
          <p:cNvPr id="5" name="Content Placeholder 4" descr="3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57250" y="3053556"/>
            <a:ext cx="7353300" cy="1257300"/>
          </a:xfrm>
          <a:ln>
            <a:solidFill>
              <a:schemeClr val="accent1"/>
            </a:solidFill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1" y="0"/>
            <a:ext cx="8610600" cy="896938"/>
          </a:xfrm>
        </p:spPr>
        <p:txBody>
          <a:bodyPr/>
          <a:lstStyle/>
          <a:p>
            <a:r>
              <a:rPr lang="en-US" altLang="ko-KR" dirty="0" smtClean="0"/>
              <a:t>.</a:t>
            </a:r>
            <a:r>
              <a:rPr lang="en-US" altLang="ko-KR" dirty="0" err="1" smtClean="0"/>
              <a:t>removeProp</a:t>
            </a:r>
            <a:r>
              <a:rPr lang="en-US" altLang="ko-KR" dirty="0" smtClean="0"/>
              <a:t>( 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8600" y="1420813"/>
            <a:ext cx="8610600" cy="4827587"/>
          </a:xfrm>
        </p:spPr>
        <p:txBody>
          <a:bodyPr/>
          <a:lstStyle/>
          <a:p>
            <a:r>
              <a:rPr lang="en-US" altLang="ko-KR" sz="28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Remove a property for the set of matched elements.</a:t>
            </a:r>
          </a:p>
          <a:p>
            <a:r>
              <a:rPr lang="en-US" altLang="ko-KR" sz="28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Parameters</a:t>
            </a:r>
          </a:p>
          <a:p>
            <a:pPr lvl="1"/>
            <a:r>
              <a:rPr lang="en-US" altLang="ko-KR" sz="2400" b="1" dirty="0" err="1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propertyName</a:t>
            </a:r>
            <a:r>
              <a:rPr lang="en-US" altLang="ko-KR" sz="2400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 </a:t>
            </a:r>
            <a:r>
              <a:rPr lang="en-US" altLang="ko-KR" sz="24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: (String) : The name of the property to remove.</a:t>
            </a:r>
          </a:p>
          <a:p>
            <a:r>
              <a:rPr lang="en-US" altLang="ko-KR" sz="28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Returns</a:t>
            </a:r>
          </a:p>
          <a:p>
            <a:pPr lvl="1"/>
            <a:r>
              <a:rPr lang="en-US" altLang="ko-KR" sz="2400" b="1" dirty="0" err="1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jQuery</a:t>
            </a:r>
            <a:endParaRPr lang="en-US" altLang="ko-KR" sz="2400" b="1" dirty="0" smtClean="0">
              <a:solidFill>
                <a:srgbClr val="FF0000"/>
              </a:solidFill>
              <a:effectLst/>
              <a:latin typeface="Courier New" pitchFamily="49" charset="0"/>
              <a:ea typeface="나눔고딕" pitchFamily="50" charset="-127"/>
              <a:cs typeface="Courier New" pitchFamily="49" charset="0"/>
              <a:sym typeface="Wingdings" panose="05000000000000000000" pitchFamily="2" charset="2"/>
            </a:endParaRPr>
          </a:p>
          <a:p>
            <a:r>
              <a:rPr lang="en-US" altLang="ko-KR" sz="2800" dirty="0" smtClean="0">
                <a:effectLst/>
                <a:ea typeface="나눔고딕" pitchFamily="50" charset="-127"/>
                <a:sym typeface="Wingdings" panose="05000000000000000000" pitchFamily="2" charset="2"/>
              </a:rPr>
              <a:t>Examples</a:t>
            </a:r>
          </a:p>
          <a:p>
            <a:pPr lvl="1"/>
            <a:r>
              <a:rPr lang="en-US" altLang="ko-KR" sz="2400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$(“p”).</a:t>
            </a:r>
            <a:r>
              <a:rPr lang="en-US" altLang="ko-KR" sz="2400" b="1" dirty="0" err="1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removeProp</a:t>
            </a:r>
            <a:r>
              <a:rPr lang="en-US" altLang="ko-KR" sz="2400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(“checked”);</a:t>
            </a:r>
            <a:endParaRPr lang="en-US" altLang="ko-KR" sz="2000" dirty="0" smtClean="0">
              <a:effectLst/>
              <a:ea typeface="나눔고딕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8673927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896938"/>
          </a:xfrm>
        </p:spPr>
        <p:txBody>
          <a:bodyPr/>
          <a:lstStyle/>
          <a:p>
            <a:r>
              <a:rPr lang="en-US" dirty="0" smtClean="0"/>
              <a:t>Lab :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removeProp</a:t>
            </a:r>
            <a:r>
              <a:rPr lang="en-US" altLang="ko-KR" dirty="0" smtClean="0"/>
              <a:t>(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Browsers</a:t>
            </a:r>
          </a:p>
          <a:p>
            <a:pPr lvl="1"/>
            <a:r>
              <a:rPr lang="en-US" dirty="0" smtClean="0"/>
              <a:t>IE11, Firefox, Google Chrome, Opera, Safari</a:t>
            </a:r>
          </a:p>
          <a:p>
            <a:r>
              <a:rPr lang="en-US" dirty="0" smtClean="0"/>
              <a:t>Text Editors</a:t>
            </a:r>
          </a:p>
          <a:p>
            <a:pPr lvl="1"/>
            <a:r>
              <a:rPr lang="en-US" dirty="0" smtClean="0"/>
              <a:t>Notepad++ or </a:t>
            </a:r>
            <a:r>
              <a:rPr lang="en-US" dirty="0" err="1" smtClean="0"/>
              <a:t>Editplus</a:t>
            </a:r>
            <a:endParaRPr lang="en-US" dirty="0" smtClean="0"/>
          </a:p>
          <a:p>
            <a:r>
              <a:rPr lang="en-US" dirty="0" smtClean="0"/>
              <a:t>Files</a:t>
            </a:r>
          </a:p>
          <a:p>
            <a:pPr lvl="1"/>
            <a:r>
              <a:rPr lang="en-US" sz="2400" dirty="0" smtClean="0"/>
              <a:t>removeProp.html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896938"/>
          </a:xfrm>
        </p:spPr>
        <p:txBody>
          <a:bodyPr/>
          <a:lstStyle/>
          <a:p>
            <a:r>
              <a:rPr lang="en-US" dirty="0" smtClean="0"/>
              <a:t>Lab : jQuery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Browsers</a:t>
            </a:r>
          </a:p>
          <a:p>
            <a:pPr lvl="1"/>
            <a:r>
              <a:rPr lang="en-US" dirty="0" smtClean="0"/>
              <a:t>IE11, Firefox, Google Chrome, Opera, Safari</a:t>
            </a:r>
          </a:p>
          <a:p>
            <a:r>
              <a:rPr lang="en-US" dirty="0" smtClean="0"/>
              <a:t>Text Editors</a:t>
            </a:r>
          </a:p>
          <a:p>
            <a:pPr lvl="1"/>
            <a:r>
              <a:rPr lang="en-US" dirty="0" smtClean="0"/>
              <a:t>Sublime Text, Notepad++, </a:t>
            </a:r>
            <a:r>
              <a:rPr lang="en-US" dirty="0" err="1" smtClean="0"/>
              <a:t>Editplus</a:t>
            </a:r>
            <a:endParaRPr lang="en-US" dirty="0" smtClean="0"/>
          </a:p>
          <a:p>
            <a:r>
              <a:rPr lang="en-US" dirty="0" smtClean="0"/>
              <a:t>Files</a:t>
            </a:r>
          </a:p>
          <a:p>
            <a:pPr lvl="1"/>
            <a:r>
              <a:rPr lang="en-US" sz="2400" dirty="0" smtClean="0"/>
              <a:t>helloworld.html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896938"/>
          </a:xfrm>
        </p:spPr>
        <p:txBody>
          <a:bodyPr/>
          <a:lstStyle/>
          <a:p>
            <a:r>
              <a:rPr lang="en-US" dirty="0" smtClean="0"/>
              <a:t>Lab : removeProp.html</a:t>
            </a:r>
            <a:endParaRPr lang="en-US" dirty="0"/>
          </a:p>
        </p:txBody>
      </p:sp>
      <p:pic>
        <p:nvPicPr>
          <p:cNvPr id="6" name="Content Placeholder 5" descr="2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9600" y="990600"/>
            <a:ext cx="7910186" cy="5486400"/>
          </a:xfr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896938"/>
          </a:xfrm>
        </p:spPr>
        <p:txBody>
          <a:bodyPr/>
          <a:lstStyle/>
          <a:p>
            <a:r>
              <a:rPr lang="en-US" dirty="0" smtClean="0"/>
              <a:t>Lab : Result</a:t>
            </a:r>
            <a:endParaRPr lang="en-US" dirty="0"/>
          </a:p>
        </p:txBody>
      </p:sp>
      <p:pic>
        <p:nvPicPr>
          <p:cNvPr id="6" name="Content Placeholder 5" descr="1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95362" y="2753519"/>
            <a:ext cx="7077075" cy="1857375"/>
          </a:xfrm>
          <a:ln>
            <a:solidFill>
              <a:schemeClr val="accent1"/>
            </a:solidFill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1" y="0"/>
            <a:ext cx="8610600" cy="896938"/>
          </a:xfrm>
        </p:spPr>
        <p:txBody>
          <a:bodyPr/>
          <a:lstStyle/>
          <a:p>
            <a:r>
              <a:rPr lang="en-US" altLang="ko-KR" dirty="0" smtClean="0"/>
              <a:t>.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( 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8600" y="1420813"/>
            <a:ext cx="8610600" cy="4827587"/>
          </a:xfrm>
        </p:spPr>
        <p:txBody>
          <a:bodyPr/>
          <a:lstStyle/>
          <a:p>
            <a:r>
              <a:rPr lang="en-US" altLang="ko-KR" sz="28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Get the current value of the first matched element.</a:t>
            </a:r>
          </a:p>
          <a:p>
            <a:r>
              <a:rPr lang="en-US" altLang="ko-KR" sz="28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Returns</a:t>
            </a:r>
          </a:p>
          <a:p>
            <a:pPr lvl="1"/>
            <a:r>
              <a:rPr lang="en-US" altLang="ko-KR" sz="2400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String</a:t>
            </a:r>
          </a:p>
          <a:p>
            <a:r>
              <a:rPr lang="en-US" altLang="ko-KR" sz="2800" dirty="0" smtClean="0">
                <a:effectLst/>
                <a:ea typeface="나눔고딕" pitchFamily="50" charset="-127"/>
                <a:sym typeface="Wingdings" panose="05000000000000000000" pitchFamily="2" charset="2"/>
              </a:rPr>
              <a:t>Examples</a:t>
            </a:r>
          </a:p>
          <a:p>
            <a:pPr lvl="1"/>
            <a:r>
              <a:rPr lang="en-US" altLang="ko-KR" sz="2400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$(“input”).</a:t>
            </a:r>
            <a:r>
              <a:rPr lang="en-US" altLang="ko-KR" sz="2400" b="1" dirty="0" err="1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val</a:t>
            </a:r>
            <a:r>
              <a:rPr lang="en-US" altLang="ko-KR" sz="2400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();</a:t>
            </a:r>
            <a:endParaRPr lang="en-US" altLang="ko-KR" sz="2000" dirty="0" smtClean="0">
              <a:effectLst/>
              <a:ea typeface="나눔고딕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8673927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1" y="0"/>
            <a:ext cx="8610600" cy="896938"/>
          </a:xfrm>
        </p:spPr>
        <p:txBody>
          <a:bodyPr/>
          <a:lstStyle/>
          <a:p>
            <a:r>
              <a:rPr lang="en-US" altLang="ko-KR" dirty="0" smtClean="0"/>
              <a:t>.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( ) (Cont.)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8600" y="1420813"/>
            <a:ext cx="8610600" cy="4827587"/>
          </a:xfrm>
        </p:spPr>
        <p:txBody>
          <a:bodyPr/>
          <a:lstStyle/>
          <a:p>
            <a:r>
              <a:rPr lang="en-US" altLang="ko-KR" sz="28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Set the value of every matched element.</a:t>
            </a:r>
          </a:p>
          <a:p>
            <a:r>
              <a:rPr lang="en-US" altLang="ko-KR" sz="28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Parameters</a:t>
            </a:r>
          </a:p>
          <a:p>
            <a:pPr lvl="1"/>
            <a:r>
              <a:rPr lang="en-US" altLang="ko-KR" sz="2400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value </a:t>
            </a:r>
            <a:r>
              <a:rPr lang="en-US" altLang="ko-KR" sz="2400" dirty="0" smtClean="0">
                <a:effectLst/>
                <a:ea typeface="나눔고딕" pitchFamily="50" charset="-127"/>
                <a:sym typeface="Wingdings" panose="05000000000000000000" pitchFamily="2" charset="2"/>
              </a:rPr>
              <a:t>: (String) : Set the property to the specified value.</a:t>
            </a:r>
            <a:endParaRPr lang="en-US" altLang="ko-KR" sz="2400" dirty="0" smtClean="0">
              <a:effectLst/>
              <a:latin typeface="+mj-lt"/>
              <a:ea typeface="나눔고딕" pitchFamily="50" charset="-127"/>
              <a:sym typeface="Wingdings" panose="05000000000000000000" pitchFamily="2" charset="2"/>
            </a:endParaRPr>
          </a:p>
          <a:p>
            <a:r>
              <a:rPr lang="en-US" altLang="ko-KR" sz="28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Returns</a:t>
            </a:r>
          </a:p>
          <a:p>
            <a:pPr lvl="1"/>
            <a:r>
              <a:rPr lang="en-US" altLang="ko-KR" sz="2400" b="1" dirty="0" err="1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jQuery</a:t>
            </a:r>
            <a:endParaRPr lang="en-US" altLang="ko-KR" sz="2400" b="1" dirty="0" smtClean="0">
              <a:solidFill>
                <a:srgbClr val="FF0000"/>
              </a:solidFill>
              <a:effectLst/>
              <a:latin typeface="Courier New" pitchFamily="49" charset="0"/>
              <a:ea typeface="나눔고딕" pitchFamily="50" charset="-127"/>
              <a:cs typeface="Courier New" pitchFamily="49" charset="0"/>
              <a:sym typeface="Wingdings" panose="05000000000000000000" pitchFamily="2" charset="2"/>
            </a:endParaRPr>
          </a:p>
          <a:p>
            <a:r>
              <a:rPr lang="en-US" altLang="ko-KR" sz="2800" dirty="0" smtClean="0">
                <a:effectLst/>
                <a:ea typeface="나눔고딕" pitchFamily="50" charset="-127"/>
                <a:sym typeface="Wingdings" panose="05000000000000000000" pitchFamily="2" charset="2"/>
              </a:rPr>
              <a:t>Examples</a:t>
            </a:r>
          </a:p>
          <a:p>
            <a:pPr lvl="1"/>
            <a:r>
              <a:rPr lang="en-US" altLang="ko-KR" sz="2400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$(“input”).</a:t>
            </a:r>
            <a:r>
              <a:rPr lang="en-US" altLang="ko-KR" sz="2400" b="1" dirty="0" err="1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val</a:t>
            </a:r>
            <a:r>
              <a:rPr lang="en-US" altLang="ko-KR" sz="2400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(“test”);</a:t>
            </a:r>
            <a:endParaRPr lang="en-US" altLang="ko-KR" sz="2000" dirty="0" smtClean="0">
              <a:effectLst/>
              <a:ea typeface="나눔고딕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8673927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896938"/>
          </a:xfrm>
        </p:spPr>
        <p:txBody>
          <a:bodyPr/>
          <a:lstStyle/>
          <a:p>
            <a:r>
              <a:rPr lang="en-US" dirty="0" smtClean="0"/>
              <a:t>Lab :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(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Browsers</a:t>
            </a:r>
          </a:p>
          <a:p>
            <a:pPr lvl="1"/>
            <a:r>
              <a:rPr lang="en-US" dirty="0" smtClean="0"/>
              <a:t>IE11, Firefox, Google Chrome, Opera, Safari</a:t>
            </a:r>
          </a:p>
          <a:p>
            <a:r>
              <a:rPr lang="en-US" dirty="0" smtClean="0"/>
              <a:t>Text Editors</a:t>
            </a:r>
          </a:p>
          <a:p>
            <a:pPr lvl="1"/>
            <a:r>
              <a:rPr lang="en-US" dirty="0" smtClean="0"/>
              <a:t>Notepad++ or </a:t>
            </a:r>
            <a:r>
              <a:rPr lang="en-US" dirty="0" err="1" smtClean="0"/>
              <a:t>Editplus</a:t>
            </a:r>
            <a:endParaRPr lang="en-US" dirty="0" smtClean="0"/>
          </a:p>
          <a:p>
            <a:r>
              <a:rPr lang="en-US" dirty="0" smtClean="0"/>
              <a:t>Files</a:t>
            </a:r>
          </a:p>
          <a:p>
            <a:pPr lvl="1"/>
            <a:r>
              <a:rPr lang="en-US" sz="2400" dirty="0" smtClean="0"/>
              <a:t>val.html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896938"/>
          </a:xfrm>
        </p:spPr>
        <p:txBody>
          <a:bodyPr/>
          <a:lstStyle/>
          <a:p>
            <a:r>
              <a:rPr lang="en-US" dirty="0" smtClean="0"/>
              <a:t>Lab : val.html</a:t>
            </a:r>
            <a:endParaRPr lang="en-US" dirty="0"/>
          </a:p>
        </p:txBody>
      </p:sp>
      <p:pic>
        <p:nvPicPr>
          <p:cNvPr id="6" name="Content Placeholder 5" descr="6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9600" y="1295400"/>
            <a:ext cx="7798676" cy="3962400"/>
          </a:xfr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896938"/>
          </a:xfrm>
        </p:spPr>
        <p:txBody>
          <a:bodyPr/>
          <a:lstStyle/>
          <a:p>
            <a:r>
              <a:rPr lang="en-US" dirty="0" smtClean="0"/>
              <a:t>Lab : Result</a:t>
            </a:r>
            <a:endParaRPr lang="en-US" dirty="0"/>
          </a:p>
        </p:txBody>
      </p:sp>
      <p:pic>
        <p:nvPicPr>
          <p:cNvPr id="6" name="Content Placeholder 5" descr="5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04887" y="2467769"/>
            <a:ext cx="7058025" cy="2428875"/>
          </a:xfrm>
          <a:ln>
            <a:solidFill>
              <a:schemeClr val="accent1"/>
            </a:solidFill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1" y="0"/>
            <a:ext cx="8610600" cy="896938"/>
          </a:xfrm>
        </p:spPr>
        <p:txBody>
          <a:bodyPr/>
          <a:lstStyle/>
          <a:p>
            <a:r>
              <a:rPr lang="en-US" altLang="ko-KR" dirty="0" smtClean="0"/>
              <a:t>.text( 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8600" y="1420813"/>
            <a:ext cx="8610600" cy="4827587"/>
          </a:xfrm>
        </p:spPr>
        <p:txBody>
          <a:bodyPr/>
          <a:lstStyle/>
          <a:p>
            <a:r>
              <a:rPr lang="en-US" altLang="ko-KR" sz="28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Get the text contents of all matched elements.</a:t>
            </a:r>
          </a:p>
          <a:p>
            <a:r>
              <a:rPr lang="en-US" altLang="ko-KR" sz="28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Returns</a:t>
            </a:r>
          </a:p>
          <a:p>
            <a:pPr lvl="1"/>
            <a:r>
              <a:rPr lang="en-US" altLang="ko-KR" sz="2400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String</a:t>
            </a:r>
          </a:p>
          <a:p>
            <a:r>
              <a:rPr lang="en-US" altLang="ko-KR" sz="2800" dirty="0" smtClean="0">
                <a:effectLst/>
                <a:ea typeface="나눔고딕" pitchFamily="50" charset="-127"/>
                <a:sym typeface="Wingdings" panose="05000000000000000000" pitchFamily="2" charset="2"/>
              </a:rPr>
              <a:t>Examples</a:t>
            </a:r>
          </a:p>
          <a:p>
            <a:pPr lvl="1"/>
            <a:r>
              <a:rPr lang="en-US" altLang="ko-KR" sz="2400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$(“p”).text();</a:t>
            </a:r>
            <a:endParaRPr lang="en-US" altLang="ko-KR" sz="2000" dirty="0" smtClean="0">
              <a:effectLst/>
              <a:ea typeface="나눔고딕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8673927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1" y="0"/>
            <a:ext cx="8610600" cy="896938"/>
          </a:xfrm>
        </p:spPr>
        <p:txBody>
          <a:bodyPr/>
          <a:lstStyle/>
          <a:p>
            <a:r>
              <a:rPr lang="en-US" altLang="ko-KR" dirty="0" smtClean="0"/>
              <a:t>.text( ) (Cont.)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8600" y="1420813"/>
            <a:ext cx="8610600" cy="4827587"/>
          </a:xfrm>
        </p:spPr>
        <p:txBody>
          <a:bodyPr/>
          <a:lstStyle/>
          <a:p>
            <a:r>
              <a:rPr lang="en-US" altLang="ko-KR" sz="28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Set the text contents of all matched elements. </a:t>
            </a:r>
          </a:p>
          <a:p>
            <a:r>
              <a:rPr lang="en-US" altLang="ko-KR" sz="28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This has the same effect as html().</a:t>
            </a:r>
          </a:p>
          <a:p>
            <a:r>
              <a:rPr lang="en-US" altLang="ko-KR" sz="28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Parameters</a:t>
            </a:r>
          </a:p>
          <a:p>
            <a:pPr lvl="1"/>
            <a:r>
              <a:rPr lang="en-US" altLang="ko-KR" sz="2400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value </a:t>
            </a:r>
            <a:r>
              <a:rPr lang="en-US" altLang="ko-KR" sz="2400" dirty="0" smtClean="0">
                <a:effectLst/>
                <a:ea typeface="나눔고딕" pitchFamily="50" charset="-127"/>
                <a:sym typeface="Wingdings" panose="05000000000000000000" pitchFamily="2" charset="2"/>
              </a:rPr>
              <a:t>: (String) : The text value to set the contents of the element to.</a:t>
            </a:r>
            <a:endParaRPr lang="en-US" altLang="ko-KR" sz="2400" dirty="0" smtClean="0">
              <a:effectLst/>
              <a:latin typeface="+mj-lt"/>
              <a:ea typeface="나눔고딕" pitchFamily="50" charset="-127"/>
              <a:sym typeface="Wingdings" panose="05000000000000000000" pitchFamily="2" charset="2"/>
            </a:endParaRPr>
          </a:p>
          <a:p>
            <a:r>
              <a:rPr lang="en-US" altLang="ko-KR" sz="28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Returns</a:t>
            </a:r>
          </a:p>
          <a:p>
            <a:pPr lvl="1"/>
            <a:r>
              <a:rPr lang="en-US" altLang="ko-KR" sz="2400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String</a:t>
            </a:r>
          </a:p>
          <a:p>
            <a:r>
              <a:rPr lang="en-US" altLang="ko-KR" sz="2800" dirty="0" smtClean="0">
                <a:effectLst/>
                <a:ea typeface="나눔고딕" pitchFamily="50" charset="-127"/>
                <a:sym typeface="Wingdings" panose="05000000000000000000" pitchFamily="2" charset="2"/>
              </a:rPr>
              <a:t>Examples</a:t>
            </a:r>
          </a:p>
          <a:p>
            <a:pPr lvl="1"/>
            <a:r>
              <a:rPr lang="en-US" altLang="ko-KR" sz="2400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$(“input”).text(“Some new text.”);</a:t>
            </a:r>
            <a:endParaRPr lang="en-US" altLang="ko-KR" sz="2000" dirty="0" smtClean="0">
              <a:effectLst/>
              <a:ea typeface="나눔고딕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8673927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896938"/>
          </a:xfrm>
        </p:spPr>
        <p:txBody>
          <a:bodyPr/>
          <a:lstStyle/>
          <a:p>
            <a:r>
              <a:rPr lang="en-US" dirty="0" smtClean="0"/>
              <a:t>Lab : </a:t>
            </a:r>
            <a:r>
              <a:rPr lang="en-US" altLang="ko-KR" dirty="0" smtClean="0"/>
              <a:t>.text(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Browsers</a:t>
            </a:r>
          </a:p>
          <a:p>
            <a:pPr lvl="1"/>
            <a:r>
              <a:rPr lang="en-US" dirty="0" smtClean="0"/>
              <a:t>IE11, Firefox, Google Chrome, Opera, Safari</a:t>
            </a:r>
          </a:p>
          <a:p>
            <a:r>
              <a:rPr lang="en-US" dirty="0" smtClean="0"/>
              <a:t>Text Editors</a:t>
            </a:r>
          </a:p>
          <a:p>
            <a:pPr lvl="1"/>
            <a:r>
              <a:rPr lang="en-US" dirty="0" smtClean="0"/>
              <a:t>Notepad++ or </a:t>
            </a:r>
            <a:r>
              <a:rPr lang="en-US" dirty="0" err="1" smtClean="0"/>
              <a:t>Editplus</a:t>
            </a:r>
            <a:endParaRPr lang="en-US" dirty="0" smtClean="0"/>
          </a:p>
          <a:p>
            <a:r>
              <a:rPr lang="en-US" dirty="0" smtClean="0"/>
              <a:t>Files</a:t>
            </a:r>
          </a:p>
          <a:p>
            <a:pPr lvl="1"/>
            <a:r>
              <a:rPr lang="en-US" sz="2400" dirty="0" smtClean="0"/>
              <a:t>text.html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896938"/>
          </a:xfrm>
        </p:spPr>
        <p:txBody>
          <a:bodyPr/>
          <a:lstStyle/>
          <a:p>
            <a:r>
              <a:rPr lang="en-US" dirty="0" smtClean="0"/>
              <a:t>Lab : helloworld.html</a:t>
            </a:r>
            <a:endParaRPr lang="en-US" dirty="0"/>
          </a:p>
        </p:txBody>
      </p:sp>
      <p:pic>
        <p:nvPicPr>
          <p:cNvPr id="7" name="Content Placeholder 6" descr="5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0" y="1066800"/>
            <a:ext cx="6096000" cy="5530858"/>
          </a:xfr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896938"/>
          </a:xfrm>
        </p:spPr>
        <p:txBody>
          <a:bodyPr/>
          <a:lstStyle/>
          <a:p>
            <a:r>
              <a:rPr lang="en-US" dirty="0" smtClean="0"/>
              <a:t>Lab : text.html</a:t>
            </a:r>
            <a:endParaRPr lang="en-US" dirty="0"/>
          </a:p>
        </p:txBody>
      </p:sp>
      <p:pic>
        <p:nvPicPr>
          <p:cNvPr id="5" name="Content Placeholder 4" descr="2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400" y="1219200"/>
            <a:ext cx="7986361" cy="4114800"/>
          </a:xfr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896938"/>
          </a:xfrm>
        </p:spPr>
        <p:txBody>
          <a:bodyPr/>
          <a:lstStyle/>
          <a:p>
            <a:r>
              <a:rPr lang="en-US" dirty="0" smtClean="0"/>
              <a:t>Lab : Result</a:t>
            </a:r>
            <a:endParaRPr lang="en-US" dirty="0"/>
          </a:p>
        </p:txBody>
      </p:sp>
      <p:pic>
        <p:nvPicPr>
          <p:cNvPr id="5" name="Content Placeholder 4" descr="1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19175" y="2291556"/>
            <a:ext cx="7029450" cy="2781300"/>
          </a:xfrm>
          <a:ln>
            <a:solidFill>
              <a:schemeClr val="accent1"/>
            </a:solidFill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1" y="0"/>
            <a:ext cx="8610600" cy="896938"/>
          </a:xfrm>
        </p:spPr>
        <p:txBody>
          <a:bodyPr/>
          <a:lstStyle/>
          <a:p>
            <a:r>
              <a:rPr lang="en-US" altLang="ko-KR" dirty="0" smtClean="0"/>
              <a:t>.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( 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8600" y="1420813"/>
            <a:ext cx="8610600" cy="4827587"/>
          </a:xfrm>
        </p:spPr>
        <p:txBody>
          <a:bodyPr/>
          <a:lstStyle/>
          <a:p>
            <a:r>
              <a:rPr lang="en-US" altLang="ko-KR" sz="28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Access a style property on the first matched element. </a:t>
            </a:r>
          </a:p>
          <a:p>
            <a:r>
              <a:rPr lang="en-US" altLang="ko-KR" sz="28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Makes it easy to retrieve a style property value from the first matched element. .</a:t>
            </a:r>
          </a:p>
          <a:p>
            <a:r>
              <a:rPr lang="en-US" altLang="ko-KR" sz="28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Returns</a:t>
            </a:r>
          </a:p>
          <a:p>
            <a:pPr lvl="1"/>
            <a:r>
              <a:rPr lang="en-US" altLang="ko-KR" sz="2400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String</a:t>
            </a:r>
          </a:p>
          <a:p>
            <a:r>
              <a:rPr lang="en-US" altLang="ko-KR" sz="2800" dirty="0" smtClean="0">
                <a:effectLst/>
                <a:ea typeface="나눔고딕" pitchFamily="50" charset="-127"/>
                <a:sym typeface="Wingdings" panose="05000000000000000000" pitchFamily="2" charset="2"/>
              </a:rPr>
              <a:t>Examples</a:t>
            </a:r>
          </a:p>
          <a:p>
            <a:pPr lvl="1"/>
            <a:r>
              <a:rPr lang="en-US" altLang="ko-KR" sz="2400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$(“p”).</a:t>
            </a:r>
            <a:r>
              <a:rPr lang="en-US" altLang="ko-KR" sz="2400" b="1" dirty="0" err="1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css</a:t>
            </a:r>
            <a:r>
              <a:rPr lang="en-US" altLang="ko-KR" sz="2400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(“color”);</a:t>
            </a:r>
            <a:endParaRPr lang="en-US" altLang="ko-KR" sz="2000" dirty="0" smtClean="0">
              <a:effectLst/>
              <a:ea typeface="나눔고딕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8673927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1" y="0"/>
            <a:ext cx="8610600" cy="896938"/>
          </a:xfrm>
        </p:spPr>
        <p:txBody>
          <a:bodyPr/>
          <a:lstStyle/>
          <a:p>
            <a:r>
              <a:rPr lang="en-US" altLang="ko-KR" dirty="0" smtClean="0"/>
              <a:t>.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( ) (Cont.)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8600" y="1420813"/>
            <a:ext cx="8610600" cy="4827587"/>
          </a:xfrm>
        </p:spPr>
        <p:txBody>
          <a:bodyPr/>
          <a:lstStyle/>
          <a:p>
            <a:r>
              <a:rPr lang="en-US" altLang="ko-KR" sz="28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Set a key/value object as style properties to all matched elements. </a:t>
            </a:r>
          </a:p>
          <a:p>
            <a:r>
              <a:rPr lang="en-US" altLang="ko-KR" sz="28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Parameters</a:t>
            </a:r>
          </a:p>
          <a:p>
            <a:pPr lvl="1"/>
            <a:r>
              <a:rPr lang="en-US" altLang="ko-KR" sz="2400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properties </a:t>
            </a:r>
            <a:r>
              <a:rPr lang="en-US" altLang="ko-KR" sz="2400" dirty="0" smtClean="0">
                <a:effectLst/>
                <a:ea typeface="나눔고딕" pitchFamily="50" charset="-127"/>
                <a:sym typeface="Wingdings" panose="05000000000000000000" pitchFamily="2" charset="2"/>
              </a:rPr>
              <a:t>: (Map) : Key/value pairs to set as style properties.</a:t>
            </a:r>
            <a:endParaRPr lang="en-US" altLang="ko-KR" sz="2400" dirty="0" smtClean="0">
              <a:effectLst/>
              <a:latin typeface="+mj-lt"/>
              <a:ea typeface="나눔고딕" pitchFamily="50" charset="-127"/>
              <a:sym typeface="Wingdings" panose="05000000000000000000" pitchFamily="2" charset="2"/>
            </a:endParaRPr>
          </a:p>
          <a:p>
            <a:r>
              <a:rPr lang="en-US" altLang="ko-KR" sz="28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Returns</a:t>
            </a:r>
          </a:p>
          <a:p>
            <a:pPr lvl="1"/>
            <a:r>
              <a:rPr lang="en-US" altLang="ko-KR" sz="2400" b="1" dirty="0" err="1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jQuery</a:t>
            </a:r>
            <a:endParaRPr lang="en-US" altLang="ko-KR" sz="2400" b="1" dirty="0" smtClean="0">
              <a:solidFill>
                <a:srgbClr val="FF0000"/>
              </a:solidFill>
              <a:effectLst/>
              <a:latin typeface="Courier New" pitchFamily="49" charset="0"/>
              <a:ea typeface="나눔고딕" pitchFamily="50" charset="-127"/>
              <a:cs typeface="Courier New" pitchFamily="49" charset="0"/>
              <a:sym typeface="Wingdings" panose="05000000000000000000" pitchFamily="2" charset="2"/>
            </a:endParaRPr>
          </a:p>
          <a:p>
            <a:r>
              <a:rPr lang="en-US" altLang="ko-KR" sz="2800" dirty="0" smtClean="0">
                <a:effectLst/>
                <a:ea typeface="나눔고딕" pitchFamily="50" charset="-127"/>
                <a:sym typeface="Wingdings" panose="05000000000000000000" pitchFamily="2" charset="2"/>
              </a:rPr>
              <a:t>Examples</a:t>
            </a:r>
          </a:p>
          <a:p>
            <a:pPr lvl="1"/>
            <a:r>
              <a:rPr lang="en-US" altLang="ko-KR" sz="2400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$(“p”).</a:t>
            </a:r>
            <a:r>
              <a:rPr lang="en-US" altLang="ko-KR" sz="2400" b="1" dirty="0" err="1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css</a:t>
            </a:r>
            <a:r>
              <a:rPr lang="en-US" altLang="ko-KR" sz="2400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({color:”red”, background:”blue”});</a:t>
            </a:r>
            <a:endParaRPr lang="en-US" altLang="ko-KR" sz="2000" dirty="0" smtClean="0">
              <a:effectLst/>
              <a:ea typeface="나눔고딕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8673927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1" y="0"/>
            <a:ext cx="8610600" cy="896938"/>
          </a:xfrm>
        </p:spPr>
        <p:txBody>
          <a:bodyPr/>
          <a:lstStyle/>
          <a:p>
            <a:r>
              <a:rPr lang="en-US" altLang="ko-KR" dirty="0" smtClean="0"/>
              <a:t>.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( ) (Cont.)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8600" y="1420813"/>
            <a:ext cx="8610600" cy="4827587"/>
          </a:xfrm>
        </p:spPr>
        <p:txBody>
          <a:bodyPr/>
          <a:lstStyle/>
          <a:p>
            <a:r>
              <a:rPr lang="en-US" altLang="ko-KR" sz="28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Set a single style property to a value, on all matched elements. </a:t>
            </a:r>
          </a:p>
          <a:p>
            <a:r>
              <a:rPr lang="en-US" altLang="ko-KR" sz="28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Parameters</a:t>
            </a:r>
          </a:p>
          <a:p>
            <a:pPr lvl="1"/>
            <a:r>
              <a:rPr lang="en-US" altLang="ko-KR" sz="2400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key </a:t>
            </a:r>
            <a:r>
              <a:rPr lang="en-US" altLang="ko-KR" sz="2400" dirty="0" smtClean="0">
                <a:effectLst/>
                <a:ea typeface="나눔고딕" pitchFamily="50" charset="-127"/>
                <a:sym typeface="Wingdings" panose="05000000000000000000" pitchFamily="2" charset="2"/>
              </a:rPr>
              <a:t>: (String) : The name of the property to set.</a:t>
            </a:r>
          </a:p>
          <a:p>
            <a:pPr lvl="1"/>
            <a:r>
              <a:rPr lang="en-US" altLang="ko-KR" sz="24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value : (Object) : The value to set the property to.</a:t>
            </a:r>
          </a:p>
          <a:p>
            <a:r>
              <a:rPr lang="en-US" altLang="ko-KR" sz="28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Returns</a:t>
            </a:r>
          </a:p>
          <a:p>
            <a:pPr lvl="1"/>
            <a:r>
              <a:rPr lang="en-US" altLang="ko-KR" sz="2400" b="1" dirty="0" err="1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jQuery</a:t>
            </a:r>
            <a:endParaRPr lang="en-US" altLang="ko-KR" sz="2400" b="1" dirty="0" smtClean="0">
              <a:solidFill>
                <a:srgbClr val="FF0000"/>
              </a:solidFill>
              <a:effectLst/>
              <a:latin typeface="Courier New" pitchFamily="49" charset="0"/>
              <a:ea typeface="나눔고딕" pitchFamily="50" charset="-127"/>
              <a:cs typeface="Courier New" pitchFamily="49" charset="0"/>
              <a:sym typeface="Wingdings" panose="05000000000000000000" pitchFamily="2" charset="2"/>
            </a:endParaRPr>
          </a:p>
          <a:p>
            <a:r>
              <a:rPr lang="en-US" altLang="ko-KR" sz="2800" dirty="0" smtClean="0">
                <a:effectLst/>
                <a:ea typeface="나눔고딕" pitchFamily="50" charset="-127"/>
                <a:sym typeface="Wingdings" panose="05000000000000000000" pitchFamily="2" charset="2"/>
              </a:rPr>
              <a:t>Examples</a:t>
            </a:r>
          </a:p>
          <a:p>
            <a:pPr lvl="1"/>
            <a:r>
              <a:rPr lang="en-US" altLang="ko-KR" sz="2400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$(“p”).</a:t>
            </a:r>
            <a:r>
              <a:rPr lang="en-US" altLang="ko-KR" sz="2400" b="1" dirty="0" err="1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css</a:t>
            </a:r>
            <a:r>
              <a:rPr lang="en-US" altLang="ko-KR" sz="2400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(“color”, “red”);</a:t>
            </a:r>
            <a:endParaRPr lang="en-US" altLang="ko-KR" sz="2000" dirty="0" smtClean="0">
              <a:effectLst/>
              <a:ea typeface="나눔고딕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8673927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896938"/>
          </a:xfrm>
        </p:spPr>
        <p:txBody>
          <a:bodyPr/>
          <a:lstStyle/>
          <a:p>
            <a:r>
              <a:rPr lang="en-US" dirty="0" smtClean="0"/>
              <a:t>Lab :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(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Browsers</a:t>
            </a:r>
          </a:p>
          <a:p>
            <a:pPr lvl="1"/>
            <a:r>
              <a:rPr lang="en-US" dirty="0" smtClean="0"/>
              <a:t>IE11, Firefox, Google Chrome, Opera, Safari</a:t>
            </a:r>
          </a:p>
          <a:p>
            <a:r>
              <a:rPr lang="en-US" dirty="0" smtClean="0"/>
              <a:t>Text Editors</a:t>
            </a:r>
          </a:p>
          <a:p>
            <a:pPr lvl="1"/>
            <a:r>
              <a:rPr lang="en-US" dirty="0" smtClean="0"/>
              <a:t>Notepad++ or </a:t>
            </a:r>
            <a:r>
              <a:rPr lang="en-US" dirty="0" err="1" smtClean="0"/>
              <a:t>Editplus</a:t>
            </a:r>
            <a:endParaRPr lang="en-US" dirty="0" smtClean="0"/>
          </a:p>
          <a:p>
            <a:r>
              <a:rPr lang="en-US" dirty="0" smtClean="0"/>
              <a:t>Files</a:t>
            </a:r>
          </a:p>
          <a:p>
            <a:pPr lvl="1"/>
            <a:r>
              <a:rPr lang="en-US" sz="2400" dirty="0" smtClean="0"/>
              <a:t>css.html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896938"/>
          </a:xfrm>
        </p:spPr>
        <p:txBody>
          <a:bodyPr/>
          <a:lstStyle/>
          <a:p>
            <a:r>
              <a:rPr lang="en-US" dirty="0" smtClean="0"/>
              <a:t>Lab : css.html</a:t>
            </a:r>
            <a:endParaRPr lang="en-US" dirty="0"/>
          </a:p>
        </p:txBody>
      </p:sp>
      <p:pic>
        <p:nvPicPr>
          <p:cNvPr id="6" name="Content Placeholder 5" descr="5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78261" y="990600"/>
            <a:ext cx="6670339" cy="5562600"/>
          </a:xfr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896938"/>
          </a:xfrm>
        </p:spPr>
        <p:txBody>
          <a:bodyPr/>
          <a:lstStyle/>
          <a:p>
            <a:r>
              <a:rPr lang="en-US" dirty="0" smtClean="0"/>
              <a:t>Lab : Result</a:t>
            </a:r>
            <a:endParaRPr lang="en-US" dirty="0"/>
          </a:p>
        </p:txBody>
      </p:sp>
      <p:pic>
        <p:nvPicPr>
          <p:cNvPr id="6" name="Content Placeholder 5" descr="6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33387" y="2496344"/>
            <a:ext cx="8201025" cy="2371725"/>
          </a:xfrm>
          <a:ln>
            <a:solidFill>
              <a:schemeClr val="accent1"/>
            </a:solidFill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896938"/>
          </a:xfrm>
        </p:spPr>
        <p:txBody>
          <a:bodyPr/>
          <a:lstStyle/>
          <a:p>
            <a:r>
              <a:rPr lang="en-US" dirty="0" smtClean="0"/>
              <a:t>Lab :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(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Browsers</a:t>
            </a:r>
          </a:p>
          <a:p>
            <a:pPr lvl="1"/>
            <a:r>
              <a:rPr lang="en-US" dirty="0" smtClean="0"/>
              <a:t>IE11, Firefox, Google Chrome, Opera, Safari</a:t>
            </a:r>
          </a:p>
          <a:p>
            <a:r>
              <a:rPr lang="en-US" dirty="0" smtClean="0"/>
              <a:t>Text Editors</a:t>
            </a:r>
          </a:p>
          <a:p>
            <a:pPr lvl="1"/>
            <a:r>
              <a:rPr lang="en-US" dirty="0" smtClean="0"/>
              <a:t>Notepad++ or </a:t>
            </a:r>
            <a:r>
              <a:rPr lang="en-US" dirty="0" err="1" smtClean="0"/>
              <a:t>Editplus</a:t>
            </a:r>
            <a:endParaRPr lang="en-US" dirty="0" smtClean="0"/>
          </a:p>
          <a:p>
            <a:r>
              <a:rPr lang="en-US" dirty="0" smtClean="0"/>
              <a:t>Files</a:t>
            </a:r>
          </a:p>
          <a:p>
            <a:pPr lvl="1"/>
            <a:r>
              <a:rPr lang="en-US" sz="2400" dirty="0" smtClean="0"/>
              <a:t>css1.html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896938"/>
          </a:xfrm>
        </p:spPr>
        <p:txBody>
          <a:bodyPr/>
          <a:lstStyle/>
          <a:p>
            <a:r>
              <a:rPr lang="en-US" dirty="0" smtClean="0"/>
              <a:t>Lab : css1.html</a:t>
            </a:r>
            <a:endParaRPr lang="en-US" dirty="0"/>
          </a:p>
        </p:txBody>
      </p:sp>
      <p:pic>
        <p:nvPicPr>
          <p:cNvPr id="5" name="Content Placeholder 4" descr="8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47800" y="990600"/>
            <a:ext cx="6096000" cy="5669836"/>
          </a:xfr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896938"/>
          </a:xfrm>
        </p:spPr>
        <p:txBody>
          <a:bodyPr/>
          <a:lstStyle/>
          <a:p>
            <a:r>
              <a:rPr lang="en-US" dirty="0" smtClean="0"/>
              <a:t>Lab : Result</a:t>
            </a:r>
            <a:endParaRPr lang="en-US" dirty="0"/>
          </a:p>
        </p:txBody>
      </p:sp>
      <p:pic>
        <p:nvPicPr>
          <p:cNvPr id="5" name="Content Placeholder 4" descr="1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00200" y="1066800"/>
            <a:ext cx="6019800" cy="5515034"/>
          </a:xfrm>
          <a:ln>
            <a:solidFill>
              <a:schemeClr val="accent1"/>
            </a:solidFill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896938"/>
          </a:xfrm>
        </p:spPr>
        <p:txBody>
          <a:bodyPr/>
          <a:lstStyle/>
          <a:p>
            <a:r>
              <a:rPr lang="en-US" dirty="0" smtClean="0"/>
              <a:t>Lab : Result</a:t>
            </a:r>
            <a:endParaRPr lang="en-US" dirty="0"/>
          </a:p>
        </p:txBody>
      </p:sp>
      <p:pic>
        <p:nvPicPr>
          <p:cNvPr id="5" name="Content Placeholder 4" descr="7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14412" y="2610644"/>
            <a:ext cx="7038975" cy="2143125"/>
          </a:xfrm>
          <a:ln>
            <a:solidFill>
              <a:schemeClr val="accent1"/>
            </a:solidFill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1" y="0"/>
            <a:ext cx="8610600" cy="896938"/>
          </a:xfrm>
        </p:spPr>
        <p:txBody>
          <a:bodyPr/>
          <a:lstStyle/>
          <a:p>
            <a:r>
              <a:rPr lang="en-US" altLang="ko-KR" dirty="0" smtClean="0"/>
              <a:t>.height( 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8600" y="1420813"/>
            <a:ext cx="8610600" cy="4827587"/>
          </a:xfrm>
        </p:spPr>
        <p:txBody>
          <a:bodyPr/>
          <a:lstStyle/>
          <a:p>
            <a:r>
              <a:rPr lang="en-US" altLang="ko-KR" sz="2800" dirty="0">
                <a:effectLst/>
              </a:rPr>
              <a:t>Returns the </a:t>
            </a:r>
            <a:r>
              <a:rPr lang="en-US" altLang="ko-KR" sz="2800" dirty="0" err="1">
                <a:effectLst/>
              </a:rPr>
              <a:t>css</a:t>
            </a:r>
            <a:r>
              <a:rPr lang="en-US" altLang="ko-KR" sz="2800" dirty="0">
                <a:effectLst/>
              </a:rPr>
              <a:t> height value for the first matched element. </a:t>
            </a:r>
            <a:endParaRPr lang="en-US" altLang="ko-KR" sz="2800" dirty="0" smtClean="0">
              <a:effectLst/>
            </a:endParaRPr>
          </a:p>
          <a:p>
            <a:r>
              <a:rPr lang="en-US" altLang="ko-KR" sz="2800" dirty="0" smtClean="0">
                <a:effectLst/>
              </a:rPr>
              <a:t>If </a:t>
            </a:r>
            <a:r>
              <a:rPr lang="en-US" altLang="ko-KR" sz="2800" dirty="0">
                <a:effectLst/>
              </a:rPr>
              <a:t>used on document, returns the document's </a:t>
            </a:r>
            <a:r>
              <a:rPr lang="en-US" altLang="ko-KR" sz="2800" dirty="0" smtClean="0">
                <a:effectLst/>
              </a:rPr>
              <a:t>height (</a:t>
            </a:r>
            <a:r>
              <a:rPr lang="en-US" altLang="ko-KR" sz="2800" dirty="0" err="1">
                <a:effectLst/>
              </a:rPr>
              <a:t>innerHeight</a:t>
            </a:r>
            <a:r>
              <a:rPr lang="en-US" altLang="ko-KR" sz="2800" dirty="0" smtClean="0">
                <a:effectLst/>
              </a:rPr>
              <a:t>).</a:t>
            </a:r>
          </a:p>
          <a:p>
            <a:r>
              <a:rPr lang="en-US" altLang="ko-KR" sz="2800" dirty="0" smtClean="0">
                <a:effectLst/>
              </a:rPr>
              <a:t>If </a:t>
            </a:r>
            <a:r>
              <a:rPr lang="en-US" altLang="ko-KR" sz="2800" dirty="0">
                <a:effectLst/>
              </a:rPr>
              <a:t>used on window, returns the viewport's (window) </a:t>
            </a:r>
            <a:r>
              <a:rPr lang="en-US" altLang="ko-KR" sz="2800" dirty="0" smtClean="0">
                <a:effectLst/>
              </a:rPr>
              <a:t>height</a:t>
            </a:r>
            <a:r>
              <a:rPr lang="en-US" altLang="ko-KR" sz="28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. </a:t>
            </a:r>
          </a:p>
          <a:p>
            <a:r>
              <a:rPr lang="en-US" altLang="ko-KR" sz="28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Returns</a:t>
            </a:r>
          </a:p>
          <a:p>
            <a:pPr lvl="1"/>
            <a:r>
              <a:rPr lang="en-US" altLang="ko-KR" sz="2400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Number</a:t>
            </a:r>
          </a:p>
          <a:p>
            <a:r>
              <a:rPr lang="en-US" altLang="ko-KR" sz="2800" dirty="0" smtClean="0">
                <a:effectLst/>
                <a:ea typeface="나눔고딕" pitchFamily="50" charset="-127"/>
                <a:sym typeface="Wingdings" panose="05000000000000000000" pitchFamily="2" charset="2"/>
              </a:rPr>
              <a:t>Examples</a:t>
            </a:r>
          </a:p>
          <a:p>
            <a:pPr lvl="1"/>
            <a:r>
              <a:rPr lang="en-US" altLang="ko-KR" sz="2400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$(document).height();</a:t>
            </a:r>
            <a:endParaRPr lang="en-US" altLang="ko-KR" sz="2000" dirty="0" smtClean="0">
              <a:effectLst/>
              <a:ea typeface="나눔고딕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4692797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1" y="0"/>
            <a:ext cx="8610600" cy="896938"/>
          </a:xfrm>
        </p:spPr>
        <p:txBody>
          <a:bodyPr/>
          <a:lstStyle/>
          <a:p>
            <a:r>
              <a:rPr lang="en-US" altLang="ko-KR" dirty="0" smtClean="0"/>
              <a:t>.width( 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8600" y="1420813"/>
            <a:ext cx="8610600" cy="4827587"/>
          </a:xfrm>
        </p:spPr>
        <p:txBody>
          <a:bodyPr/>
          <a:lstStyle/>
          <a:p>
            <a:r>
              <a:rPr lang="en-US" altLang="ko-KR" sz="2800" dirty="0">
                <a:effectLst/>
              </a:rPr>
              <a:t>Returns the </a:t>
            </a:r>
            <a:r>
              <a:rPr lang="en-US" altLang="ko-KR" sz="2800" dirty="0" err="1">
                <a:effectLst/>
              </a:rPr>
              <a:t>css</a:t>
            </a:r>
            <a:r>
              <a:rPr lang="en-US" altLang="ko-KR" sz="2800" dirty="0">
                <a:effectLst/>
              </a:rPr>
              <a:t> width value for the first matched element. </a:t>
            </a:r>
            <a:endParaRPr lang="en-US" altLang="ko-KR" sz="2800" dirty="0" smtClean="0">
              <a:effectLst/>
            </a:endParaRPr>
          </a:p>
          <a:p>
            <a:r>
              <a:rPr lang="en-US" altLang="ko-KR" sz="2800" dirty="0" smtClean="0">
                <a:effectLst/>
              </a:rPr>
              <a:t>If </a:t>
            </a:r>
            <a:r>
              <a:rPr lang="en-US" altLang="ko-KR" sz="2800" dirty="0">
                <a:effectLst/>
              </a:rPr>
              <a:t>used on document, returns the document's width (</a:t>
            </a:r>
            <a:r>
              <a:rPr lang="en-US" altLang="ko-KR" sz="2800" dirty="0" err="1">
                <a:effectLst/>
              </a:rPr>
              <a:t>innerWidth</a:t>
            </a:r>
            <a:r>
              <a:rPr lang="en-US" altLang="ko-KR" sz="2800" dirty="0" smtClean="0">
                <a:effectLst/>
              </a:rPr>
              <a:t>).</a:t>
            </a:r>
          </a:p>
          <a:p>
            <a:r>
              <a:rPr lang="en-US" altLang="ko-KR" sz="2800" dirty="0" smtClean="0">
                <a:effectLst/>
              </a:rPr>
              <a:t>If </a:t>
            </a:r>
            <a:r>
              <a:rPr lang="en-US" altLang="ko-KR" sz="2800" dirty="0">
                <a:effectLst/>
              </a:rPr>
              <a:t>used on window, returns the viewport's (window) </a:t>
            </a:r>
            <a:r>
              <a:rPr lang="en-US" altLang="ko-KR" sz="2800" dirty="0" smtClean="0">
                <a:effectLst/>
              </a:rPr>
              <a:t>width</a:t>
            </a:r>
            <a:r>
              <a:rPr lang="en-US" altLang="ko-KR" sz="2800" dirty="0">
                <a:effectLst/>
              </a:rPr>
              <a:t>.</a:t>
            </a:r>
            <a:endParaRPr lang="en-US" altLang="ko-KR" sz="2800" dirty="0" smtClean="0">
              <a:effectLst/>
              <a:latin typeface="+mj-lt"/>
              <a:ea typeface="나눔고딕" pitchFamily="50" charset="-127"/>
              <a:sym typeface="Wingdings" panose="05000000000000000000" pitchFamily="2" charset="2"/>
            </a:endParaRPr>
          </a:p>
          <a:p>
            <a:r>
              <a:rPr lang="en-US" altLang="ko-KR" sz="28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Returns</a:t>
            </a:r>
          </a:p>
          <a:p>
            <a:pPr lvl="1"/>
            <a:r>
              <a:rPr lang="en-US" altLang="ko-KR" sz="2400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Number</a:t>
            </a:r>
          </a:p>
          <a:p>
            <a:r>
              <a:rPr lang="en-US" altLang="ko-KR" sz="2800" dirty="0" smtClean="0">
                <a:effectLst/>
                <a:ea typeface="나눔고딕" pitchFamily="50" charset="-127"/>
                <a:sym typeface="Wingdings" panose="05000000000000000000" pitchFamily="2" charset="2"/>
              </a:rPr>
              <a:t>Examples</a:t>
            </a:r>
          </a:p>
          <a:p>
            <a:pPr lvl="1"/>
            <a:r>
              <a:rPr lang="en-US" altLang="ko-KR" sz="2400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$(document).width();</a:t>
            </a:r>
            <a:endParaRPr lang="en-US" altLang="ko-KR" sz="2000" dirty="0" smtClean="0">
              <a:effectLst/>
              <a:ea typeface="나눔고딕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2469735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1" y="0"/>
            <a:ext cx="8610600" cy="896938"/>
          </a:xfrm>
        </p:spPr>
        <p:txBody>
          <a:bodyPr/>
          <a:lstStyle/>
          <a:p>
            <a:r>
              <a:rPr lang="en-US" altLang="ko-KR" dirty="0" smtClean="0"/>
              <a:t>.</a:t>
            </a:r>
            <a:r>
              <a:rPr lang="en-US" altLang="ko-KR" dirty="0" err="1" smtClean="0"/>
              <a:t>innerHeight</a:t>
            </a:r>
            <a:r>
              <a:rPr lang="en-US" altLang="ko-KR" dirty="0" smtClean="0"/>
              <a:t>( 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8600" y="1420813"/>
            <a:ext cx="8610600" cy="4827587"/>
          </a:xfrm>
        </p:spPr>
        <p:txBody>
          <a:bodyPr/>
          <a:lstStyle/>
          <a:p>
            <a:r>
              <a:rPr lang="en-US" altLang="ko-KR" sz="2800" dirty="0">
                <a:effectLst/>
              </a:rPr>
              <a:t>Returns the inner height value (without border) for the first matched element. </a:t>
            </a:r>
            <a:endParaRPr lang="en-US" altLang="ko-KR" sz="2800" dirty="0" smtClean="0">
              <a:effectLst/>
            </a:endParaRPr>
          </a:p>
          <a:p>
            <a:r>
              <a:rPr lang="en-US" altLang="ko-KR" sz="2800" dirty="0" smtClean="0">
                <a:effectLst/>
              </a:rPr>
              <a:t>If </a:t>
            </a:r>
            <a:r>
              <a:rPr lang="en-US" altLang="ko-KR" sz="2800" dirty="0">
                <a:effectLst/>
              </a:rPr>
              <a:t>used on document, returns the document's</a:t>
            </a:r>
            <a:br>
              <a:rPr lang="en-US" altLang="ko-KR" sz="2800" dirty="0">
                <a:effectLst/>
              </a:rPr>
            </a:br>
            <a:r>
              <a:rPr lang="en-US" altLang="ko-KR" sz="2800" dirty="0">
                <a:effectLst/>
              </a:rPr>
              <a:t>height (</a:t>
            </a:r>
            <a:r>
              <a:rPr lang="en-US" altLang="ko-KR" sz="2800" dirty="0" err="1">
                <a:effectLst/>
              </a:rPr>
              <a:t>innerHeight</a:t>
            </a:r>
            <a:r>
              <a:rPr lang="en-US" altLang="ko-KR" sz="2800" dirty="0" smtClean="0">
                <a:effectLst/>
              </a:rPr>
              <a:t>). </a:t>
            </a:r>
          </a:p>
          <a:p>
            <a:r>
              <a:rPr lang="en-US" altLang="ko-KR" sz="2800" dirty="0" smtClean="0">
                <a:effectLst/>
              </a:rPr>
              <a:t>If </a:t>
            </a:r>
            <a:r>
              <a:rPr lang="en-US" altLang="ko-KR" sz="2800" dirty="0">
                <a:effectLst/>
              </a:rPr>
              <a:t>used on window, returns the viewport's (window) </a:t>
            </a:r>
            <a:r>
              <a:rPr lang="en-US" altLang="ko-KR" sz="2800" dirty="0" smtClean="0">
                <a:effectLst/>
              </a:rPr>
              <a:t>height</a:t>
            </a:r>
            <a:r>
              <a:rPr lang="en-US" altLang="ko-KR" sz="28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28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Returns</a:t>
            </a:r>
          </a:p>
          <a:p>
            <a:pPr lvl="1"/>
            <a:r>
              <a:rPr lang="en-US" altLang="ko-KR" sz="2400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Number</a:t>
            </a:r>
          </a:p>
          <a:p>
            <a:r>
              <a:rPr lang="en-US" altLang="ko-KR" sz="2800" dirty="0" smtClean="0">
                <a:effectLst/>
                <a:ea typeface="나눔고딕" pitchFamily="50" charset="-127"/>
                <a:sym typeface="Wingdings" panose="05000000000000000000" pitchFamily="2" charset="2"/>
              </a:rPr>
              <a:t>Examples</a:t>
            </a:r>
          </a:p>
          <a:p>
            <a:pPr lvl="1"/>
            <a:r>
              <a:rPr lang="en-US" altLang="ko-KR" sz="2400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$(“#</a:t>
            </a:r>
            <a:r>
              <a:rPr lang="en-US" altLang="ko-KR" sz="2400" b="1" dirty="0" err="1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testdiv</a:t>
            </a:r>
            <a:r>
              <a:rPr lang="en-US" altLang="ko-KR" sz="2400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).</a:t>
            </a:r>
            <a:r>
              <a:rPr lang="en-US" altLang="ko-KR" sz="2400" b="1" dirty="0" err="1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innerHeight</a:t>
            </a:r>
            <a:r>
              <a:rPr lang="en-US" altLang="ko-KR" sz="2400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();</a:t>
            </a:r>
            <a:endParaRPr lang="en-US" altLang="ko-KR" sz="2000" dirty="0" smtClean="0">
              <a:effectLst/>
              <a:ea typeface="나눔고딕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2469735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1" y="0"/>
            <a:ext cx="8610600" cy="896938"/>
          </a:xfrm>
        </p:spPr>
        <p:txBody>
          <a:bodyPr/>
          <a:lstStyle/>
          <a:p>
            <a:r>
              <a:rPr lang="en-US" altLang="ko-KR" dirty="0" smtClean="0"/>
              <a:t>.</a:t>
            </a:r>
            <a:r>
              <a:rPr lang="en-US" altLang="ko-KR" dirty="0" err="1" smtClean="0"/>
              <a:t>innerWidth</a:t>
            </a:r>
            <a:r>
              <a:rPr lang="en-US" altLang="ko-KR" dirty="0" smtClean="0"/>
              <a:t>( 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8600" y="1420813"/>
            <a:ext cx="8610600" cy="4827587"/>
          </a:xfrm>
        </p:spPr>
        <p:txBody>
          <a:bodyPr/>
          <a:lstStyle/>
          <a:p>
            <a:r>
              <a:rPr lang="en-US" altLang="ko-KR" sz="2800" dirty="0">
                <a:effectLst/>
              </a:rPr>
              <a:t>Returns the inner width value (without border) for the first matched element. </a:t>
            </a:r>
            <a:endParaRPr lang="en-US" altLang="ko-KR" sz="2800" dirty="0" smtClean="0">
              <a:effectLst/>
            </a:endParaRPr>
          </a:p>
          <a:p>
            <a:r>
              <a:rPr lang="en-US" altLang="ko-KR" sz="2800" dirty="0" smtClean="0">
                <a:effectLst/>
              </a:rPr>
              <a:t>If </a:t>
            </a:r>
            <a:r>
              <a:rPr lang="en-US" altLang="ko-KR" sz="2800" dirty="0">
                <a:effectLst/>
              </a:rPr>
              <a:t>used on document, returns the document's</a:t>
            </a:r>
            <a:br>
              <a:rPr lang="en-US" altLang="ko-KR" sz="2800" dirty="0">
                <a:effectLst/>
              </a:rPr>
            </a:br>
            <a:r>
              <a:rPr lang="en-US" altLang="ko-KR" sz="2800" dirty="0">
                <a:effectLst/>
              </a:rPr>
              <a:t>Width (</a:t>
            </a:r>
            <a:r>
              <a:rPr lang="en-US" altLang="ko-KR" sz="2800" dirty="0" err="1">
                <a:effectLst/>
              </a:rPr>
              <a:t>innerWidth</a:t>
            </a:r>
            <a:r>
              <a:rPr lang="en-US" altLang="ko-KR" sz="2800" dirty="0" smtClean="0">
                <a:effectLst/>
              </a:rPr>
              <a:t>). </a:t>
            </a:r>
          </a:p>
          <a:p>
            <a:r>
              <a:rPr lang="en-US" altLang="ko-KR" sz="2800" dirty="0" smtClean="0">
                <a:effectLst/>
              </a:rPr>
              <a:t>If </a:t>
            </a:r>
            <a:r>
              <a:rPr lang="en-US" altLang="ko-KR" sz="2800" dirty="0">
                <a:effectLst/>
              </a:rPr>
              <a:t>used on window, returns the viewport's (window) </a:t>
            </a:r>
            <a:r>
              <a:rPr lang="en-US" altLang="ko-KR" sz="2800" dirty="0" smtClean="0">
                <a:effectLst/>
              </a:rPr>
              <a:t>width</a:t>
            </a:r>
            <a:r>
              <a:rPr lang="en-US" altLang="ko-KR" sz="28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28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Returns</a:t>
            </a:r>
          </a:p>
          <a:p>
            <a:pPr lvl="1"/>
            <a:r>
              <a:rPr lang="en-US" altLang="ko-KR" sz="2400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Number</a:t>
            </a:r>
          </a:p>
          <a:p>
            <a:r>
              <a:rPr lang="en-US" altLang="ko-KR" sz="2800" dirty="0" smtClean="0">
                <a:effectLst/>
                <a:ea typeface="나눔고딕" pitchFamily="50" charset="-127"/>
                <a:sym typeface="Wingdings" panose="05000000000000000000" pitchFamily="2" charset="2"/>
              </a:rPr>
              <a:t>Examples</a:t>
            </a:r>
          </a:p>
          <a:p>
            <a:pPr lvl="1"/>
            <a:r>
              <a:rPr lang="en-US" altLang="ko-KR" sz="2400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$(“#</a:t>
            </a:r>
            <a:r>
              <a:rPr lang="en-US" altLang="ko-KR" sz="2400" b="1" dirty="0" err="1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testdiv</a:t>
            </a:r>
            <a:r>
              <a:rPr lang="en-US" altLang="ko-KR" sz="2400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”).</a:t>
            </a:r>
            <a:r>
              <a:rPr lang="en-US" altLang="ko-KR" sz="2400" b="1" dirty="0" err="1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innerWidth</a:t>
            </a:r>
            <a:r>
              <a:rPr lang="en-US" altLang="ko-KR" sz="2400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();</a:t>
            </a:r>
            <a:endParaRPr lang="en-US" altLang="ko-KR" sz="2000" dirty="0" smtClean="0">
              <a:effectLst/>
              <a:ea typeface="나눔고딕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2469735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1" y="0"/>
            <a:ext cx="8610600" cy="896938"/>
          </a:xfrm>
        </p:spPr>
        <p:txBody>
          <a:bodyPr/>
          <a:lstStyle/>
          <a:p>
            <a:r>
              <a:rPr lang="en-US" altLang="ko-KR" dirty="0" smtClean="0"/>
              <a:t>.</a:t>
            </a:r>
            <a:r>
              <a:rPr lang="en-US" altLang="ko-KR" dirty="0" err="1" smtClean="0"/>
              <a:t>outerHeight</a:t>
            </a:r>
            <a:r>
              <a:rPr lang="en-US" altLang="ko-KR" dirty="0" smtClean="0"/>
              <a:t>( 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8600" y="1420813"/>
            <a:ext cx="8610600" cy="4827587"/>
          </a:xfrm>
        </p:spPr>
        <p:txBody>
          <a:bodyPr/>
          <a:lstStyle/>
          <a:p>
            <a:r>
              <a:rPr lang="en-US" altLang="ko-KR" sz="2800" dirty="0">
                <a:effectLst/>
              </a:rPr>
              <a:t>Returns the outer height value (including border) for the first matched element. </a:t>
            </a:r>
            <a:endParaRPr lang="en-US" altLang="ko-KR" sz="2800" dirty="0" smtClean="0">
              <a:effectLst/>
            </a:endParaRPr>
          </a:p>
          <a:p>
            <a:r>
              <a:rPr lang="en-US" altLang="ko-KR" sz="2800" dirty="0" smtClean="0">
                <a:effectLst/>
              </a:rPr>
              <a:t>Cannot </a:t>
            </a:r>
            <a:r>
              <a:rPr lang="en-US" altLang="ko-KR" sz="2800" dirty="0">
                <a:effectLst/>
              </a:rPr>
              <a:t>be used on document or window</a:t>
            </a:r>
            <a:r>
              <a:rPr lang="en-US" altLang="ko-KR" sz="2800" dirty="0" smtClean="0">
                <a:effectLst/>
              </a:rPr>
              <a:t>.</a:t>
            </a:r>
            <a:endParaRPr lang="en-US" altLang="ko-KR" sz="2800" dirty="0" smtClean="0">
              <a:effectLst/>
              <a:latin typeface="+mj-lt"/>
              <a:ea typeface="나눔고딕" pitchFamily="50" charset="-127"/>
              <a:sym typeface="Wingdings" panose="05000000000000000000" pitchFamily="2" charset="2"/>
            </a:endParaRPr>
          </a:p>
          <a:p>
            <a:r>
              <a:rPr lang="en-US" altLang="ko-KR" sz="28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Returns</a:t>
            </a:r>
          </a:p>
          <a:p>
            <a:pPr lvl="1"/>
            <a:r>
              <a:rPr lang="en-US" altLang="ko-KR" sz="2400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Number</a:t>
            </a:r>
          </a:p>
          <a:p>
            <a:r>
              <a:rPr lang="en-US" altLang="ko-KR" sz="2800" dirty="0" smtClean="0">
                <a:effectLst/>
                <a:ea typeface="나눔고딕" pitchFamily="50" charset="-127"/>
                <a:sym typeface="Wingdings" panose="05000000000000000000" pitchFamily="2" charset="2"/>
              </a:rPr>
              <a:t>Examples</a:t>
            </a:r>
          </a:p>
          <a:p>
            <a:pPr lvl="1"/>
            <a:r>
              <a:rPr lang="en-US" altLang="ko-KR" sz="2400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$(“#</a:t>
            </a:r>
            <a:r>
              <a:rPr lang="en-US" altLang="ko-KR" sz="2400" b="1" dirty="0" err="1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testdiv</a:t>
            </a:r>
            <a:r>
              <a:rPr lang="en-US" altLang="ko-KR" sz="2400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”).</a:t>
            </a:r>
            <a:r>
              <a:rPr lang="en-US" altLang="ko-KR" sz="2400" b="1" dirty="0" err="1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outerHeight</a:t>
            </a:r>
            <a:r>
              <a:rPr lang="en-US" altLang="ko-KR" sz="2400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();</a:t>
            </a:r>
            <a:endParaRPr lang="en-US" altLang="ko-KR" sz="2000" dirty="0" smtClean="0">
              <a:effectLst/>
              <a:ea typeface="나눔고딕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603800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1" y="0"/>
            <a:ext cx="8610600" cy="896938"/>
          </a:xfrm>
        </p:spPr>
        <p:txBody>
          <a:bodyPr/>
          <a:lstStyle/>
          <a:p>
            <a:r>
              <a:rPr lang="en-US" altLang="ko-KR" dirty="0" smtClean="0"/>
              <a:t>.</a:t>
            </a:r>
            <a:r>
              <a:rPr lang="en-US" altLang="ko-KR" dirty="0" err="1" smtClean="0"/>
              <a:t>outerWidth</a:t>
            </a:r>
            <a:r>
              <a:rPr lang="en-US" altLang="ko-KR" dirty="0" smtClean="0"/>
              <a:t>( 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8600" y="1420813"/>
            <a:ext cx="8610600" cy="4827587"/>
          </a:xfrm>
        </p:spPr>
        <p:txBody>
          <a:bodyPr/>
          <a:lstStyle/>
          <a:p>
            <a:r>
              <a:rPr lang="en-US" altLang="ko-KR" sz="2800" dirty="0">
                <a:effectLst/>
              </a:rPr>
              <a:t>Returns the outer width value (including border) for the first matched element. </a:t>
            </a:r>
            <a:endParaRPr lang="en-US" altLang="ko-KR" sz="2800" dirty="0" smtClean="0">
              <a:effectLst/>
            </a:endParaRPr>
          </a:p>
          <a:p>
            <a:r>
              <a:rPr lang="en-US" altLang="ko-KR" sz="2800" dirty="0" smtClean="0">
                <a:effectLst/>
              </a:rPr>
              <a:t>Cannot </a:t>
            </a:r>
            <a:r>
              <a:rPr lang="en-US" altLang="ko-KR" sz="2800" dirty="0">
                <a:effectLst/>
              </a:rPr>
              <a:t>be used on document or window</a:t>
            </a:r>
            <a:r>
              <a:rPr lang="en-US" altLang="ko-KR" sz="2800" dirty="0" smtClean="0">
                <a:effectLst/>
              </a:rPr>
              <a:t>.</a:t>
            </a:r>
            <a:endParaRPr lang="en-US" altLang="ko-KR" sz="2800" dirty="0" smtClean="0">
              <a:effectLst/>
              <a:latin typeface="+mj-lt"/>
              <a:ea typeface="나눔고딕" pitchFamily="50" charset="-127"/>
              <a:sym typeface="Wingdings" panose="05000000000000000000" pitchFamily="2" charset="2"/>
            </a:endParaRPr>
          </a:p>
          <a:p>
            <a:r>
              <a:rPr lang="en-US" altLang="ko-KR" sz="28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Returns</a:t>
            </a:r>
          </a:p>
          <a:p>
            <a:pPr lvl="1"/>
            <a:r>
              <a:rPr lang="en-US" altLang="ko-KR" sz="2400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Number</a:t>
            </a:r>
          </a:p>
          <a:p>
            <a:r>
              <a:rPr lang="en-US" altLang="ko-KR" sz="2800" dirty="0" smtClean="0">
                <a:effectLst/>
                <a:ea typeface="나눔고딕" pitchFamily="50" charset="-127"/>
                <a:sym typeface="Wingdings" panose="05000000000000000000" pitchFamily="2" charset="2"/>
              </a:rPr>
              <a:t>Examples</a:t>
            </a:r>
          </a:p>
          <a:p>
            <a:pPr lvl="1"/>
            <a:r>
              <a:rPr lang="en-US" altLang="ko-KR" sz="2400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$(“#</a:t>
            </a:r>
            <a:r>
              <a:rPr lang="en-US" altLang="ko-KR" sz="2400" b="1" dirty="0" err="1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testdiv</a:t>
            </a:r>
            <a:r>
              <a:rPr lang="en-US" altLang="ko-KR" sz="2400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”).</a:t>
            </a:r>
            <a:r>
              <a:rPr lang="en-US" altLang="ko-KR" sz="2400" b="1" dirty="0" err="1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outerWidth</a:t>
            </a:r>
            <a:r>
              <a:rPr lang="en-US" altLang="ko-KR" sz="2400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();</a:t>
            </a:r>
            <a:endParaRPr lang="en-US" altLang="ko-KR" sz="2000" dirty="0" smtClean="0">
              <a:effectLst/>
              <a:ea typeface="나눔고딕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603800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1" y="0"/>
            <a:ext cx="8610600" cy="896938"/>
          </a:xfrm>
        </p:spPr>
        <p:txBody>
          <a:bodyPr/>
          <a:lstStyle/>
          <a:p>
            <a:r>
              <a:rPr lang="en-US" altLang="ko-KR" dirty="0" smtClean="0"/>
              <a:t>.</a:t>
            </a:r>
            <a:r>
              <a:rPr lang="en-US" altLang="ko-KR" dirty="0" err="1" smtClean="0"/>
              <a:t>scrollLeft</a:t>
            </a:r>
            <a:r>
              <a:rPr lang="en-US" altLang="ko-KR" dirty="0" smtClean="0"/>
              <a:t>( 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8600" y="1420813"/>
            <a:ext cx="8610600" cy="4827587"/>
          </a:xfrm>
        </p:spPr>
        <p:txBody>
          <a:bodyPr/>
          <a:lstStyle/>
          <a:p>
            <a:r>
              <a:rPr lang="en-US" altLang="ko-KR" sz="2800" dirty="0">
                <a:effectLst/>
              </a:rPr>
              <a:t>Returns how many pixels the user has scrolled to the right (</a:t>
            </a:r>
            <a:r>
              <a:rPr lang="en-US" altLang="ko-KR" sz="2800" dirty="0" err="1">
                <a:effectLst/>
              </a:rPr>
              <a:t>scrollLeft</a:t>
            </a:r>
            <a:r>
              <a:rPr lang="en-US" altLang="ko-KR" sz="2800" dirty="0">
                <a:effectLst/>
              </a:rPr>
              <a:t>). </a:t>
            </a:r>
            <a:endParaRPr lang="en-US" altLang="ko-KR" sz="2800" dirty="0" smtClean="0">
              <a:effectLst/>
            </a:endParaRPr>
          </a:p>
          <a:p>
            <a:r>
              <a:rPr lang="en-US" altLang="ko-KR" sz="2800" dirty="0" smtClean="0">
                <a:effectLst/>
              </a:rPr>
              <a:t>Works </a:t>
            </a:r>
            <a:r>
              <a:rPr lang="en-US" altLang="ko-KR" sz="2800" dirty="0">
                <a:effectLst/>
              </a:rPr>
              <a:t>on containers with overflow: auto and</a:t>
            </a:r>
            <a:br>
              <a:rPr lang="en-US" altLang="ko-KR" sz="2800" dirty="0">
                <a:effectLst/>
              </a:rPr>
            </a:br>
            <a:r>
              <a:rPr lang="en-US" altLang="ko-KR" sz="2800" dirty="0" smtClean="0">
                <a:effectLst/>
              </a:rPr>
              <a:t>window/document</a:t>
            </a:r>
            <a:r>
              <a:rPr lang="en-US" altLang="ko-KR" sz="28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28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Returns</a:t>
            </a:r>
          </a:p>
          <a:p>
            <a:pPr lvl="1"/>
            <a:r>
              <a:rPr lang="en-US" altLang="ko-KR" sz="2400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Number</a:t>
            </a:r>
          </a:p>
          <a:p>
            <a:r>
              <a:rPr lang="en-US" altLang="ko-KR" sz="2800" dirty="0" smtClean="0">
                <a:effectLst/>
                <a:ea typeface="나눔고딕" pitchFamily="50" charset="-127"/>
                <a:sym typeface="Wingdings" panose="05000000000000000000" pitchFamily="2" charset="2"/>
              </a:rPr>
              <a:t>Examples</a:t>
            </a:r>
          </a:p>
          <a:p>
            <a:pPr lvl="1"/>
            <a:r>
              <a:rPr lang="en-US" altLang="ko-KR" sz="2400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$(“#</a:t>
            </a:r>
            <a:r>
              <a:rPr lang="en-US" altLang="ko-KR" sz="2400" b="1" dirty="0" err="1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testdiv</a:t>
            </a:r>
            <a:r>
              <a:rPr lang="en-US" altLang="ko-KR" sz="2400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”).</a:t>
            </a:r>
            <a:r>
              <a:rPr lang="en-US" altLang="ko-KR" sz="2400" b="1" dirty="0" err="1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scrollLeft</a:t>
            </a:r>
            <a:r>
              <a:rPr lang="en-US" altLang="ko-KR" sz="2400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();</a:t>
            </a:r>
            <a:endParaRPr lang="en-US" altLang="ko-KR" sz="2000" dirty="0" smtClean="0">
              <a:effectLst/>
              <a:ea typeface="나눔고딕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7652165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1" y="0"/>
            <a:ext cx="8610600" cy="896938"/>
          </a:xfrm>
        </p:spPr>
        <p:txBody>
          <a:bodyPr/>
          <a:lstStyle/>
          <a:p>
            <a:r>
              <a:rPr lang="en-US" altLang="ko-KR" dirty="0" smtClean="0"/>
              <a:t>.</a:t>
            </a:r>
            <a:r>
              <a:rPr lang="en-US" altLang="ko-KR" dirty="0" err="1" smtClean="0"/>
              <a:t>scrollTop</a:t>
            </a:r>
            <a:r>
              <a:rPr lang="en-US" altLang="ko-KR" dirty="0" smtClean="0"/>
              <a:t>( 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8600" y="1420813"/>
            <a:ext cx="8610600" cy="4827587"/>
          </a:xfrm>
        </p:spPr>
        <p:txBody>
          <a:bodyPr/>
          <a:lstStyle/>
          <a:p>
            <a:r>
              <a:rPr lang="en-US" altLang="ko-KR" sz="2800" dirty="0">
                <a:effectLst/>
              </a:rPr>
              <a:t>Returns how many pixels the user has scrolled to the bottom (</a:t>
            </a:r>
            <a:r>
              <a:rPr lang="en-US" altLang="ko-KR" sz="2800" dirty="0" err="1">
                <a:effectLst/>
              </a:rPr>
              <a:t>scrollTop</a:t>
            </a:r>
            <a:r>
              <a:rPr lang="en-US" altLang="ko-KR" sz="2800" dirty="0">
                <a:effectLst/>
              </a:rPr>
              <a:t>). </a:t>
            </a:r>
            <a:endParaRPr lang="en-US" altLang="ko-KR" sz="2800" dirty="0" smtClean="0">
              <a:effectLst/>
            </a:endParaRPr>
          </a:p>
          <a:p>
            <a:r>
              <a:rPr lang="en-US" altLang="ko-KR" sz="2800" dirty="0" smtClean="0">
                <a:effectLst/>
              </a:rPr>
              <a:t>Works </a:t>
            </a:r>
            <a:r>
              <a:rPr lang="en-US" altLang="ko-KR" sz="2800" dirty="0">
                <a:effectLst/>
              </a:rPr>
              <a:t>on containers with overflow: auto and</a:t>
            </a:r>
            <a:br>
              <a:rPr lang="en-US" altLang="ko-KR" sz="2800" dirty="0">
                <a:effectLst/>
              </a:rPr>
            </a:br>
            <a:r>
              <a:rPr lang="en-US" altLang="ko-KR" sz="2800" dirty="0">
                <a:effectLst/>
              </a:rPr>
              <a:t>window/document</a:t>
            </a:r>
            <a:r>
              <a:rPr lang="en-US" altLang="ko-KR" sz="2800" dirty="0" smtClean="0">
                <a:effectLst/>
              </a:rPr>
              <a:t>.</a:t>
            </a:r>
            <a:endParaRPr lang="en-US" altLang="ko-KR" sz="2800" dirty="0" smtClean="0">
              <a:effectLst/>
              <a:latin typeface="+mj-lt"/>
              <a:ea typeface="나눔고딕" pitchFamily="50" charset="-127"/>
              <a:sym typeface="Wingdings" panose="05000000000000000000" pitchFamily="2" charset="2"/>
            </a:endParaRPr>
          </a:p>
          <a:p>
            <a:r>
              <a:rPr lang="en-US" altLang="ko-KR" sz="28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Returns</a:t>
            </a:r>
          </a:p>
          <a:p>
            <a:pPr lvl="1"/>
            <a:r>
              <a:rPr lang="en-US" altLang="ko-KR" sz="2400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Number</a:t>
            </a:r>
          </a:p>
          <a:p>
            <a:r>
              <a:rPr lang="en-US" altLang="ko-KR" sz="2800" dirty="0" smtClean="0">
                <a:effectLst/>
                <a:ea typeface="나눔고딕" pitchFamily="50" charset="-127"/>
                <a:sym typeface="Wingdings" panose="05000000000000000000" pitchFamily="2" charset="2"/>
              </a:rPr>
              <a:t>Examples</a:t>
            </a:r>
          </a:p>
          <a:p>
            <a:pPr lvl="1"/>
            <a:r>
              <a:rPr lang="en-US" altLang="ko-KR" sz="2400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$(“#</a:t>
            </a:r>
            <a:r>
              <a:rPr lang="en-US" altLang="ko-KR" sz="2400" b="1" dirty="0" err="1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testdiv</a:t>
            </a:r>
            <a:r>
              <a:rPr lang="en-US" altLang="ko-KR" sz="2400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”).</a:t>
            </a:r>
            <a:r>
              <a:rPr lang="en-US" altLang="ko-KR" sz="2400" b="1" dirty="0" err="1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scrollTop</a:t>
            </a:r>
            <a:r>
              <a:rPr lang="en-US" altLang="ko-KR" sz="2400" b="1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();</a:t>
            </a:r>
            <a:endParaRPr lang="en-US" altLang="ko-KR" sz="2000" dirty="0" smtClean="0">
              <a:effectLst/>
              <a:ea typeface="나눔고딕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5330891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1" y="0"/>
            <a:ext cx="8610600" cy="896938"/>
          </a:xfrm>
        </p:spPr>
        <p:txBody>
          <a:bodyPr/>
          <a:lstStyle/>
          <a:p>
            <a:r>
              <a:rPr lang="en-US" altLang="ko-KR" dirty="0" smtClean="0"/>
              <a:t>.offset( 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8600" y="1420813"/>
            <a:ext cx="8610600" cy="4827587"/>
          </a:xfrm>
        </p:spPr>
        <p:txBody>
          <a:bodyPr/>
          <a:lstStyle/>
          <a:p>
            <a:r>
              <a:rPr lang="en-US" altLang="ko-KR" sz="28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Access a style property on the first matched element. </a:t>
            </a:r>
          </a:p>
          <a:p>
            <a:r>
              <a:rPr lang="en-US" altLang="ko-KR" sz="28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Makes it easy to retrieve a style property value from the first matched element. .</a:t>
            </a:r>
          </a:p>
          <a:p>
            <a:r>
              <a:rPr lang="en-US" altLang="ko-KR" sz="28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Returns</a:t>
            </a:r>
          </a:p>
          <a:p>
            <a:pPr lvl="1"/>
            <a:r>
              <a:rPr lang="en-US" altLang="ko-KR" sz="2400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String</a:t>
            </a:r>
          </a:p>
          <a:p>
            <a:r>
              <a:rPr lang="en-US" altLang="ko-KR" sz="2800" dirty="0" smtClean="0">
                <a:effectLst/>
                <a:ea typeface="나눔고딕" pitchFamily="50" charset="-127"/>
                <a:sym typeface="Wingdings" panose="05000000000000000000" pitchFamily="2" charset="2"/>
              </a:rPr>
              <a:t>Examples</a:t>
            </a:r>
          </a:p>
          <a:p>
            <a:pPr lvl="1"/>
            <a:r>
              <a:rPr lang="en-US" altLang="ko-KR" sz="2400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$(“p”).</a:t>
            </a:r>
            <a:r>
              <a:rPr lang="en-US" altLang="ko-KR" sz="2400" b="1" dirty="0" err="1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css</a:t>
            </a:r>
            <a:r>
              <a:rPr lang="en-US" altLang="ko-KR" sz="2400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(“color”);</a:t>
            </a:r>
            <a:endParaRPr lang="en-US" altLang="ko-KR" sz="2000" dirty="0" smtClean="0">
              <a:effectLst/>
              <a:ea typeface="나눔고딕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5330891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0"/>
            <a:ext cx="8610600" cy="896938"/>
          </a:xfrm>
        </p:spPr>
        <p:txBody>
          <a:bodyPr/>
          <a:lstStyle/>
          <a:p>
            <a:r>
              <a:rPr lang="en-US" dirty="0" err="1" smtClean="0"/>
              <a:t>jQuery’s</a:t>
            </a:r>
            <a:r>
              <a:rPr lang="en-US" dirty="0" smtClean="0"/>
              <a:t>  9 Categories</a:t>
            </a:r>
            <a:endParaRPr lang="en-US" dirty="0"/>
          </a:p>
        </p:txBody>
      </p:sp>
      <p:sp>
        <p:nvSpPr>
          <p:cNvPr id="6" name="Round Diagonal Corner Rectangle 5"/>
          <p:cNvSpPr/>
          <p:nvPr/>
        </p:nvSpPr>
        <p:spPr bwMode="auto">
          <a:xfrm>
            <a:off x="1219200" y="1752600"/>
            <a:ext cx="1981200" cy="914400"/>
          </a:xfrm>
          <a:prstGeom prst="round2Diag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  <a:ea typeface="굴림" pitchFamily="50" charset="-127"/>
              </a:rPr>
              <a:t>Core</a:t>
            </a:r>
          </a:p>
        </p:txBody>
      </p:sp>
      <p:sp>
        <p:nvSpPr>
          <p:cNvPr id="7" name="Round Diagonal Corner Rectangle 6"/>
          <p:cNvSpPr/>
          <p:nvPr/>
        </p:nvSpPr>
        <p:spPr bwMode="auto">
          <a:xfrm>
            <a:off x="3657600" y="1752600"/>
            <a:ext cx="1981200" cy="914400"/>
          </a:xfrm>
          <a:prstGeom prst="round2Diag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dirty="0" smtClean="0">
                <a:solidFill>
                  <a:srgbClr val="FF0000"/>
                </a:solidFill>
                <a:latin typeface="Verdana" pitchFamily="34" charset="0"/>
                <a:ea typeface="굴림" pitchFamily="50" charset="-127"/>
              </a:rPr>
              <a:t>Selectors</a:t>
            </a:r>
            <a:endParaRPr kumimoji="1" lang="en-US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8" name="Round Diagonal Corner Rectangle 7"/>
          <p:cNvSpPr/>
          <p:nvPr/>
        </p:nvSpPr>
        <p:spPr bwMode="auto">
          <a:xfrm>
            <a:off x="6096000" y="1752600"/>
            <a:ext cx="1981200" cy="914400"/>
          </a:xfrm>
          <a:prstGeom prst="round2Diag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500" b="1" dirty="0" smtClean="0">
                <a:solidFill>
                  <a:srgbClr val="FF0000"/>
                </a:solidFill>
                <a:latin typeface="Verdana" pitchFamily="34" charset="0"/>
                <a:ea typeface="굴림" pitchFamily="50" charset="-127"/>
              </a:rPr>
              <a:t>Attributes/CSS</a:t>
            </a:r>
            <a:endParaRPr kumimoji="1" lang="en-US" sz="15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9" name="Round Diagonal Corner Rectangle 8"/>
          <p:cNvSpPr/>
          <p:nvPr/>
        </p:nvSpPr>
        <p:spPr bwMode="auto">
          <a:xfrm>
            <a:off x="1219200" y="3200400"/>
            <a:ext cx="1981200" cy="914400"/>
          </a:xfrm>
          <a:prstGeom prst="round2Diag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b="1" dirty="0" smtClean="0">
                <a:solidFill>
                  <a:srgbClr val="FF0000"/>
                </a:solidFill>
                <a:latin typeface="Verdana" pitchFamily="34" charset="0"/>
                <a:ea typeface="굴림" pitchFamily="50" charset="-127"/>
              </a:rPr>
              <a:t>Manipulation</a:t>
            </a:r>
            <a:endParaRPr kumimoji="1" lang="en-US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10" name="Round Diagonal Corner Rectangle 9"/>
          <p:cNvSpPr/>
          <p:nvPr/>
        </p:nvSpPr>
        <p:spPr bwMode="auto">
          <a:xfrm>
            <a:off x="3657600" y="3200400"/>
            <a:ext cx="1981200" cy="914400"/>
          </a:xfrm>
          <a:prstGeom prst="round2Diag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1" dirty="0" smtClean="0">
                <a:solidFill>
                  <a:srgbClr val="FF0000"/>
                </a:solidFill>
                <a:latin typeface="Verdana" pitchFamily="34" charset="0"/>
                <a:ea typeface="굴림" pitchFamily="50" charset="-127"/>
              </a:rPr>
              <a:t>Traversing</a:t>
            </a:r>
            <a:endParaRPr kumimoji="1" lang="en-US" sz="20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11" name="Round Diagonal Corner Rectangle 10"/>
          <p:cNvSpPr/>
          <p:nvPr/>
        </p:nvSpPr>
        <p:spPr bwMode="auto">
          <a:xfrm>
            <a:off x="6096000" y="3200400"/>
            <a:ext cx="1981200" cy="914400"/>
          </a:xfrm>
          <a:prstGeom prst="round2Diag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b="1" dirty="0" smtClean="0">
                <a:solidFill>
                  <a:srgbClr val="FF0000"/>
                </a:solidFill>
                <a:latin typeface="Verdana" pitchFamily="34" charset="0"/>
                <a:ea typeface="굴림" pitchFamily="50" charset="-127"/>
              </a:rPr>
              <a:t>Events</a:t>
            </a:r>
            <a:endParaRPr kumimoji="1" lang="en-US" sz="2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12" name="Round Diagonal Corner Rectangle 11"/>
          <p:cNvSpPr/>
          <p:nvPr/>
        </p:nvSpPr>
        <p:spPr bwMode="auto">
          <a:xfrm>
            <a:off x="1219200" y="4572000"/>
            <a:ext cx="1981200" cy="914400"/>
          </a:xfrm>
          <a:prstGeom prst="round2Diag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b="1" dirty="0" smtClean="0">
                <a:solidFill>
                  <a:srgbClr val="FF0000"/>
                </a:solidFill>
                <a:latin typeface="Verdana" pitchFamily="34" charset="0"/>
                <a:ea typeface="굴림" pitchFamily="50" charset="-127"/>
              </a:rPr>
              <a:t>Effects</a:t>
            </a:r>
            <a:endParaRPr kumimoji="1" lang="en-US" sz="2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13" name="Round Diagonal Corner Rectangle 12"/>
          <p:cNvSpPr/>
          <p:nvPr/>
        </p:nvSpPr>
        <p:spPr bwMode="auto">
          <a:xfrm>
            <a:off x="3657600" y="4572000"/>
            <a:ext cx="1981200" cy="914400"/>
          </a:xfrm>
          <a:prstGeom prst="round2Diag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b="1" dirty="0" smtClean="0">
                <a:solidFill>
                  <a:srgbClr val="FF0000"/>
                </a:solidFill>
                <a:latin typeface="Verdana" pitchFamily="34" charset="0"/>
                <a:ea typeface="굴림" pitchFamily="50" charset="-127"/>
              </a:rPr>
              <a:t>UI</a:t>
            </a:r>
            <a:endParaRPr kumimoji="1" lang="en-US" sz="2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14" name="Round Diagonal Corner Rectangle 13"/>
          <p:cNvSpPr/>
          <p:nvPr/>
        </p:nvSpPr>
        <p:spPr bwMode="auto">
          <a:xfrm>
            <a:off x="6096000" y="4572000"/>
            <a:ext cx="1981200" cy="914400"/>
          </a:xfrm>
          <a:prstGeom prst="round2Diag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b="1" dirty="0" smtClean="0">
                <a:solidFill>
                  <a:srgbClr val="FF0000"/>
                </a:solidFill>
                <a:latin typeface="Verdana" pitchFamily="34" charset="0"/>
                <a:ea typeface="굴림" pitchFamily="50" charset="-127"/>
              </a:rPr>
              <a:t>Ajax</a:t>
            </a:r>
            <a:endParaRPr kumimoji="1" lang="en-US" sz="2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1" y="0"/>
            <a:ext cx="8610600" cy="896938"/>
          </a:xfrm>
        </p:spPr>
        <p:txBody>
          <a:bodyPr/>
          <a:lstStyle/>
          <a:p>
            <a:r>
              <a:rPr lang="en-US" altLang="ko-KR" dirty="0" smtClean="0"/>
              <a:t>.offset( 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8600" y="1420813"/>
            <a:ext cx="8610600" cy="4827587"/>
          </a:xfrm>
        </p:spPr>
        <p:txBody>
          <a:bodyPr/>
          <a:lstStyle/>
          <a:p>
            <a:r>
              <a:rPr lang="en-US" altLang="ko-KR" sz="28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Access a style property on the first matched element. </a:t>
            </a:r>
          </a:p>
          <a:p>
            <a:r>
              <a:rPr lang="en-US" altLang="ko-KR" sz="28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Makes it easy to retrieve a style property value from the first matched element. .</a:t>
            </a:r>
          </a:p>
          <a:p>
            <a:r>
              <a:rPr lang="en-US" altLang="ko-KR" sz="28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Returns</a:t>
            </a:r>
          </a:p>
          <a:p>
            <a:pPr lvl="1"/>
            <a:r>
              <a:rPr lang="en-US" altLang="ko-KR" sz="2400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String</a:t>
            </a:r>
          </a:p>
          <a:p>
            <a:r>
              <a:rPr lang="en-US" altLang="ko-KR" sz="2800" dirty="0" smtClean="0">
                <a:effectLst/>
                <a:ea typeface="나눔고딕" pitchFamily="50" charset="-127"/>
                <a:sym typeface="Wingdings" panose="05000000000000000000" pitchFamily="2" charset="2"/>
              </a:rPr>
              <a:t>Examples</a:t>
            </a:r>
          </a:p>
          <a:p>
            <a:pPr lvl="1"/>
            <a:r>
              <a:rPr lang="en-US" altLang="ko-KR" sz="2400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$(“p”).</a:t>
            </a:r>
            <a:r>
              <a:rPr lang="en-US" altLang="ko-KR" sz="2400" b="1" dirty="0" err="1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css</a:t>
            </a:r>
            <a:r>
              <a:rPr lang="en-US" altLang="ko-KR" sz="2400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(“color”);</a:t>
            </a:r>
            <a:endParaRPr lang="en-US" altLang="ko-KR" sz="2000" dirty="0" smtClean="0">
              <a:effectLst/>
              <a:ea typeface="나눔고딕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7631956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896938"/>
          </a:xfrm>
        </p:spPr>
        <p:txBody>
          <a:bodyPr/>
          <a:lstStyle/>
          <a:p>
            <a:r>
              <a:rPr lang="en-US" dirty="0" smtClean="0"/>
              <a:t>Lab : Simple Code with 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Browsers</a:t>
            </a:r>
          </a:p>
          <a:p>
            <a:pPr lvl="1"/>
            <a:r>
              <a:rPr lang="en-US" dirty="0" smtClean="0"/>
              <a:t>IE11, Firefox, Google Chrome, Opera, Safari</a:t>
            </a:r>
          </a:p>
          <a:p>
            <a:r>
              <a:rPr lang="en-US" dirty="0" smtClean="0"/>
              <a:t>Text Editors</a:t>
            </a:r>
          </a:p>
          <a:p>
            <a:pPr lvl="1"/>
            <a:r>
              <a:rPr lang="en-US" altLang="ko-KR" dirty="0"/>
              <a:t>Sublime Text, Notepad++, </a:t>
            </a:r>
            <a:r>
              <a:rPr lang="en-US" altLang="ko-KR" dirty="0" err="1"/>
              <a:t>Editplus</a:t>
            </a:r>
            <a:endParaRPr lang="en-US" altLang="ko-KR" dirty="0"/>
          </a:p>
          <a:p>
            <a:r>
              <a:rPr lang="en-US" dirty="0" smtClean="0"/>
              <a:t>Files</a:t>
            </a:r>
          </a:p>
          <a:p>
            <a:pPr lvl="1"/>
            <a:r>
              <a:rPr lang="en-US" sz="2400" dirty="0" smtClean="0"/>
              <a:t>helloworld1.html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896938"/>
          </a:xfrm>
        </p:spPr>
        <p:txBody>
          <a:bodyPr/>
          <a:lstStyle/>
          <a:p>
            <a:r>
              <a:rPr lang="en-US" dirty="0" smtClean="0"/>
              <a:t>Lab : helloworld1.html</a:t>
            </a:r>
            <a:endParaRPr lang="en-US" dirty="0"/>
          </a:p>
        </p:txBody>
      </p:sp>
      <p:pic>
        <p:nvPicPr>
          <p:cNvPr id="5" name="Content Placeholder 4" descr="3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" y="1633588"/>
            <a:ext cx="8610600" cy="4097237"/>
          </a:xfr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896938"/>
          </a:xfrm>
        </p:spPr>
        <p:txBody>
          <a:bodyPr/>
          <a:lstStyle/>
          <a:p>
            <a:r>
              <a:rPr lang="en-US" dirty="0" smtClean="0"/>
              <a:t>Lab : Result</a:t>
            </a:r>
            <a:endParaRPr lang="en-US" dirty="0"/>
          </a:p>
        </p:txBody>
      </p:sp>
      <p:pic>
        <p:nvPicPr>
          <p:cNvPr id="6" name="Content Placeholder 5" descr="4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86513" y="1268413"/>
            <a:ext cx="5294773" cy="4827587"/>
          </a:xfr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0"/>
            <a:ext cx="8610600" cy="896938"/>
          </a:xfrm>
        </p:spPr>
        <p:txBody>
          <a:bodyPr/>
          <a:lstStyle/>
          <a:p>
            <a:r>
              <a:rPr lang="en-US" dirty="0" smtClean="0"/>
              <a:t>Web</a:t>
            </a:r>
            <a:r>
              <a:rPr lang="ko-KR" altLang="en-US" dirty="0" smtClean="0"/>
              <a:t>의 현황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effectLst/>
              </a:rPr>
              <a:t>Web Page</a:t>
            </a:r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</a:rPr>
              <a:t>와 사용자간의 원활한 소통 필요</a:t>
            </a:r>
            <a:endParaRPr lang="en-US" altLang="ko-KR" dirty="0" smtClean="0">
              <a:effectLst/>
              <a:latin typeface="나눔고딕" pitchFamily="50" charset="-127"/>
              <a:ea typeface="나눔고딕" pitchFamily="50" charset="-127"/>
            </a:endParaRPr>
          </a:p>
          <a:p>
            <a:r>
              <a:rPr lang="en-US" dirty="0" smtClean="0">
                <a:effectLst/>
              </a:rPr>
              <a:t>Web 2.0, Ajax, RWA, RIA</a:t>
            </a:r>
          </a:p>
          <a:p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</a:rPr>
              <a:t>새로운</a:t>
            </a:r>
            <a:r>
              <a:rPr lang="ko-KR" altLang="en-US" dirty="0" smtClean="0">
                <a:effectLst/>
              </a:rPr>
              <a:t> </a:t>
            </a:r>
            <a:r>
              <a:rPr lang="en-US" altLang="ko-KR" dirty="0" smtClean="0">
                <a:effectLst/>
              </a:rPr>
              <a:t>UX, UI </a:t>
            </a:r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</a:rPr>
              <a:t>의 필요</a:t>
            </a:r>
            <a:endParaRPr lang="en-US" altLang="ko-KR" dirty="0" smtClean="0">
              <a:effectLst/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</a:rPr>
              <a:t>많은 </a:t>
            </a:r>
            <a:r>
              <a:rPr lang="en-US" altLang="ko-KR" dirty="0" smtClean="0">
                <a:effectLst/>
              </a:rPr>
              <a:t>Code</a:t>
            </a:r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</a:rPr>
              <a:t>복잡한 </a:t>
            </a:r>
            <a:r>
              <a:rPr lang="en-US" altLang="ko-KR" dirty="0" smtClean="0">
                <a:effectLst/>
              </a:rPr>
              <a:t>Code</a:t>
            </a:r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en-US" altLang="ko-KR" dirty="0" smtClean="0">
                <a:effectLst/>
              </a:rPr>
              <a:t>Cross Browsing</a:t>
            </a:r>
            <a:endParaRPr lang="en-US" altLang="en-US" dirty="0" smtClean="0">
              <a:effectLst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838200" y="1905000"/>
            <a:ext cx="7620000" cy="1524000"/>
          </a:xfrm>
          <a:solidFill>
            <a:schemeClr val="bg1">
              <a:alpha val="0"/>
            </a:schemeClr>
          </a:solidFill>
          <a:ln>
            <a:noFill/>
          </a:ln>
        </p:spPr>
        <p:txBody>
          <a:bodyPr/>
          <a:lstStyle/>
          <a:p>
            <a:r>
              <a:rPr lang="en-US" sz="4400" b="1" dirty="0" smtClean="0">
                <a:solidFill>
                  <a:srgbClr val="FF0000"/>
                </a:solidFill>
                <a:latin typeface="Verdana" pitchFamily="34" charset="0"/>
              </a:rPr>
              <a:t>Core API</a:t>
            </a:r>
            <a:endParaRPr lang="en-US" sz="4400" b="1" dirty="0">
              <a:solidFill>
                <a:srgbClr val="FF0000"/>
              </a:solidFill>
              <a:latin typeface="Verdana" pitchFamily="34" charset="0"/>
            </a:endParaRPr>
          </a:p>
        </p:txBody>
      </p:sp>
      <p:pic>
        <p:nvPicPr>
          <p:cNvPr id="5" name="Picture 4" descr="jquery-logo-930x46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00400" y="2819400"/>
            <a:ext cx="2834646" cy="1417323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1" y="0"/>
            <a:ext cx="8610600" cy="896938"/>
          </a:xfrm>
        </p:spPr>
        <p:txBody>
          <a:bodyPr/>
          <a:lstStyle/>
          <a:p>
            <a:r>
              <a:rPr lang="en-US" altLang="ko-KR" dirty="0" smtClean="0"/>
              <a:t>jQuery ready ()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8600" y="1192213"/>
            <a:ext cx="8610600" cy="4827587"/>
          </a:xfrm>
        </p:spPr>
        <p:txBody>
          <a:bodyPr/>
          <a:lstStyle/>
          <a:p>
            <a:r>
              <a:rPr lang="en-US" altLang="ko-KR" b="1" dirty="0" err="1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window.onload</a:t>
            </a:r>
            <a:r>
              <a:rPr lang="en-US" altLang="ko-KR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 = function(){}</a:t>
            </a:r>
          </a:p>
          <a:p>
            <a:pPr lvl="1"/>
            <a:r>
              <a:rPr lang="en-US" altLang="ko-KR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HTML DOM loading </a:t>
            </a:r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  <a:sym typeface="Wingdings" panose="05000000000000000000" pitchFamily="2" charset="2"/>
              </a:rPr>
              <a:t>후 실행할 </a:t>
            </a:r>
            <a:r>
              <a:rPr lang="en-US" altLang="ko-KR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callback</a:t>
            </a:r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  <a:sym typeface="Wingdings" panose="05000000000000000000" pitchFamily="2" charset="2"/>
              </a:rPr>
              <a:t>함수</a:t>
            </a:r>
            <a:endParaRPr lang="en-US" altLang="ko-KR" dirty="0" smtClean="0">
              <a:effectLst/>
              <a:latin typeface="나눔고딕" pitchFamily="50" charset="-127"/>
              <a:ea typeface="나눔고딕" pitchFamily="50" charset="-127"/>
              <a:sym typeface="Wingdings" panose="05000000000000000000" pitchFamily="2" charset="2"/>
            </a:endParaRPr>
          </a:p>
          <a:p>
            <a:r>
              <a:rPr lang="en-US" altLang="ko-KR" b="1" dirty="0" err="1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jQuery</a:t>
            </a:r>
            <a:r>
              <a:rPr lang="en-US" altLang="ko-KR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(function()) </a:t>
            </a:r>
            <a:endParaRPr lang="en-US" altLang="ko-KR" dirty="0" smtClean="0">
              <a:effectLst/>
              <a:ea typeface="나눔고딕" pitchFamily="50" charset="-127"/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HTML DOM loading </a:t>
            </a:r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  <a:sym typeface="Wingdings" panose="05000000000000000000" pitchFamily="2" charset="2"/>
              </a:rPr>
              <a:t>후 </a:t>
            </a:r>
            <a:r>
              <a:rPr lang="en-US" altLang="ko-KR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images loading </a:t>
            </a:r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  <a:sym typeface="Wingdings" panose="05000000000000000000" pitchFamily="2" charset="2"/>
              </a:rPr>
              <a:t>전 실행할 </a:t>
            </a:r>
            <a:r>
              <a:rPr lang="en-US" altLang="ko-KR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callback</a:t>
            </a:r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  <a:sym typeface="Wingdings" panose="05000000000000000000" pitchFamily="2" charset="2"/>
              </a:rPr>
              <a:t>함수</a:t>
            </a:r>
            <a:endParaRPr lang="en-US" altLang="ko-KR" dirty="0" smtClean="0">
              <a:effectLst/>
              <a:latin typeface="나눔고딕" pitchFamily="50" charset="-127"/>
              <a:ea typeface="나눔고딕" pitchFamily="50" charset="-127"/>
              <a:sym typeface="Wingdings" panose="05000000000000000000" pitchFamily="2" charset="2"/>
            </a:endParaRPr>
          </a:p>
          <a:p>
            <a:endParaRPr lang="ko-KR" altLang="en-US" dirty="0">
              <a:effectLst/>
              <a:latin typeface="나눔고딕" pitchFamily="50" charset="-127"/>
              <a:ea typeface="나눔고딕" pitchFamily="50" charset="-127"/>
              <a:sym typeface="Wingdings" panose="05000000000000000000" pitchFamily="2" charset="2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1219200" y="3733800"/>
            <a:ext cx="6324600" cy="2845257"/>
          </a:xfrm>
          <a:prstGeom prst="rect">
            <a:avLst/>
          </a:prstGeom>
          <a:noFill/>
          <a:ln w="25400" algn="ctr">
            <a:noFill/>
            <a:prstDash val="sysDot"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8673927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1" y="0"/>
            <a:ext cx="8610600" cy="896938"/>
          </a:xfrm>
        </p:spPr>
        <p:txBody>
          <a:bodyPr/>
          <a:lstStyle/>
          <a:p>
            <a:r>
              <a:rPr lang="en-US" altLang="ko-KR" dirty="0" smtClean="0"/>
              <a:t>ready handler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8600" y="1420813"/>
            <a:ext cx="8610600" cy="4827587"/>
          </a:xfrm>
        </p:spPr>
        <p:txBody>
          <a:bodyPr/>
          <a:lstStyle/>
          <a:p>
            <a:r>
              <a:rPr lang="en-US" altLang="ko-KR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Script</a:t>
            </a:r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DOM</a:t>
            </a:r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  <a:sym typeface="Wingdings" panose="05000000000000000000" pitchFamily="2" charset="2"/>
              </a:rPr>
              <a:t>요소가 준비될 때까지 실행을 기다린다</a:t>
            </a:r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b="1" dirty="0" err="1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window.onload</a:t>
            </a:r>
            <a:r>
              <a:rPr lang="en-US" altLang="ko-KR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와 동일</a:t>
            </a:r>
            <a:endParaRPr lang="en-US" altLang="ko-KR" dirty="0" smtClean="0">
              <a:effectLst/>
              <a:latin typeface="+mj-lt"/>
              <a:ea typeface="나눔고딕" pitchFamily="50" charset="-127"/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  <a:sym typeface="Wingdings" panose="05000000000000000000" pitchFamily="2" charset="2"/>
              </a:rPr>
              <a:t>이미지를 포함하여 모두 </a:t>
            </a:r>
            <a:r>
              <a:rPr lang="en-US" altLang="ko-KR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load</a:t>
            </a:r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  <a:sym typeface="Wingdings" panose="05000000000000000000" pitchFamily="2" charset="2"/>
              </a:rPr>
              <a:t>될 때까지 기다린다</a:t>
            </a:r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  <a:sym typeface="Wingdings" panose="05000000000000000000" pitchFamily="2" charset="2"/>
              </a:rPr>
              <a:t>따라서 </a:t>
            </a:r>
            <a:r>
              <a:rPr lang="en-US" altLang="ko-KR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script</a:t>
            </a:r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  <a:sym typeface="Wingdings" panose="05000000000000000000" pitchFamily="2" charset="2"/>
              </a:rPr>
              <a:t>실행이 늦어진다</a:t>
            </a:r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ready</a:t>
            </a:r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handler</a:t>
            </a:r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DOM</a:t>
            </a:r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tree</a:t>
            </a:r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  <a:sym typeface="Wingdings" panose="05000000000000000000" pitchFamily="2" charset="2"/>
              </a:rPr>
              <a:t>가 만들어질 때까지만 기다린다</a:t>
            </a:r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jQuery</a:t>
            </a:r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  <a:sym typeface="Wingdings" panose="05000000000000000000" pitchFamily="2" charset="2"/>
              </a:rPr>
              <a:t>는 개발자가 이러한 모든 작업에 대해 신경쓰지 않도록 한다</a:t>
            </a:r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  <a:sym typeface="Wingdings" panose="05000000000000000000" pitchFamily="2" charset="2"/>
              </a:rPr>
              <a:t>.</a:t>
            </a:r>
            <a:endParaRPr lang="ko-KR" altLang="en-US" dirty="0">
              <a:effectLst/>
              <a:latin typeface="나눔고딕" pitchFamily="50" charset="-127"/>
              <a:ea typeface="나눔고딕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8673927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0"/>
            <a:ext cx="8610600" cy="896938"/>
          </a:xfrm>
        </p:spPr>
        <p:txBody>
          <a:bodyPr/>
          <a:lstStyle/>
          <a:p>
            <a:r>
              <a:rPr lang="en-US" dirty="0" smtClean="0"/>
              <a:t>ready handler (Cont.)</a:t>
            </a:r>
            <a:endParaRPr lang="en-US" dirty="0"/>
          </a:p>
        </p:txBody>
      </p:sp>
      <p:pic>
        <p:nvPicPr>
          <p:cNvPr id="4" name="Content Placeholder 3" descr="2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98866" y="1371600"/>
            <a:ext cx="7330734" cy="5181600"/>
          </a:xfr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1" y="0"/>
            <a:ext cx="8610600" cy="896938"/>
          </a:xfrm>
        </p:spPr>
        <p:txBody>
          <a:bodyPr/>
          <a:lstStyle/>
          <a:p>
            <a:r>
              <a:rPr lang="en-US" altLang="ko-KR" dirty="0" smtClean="0"/>
              <a:t>$(</a:t>
            </a:r>
            <a:r>
              <a:rPr lang="en-US" altLang="ko-KR" dirty="0" err="1" smtClean="0"/>
              <a:t>expr</a:t>
            </a:r>
            <a:r>
              <a:rPr lang="en-US" altLang="ko-KR" dirty="0" smtClean="0"/>
              <a:t>, context)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8600" y="1420813"/>
            <a:ext cx="8610600" cy="4827587"/>
          </a:xfrm>
        </p:spPr>
        <p:txBody>
          <a:bodyPr/>
          <a:lstStyle/>
          <a:p>
            <a:r>
              <a:rPr lang="en-US" altLang="ko-KR" sz="28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Accepts a string containing a CSS or basic XPath selector.</a:t>
            </a:r>
          </a:p>
          <a:p>
            <a:r>
              <a:rPr lang="en-US" altLang="ko-KR" sz="28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The core functionality of jQuery.</a:t>
            </a:r>
          </a:p>
          <a:p>
            <a:r>
              <a:rPr lang="en-US" altLang="ko-KR" sz="28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Everything in jQuery is based upon this method.</a:t>
            </a:r>
          </a:p>
          <a:p>
            <a:r>
              <a:rPr lang="en-US" altLang="ko-KR" sz="28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Finds all matching elements.</a:t>
            </a:r>
          </a:p>
          <a:p>
            <a:r>
              <a:rPr lang="en-US" altLang="ko-KR" sz="28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By default, looks for DOM elements within the context of the current HTML document.</a:t>
            </a:r>
            <a:endParaRPr lang="ko-KR" altLang="en-US" sz="2800" dirty="0">
              <a:effectLst/>
              <a:latin typeface="+mj-lt"/>
              <a:ea typeface="나눔고딕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8673927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1" y="0"/>
            <a:ext cx="8610600" cy="896938"/>
          </a:xfrm>
        </p:spPr>
        <p:txBody>
          <a:bodyPr/>
          <a:lstStyle/>
          <a:p>
            <a:r>
              <a:rPr lang="en-US" altLang="ko-KR" dirty="0" smtClean="0"/>
              <a:t>$(</a:t>
            </a:r>
            <a:r>
              <a:rPr lang="en-US" altLang="ko-KR" dirty="0" err="1" smtClean="0"/>
              <a:t>expr</a:t>
            </a:r>
            <a:r>
              <a:rPr lang="en-US" altLang="ko-KR" dirty="0" smtClean="0"/>
              <a:t>, context)  (Cont.)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8600" y="1420813"/>
            <a:ext cx="8610600" cy="4827587"/>
          </a:xfrm>
        </p:spPr>
        <p:txBody>
          <a:bodyPr/>
          <a:lstStyle/>
          <a:p>
            <a:r>
              <a:rPr lang="en-US" altLang="ko-KR" sz="28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Parameters</a:t>
            </a:r>
          </a:p>
          <a:p>
            <a:pPr lvl="1"/>
            <a:r>
              <a:rPr lang="en-US" altLang="ko-KR" sz="2400" b="1" dirty="0" err="1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expr</a:t>
            </a:r>
            <a:r>
              <a:rPr lang="en-US" altLang="ko-KR" sz="24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 : (String) : An expression to search with</a:t>
            </a:r>
          </a:p>
          <a:p>
            <a:pPr lvl="1"/>
            <a:r>
              <a:rPr lang="en-US" altLang="ko-KR" sz="2400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context</a:t>
            </a:r>
            <a:r>
              <a:rPr lang="en-US" altLang="ko-KR" sz="24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 : (Element | jQuery) : (Optional) A DOM element, Document or jQuery to use as context</a:t>
            </a:r>
          </a:p>
          <a:p>
            <a:r>
              <a:rPr lang="en-US" altLang="ko-KR" sz="28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Returns</a:t>
            </a:r>
          </a:p>
          <a:p>
            <a:pPr lvl="1"/>
            <a:r>
              <a:rPr lang="en-US" altLang="ko-KR" sz="2400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jQuery</a:t>
            </a:r>
            <a:endParaRPr lang="ko-KR" altLang="en-US" sz="2400" b="1" dirty="0">
              <a:solidFill>
                <a:srgbClr val="FF0000"/>
              </a:solidFill>
              <a:effectLst/>
              <a:latin typeface="Courier New" pitchFamily="49" charset="0"/>
              <a:ea typeface="나눔고딕" pitchFamily="50" charset="-127"/>
              <a:cs typeface="Courier New" pitchFamily="49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8673927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1" y="0"/>
            <a:ext cx="8610600" cy="896938"/>
          </a:xfrm>
        </p:spPr>
        <p:txBody>
          <a:bodyPr/>
          <a:lstStyle/>
          <a:p>
            <a:r>
              <a:rPr lang="en-US" altLang="ko-KR" dirty="0" smtClean="0"/>
              <a:t>$(</a:t>
            </a:r>
            <a:r>
              <a:rPr lang="en-US" altLang="ko-KR" dirty="0" err="1" smtClean="0"/>
              <a:t>expr</a:t>
            </a:r>
            <a:r>
              <a:rPr lang="en-US" altLang="ko-KR" dirty="0" smtClean="0"/>
              <a:t>, context)  (Cont.)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8600" y="1420813"/>
            <a:ext cx="8610600" cy="4827587"/>
          </a:xfrm>
        </p:spPr>
        <p:txBody>
          <a:bodyPr/>
          <a:lstStyle/>
          <a:p>
            <a:r>
              <a:rPr lang="en-US" altLang="ko-KR" sz="28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Examples</a:t>
            </a:r>
          </a:p>
          <a:p>
            <a:pPr lvl="1"/>
            <a:r>
              <a:rPr lang="en-US" altLang="ko-KR" sz="2400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$(“div &gt; p”)</a:t>
            </a:r>
          </a:p>
          <a:p>
            <a:pPr lvl="2"/>
            <a:r>
              <a:rPr lang="en-US" altLang="ko-KR" sz="20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Finds all </a:t>
            </a:r>
            <a:r>
              <a:rPr lang="en-US" altLang="ko-KR" sz="2000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p</a:t>
            </a:r>
            <a:r>
              <a:rPr lang="en-US" altLang="ko-KR" sz="20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 elements that are children of a </a:t>
            </a:r>
            <a:r>
              <a:rPr lang="en-US" altLang="ko-KR" sz="2000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div</a:t>
            </a:r>
            <a:r>
              <a:rPr lang="en-US" altLang="ko-KR" sz="20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 element.</a:t>
            </a:r>
          </a:p>
          <a:p>
            <a:pPr lvl="1"/>
            <a:r>
              <a:rPr lang="en-US" altLang="ko-KR" sz="2400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$(“</a:t>
            </a:r>
            <a:r>
              <a:rPr lang="en-US" altLang="ko-KR" sz="2400" b="1" dirty="0" err="1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input:radio</a:t>
            </a:r>
            <a:r>
              <a:rPr lang="en-US" altLang="ko-KR" sz="2400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”, </a:t>
            </a:r>
            <a:r>
              <a:rPr lang="en-US" altLang="ko-KR" sz="2400" b="1" dirty="0" err="1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document.forms</a:t>
            </a:r>
            <a:r>
              <a:rPr lang="en-US" altLang="ko-KR" sz="2400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[0])</a:t>
            </a:r>
          </a:p>
          <a:p>
            <a:pPr lvl="2"/>
            <a:r>
              <a:rPr lang="en-US" altLang="ko-KR" sz="20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Searches for all inputs of type </a:t>
            </a:r>
            <a:r>
              <a:rPr lang="en-US" altLang="ko-KR" sz="2000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radio</a:t>
            </a:r>
            <a:r>
              <a:rPr lang="en-US" altLang="ko-KR" sz="20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 within the first </a:t>
            </a:r>
            <a:r>
              <a:rPr lang="en-US" altLang="ko-KR" sz="2000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form</a:t>
            </a:r>
            <a:r>
              <a:rPr lang="en-US" altLang="ko-KR" sz="20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 in the document.</a:t>
            </a:r>
          </a:p>
          <a:p>
            <a:pPr lvl="1"/>
            <a:r>
              <a:rPr lang="en-US" altLang="ko-KR" sz="2400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$(</a:t>
            </a:r>
            <a:r>
              <a:rPr lang="en-US" altLang="ko-KR" sz="2400" b="1" dirty="0" err="1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document.body</a:t>
            </a:r>
            <a:r>
              <a:rPr lang="en-US" altLang="ko-KR" sz="2400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).</a:t>
            </a:r>
            <a:r>
              <a:rPr lang="en-US" altLang="ko-KR" sz="2400" b="1" dirty="0" err="1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css</a:t>
            </a:r>
            <a:r>
              <a:rPr lang="en-US" altLang="ko-KR" sz="2400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(“background”, “black”)</a:t>
            </a:r>
          </a:p>
          <a:p>
            <a:pPr lvl="2"/>
            <a:r>
              <a:rPr lang="en-US" altLang="ko-KR" sz="20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Set the background color of the page to black.</a:t>
            </a:r>
          </a:p>
          <a:p>
            <a:r>
              <a:rPr lang="en-US" altLang="ko-KR" sz="28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See Also</a:t>
            </a:r>
          </a:p>
          <a:p>
            <a:pPr lvl="1"/>
            <a:r>
              <a:rPr lang="en-US" altLang="ko-KR" sz="2400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$(element)</a:t>
            </a:r>
            <a:endParaRPr lang="ko-KR" altLang="en-US" sz="2400" b="1" dirty="0">
              <a:solidFill>
                <a:srgbClr val="FF0000"/>
              </a:solidFill>
              <a:effectLst/>
              <a:latin typeface="Courier New" pitchFamily="49" charset="0"/>
              <a:ea typeface="나눔고딕" pitchFamily="50" charset="-127"/>
              <a:cs typeface="Courier New" pitchFamily="49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8673927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896938"/>
          </a:xfrm>
        </p:spPr>
        <p:txBody>
          <a:bodyPr/>
          <a:lstStyle/>
          <a:p>
            <a:r>
              <a:rPr lang="en-US" dirty="0" smtClean="0"/>
              <a:t>Lab : </a:t>
            </a:r>
            <a:r>
              <a:rPr lang="en-US" altLang="ko-KR" dirty="0" smtClean="0"/>
              <a:t>$(</a:t>
            </a:r>
            <a:r>
              <a:rPr lang="en-US" altLang="ko-KR" dirty="0" err="1" smtClean="0"/>
              <a:t>expr</a:t>
            </a:r>
            <a:r>
              <a:rPr lang="en-US" altLang="ko-KR" dirty="0" smtClean="0"/>
              <a:t>, context)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Browsers</a:t>
            </a:r>
          </a:p>
          <a:p>
            <a:pPr lvl="1"/>
            <a:r>
              <a:rPr lang="en-US" dirty="0" smtClean="0"/>
              <a:t>IE11, Firefox, Google Chrome, Opera, Safari</a:t>
            </a:r>
          </a:p>
          <a:p>
            <a:r>
              <a:rPr lang="en-US" dirty="0" smtClean="0"/>
              <a:t>Text Editors</a:t>
            </a:r>
          </a:p>
          <a:p>
            <a:pPr lvl="1"/>
            <a:r>
              <a:rPr lang="en-US" dirty="0" smtClean="0"/>
              <a:t>Notepad++ or </a:t>
            </a:r>
            <a:r>
              <a:rPr lang="en-US" dirty="0" err="1" smtClean="0"/>
              <a:t>Editplus</a:t>
            </a:r>
            <a:endParaRPr lang="en-US" dirty="0" smtClean="0"/>
          </a:p>
          <a:p>
            <a:r>
              <a:rPr lang="en-US" dirty="0" smtClean="0"/>
              <a:t>Files</a:t>
            </a:r>
          </a:p>
          <a:p>
            <a:pPr lvl="1"/>
            <a:r>
              <a:rPr lang="en-US" sz="2400" dirty="0" smtClean="0"/>
              <a:t>core.html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896938"/>
          </a:xfrm>
        </p:spPr>
        <p:txBody>
          <a:bodyPr/>
          <a:lstStyle/>
          <a:p>
            <a:r>
              <a:rPr lang="en-US" dirty="0" smtClean="0"/>
              <a:t>Lab : core.html</a:t>
            </a:r>
            <a:endParaRPr lang="en-US" dirty="0"/>
          </a:p>
        </p:txBody>
      </p:sp>
      <p:pic>
        <p:nvPicPr>
          <p:cNvPr id="8" name="Content Placeholder 7" descr="1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61950" y="1505744"/>
            <a:ext cx="8343900" cy="4352925"/>
          </a:xfr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896938"/>
          </a:xfrm>
        </p:spPr>
        <p:txBody>
          <a:bodyPr/>
          <a:lstStyle/>
          <a:p>
            <a:r>
              <a:rPr lang="en-US" dirty="0" smtClean="0"/>
              <a:t>Lab : Result</a:t>
            </a:r>
            <a:endParaRPr lang="en-US" dirty="0"/>
          </a:p>
        </p:txBody>
      </p:sp>
      <p:pic>
        <p:nvPicPr>
          <p:cNvPr id="5" name="Content Placeholder 4" descr="2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0037" y="2229644"/>
            <a:ext cx="8467725" cy="2905125"/>
          </a:xfrm>
          <a:ln>
            <a:solidFill>
              <a:schemeClr val="accent1"/>
            </a:solidFill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1" y="0"/>
            <a:ext cx="8610600" cy="896938"/>
          </a:xfrm>
        </p:spPr>
        <p:txBody>
          <a:bodyPr/>
          <a:lstStyle/>
          <a:p>
            <a:r>
              <a:rPr lang="en-US" altLang="ko-KR" dirty="0" smtClean="0"/>
              <a:t>JavaScript Library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8600" y="1420813"/>
            <a:ext cx="8610600" cy="4827587"/>
          </a:xfrm>
        </p:spPr>
        <p:txBody>
          <a:bodyPr/>
          <a:lstStyle/>
          <a:p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</a:rPr>
              <a:t>하나 이상의 </a:t>
            </a:r>
            <a:r>
              <a:rPr lang="en-US" altLang="ko-KR" dirty="0" smtClean="0">
                <a:effectLst/>
                <a:latin typeface="+mj-lt"/>
                <a:ea typeface="맑은 고딕" panose="020B0503020000020004" pitchFamily="50" charset="-127"/>
              </a:rPr>
              <a:t>Subroutine</a:t>
            </a:r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</a:rPr>
              <a:t>이나 자주 재 사용 가능한 함수들이 모여 있는 파일</a:t>
            </a:r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</a:rPr>
              <a:t>기능과</a:t>
            </a:r>
            <a:r>
              <a:rPr lang="ko-KR" altLang="en-US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effectLst/>
                <a:latin typeface="+mj-lt"/>
                <a:ea typeface="맑은 고딕" panose="020B0503020000020004" pitchFamily="50" charset="-127"/>
              </a:rPr>
              <a:t>UI</a:t>
            </a:r>
            <a:r>
              <a:rPr lang="en-US" altLang="ko-KR" dirty="0" smtClean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</a:rPr>
              <a:t>가 많아질수록 복잡도가 증가한다</a:t>
            </a:r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lvl="1"/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  <a:sym typeface="Wingdings" panose="05000000000000000000" pitchFamily="2" charset="2"/>
              </a:rPr>
              <a:t>재 사용될 수 있는 기능들을 라이브러리화 한다</a:t>
            </a:r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  <a:sym typeface="Wingdings" panose="05000000000000000000" pitchFamily="2" charset="2"/>
              </a:rPr>
              <a:t>.</a:t>
            </a:r>
            <a:endParaRPr lang="en-US" altLang="ko-KR" dirty="0" smtClean="0">
              <a:effectLst/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</a:rPr>
              <a:t>자주 사용되는 기능들을 모아 놓는다</a:t>
            </a:r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lvl="1"/>
            <a:r>
              <a:rPr lang="en-US" altLang="ko-KR" dirty="0" smtClean="0">
                <a:effectLst/>
                <a:latin typeface="+mj-lt"/>
                <a:ea typeface="맑은 고딕" panose="020B0503020000020004" pitchFamily="50" charset="-127"/>
                <a:sym typeface="Wingdings" panose="05000000000000000000" pitchFamily="2" charset="2"/>
              </a:rPr>
              <a:t>Prototype</a:t>
            </a:r>
            <a:r>
              <a:rPr lang="en-US" altLang="ko-KR" dirty="0">
                <a:effectLst/>
                <a:latin typeface="+mj-lt"/>
                <a:ea typeface="맑은 고딕" panose="020B0503020000020004" pitchFamily="50" charset="-127"/>
                <a:sym typeface="Wingdings" panose="05000000000000000000" pitchFamily="2" charset="2"/>
              </a:rPr>
              <a:t>, jQuery, YUI, Dojo, Exit JS, etc.</a:t>
            </a:r>
            <a:endParaRPr lang="en-US" altLang="ko-KR" dirty="0">
              <a:effectLst/>
              <a:latin typeface="+mj-lt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</a:rPr>
              <a:t>개발해야 되는 제품의 특성에 따라 사용한다</a:t>
            </a:r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lvl="1"/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  <a:sym typeface="Wingdings" panose="05000000000000000000" pitchFamily="2" charset="2"/>
              </a:rPr>
              <a:t>직접 </a:t>
            </a:r>
            <a:r>
              <a:rPr lang="ko-KR" altLang="en-US" dirty="0">
                <a:effectLst/>
                <a:latin typeface="나눔고딕" pitchFamily="50" charset="-127"/>
                <a:ea typeface="나눔고딕" pitchFamily="50" charset="-127"/>
                <a:sym typeface="Wingdings" panose="05000000000000000000" pitchFamily="2" charset="2"/>
              </a:rPr>
              <a:t>만들거나 공개 라이브러리를 사용한다</a:t>
            </a:r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  <a:sym typeface="Wingdings" panose="05000000000000000000" pitchFamily="2" charset="2"/>
              </a:rPr>
              <a:t>효율성</a:t>
            </a:r>
            <a:r>
              <a:rPr lang="en-US" altLang="ko-KR" dirty="0">
                <a:effectLst/>
                <a:latin typeface="나눔고딕" pitchFamily="50" charset="-127"/>
                <a:ea typeface="나눔고딕" pitchFamily="50" charset="-127"/>
                <a:sym typeface="Wingdings" panose="05000000000000000000" pitchFamily="2" charset="2"/>
              </a:rPr>
              <a:t>(</a:t>
            </a:r>
            <a:r>
              <a:rPr lang="ko-KR" altLang="en-US" dirty="0">
                <a:effectLst/>
                <a:latin typeface="나눔고딕" pitchFamily="50" charset="-127"/>
                <a:ea typeface="나눔고딕" pitchFamily="50" charset="-127"/>
                <a:sym typeface="Wingdings" panose="05000000000000000000" pitchFamily="2" charset="2"/>
              </a:rPr>
              <a:t>크기</a:t>
            </a:r>
            <a:r>
              <a:rPr lang="en-US" altLang="ko-KR" dirty="0">
                <a:effectLst/>
                <a:latin typeface="나눔고딕" pitchFamily="50" charset="-127"/>
                <a:ea typeface="나눔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effectLst/>
                <a:latin typeface="나눔고딕" pitchFamily="50" charset="-127"/>
                <a:ea typeface="나눔고딕" pitchFamily="50" charset="-127"/>
                <a:sym typeface="Wingdings" panose="05000000000000000000" pitchFamily="2" charset="2"/>
              </a:rPr>
              <a:t>시간</a:t>
            </a:r>
            <a:r>
              <a:rPr lang="en-US" altLang="ko-KR" dirty="0">
                <a:effectLst/>
                <a:latin typeface="나눔고딕" pitchFamily="50" charset="-127"/>
                <a:ea typeface="나눔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effectLst/>
                <a:latin typeface="나눔고딕" pitchFamily="50" charset="-127"/>
                <a:ea typeface="나눔고딕" pitchFamily="50" charset="-127"/>
                <a:sym typeface="Wingdings" panose="05000000000000000000" pitchFamily="2" charset="2"/>
              </a:rPr>
              <a:t>기능 등</a:t>
            </a:r>
            <a:r>
              <a:rPr lang="en-US" altLang="ko-KR" dirty="0">
                <a:effectLst/>
                <a:latin typeface="나눔고딕" pitchFamily="50" charset="-127"/>
                <a:ea typeface="나눔고딕" pitchFamily="50" charset="-127"/>
                <a:sym typeface="Wingdings" panose="05000000000000000000" pitchFamily="2" charset="2"/>
              </a:rPr>
              <a:t>)</a:t>
            </a:r>
            <a:r>
              <a:rPr lang="ko-KR" altLang="en-US" dirty="0">
                <a:effectLst/>
                <a:latin typeface="나눔고딕" pitchFamily="50" charset="-127"/>
                <a:ea typeface="나눔고딕" pitchFamily="50" charset="-127"/>
                <a:sym typeface="Wingdings" panose="05000000000000000000" pitchFamily="2" charset="2"/>
              </a:rPr>
              <a:t>을 고려한다</a:t>
            </a:r>
            <a:r>
              <a:rPr lang="en-US" altLang="ko-KR" dirty="0">
                <a:effectLst/>
                <a:latin typeface="나눔고딕" pitchFamily="50" charset="-127"/>
                <a:ea typeface="나눔고딕" pitchFamily="50" charset="-127"/>
                <a:sym typeface="Wingdings" panose="05000000000000000000" pitchFamily="2" charset="2"/>
              </a:rPr>
              <a:t>.</a:t>
            </a:r>
            <a:endParaRPr lang="ko-KR" altLang="en-US" dirty="0">
              <a:effectLst/>
              <a:latin typeface="나눔고딕" pitchFamily="50" charset="-127"/>
              <a:ea typeface="나눔고딕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8673927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1" y="0"/>
            <a:ext cx="8610600" cy="896938"/>
          </a:xfrm>
        </p:spPr>
        <p:txBody>
          <a:bodyPr/>
          <a:lstStyle/>
          <a:p>
            <a:r>
              <a:rPr lang="en-US" altLang="ko-KR" dirty="0" smtClean="0"/>
              <a:t>$( html 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8600" y="1420813"/>
            <a:ext cx="8610600" cy="4827587"/>
          </a:xfrm>
        </p:spPr>
        <p:txBody>
          <a:bodyPr/>
          <a:lstStyle/>
          <a:p>
            <a:r>
              <a:rPr lang="en-US" altLang="ko-KR" sz="28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Create DOM elements on-the-fly from the provided String of raw HTML.</a:t>
            </a:r>
          </a:p>
          <a:p>
            <a:r>
              <a:rPr lang="en-US" altLang="ko-KR" sz="28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Parameters</a:t>
            </a:r>
          </a:p>
          <a:p>
            <a:pPr lvl="1"/>
            <a:r>
              <a:rPr lang="en-US" altLang="ko-KR" sz="2400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html</a:t>
            </a:r>
            <a:r>
              <a:rPr lang="en-US" altLang="ko-KR" sz="24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 : (String) : A string of HTML to create on the fly.</a:t>
            </a:r>
          </a:p>
          <a:p>
            <a:r>
              <a:rPr lang="en-US" altLang="ko-KR" sz="28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Returns</a:t>
            </a:r>
          </a:p>
          <a:p>
            <a:pPr lvl="1"/>
            <a:r>
              <a:rPr lang="en-US" altLang="ko-KR" sz="2400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jQuery</a:t>
            </a:r>
          </a:p>
          <a:p>
            <a:r>
              <a:rPr lang="en-US" altLang="ko-KR" sz="28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Example</a:t>
            </a:r>
          </a:p>
          <a:p>
            <a:pPr lvl="1"/>
            <a:r>
              <a:rPr lang="en-US" altLang="ko-KR" sz="2200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$(“&lt;div&gt;&lt;p&gt;Hello&lt;/p&gt;&lt;/div&gt;”).</a:t>
            </a:r>
            <a:r>
              <a:rPr lang="en-US" altLang="ko-KR" sz="2200" b="1" dirty="0" err="1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appendTo</a:t>
            </a:r>
            <a:r>
              <a:rPr lang="en-US" altLang="ko-KR" sz="2200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(“#body”)</a:t>
            </a:r>
          </a:p>
          <a:p>
            <a:pPr lvl="2"/>
            <a:r>
              <a:rPr lang="en-US" altLang="ko-KR" sz="20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Creates a </a:t>
            </a:r>
            <a:r>
              <a:rPr lang="en-US" altLang="ko-KR" sz="2000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div</a:t>
            </a:r>
            <a:r>
              <a:rPr lang="en-US" altLang="ko-KR" sz="20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 element dynamically, and appends it to the element with the </a:t>
            </a:r>
            <a:r>
              <a:rPr lang="en-US" altLang="ko-KR" sz="2000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ID</a:t>
            </a:r>
            <a:r>
              <a:rPr lang="en-US" altLang="ko-KR" sz="20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 of body.</a:t>
            </a:r>
            <a:endParaRPr lang="ko-KR" altLang="en-US" sz="2000" dirty="0">
              <a:effectLst/>
              <a:latin typeface="+mj-lt"/>
              <a:ea typeface="나눔고딕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8673927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896938"/>
          </a:xfrm>
        </p:spPr>
        <p:txBody>
          <a:bodyPr/>
          <a:lstStyle/>
          <a:p>
            <a:r>
              <a:rPr lang="en-US" dirty="0" smtClean="0"/>
              <a:t>Lab : </a:t>
            </a:r>
            <a:r>
              <a:rPr lang="en-US" altLang="ko-KR" dirty="0" smtClean="0"/>
              <a:t>$( html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Browsers</a:t>
            </a:r>
          </a:p>
          <a:p>
            <a:pPr lvl="1"/>
            <a:r>
              <a:rPr lang="en-US" dirty="0" smtClean="0"/>
              <a:t>IE11, Firefox, Google Chrome, Opera, Safari</a:t>
            </a:r>
          </a:p>
          <a:p>
            <a:r>
              <a:rPr lang="en-US" dirty="0" smtClean="0"/>
              <a:t>Text Editors</a:t>
            </a:r>
          </a:p>
          <a:p>
            <a:pPr lvl="1"/>
            <a:r>
              <a:rPr lang="en-US" dirty="0" smtClean="0"/>
              <a:t>Notepad++ or </a:t>
            </a:r>
            <a:r>
              <a:rPr lang="en-US" dirty="0" err="1" smtClean="0"/>
              <a:t>Editplus</a:t>
            </a:r>
            <a:endParaRPr lang="en-US" dirty="0" smtClean="0"/>
          </a:p>
          <a:p>
            <a:r>
              <a:rPr lang="en-US" dirty="0" smtClean="0"/>
              <a:t>Files</a:t>
            </a:r>
          </a:p>
          <a:p>
            <a:pPr lvl="1"/>
            <a:r>
              <a:rPr lang="en-US" sz="2400" dirty="0" smtClean="0"/>
              <a:t>Core_html.html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896938"/>
          </a:xfrm>
        </p:spPr>
        <p:txBody>
          <a:bodyPr/>
          <a:lstStyle/>
          <a:p>
            <a:r>
              <a:rPr lang="en-US" dirty="0" smtClean="0"/>
              <a:t>Lab : core_html.html</a:t>
            </a:r>
            <a:endParaRPr lang="en-US" dirty="0"/>
          </a:p>
        </p:txBody>
      </p:sp>
      <p:pic>
        <p:nvPicPr>
          <p:cNvPr id="7" name="Content Placeholder 6" descr="4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28800" y="990600"/>
            <a:ext cx="5486400" cy="5617202"/>
          </a:xfr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896938"/>
          </a:xfrm>
        </p:spPr>
        <p:txBody>
          <a:bodyPr/>
          <a:lstStyle/>
          <a:p>
            <a:r>
              <a:rPr lang="en-US" dirty="0" smtClean="0"/>
              <a:t>Lab : Result</a:t>
            </a:r>
            <a:endParaRPr lang="en-US" dirty="0"/>
          </a:p>
        </p:txBody>
      </p:sp>
      <p:pic>
        <p:nvPicPr>
          <p:cNvPr id="6" name="Content Placeholder 5" descr="5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7175" y="2305844"/>
            <a:ext cx="8553450" cy="2752725"/>
          </a:xfrm>
          <a:ln>
            <a:solidFill>
              <a:schemeClr val="accent1"/>
            </a:solidFill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1" y="0"/>
            <a:ext cx="8610600" cy="896938"/>
          </a:xfrm>
        </p:spPr>
        <p:txBody>
          <a:bodyPr/>
          <a:lstStyle/>
          <a:p>
            <a:r>
              <a:rPr lang="en-US" altLang="ko-KR" dirty="0" smtClean="0"/>
              <a:t>$( </a:t>
            </a:r>
            <a:r>
              <a:rPr lang="en-US" altLang="ko-KR" dirty="0" err="1" smtClean="0"/>
              <a:t>elems</a:t>
            </a:r>
            <a:r>
              <a:rPr lang="en-US" altLang="ko-KR" dirty="0" smtClean="0"/>
              <a:t> 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8600" y="1420813"/>
            <a:ext cx="8610600" cy="4827587"/>
          </a:xfrm>
        </p:spPr>
        <p:txBody>
          <a:bodyPr/>
          <a:lstStyle/>
          <a:p>
            <a:r>
              <a:rPr lang="en-US" altLang="ko-KR" sz="28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Wrap jQuery functionality around a single or multiple DOM Element(s).</a:t>
            </a:r>
          </a:p>
          <a:p>
            <a:r>
              <a:rPr lang="en-US" altLang="ko-KR" sz="28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Parameters</a:t>
            </a:r>
          </a:p>
          <a:p>
            <a:pPr lvl="1"/>
            <a:r>
              <a:rPr lang="en-US" altLang="ko-KR" sz="2400" b="1" dirty="0" err="1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elems</a:t>
            </a:r>
            <a:r>
              <a:rPr lang="en-US" altLang="ko-KR" sz="2400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 </a:t>
            </a:r>
            <a:r>
              <a:rPr lang="en-US" altLang="ko-KR" sz="24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: (Element | Array) : DOM element(s) to be encapsulated by a jQuery object.</a:t>
            </a:r>
          </a:p>
          <a:p>
            <a:r>
              <a:rPr lang="en-US" altLang="ko-KR" sz="28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Returns</a:t>
            </a:r>
          </a:p>
          <a:p>
            <a:pPr lvl="1"/>
            <a:r>
              <a:rPr lang="en-US" altLang="ko-KR" sz="2400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jQuery</a:t>
            </a:r>
          </a:p>
        </p:txBody>
      </p:sp>
    </p:spTree>
    <p:extLst>
      <p:ext uri="{BB962C8B-B14F-4D97-AF65-F5344CB8AC3E}">
        <p14:creationId xmlns:p14="http://schemas.microsoft.com/office/powerpoint/2010/main" xmlns="" val="428673927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1" y="0"/>
            <a:ext cx="8610600" cy="896938"/>
          </a:xfrm>
        </p:spPr>
        <p:txBody>
          <a:bodyPr/>
          <a:lstStyle/>
          <a:p>
            <a:r>
              <a:rPr lang="en-US" altLang="ko-KR" dirty="0" smtClean="0"/>
              <a:t>$( </a:t>
            </a:r>
            <a:r>
              <a:rPr lang="en-US" altLang="ko-KR" dirty="0" err="1" smtClean="0"/>
              <a:t>elems</a:t>
            </a:r>
            <a:r>
              <a:rPr lang="en-US" altLang="ko-KR" dirty="0" smtClean="0"/>
              <a:t> ) (Cont.)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8600" y="1420813"/>
            <a:ext cx="8610600" cy="4827587"/>
          </a:xfrm>
        </p:spPr>
        <p:txBody>
          <a:bodyPr/>
          <a:lstStyle/>
          <a:p>
            <a:r>
              <a:rPr lang="en-US" altLang="ko-KR" sz="28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Example</a:t>
            </a:r>
          </a:p>
          <a:p>
            <a:pPr lvl="1"/>
            <a:r>
              <a:rPr lang="en-US" altLang="ko-KR" sz="2400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$(document).find(“div &gt; p”)</a:t>
            </a:r>
          </a:p>
          <a:p>
            <a:pPr lvl="2"/>
            <a:r>
              <a:rPr lang="en-US" altLang="ko-KR" sz="20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Same as </a:t>
            </a:r>
            <a:r>
              <a:rPr lang="en-US" altLang="ko-KR" sz="2000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$(“div &gt; p”)</a:t>
            </a:r>
            <a:r>
              <a:rPr lang="en-US" altLang="ko-KR" sz="20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2400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$(</a:t>
            </a:r>
            <a:r>
              <a:rPr lang="en-US" altLang="ko-KR" sz="2400" b="1" dirty="0" err="1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document.body</a:t>
            </a:r>
            <a:r>
              <a:rPr lang="en-US" altLang="ko-KR" sz="2400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).background(“black”)</a:t>
            </a:r>
          </a:p>
          <a:p>
            <a:pPr lvl="2"/>
            <a:r>
              <a:rPr lang="en-US" altLang="ko-KR" sz="20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Sets the background color of the page to </a:t>
            </a:r>
            <a:r>
              <a:rPr lang="en-US" altLang="ko-KR" sz="2000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black</a:t>
            </a:r>
            <a:r>
              <a:rPr lang="en-US" altLang="ko-KR" sz="20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2400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$(</a:t>
            </a:r>
            <a:r>
              <a:rPr lang="en-US" altLang="ko-KR" sz="2400" b="1" dirty="0" err="1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myForm.elements</a:t>
            </a:r>
            <a:r>
              <a:rPr lang="en-US" altLang="ko-KR" sz="2400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).hide()</a:t>
            </a:r>
          </a:p>
          <a:p>
            <a:pPr lvl="2"/>
            <a:r>
              <a:rPr lang="en-US" altLang="ko-KR" sz="20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Hides all the </a:t>
            </a:r>
            <a:r>
              <a:rPr lang="en-US" altLang="ko-KR" sz="2000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input</a:t>
            </a:r>
            <a:r>
              <a:rPr lang="en-US" altLang="ko-KR" sz="20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 elements within a form.</a:t>
            </a:r>
            <a:endParaRPr lang="ko-KR" altLang="en-US" sz="2000" dirty="0">
              <a:effectLst/>
              <a:latin typeface="+mj-lt"/>
              <a:ea typeface="나눔고딕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8673927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1" y="0"/>
            <a:ext cx="8610600" cy="896938"/>
          </a:xfrm>
        </p:spPr>
        <p:txBody>
          <a:bodyPr/>
          <a:lstStyle/>
          <a:p>
            <a:r>
              <a:rPr lang="en-US" altLang="ko-KR" dirty="0" smtClean="0"/>
              <a:t>$( fn 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8600" y="1420813"/>
            <a:ext cx="8610600" cy="4827587"/>
          </a:xfrm>
        </p:spPr>
        <p:txBody>
          <a:bodyPr/>
          <a:lstStyle/>
          <a:p>
            <a:r>
              <a:rPr lang="en-US" altLang="ko-KR" sz="28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A shorthand for </a:t>
            </a:r>
            <a:r>
              <a:rPr lang="en-US" altLang="ko-KR" sz="2800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$(document).ready()</a:t>
            </a:r>
          </a:p>
          <a:p>
            <a:r>
              <a:rPr lang="en-US" altLang="ko-KR" sz="28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Allows to bind a function to be executed when the DOM document has finished loading.</a:t>
            </a:r>
          </a:p>
          <a:p>
            <a:r>
              <a:rPr lang="en-US" altLang="ko-KR" sz="28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Parameters</a:t>
            </a:r>
          </a:p>
          <a:p>
            <a:pPr lvl="1"/>
            <a:r>
              <a:rPr lang="en-US" altLang="ko-KR" sz="2400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fn</a:t>
            </a:r>
            <a:r>
              <a:rPr lang="en-US" altLang="ko-KR" sz="24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 : (Function) : The function to execute when the DOM is ready.</a:t>
            </a:r>
          </a:p>
          <a:p>
            <a:r>
              <a:rPr lang="en-US" altLang="ko-KR" sz="28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Returns </a:t>
            </a:r>
          </a:p>
          <a:p>
            <a:pPr lvl="1"/>
            <a:r>
              <a:rPr lang="en-US" altLang="ko-KR" sz="2400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jQuery</a:t>
            </a:r>
          </a:p>
          <a:p>
            <a:r>
              <a:rPr lang="en-US" altLang="ko-KR" sz="28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Example</a:t>
            </a:r>
          </a:p>
          <a:p>
            <a:pPr lvl="1"/>
            <a:r>
              <a:rPr lang="en-US" altLang="ko-KR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$(function(){ </a:t>
            </a:r>
            <a:r>
              <a:rPr lang="en-US" altLang="ko-KR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// Document is ready </a:t>
            </a:r>
            <a:r>
              <a:rPr lang="en-US" altLang="ko-KR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});</a:t>
            </a:r>
            <a:endParaRPr lang="ko-KR" altLang="en-US" b="1" dirty="0">
              <a:solidFill>
                <a:srgbClr val="FF0000"/>
              </a:solidFill>
              <a:effectLst/>
              <a:latin typeface="Courier New" pitchFamily="49" charset="0"/>
              <a:ea typeface="나눔고딕" pitchFamily="50" charset="-127"/>
              <a:cs typeface="Courier New" pitchFamily="49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8673927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896938"/>
          </a:xfrm>
        </p:spPr>
        <p:txBody>
          <a:bodyPr/>
          <a:lstStyle/>
          <a:p>
            <a:r>
              <a:rPr lang="en-US" dirty="0" smtClean="0"/>
              <a:t>Lab : </a:t>
            </a:r>
            <a:r>
              <a:rPr lang="en-US" altLang="ko-KR" dirty="0" smtClean="0"/>
              <a:t>$( fn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Browsers</a:t>
            </a:r>
          </a:p>
          <a:p>
            <a:pPr lvl="1"/>
            <a:r>
              <a:rPr lang="en-US" dirty="0" smtClean="0"/>
              <a:t>IE11, Firefox, Google Chrome, Opera, Safari</a:t>
            </a:r>
          </a:p>
          <a:p>
            <a:r>
              <a:rPr lang="en-US" dirty="0" smtClean="0"/>
              <a:t>Text Editors</a:t>
            </a:r>
          </a:p>
          <a:p>
            <a:pPr lvl="1"/>
            <a:r>
              <a:rPr lang="en-US" dirty="0" smtClean="0"/>
              <a:t>Notepad++ or </a:t>
            </a:r>
            <a:r>
              <a:rPr lang="en-US" dirty="0" err="1" smtClean="0"/>
              <a:t>Editplus</a:t>
            </a:r>
            <a:endParaRPr lang="en-US" dirty="0" smtClean="0"/>
          </a:p>
          <a:p>
            <a:r>
              <a:rPr lang="en-US" dirty="0" smtClean="0"/>
              <a:t>Files</a:t>
            </a:r>
          </a:p>
          <a:p>
            <a:pPr lvl="1"/>
            <a:r>
              <a:rPr lang="en-US" sz="2400" dirty="0" smtClean="0"/>
              <a:t>core_fn.html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896938"/>
          </a:xfrm>
        </p:spPr>
        <p:txBody>
          <a:bodyPr/>
          <a:lstStyle/>
          <a:p>
            <a:r>
              <a:rPr lang="en-US" dirty="0" smtClean="0"/>
              <a:t>Lab : core_fn.html</a:t>
            </a:r>
            <a:endParaRPr lang="en-US" dirty="0"/>
          </a:p>
        </p:txBody>
      </p:sp>
      <p:pic>
        <p:nvPicPr>
          <p:cNvPr id="5" name="Content Placeholder 4" descr="1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00216" y="1143000"/>
            <a:ext cx="6219784" cy="5410200"/>
          </a:xfr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896938"/>
          </a:xfrm>
        </p:spPr>
        <p:txBody>
          <a:bodyPr/>
          <a:lstStyle/>
          <a:p>
            <a:r>
              <a:rPr lang="en-US" dirty="0" smtClean="0"/>
              <a:t>Lab : Result</a:t>
            </a:r>
            <a:endParaRPr lang="en-US" dirty="0"/>
          </a:p>
        </p:txBody>
      </p:sp>
      <p:pic>
        <p:nvPicPr>
          <p:cNvPr id="5" name="Content Placeholder 4" descr="2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7650" y="1834356"/>
            <a:ext cx="8572500" cy="3695700"/>
          </a:xfrm>
          <a:ln>
            <a:solidFill>
              <a:schemeClr val="accent1"/>
            </a:solidFill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1" y="0"/>
            <a:ext cx="8610600" cy="896938"/>
          </a:xfrm>
        </p:spPr>
        <p:txBody>
          <a:bodyPr/>
          <a:lstStyle/>
          <a:p>
            <a:r>
              <a:rPr lang="en-US" altLang="ko-KR" dirty="0" smtClean="0"/>
              <a:t>JavaScript Library (Cont.)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8600" y="1420813"/>
            <a:ext cx="8610600" cy="4827587"/>
          </a:xfrm>
        </p:spPr>
        <p:txBody>
          <a:bodyPr/>
          <a:lstStyle/>
          <a:p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  <a:sym typeface="Wingdings" panose="05000000000000000000" pitchFamily="2" charset="2"/>
              </a:rPr>
              <a:t>특징</a:t>
            </a:r>
            <a:endParaRPr lang="en-US" altLang="ko-KR" dirty="0" smtClean="0">
              <a:effectLst/>
              <a:latin typeface="나눔고딕" pitchFamily="50" charset="-127"/>
              <a:ea typeface="나눔고딕" pitchFamily="50" charset="-127"/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Cross Browser Support</a:t>
            </a:r>
          </a:p>
          <a:p>
            <a:pPr lvl="1"/>
            <a:r>
              <a:rPr lang="en-US" altLang="ko-KR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Easy Ajax working</a:t>
            </a:r>
          </a:p>
          <a:p>
            <a:pPr lvl="1"/>
            <a:r>
              <a:rPr lang="en-US" altLang="ko-KR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DOM</a:t>
            </a:r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  <a:sym typeface="Wingdings" panose="05000000000000000000" pitchFamily="2" charset="2"/>
              </a:rPr>
              <a:t>관련 </a:t>
            </a:r>
            <a:r>
              <a:rPr lang="en-US" altLang="ko-KR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selector, event handler, function support</a:t>
            </a:r>
          </a:p>
          <a:p>
            <a:pPr lvl="1"/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  <a:sym typeface="Wingdings" panose="05000000000000000000" pitchFamily="2" charset="2"/>
              </a:rPr>
              <a:t>복잡한 구조를 가진 </a:t>
            </a:r>
            <a:r>
              <a:rPr lang="en-US" altLang="ko-KR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UI</a:t>
            </a:r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  <a:sym typeface="Wingdings" panose="05000000000000000000" pitchFamily="2" charset="2"/>
              </a:rPr>
              <a:t>를 손쉽게 구현</a:t>
            </a:r>
            <a:endParaRPr lang="en-US" altLang="ko-KR" dirty="0" smtClean="0">
              <a:effectLst/>
              <a:latin typeface="나눔고딕" pitchFamily="50" charset="-127"/>
              <a:ea typeface="나눔고딕" pitchFamily="50" charset="-127"/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UI</a:t>
            </a:r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  <a:sym typeface="Wingdings" panose="05000000000000000000" pitchFamily="2" charset="2"/>
              </a:rPr>
              <a:t>구현에 필요한 대부분의 </a:t>
            </a:r>
            <a:r>
              <a:rPr lang="en-US" altLang="ko-KR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component</a:t>
            </a:r>
            <a:r>
              <a:rPr lang="ko-KR" altLang="en-US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API </a:t>
            </a:r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  <a:sym typeface="Wingdings" panose="05000000000000000000" pitchFamily="2" charset="2"/>
              </a:rPr>
              <a:t>제공</a:t>
            </a:r>
            <a:endParaRPr lang="ko-KR" altLang="en-US" dirty="0">
              <a:effectLst/>
              <a:latin typeface="나눔고딕" pitchFamily="50" charset="-127"/>
              <a:ea typeface="나눔고딕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8673927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1" y="0"/>
            <a:ext cx="8610600" cy="896938"/>
          </a:xfrm>
        </p:spPr>
        <p:txBody>
          <a:bodyPr/>
          <a:lstStyle/>
          <a:p>
            <a:r>
              <a:rPr lang="en-US" altLang="ko-KR" dirty="0" smtClean="0"/>
              <a:t>$.</a:t>
            </a:r>
            <a:r>
              <a:rPr lang="en-US" altLang="ko-KR" dirty="0" err="1" smtClean="0"/>
              <a:t>holdReady</a:t>
            </a:r>
            <a:r>
              <a:rPr lang="en-US" altLang="ko-KR" dirty="0" smtClean="0"/>
              <a:t>()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8600" y="1420813"/>
            <a:ext cx="8610600" cy="4827587"/>
          </a:xfrm>
        </p:spPr>
        <p:txBody>
          <a:bodyPr/>
          <a:lstStyle/>
          <a:p>
            <a:r>
              <a:rPr lang="en-US" altLang="ko-KR" sz="28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Holds or releases the execution of </a:t>
            </a:r>
            <a:r>
              <a:rPr lang="en-US" altLang="ko-KR" sz="2800" dirty="0" err="1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jQuery’s</a:t>
            </a:r>
            <a:r>
              <a:rPr lang="en-US" altLang="ko-KR" sz="28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 ready event.</a:t>
            </a:r>
            <a:endParaRPr lang="en-US" altLang="ko-KR" sz="2800" b="1" dirty="0" smtClean="0">
              <a:solidFill>
                <a:srgbClr val="FF0000"/>
              </a:solidFill>
              <a:effectLst/>
              <a:latin typeface="Courier New" pitchFamily="49" charset="0"/>
              <a:ea typeface="나눔고딕" pitchFamily="50" charset="-127"/>
              <a:cs typeface="Courier New" pitchFamily="49" charset="0"/>
              <a:sym typeface="Wingdings" panose="05000000000000000000" pitchFamily="2" charset="2"/>
            </a:endParaRPr>
          </a:p>
          <a:p>
            <a:r>
              <a:rPr lang="en-US" altLang="ko-KR" sz="28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Returns </a:t>
            </a:r>
          </a:p>
          <a:p>
            <a:pPr lvl="1"/>
            <a:r>
              <a:rPr lang="en-US" altLang="ko-KR" sz="24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undefined</a:t>
            </a:r>
          </a:p>
          <a:p>
            <a:r>
              <a:rPr lang="en-US" altLang="ko-KR" sz="28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Example</a:t>
            </a:r>
          </a:p>
          <a:p>
            <a:pPr lvl="1">
              <a:buNone/>
            </a:pPr>
            <a:r>
              <a:rPr lang="en-US" altLang="ko-KR" sz="2400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$.</a:t>
            </a:r>
            <a:r>
              <a:rPr lang="en-US" altLang="ko-KR" sz="2400" b="1" dirty="0" err="1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holdReady</a:t>
            </a:r>
            <a:r>
              <a:rPr lang="en-US" altLang="ko-KR" sz="2400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( true );</a:t>
            </a:r>
          </a:p>
          <a:p>
            <a:pPr lvl="1">
              <a:buNone/>
            </a:pPr>
            <a:r>
              <a:rPr lang="en-US" altLang="ko-KR" sz="2400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$.</a:t>
            </a:r>
            <a:r>
              <a:rPr lang="en-US" altLang="ko-KR" sz="2400" b="1" dirty="0" err="1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getScript</a:t>
            </a:r>
            <a:r>
              <a:rPr lang="en-US" altLang="ko-KR" sz="2400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( "myplugin.js", function() {</a:t>
            </a:r>
          </a:p>
          <a:p>
            <a:pPr lvl="1">
              <a:buNone/>
            </a:pPr>
            <a:r>
              <a:rPr lang="en-US" altLang="ko-KR" sz="2400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		$.</a:t>
            </a:r>
            <a:r>
              <a:rPr lang="en-US" altLang="ko-KR" sz="2400" b="1" dirty="0" err="1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holdReady</a:t>
            </a:r>
            <a:r>
              <a:rPr lang="en-US" altLang="ko-KR" sz="2400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( false );</a:t>
            </a:r>
          </a:p>
          <a:p>
            <a:pPr lvl="1">
              <a:buNone/>
            </a:pPr>
            <a:r>
              <a:rPr lang="en-US" altLang="ko-KR" sz="2400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xmlns="" val="428673927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896938"/>
          </a:xfrm>
        </p:spPr>
        <p:txBody>
          <a:bodyPr/>
          <a:lstStyle/>
          <a:p>
            <a:r>
              <a:rPr lang="en-US" dirty="0" smtClean="0"/>
              <a:t>Lab : $.</a:t>
            </a:r>
            <a:r>
              <a:rPr lang="en-US" altLang="ko-KR" dirty="0" err="1" smtClean="0"/>
              <a:t>holdReady</a:t>
            </a:r>
            <a:r>
              <a:rPr lang="en-US" altLang="ko-KR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Browsers</a:t>
            </a:r>
          </a:p>
          <a:p>
            <a:pPr lvl="1"/>
            <a:r>
              <a:rPr lang="en-US" dirty="0" smtClean="0"/>
              <a:t>IE11, Firefox, Google Chrome, Opera, Safari</a:t>
            </a:r>
          </a:p>
          <a:p>
            <a:r>
              <a:rPr lang="en-US" dirty="0" smtClean="0"/>
              <a:t>Text Editors</a:t>
            </a:r>
          </a:p>
          <a:p>
            <a:pPr lvl="1"/>
            <a:r>
              <a:rPr lang="en-US" dirty="0" smtClean="0"/>
              <a:t>Notepad++ or </a:t>
            </a:r>
            <a:r>
              <a:rPr lang="en-US" dirty="0" err="1" smtClean="0"/>
              <a:t>Editplus</a:t>
            </a:r>
            <a:endParaRPr lang="en-US" dirty="0" smtClean="0"/>
          </a:p>
          <a:p>
            <a:r>
              <a:rPr lang="en-US" dirty="0" smtClean="0"/>
              <a:t>Files</a:t>
            </a:r>
          </a:p>
          <a:p>
            <a:pPr lvl="1"/>
            <a:r>
              <a:rPr lang="en-US" sz="2400" dirty="0" smtClean="0"/>
              <a:t>core_holdready.html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896938"/>
          </a:xfrm>
        </p:spPr>
        <p:txBody>
          <a:bodyPr/>
          <a:lstStyle/>
          <a:p>
            <a:r>
              <a:rPr lang="en-US" dirty="0" smtClean="0"/>
              <a:t>Lab : core_holdready.html</a:t>
            </a:r>
            <a:endParaRPr lang="en-US" dirty="0"/>
          </a:p>
        </p:txBody>
      </p:sp>
      <p:pic>
        <p:nvPicPr>
          <p:cNvPr id="6" name="Content Placeholder 5" descr="4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73978" y="1268413"/>
            <a:ext cx="8119843" cy="4827587"/>
          </a:xfr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896938"/>
          </a:xfrm>
        </p:spPr>
        <p:txBody>
          <a:bodyPr/>
          <a:lstStyle/>
          <a:p>
            <a:r>
              <a:rPr lang="en-US" dirty="0" smtClean="0"/>
              <a:t>Lab : Result</a:t>
            </a:r>
            <a:endParaRPr lang="en-US" dirty="0"/>
          </a:p>
        </p:txBody>
      </p:sp>
      <p:pic>
        <p:nvPicPr>
          <p:cNvPr id="6" name="Content Placeholder 5" descr="5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81025" y="1620044"/>
            <a:ext cx="7905750" cy="4124325"/>
          </a:xfrm>
          <a:ln>
            <a:solidFill>
              <a:schemeClr val="accent1"/>
            </a:solidFill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1" y="0"/>
            <a:ext cx="8610600" cy="896938"/>
          </a:xfrm>
        </p:spPr>
        <p:txBody>
          <a:bodyPr/>
          <a:lstStyle/>
          <a:p>
            <a:r>
              <a:rPr lang="en-US" altLang="ko-KR" dirty="0" smtClean="0"/>
              <a:t>$.</a:t>
            </a:r>
            <a:r>
              <a:rPr lang="en-US" altLang="ko-KR" dirty="0" err="1" smtClean="0"/>
              <a:t>noConflict</a:t>
            </a:r>
            <a:r>
              <a:rPr lang="en-US" altLang="ko-KR" dirty="0" smtClean="0"/>
              <a:t>()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8600" y="1420813"/>
            <a:ext cx="8610600" cy="4827587"/>
          </a:xfrm>
        </p:spPr>
        <p:txBody>
          <a:bodyPr/>
          <a:lstStyle/>
          <a:p>
            <a:r>
              <a:rPr lang="en-US" altLang="ko-KR" sz="28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Relinquish </a:t>
            </a:r>
            <a:r>
              <a:rPr lang="en-US" altLang="ko-KR" sz="2800" dirty="0" err="1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jQuery's</a:t>
            </a:r>
            <a:r>
              <a:rPr lang="en-US" altLang="ko-KR" sz="28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 control of the $ variable.</a:t>
            </a:r>
          </a:p>
          <a:p>
            <a:r>
              <a:rPr lang="en-US" altLang="ko-KR" sz="28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Returns </a:t>
            </a:r>
          </a:p>
          <a:p>
            <a:pPr lvl="1"/>
            <a:r>
              <a:rPr lang="en-US" altLang="ko-KR" sz="24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Object</a:t>
            </a:r>
          </a:p>
          <a:p>
            <a:r>
              <a:rPr lang="en-US" altLang="ko-KR" sz="28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Example</a:t>
            </a:r>
          </a:p>
          <a:p>
            <a:pPr lvl="1"/>
            <a:r>
              <a:rPr lang="en-US" altLang="ko-KR" sz="2400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$.</a:t>
            </a:r>
            <a:r>
              <a:rPr lang="en-US" altLang="ko-KR" sz="2400" b="1" dirty="0" err="1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noConflict</a:t>
            </a:r>
            <a:r>
              <a:rPr lang="en-US" altLang="ko-KR" sz="2400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xmlns="" val="428673927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896938"/>
          </a:xfrm>
        </p:spPr>
        <p:txBody>
          <a:bodyPr/>
          <a:lstStyle/>
          <a:p>
            <a:r>
              <a:rPr lang="en-US" dirty="0" smtClean="0"/>
              <a:t>Lab : $.</a:t>
            </a:r>
            <a:r>
              <a:rPr lang="en-US" dirty="0" err="1" smtClean="0"/>
              <a:t>noConflict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Browsers</a:t>
            </a:r>
          </a:p>
          <a:p>
            <a:pPr lvl="1"/>
            <a:r>
              <a:rPr lang="en-US" dirty="0" smtClean="0"/>
              <a:t>IE11, Firefox, Google Chrome, Opera, Safari</a:t>
            </a:r>
          </a:p>
          <a:p>
            <a:r>
              <a:rPr lang="en-US" dirty="0" smtClean="0"/>
              <a:t>Text Editors</a:t>
            </a:r>
          </a:p>
          <a:p>
            <a:pPr lvl="1"/>
            <a:r>
              <a:rPr lang="en-US" dirty="0" smtClean="0"/>
              <a:t>Notepad++ or </a:t>
            </a:r>
            <a:r>
              <a:rPr lang="en-US" dirty="0" err="1" smtClean="0"/>
              <a:t>Editplus</a:t>
            </a:r>
            <a:endParaRPr lang="en-US" dirty="0" smtClean="0"/>
          </a:p>
          <a:p>
            <a:r>
              <a:rPr lang="en-US" dirty="0" smtClean="0"/>
              <a:t>Files</a:t>
            </a:r>
          </a:p>
          <a:p>
            <a:pPr lvl="1"/>
            <a:r>
              <a:rPr lang="en-US" sz="2400" dirty="0" smtClean="0"/>
              <a:t>core_noconflict.html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896938"/>
          </a:xfrm>
        </p:spPr>
        <p:txBody>
          <a:bodyPr/>
          <a:lstStyle/>
          <a:p>
            <a:r>
              <a:rPr lang="en-US" dirty="0" smtClean="0"/>
              <a:t>Lab : core_noconflict.html</a:t>
            </a:r>
            <a:endParaRPr lang="en-US" dirty="0"/>
          </a:p>
        </p:txBody>
      </p:sp>
      <p:pic>
        <p:nvPicPr>
          <p:cNvPr id="5" name="Content Placeholder 4" descr="1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08919" y="1268413"/>
            <a:ext cx="8249961" cy="4827587"/>
          </a:xfr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896938"/>
          </a:xfrm>
        </p:spPr>
        <p:txBody>
          <a:bodyPr/>
          <a:lstStyle/>
          <a:p>
            <a:r>
              <a:rPr lang="en-US" dirty="0" smtClean="0"/>
              <a:t>Lab : Result</a:t>
            </a:r>
            <a:endParaRPr lang="en-US" dirty="0"/>
          </a:p>
        </p:txBody>
      </p:sp>
      <p:pic>
        <p:nvPicPr>
          <p:cNvPr id="5" name="Content Placeholder 4" descr="6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38300" y="1986756"/>
            <a:ext cx="5791200" cy="3390900"/>
          </a:xfrm>
          <a:ln>
            <a:solidFill>
              <a:schemeClr val="accent1"/>
            </a:solidFill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838200" y="1905000"/>
            <a:ext cx="7620000" cy="1524000"/>
          </a:xfrm>
          <a:solidFill>
            <a:schemeClr val="bg1">
              <a:alpha val="0"/>
            </a:schemeClr>
          </a:solidFill>
          <a:ln>
            <a:noFill/>
          </a:ln>
        </p:spPr>
        <p:txBody>
          <a:bodyPr/>
          <a:lstStyle/>
          <a:p>
            <a:r>
              <a:rPr lang="en-US" sz="4400" b="1" dirty="0" smtClean="0">
                <a:solidFill>
                  <a:srgbClr val="FF0000"/>
                </a:solidFill>
                <a:latin typeface="Verdana" pitchFamily="34" charset="0"/>
              </a:rPr>
              <a:t>Selectors</a:t>
            </a:r>
            <a:endParaRPr lang="en-US" sz="4400" b="1" dirty="0">
              <a:solidFill>
                <a:srgbClr val="FF0000"/>
              </a:solidFill>
              <a:latin typeface="Verdana" pitchFamily="34" charset="0"/>
            </a:endParaRPr>
          </a:p>
        </p:txBody>
      </p:sp>
      <p:pic>
        <p:nvPicPr>
          <p:cNvPr id="5" name="Picture 4" descr="jquery-logo-930x46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00400" y="2926077"/>
            <a:ext cx="2834646" cy="1417323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0"/>
            <a:ext cx="8610600" cy="896938"/>
          </a:xfrm>
        </p:spPr>
        <p:txBody>
          <a:bodyPr/>
          <a:lstStyle/>
          <a:p>
            <a:r>
              <a:rPr lang="en-US" dirty="0" smtClean="0"/>
              <a:t>CSS Selectors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8600" y="914400"/>
          <a:ext cx="8610600" cy="587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4876800"/>
                <a:gridCol w="1752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Pattern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CSS Level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en-US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 element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 element of type 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E[</a:t>
                      </a:r>
                      <a:r>
                        <a:rPr lang="en-US" sz="1800" b="1" kern="12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foo</a:t>
                      </a:r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 E</a:t>
                      </a:r>
                      <a:r>
                        <a:rPr lang="en-US" baseline="0" dirty="0" smtClean="0"/>
                        <a:t> element with a “</a:t>
                      </a:r>
                      <a:r>
                        <a:rPr lang="en-US" baseline="0" dirty="0" err="1" smtClean="0"/>
                        <a:t>foo</a:t>
                      </a:r>
                      <a:r>
                        <a:rPr lang="en-US" baseline="0" dirty="0" smtClean="0"/>
                        <a:t>” 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E[</a:t>
                      </a:r>
                      <a:r>
                        <a:rPr lang="en-US" sz="1800" b="1" kern="12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foo</a:t>
                      </a:r>
                      <a:r>
                        <a:rPr lang="en-US" sz="1800" b="1" kern="1200" dirty="0" smtClean="0">
                          <a:solidFill>
                            <a:srgbClr val="0070C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=</a:t>
                      </a:r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“bar”]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 E element whose "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foo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 attribute value is exactly equal to "bar"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E[</a:t>
                      </a:r>
                      <a:r>
                        <a:rPr lang="en-US" sz="1800" b="1" kern="12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foo</a:t>
                      </a:r>
                      <a:r>
                        <a:rPr lang="en-US" sz="1800" b="1" kern="1200" dirty="0" smtClean="0">
                          <a:solidFill>
                            <a:srgbClr val="0070C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~=</a:t>
                      </a:r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“bar”]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 E element whose "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foo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 attribute value is a list of whitespace-separated values, one of which is exactly equal to "bar"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E[</a:t>
                      </a:r>
                      <a:r>
                        <a:rPr lang="en-US" sz="1800" b="1" kern="12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foo</a:t>
                      </a:r>
                      <a:r>
                        <a:rPr lang="en-US" sz="1800" b="1" kern="1200" dirty="0" smtClean="0">
                          <a:solidFill>
                            <a:srgbClr val="0070C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^=</a:t>
                      </a:r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“bar”]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 E element whose "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foo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 attribute value begins exactly with the string "bar"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E[</a:t>
                      </a:r>
                      <a:r>
                        <a:rPr lang="en-US" sz="1800" b="1" kern="12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foo</a:t>
                      </a:r>
                      <a:r>
                        <a:rPr lang="en-US" sz="1800" b="1" kern="1200" dirty="0" smtClean="0">
                          <a:solidFill>
                            <a:srgbClr val="0070C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$=</a:t>
                      </a:r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“bar”]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 E element whose "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foo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 attribute value ends exactly with the string "bar"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E[</a:t>
                      </a:r>
                      <a:r>
                        <a:rPr lang="en-US" sz="1800" b="1" kern="12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foo</a:t>
                      </a:r>
                      <a:r>
                        <a:rPr lang="en-US" sz="1800" b="1" kern="1200" dirty="0" smtClean="0">
                          <a:solidFill>
                            <a:srgbClr val="0070C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*=</a:t>
                      </a:r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“bar”]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 E element whose "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foo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 attribute value contains the substring "bar"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E[</a:t>
                      </a:r>
                      <a:r>
                        <a:rPr lang="en-US" sz="1800" b="1" kern="12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foo</a:t>
                      </a:r>
                      <a:r>
                        <a:rPr lang="en-US" sz="1800" b="1" kern="1200" dirty="0" smtClean="0">
                          <a:solidFill>
                            <a:srgbClr val="0070C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|=</a:t>
                      </a:r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“en”]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 E element whose "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foo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 attribute has a hyphen-separated list of values beginning (from the left) with "en"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1" y="0"/>
            <a:ext cx="8610600" cy="896938"/>
          </a:xfrm>
        </p:spPr>
        <p:txBody>
          <a:bodyPr/>
          <a:lstStyle/>
          <a:p>
            <a:r>
              <a:rPr lang="en-US" altLang="ko-KR" dirty="0" smtClean="0"/>
              <a:t>JavaScript Library (Cont.)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8600" y="1420813"/>
            <a:ext cx="8610600" cy="4827587"/>
          </a:xfrm>
        </p:spPr>
        <p:txBody>
          <a:bodyPr/>
          <a:lstStyle/>
          <a:p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  <a:sym typeface="Wingdings" panose="05000000000000000000" pitchFamily="2" charset="2"/>
              </a:rPr>
              <a:t>장점</a:t>
            </a:r>
            <a:endParaRPr lang="en-US" altLang="ko-KR" dirty="0" smtClean="0">
              <a:effectLst/>
              <a:latin typeface="나눔고딕" pitchFamily="50" charset="-127"/>
              <a:ea typeface="나눔고딕" pitchFamily="50" charset="-127"/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이해하기 쉽다</a:t>
            </a:r>
            <a:endParaRPr lang="en-US" altLang="ko-KR" dirty="0" smtClean="0">
              <a:effectLst/>
              <a:latin typeface="+mj-lt"/>
              <a:ea typeface="나눔고딕" pitchFamily="50" charset="-127"/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간결한 코드를 구사할 수 있다</a:t>
            </a:r>
            <a:r>
              <a:rPr lang="en-US" altLang="ko-KR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생산성이 향상된다</a:t>
            </a:r>
            <a:r>
              <a:rPr lang="en-US" altLang="ko-KR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중복작업 감소</a:t>
            </a:r>
            <a:endParaRPr lang="en-US" altLang="ko-KR" dirty="0" smtClean="0">
              <a:effectLst/>
              <a:latin typeface="+mj-lt"/>
              <a:ea typeface="나눔고딕" pitchFamily="50" charset="-127"/>
              <a:sym typeface="Wingdings" panose="05000000000000000000" pitchFamily="2" charset="2"/>
            </a:endParaRPr>
          </a:p>
          <a:p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  <a:sym typeface="Wingdings" panose="05000000000000000000" pitchFamily="2" charset="2"/>
              </a:rPr>
              <a:t>단점</a:t>
            </a:r>
            <a:endParaRPr lang="en-US" altLang="ko-KR" dirty="0" smtClean="0">
              <a:effectLst/>
              <a:latin typeface="나눔고딕" pitchFamily="50" charset="-127"/>
              <a:ea typeface="나눔고딕" pitchFamily="50" charset="-127"/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별도로 </a:t>
            </a:r>
            <a:r>
              <a:rPr lang="en-US" altLang="ko-KR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library </a:t>
            </a:r>
            <a:r>
              <a:rPr lang="ko-KR" altLang="en-US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사용법 학습 및 이해 필요하다</a:t>
            </a:r>
            <a:r>
              <a:rPr lang="en-US" altLang="ko-KR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Size</a:t>
            </a:r>
            <a:r>
              <a:rPr lang="ko-KR" altLang="en-US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가 큰 </a:t>
            </a:r>
            <a:r>
              <a:rPr lang="en-US" altLang="ko-KR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file </a:t>
            </a:r>
            <a:r>
              <a:rPr lang="ko-KR" altLang="en-US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들을 추가로 </a:t>
            </a:r>
            <a:r>
              <a:rPr lang="en-US" altLang="ko-KR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load </a:t>
            </a:r>
            <a:r>
              <a:rPr lang="ko-KR" altLang="en-US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해야 하는 부담이 있다</a:t>
            </a:r>
            <a:r>
              <a:rPr lang="en-US" altLang="ko-KR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.</a:t>
            </a:r>
            <a:endParaRPr lang="ko-KR" altLang="en-US" dirty="0">
              <a:effectLst/>
              <a:latin typeface="나눔고딕" pitchFamily="50" charset="-127"/>
              <a:ea typeface="나눔고딕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8673927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0"/>
            <a:ext cx="8610600" cy="896938"/>
          </a:xfrm>
        </p:spPr>
        <p:txBody>
          <a:bodyPr/>
          <a:lstStyle/>
          <a:p>
            <a:r>
              <a:rPr lang="en-US" dirty="0" smtClean="0"/>
              <a:t>CSS Selectors (Cont.)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8600" y="1010920"/>
          <a:ext cx="8610600" cy="562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4267200"/>
                <a:gridCol w="1752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Pattern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CSS Level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E:root</a:t>
                      </a:r>
                      <a:endParaRPr lang="en-US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 E element, root of the document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E:nth-child(n)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 element, the n-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child of its parent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b="1" kern="12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E:nth-last-child(n)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 element, the n-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child of its parent, counting from the last 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E:nth-of-type(n)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 E element, the n-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sibling of its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b="1" kern="12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E:nth-last-of-type(n)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 E element, the n-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sibling of its type, counting from the last 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E:first-child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 E element, first child of its parent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E:last-child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 E element, last child of its parent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E:first-of-type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 E element, first sibling of its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E:last-of-type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 E element, last sibling of its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E:only-child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 E element, only child of its parent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E:only-of-type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 E element, only sibling of its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E:empty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 E element that has no children (including text nodes)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0"/>
            <a:ext cx="8610600" cy="896938"/>
          </a:xfrm>
        </p:spPr>
        <p:txBody>
          <a:bodyPr/>
          <a:lstStyle/>
          <a:p>
            <a:r>
              <a:rPr lang="en-US" dirty="0" smtClean="0"/>
              <a:t>CSS Selectors (Cont.)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8600" y="1010920"/>
          <a:ext cx="8610600" cy="570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5257800"/>
                <a:gridCol w="1752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Pattern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CSS Level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E:link</a:t>
                      </a:r>
                      <a:endParaRPr lang="en-US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 E element being the source anchor of a hyperlink of which the target is not yet visited (:link) or already visited (:visited)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E:visited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E:active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 element during certain user actions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and 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E:hover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E:focus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E:target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 E element being the target of the referring URI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E:lang(</a:t>
                      </a:r>
                      <a:r>
                        <a:rPr lang="en-US" sz="1800" b="1" kern="12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fr</a:t>
                      </a:r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 element of type E in language "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 (the document language specifies how language is determined)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E:enabled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 user interface element E which is enabled or disabled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E:disabled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E:checked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 user interface element E which is checked (for instance a radio-button or checkbox)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0"/>
            <a:ext cx="8610600" cy="896938"/>
          </a:xfrm>
        </p:spPr>
        <p:txBody>
          <a:bodyPr/>
          <a:lstStyle/>
          <a:p>
            <a:r>
              <a:rPr lang="en-US" dirty="0" smtClean="0"/>
              <a:t>CSS Selectors (Cont.)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8600" y="990600"/>
          <a:ext cx="8610600" cy="553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/>
                <a:gridCol w="4648200"/>
                <a:gridCol w="1752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Pattern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CSS Level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E:first-line</a:t>
                      </a:r>
                      <a:endParaRPr lang="en-US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first formatted line of an E element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E:first-letter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first formatted letter of an E element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E:before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Generated content before an E element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E:after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Generated content after an E element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E:warning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 E element whose class is "warning" (the document language specifies how class is determined).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E#myid</a:t>
                      </a:r>
                      <a:endParaRPr lang="en-US" sz="1800" b="1" kern="1200" dirty="0" smtClean="0">
                        <a:solidFill>
                          <a:srgbClr val="FF000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 E element with ID equal to "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myid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E:not(s)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 E element that does not match simple selector 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</a:t>
                      </a:r>
                      <a:r>
                        <a:rPr lang="en-US" sz="1800" b="1" kern="1200" baseline="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F</a:t>
                      </a:r>
                      <a:endParaRPr lang="en-US" sz="1800" b="1" kern="1200" dirty="0" smtClean="0">
                        <a:solidFill>
                          <a:srgbClr val="FF000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 F element descendant of an E element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</a:t>
                      </a:r>
                      <a:r>
                        <a:rPr lang="en-US" sz="1800" b="1" kern="1200" baseline="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&gt; F</a:t>
                      </a:r>
                      <a:endParaRPr lang="en-US" sz="1800" b="1" kern="1200" dirty="0" smtClean="0">
                        <a:solidFill>
                          <a:srgbClr val="FF000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 F element child of an E element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</a:t>
                      </a:r>
                      <a:r>
                        <a:rPr lang="en-US" sz="1800" b="1" kern="1200" baseline="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+ F</a:t>
                      </a:r>
                      <a:endParaRPr lang="en-US" sz="1800" b="1" kern="1200" dirty="0" smtClean="0">
                        <a:solidFill>
                          <a:srgbClr val="FF000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 F element immediately preceded by an E element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 ~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 F element preceded by an E element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248400" y="6553200"/>
            <a:ext cx="2743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hlinkClick r:id="rId2"/>
              </a:rPr>
              <a:t>http://www.w3.org/TR/css3-selectors/</a:t>
            </a:r>
            <a:r>
              <a:rPr lang="en-US" sz="1200" dirty="0" smtClean="0"/>
              <a:t> </a:t>
            </a:r>
            <a:endParaRPr lang="en-US" sz="12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1" y="0"/>
            <a:ext cx="8610600" cy="896938"/>
          </a:xfrm>
        </p:spPr>
        <p:txBody>
          <a:bodyPr/>
          <a:lstStyle/>
          <a:p>
            <a:r>
              <a:rPr lang="en-US" altLang="ko-KR" dirty="0" smtClean="0"/>
              <a:t>Basic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8600" y="1420813"/>
            <a:ext cx="8610600" cy="4827587"/>
          </a:xfrm>
        </p:spPr>
        <p:txBody>
          <a:bodyPr/>
          <a:lstStyle/>
          <a:p>
            <a:r>
              <a:rPr lang="en-US" altLang="ko-KR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CSS selector</a:t>
            </a:r>
            <a:r>
              <a:rPr lang="ko-KR" altLang="en-US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의 대부분을 지원한다</a:t>
            </a:r>
            <a:r>
              <a:rPr lang="en-US" altLang="ko-KR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All selector (</a:t>
            </a:r>
            <a:r>
              <a:rPr lang="en-US" altLang="ko-KR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“*”</a:t>
            </a:r>
            <a:r>
              <a:rPr lang="en-US" altLang="ko-KR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ko-KR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Class selector (</a:t>
            </a:r>
            <a:r>
              <a:rPr lang="en-US" altLang="ko-KR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“.class”</a:t>
            </a:r>
            <a:r>
              <a:rPr lang="en-US" altLang="ko-KR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ko-KR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Element selector (</a:t>
            </a:r>
            <a:r>
              <a:rPr lang="en-US" altLang="ko-KR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“element”</a:t>
            </a:r>
            <a:r>
              <a:rPr lang="en-US" altLang="ko-KR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ko-KR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ID selector (</a:t>
            </a:r>
            <a:r>
              <a:rPr lang="en-US" altLang="ko-KR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“#id”</a:t>
            </a:r>
            <a:r>
              <a:rPr lang="en-US" altLang="ko-KR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ko-KR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Multiple selector (</a:t>
            </a:r>
            <a:r>
              <a:rPr lang="en-US" altLang="ko-KR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“selector1,</a:t>
            </a:r>
            <a:r>
              <a:rPr lang="en-US" altLang="ko-KR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selector2</a:t>
            </a:r>
            <a:r>
              <a:rPr lang="en-US" altLang="ko-KR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selectorN</a:t>
            </a:r>
            <a:r>
              <a:rPr lang="en-US" altLang="ko-KR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”</a:t>
            </a:r>
            <a:r>
              <a:rPr lang="en-US" altLang="ko-KR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)</a:t>
            </a:r>
            <a:endParaRPr lang="ko-KR" altLang="en-US" dirty="0">
              <a:effectLst/>
              <a:latin typeface="+mj-lt"/>
              <a:ea typeface="나눔고딕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8673927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1" y="0"/>
            <a:ext cx="8610600" cy="896938"/>
          </a:xfrm>
        </p:spPr>
        <p:txBody>
          <a:bodyPr/>
          <a:lstStyle/>
          <a:p>
            <a:r>
              <a:rPr lang="en-US" altLang="ko-KR" dirty="0" smtClean="0"/>
              <a:t>Basic (Cont.)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8600" y="1420813"/>
            <a:ext cx="8610600" cy="4827587"/>
          </a:xfrm>
        </p:spPr>
        <p:txBody>
          <a:bodyPr/>
          <a:lstStyle/>
          <a:p>
            <a:r>
              <a:rPr lang="ko-KR" altLang="en-US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단일 요소 선택</a:t>
            </a:r>
            <a:endParaRPr lang="en-US" altLang="ko-KR" dirty="0" smtClean="0">
              <a:effectLst/>
              <a:latin typeface="+mj-lt"/>
              <a:ea typeface="나눔고딕" pitchFamily="50" charset="-127"/>
              <a:sym typeface="Wingdings" panose="05000000000000000000" pitchFamily="2" charset="2"/>
            </a:endParaRPr>
          </a:p>
          <a:p>
            <a:pPr lvl="1"/>
            <a:r>
              <a:rPr lang="en-US" altLang="ko-KR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$(“p”) </a:t>
            </a:r>
            <a:r>
              <a:rPr lang="en-US" altLang="ko-KR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모든 </a:t>
            </a:r>
            <a:r>
              <a:rPr lang="en-US" altLang="ko-KR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&lt;p&gt; </a:t>
            </a:r>
            <a:r>
              <a:rPr lang="ko-KR" altLang="en-US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요소 선택</a:t>
            </a:r>
            <a:endParaRPr lang="en-US" altLang="ko-KR" dirty="0" smtClean="0">
              <a:effectLst/>
              <a:latin typeface="+mj-lt"/>
              <a:ea typeface="나눔고딕" pitchFamily="50" charset="-127"/>
              <a:sym typeface="Wingdings" panose="05000000000000000000" pitchFamily="2" charset="2"/>
            </a:endParaRPr>
          </a:p>
          <a:p>
            <a:pPr lvl="1"/>
            <a:r>
              <a:rPr lang="en-US" altLang="ko-KR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$(‘a’) </a:t>
            </a:r>
            <a:r>
              <a:rPr lang="en-US" altLang="ko-KR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모든 </a:t>
            </a:r>
            <a:r>
              <a:rPr lang="en-US" altLang="ko-KR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&lt;a&gt; </a:t>
            </a:r>
            <a:r>
              <a:rPr lang="ko-KR" altLang="en-US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요소 선택</a:t>
            </a:r>
            <a:endParaRPr lang="en-US" altLang="ko-KR" dirty="0" smtClean="0">
              <a:effectLst/>
              <a:latin typeface="+mj-lt"/>
              <a:ea typeface="나눔고딕" pitchFamily="50" charset="-127"/>
              <a:sym typeface="Wingdings" panose="05000000000000000000" pitchFamily="2" charset="2"/>
            </a:endParaRPr>
          </a:p>
          <a:p>
            <a:pPr lvl="1">
              <a:buNone/>
            </a:pPr>
            <a:r>
              <a:rPr lang="en-US" altLang="ko-KR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 </a:t>
            </a:r>
            <a:r>
              <a:rPr lang="en-US" altLang="ko-KR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‘’</a:t>
            </a:r>
            <a:r>
              <a:rPr lang="en-US" altLang="ko-KR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, </a:t>
            </a:r>
            <a:r>
              <a:rPr lang="en-US" altLang="ko-KR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“”</a:t>
            </a:r>
            <a:r>
              <a:rPr lang="en-US" altLang="ko-KR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중 하나 사용</a:t>
            </a:r>
            <a:endParaRPr lang="en-US" altLang="ko-KR" dirty="0" smtClean="0">
              <a:effectLst/>
              <a:latin typeface="+mj-lt"/>
              <a:ea typeface="나눔고딕" pitchFamily="50" charset="-127"/>
              <a:sym typeface="Wingdings" panose="05000000000000000000" pitchFamily="2" charset="2"/>
            </a:endParaRPr>
          </a:p>
          <a:p>
            <a:r>
              <a:rPr lang="ko-KR" altLang="en-US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다중 요소 선택</a:t>
            </a:r>
            <a:endParaRPr lang="en-US" altLang="ko-KR" dirty="0" smtClean="0">
              <a:effectLst/>
              <a:latin typeface="+mj-lt"/>
              <a:ea typeface="나눔고딕" pitchFamily="50" charset="-127"/>
              <a:sym typeface="Wingdings" panose="05000000000000000000" pitchFamily="2" charset="2"/>
            </a:endParaRPr>
          </a:p>
          <a:p>
            <a:pPr lvl="1"/>
            <a:r>
              <a:rPr lang="en-US" altLang="ko-KR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$(‘p, span, a’) </a:t>
            </a:r>
            <a:r>
              <a:rPr lang="en-US" altLang="ko-KR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모든 </a:t>
            </a:r>
            <a:r>
              <a:rPr lang="en-US" altLang="ko-KR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&lt;p&gt;, &lt;span&gt;, &lt;a&gt; </a:t>
            </a:r>
            <a:r>
              <a:rPr lang="ko-KR" altLang="en-US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요소 선택</a:t>
            </a:r>
            <a:endParaRPr lang="en-US" altLang="ko-KR" dirty="0" smtClean="0">
              <a:effectLst/>
              <a:latin typeface="+mj-lt"/>
              <a:ea typeface="나눔고딕" pitchFamily="50" charset="-127"/>
              <a:sym typeface="Wingdings" panose="05000000000000000000" pitchFamily="2" charset="2"/>
            </a:endParaRPr>
          </a:p>
          <a:p>
            <a:pPr lvl="1">
              <a:buNone/>
            </a:pPr>
            <a:r>
              <a:rPr lang="en-US" altLang="ko-KR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effectLst/>
                <a:latin typeface="+mj-lt"/>
                <a:ea typeface="나눔고딕" pitchFamily="50" charset="-127"/>
                <a:sym typeface="Wingdings" pitchFamily="2" charset="2"/>
              </a:rPr>
              <a:t>다중 요소 선택 시 콤마</a:t>
            </a:r>
            <a:r>
              <a:rPr lang="en-US" altLang="ko-KR" dirty="0" smtClean="0">
                <a:effectLst/>
                <a:latin typeface="+mj-lt"/>
                <a:ea typeface="나눔고딕" pitchFamily="50" charset="-127"/>
                <a:sym typeface="Wingdings" pitchFamily="2" charset="2"/>
              </a:rPr>
              <a:t>(</a:t>
            </a:r>
            <a:r>
              <a:rPr lang="en-US" altLang="ko-KR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itchFamily="2" charset="2"/>
              </a:rPr>
              <a:t>,</a:t>
            </a:r>
            <a:r>
              <a:rPr lang="en-US" altLang="ko-KR" dirty="0" smtClean="0">
                <a:effectLst/>
                <a:latin typeface="+mj-lt"/>
                <a:ea typeface="나눔고딕" pitchFamily="50" charset="-127"/>
                <a:sym typeface="Wingdings" pitchFamily="2" charset="2"/>
              </a:rPr>
              <a:t>) </a:t>
            </a:r>
            <a:r>
              <a:rPr lang="ko-KR" altLang="en-US" dirty="0" smtClean="0">
                <a:effectLst/>
                <a:latin typeface="+mj-lt"/>
                <a:ea typeface="나눔고딕" pitchFamily="50" charset="-127"/>
                <a:sym typeface="Wingdings" pitchFamily="2" charset="2"/>
              </a:rPr>
              <a:t>사용으로 구분</a:t>
            </a:r>
            <a:endParaRPr lang="ko-KR" altLang="en-US" dirty="0">
              <a:effectLst/>
              <a:latin typeface="+mj-lt"/>
              <a:ea typeface="나눔고딕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8673927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1" y="0"/>
            <a:ext cx="8610600" cy="896938"/>
          </a:xfrm>
        </p:spPr>
        <p:txBody>
          <a:bodyPr/>
          <a:lstStyle/>
          <a:p>
            <a:r>
              <a:rPr lang="en-US" altLang="ko-KR" dirty="0" smtClean="0"/>
              <a:t>Basic (Cont.)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8600" y="1420813"/>
            <a:ext cx="8610600" cy="4827587"/>
          </a:xfrm>
        </p:spPr>
        <p:txBody>
          <a:bodyPr/>
          <a:lstStyle/>
          <a:p>
            <a:r>
              <a:rPr lang="en-US" altLang="ko-KR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가 지정된 요소는 </a:t>
            </a:r>
            <a:r>
              <a:rPr lang="en-US" altLang="ko-KR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#</a:t>
            </a:r>
            <a:r>
              <a:rPr lang="en-US" altLang="ko-KR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기호로 선택</a:t>
            </a:r>
            <a:endParaRPr lang="en-US" altLang="ko-KR" dirty="0" smtClean="0">
              <a:effectLst/>
              <a:latin typeface="+mj-lt"/>
              <a:ea typeface="나눔고딕" pitchFamily="50" charset="-127"/>
              <a:sym typeface="Wingdings" panose="05000000000000000000" pitchFamily="2" charset="2"/>
            </a:endParaRPr>
          </a:p>
          <a:p>
            <a:pPr lvl="1"/>
            <a:r>
              <a:rPr lang="en-US" altLang="ko-KR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$(“#ID”)</a:t>
            </a:r>
            <a:endParaRPr lang="en-US" altLang="ko-KR" dirty="0" smtClean="0">
              <a:effectLst/>
              <a:ea typeface="나눔고딕" pitchFamily="50" charset="-127"/>
              <a:sym typeface="Wingdings" panose="05000000000000000000" pitchFamily="2" charset="2"/>
            </a:endParaRPr>
          </a:p>
          <a:p>
            <a:pPr lvl="1">
              <a:buFont typeface="Wingdings"/>
              <a:buChar char="è"/>
            </a:pPr>
            <a:r>
              <a:rPr lang="en-US" altLang="ko-KR" dirty="0" smtClean="0">
                <a:effectLst/>
                <a:ea typeface="나눔고딕" pitchFamily="50" charset="-127"/>
                <a:sym typeface="Wingdings" panose="05000000000000000000" pitchFamily="2" charset="2"/>
              </a:rPr>
              <a:t>HTML </a:t>
            </a:r>
            <a:r>
              <a:rPr lang="ko-KR" altLang="en-US" dirty="0" smtClean="0">
                <a:effectLst/>
                <a:ea typeface="나눔고딕" pitchFamily="50" charset="-127"/>
                <a:sym typeface="Wingdings" pitchFamily="2" charset="2"/>
              </a:rPr>
              <a:t>은 하나의 페이지에 단 하나의 </a:t>
            </a:r>
            <a:r>
              <a:rPr lang="en-US" altLang="ko-KR" dirty="0" smtClean="0">
                <a:effectLst/>
                <a:ea typeface="나눔고딕" pitchFamily="50" charset="-127"/>
                <a:sym typeface="Wingdings" pitchFamily="2" charset="2"/>
              </a:rPr>
              <a:t>ID </a:t>
            </a:r>
            <a:r>
              <a:rPr lang="ko-KR" altLang="en-US" dirty="0" smtClean="0">
                <a:effectLst/>
                <a:ea typeface="나눔고딕" pitchFamily="50" charset="-127"/>
                <a:sym typeface="Wingdings" pitchFamily="2" charset="2"/>
              </a:rPr>
              <a:t>요소만 가능</a:t>
            </a:r>
            <a:endParaRPr lang="en-US" altLang="ko-KR" dirty="0" smtClean="0">
              <a:effectLst/>
              <a:latin typeface="+mj-lt"/>
              <a:ea typeface="나눔고딕" pitchFamily="50" charset="-127"/>
              <a:sym typeface="Wingdings" panose="05000000000000000000" pitchFamily="2" charset="2"/>
            </a:endParaRPr>
          </a:p>
          <a:p>
            <a:r>
              <a:rPr lang="en-US" altLang="ko-KR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Class </a:t>
            </a:r>
            <a:r>
              <a:rPr lang="ko-KR" altLang="en-US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가 지정된 요소는 </a:t>
            </a:r>
            <a:r>
              <a:rPr lang="en-US" altLang="ko-KR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.</a:t>
            </a:r>
            <a:r>
              <a:rPr lang="en-US" altLang="ko-KR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기호로 선택</a:t>
            </a:r>
            <a:endParaRPr lang="en-US" altLang="ko-KR" dirty="0" smtClean="0">
              <a:effectLst/>
              <a:latin typeface="+mj-lt"/>
              <a:ea typeface="나눔고딕" pitchFamily="50" charset="-127"/>
              <a:sym typeface="Wingdings" panose="05000000000000000000" pitchFamily="2" charset="2"/>
            </a:endParaRPr>
          </a:p>
          <a:p>
            <a:pPr lvl="1"/>
            <a:r>
              <a:rPr lang="en-US" altLang="ko-KR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$(‘.</a:t>
            </a:r>
            <a:r>
              <a:rPr lang="en-US" altLang="ko-KR" b="1" dirty="0" err="1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className</a:t>
            </a:r>
            <a:r>
              <a:rPr lang="en-US" altLang="ko-KR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’)</a:t>
            </a:r>
          </a:p>
          <a:p>
            <a:pPr lvl="1">
              <a:buNone/>
            </a:pPr>
            <a:r>
              <a:rPr lang="en-US" altLang="ko-KR" dirty="0" smtClean="0">
                <a:effectLst/>
                <a:latin typeface="+mj-lt"/>
                <a:ea typeface="나눔고딕" pitchFamily="50" charset="-127"/>
                <a:sym typeface="Wingdings" pitchFamily="2" charset="2"/>
              </a:rPr>
              <a:t> </a:t>
            </a:r>
            <a:r>
              <a:rPr lang="ko-KR" altLang="en-US" dirty="0" smtClean="0">
                <a:effectLst/>
                <a:latin typeface="+mj-lt"/>
                <a:ea typeface="나눔고딕" pitchFamily="50" charset="-127"/>
                <a:sym typeface="Wingdings" pitchFamily="2" charset="2"/>
              </a:rPr>
              <a:t>한 번에 여러 개의 클래스 요소 선택 가능</a:t>
            </a:r>
            <a:endParaRPr lang="en-US" altLang="ko-KR" dirty="0" smtClean="0">
              <a:effectLst/>
              <a:latin typeface="+mj-lt"/>
              <a:ea typeface="나눔고딕" pitchFamily="50" charset="-127"/>
              <a:sym typeface="Wingdings" panose="05000000000000000000" pitchFamily="2" charset="2"/>
            </a:endParaRPr>
          </a:p>
          <a:p>
            <a:pPr>
              <a:buNone/>
            </a:pPr>
            <a:endParaRPr lang="en-US" altLang="ko-KR" dirty="0" smtClean="0">
              <a:effectLst/>
              <a:latin typeface="+mj-lt"/>
              <a:ea typeface="나눔고딕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8673927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896938"/>
          </a:xfrm>
        </p:spPr>
        <p:txBody>
          <a:bodyPr/>
          <a:lstStyle/>
          <a:p>
            <a:r>
              <a:rPr lang="en-US" dirty="0" smtClean="0"/>
              <a:t>Lab : Basic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Browsers</a:t>
            </a:r>
          </a:p>
          <a:p>
            <a:pPr lvl="1"/>
            <a:r>
              <a:rPr lang="en-US" dirty="0" smtClean="0"/>
              <a:t>IE11, Firefox, Google Chrome, Opera, Safari</a:t>
            </a:r>
          </a:p>
          <a:p>
            <a:r>
              <a:rPr lang="en-US" dirty="0" smtClean="0"/>
              <a:t>Text Editors</a:t>
            </a:r>
          </a:p>
          <a:p>
            <a:pPr lvl="1"/>
            <a:r>
              <a:rPr lang="en-US" dirty="0" smtClean="0"/>
              <a:t>Notepad++ or </a:t>
            </a:r>
            <a:r>
              <a:rPr lang="en-US" dirty="0" err="1" smtClean="0"/>
              <a:t>Editplus</a:t>
            </a:r>
            <a:endParaRPr lang="en-US" dirty="0" smtClean="0"/>
          </a:p>
          <a:p>
            <a:r>
              <a:rPr lang="en-US" dirty="0" smtClean="0"/>
              <a:t>Files</a:t>
            </a:r>
          </a:p>
          <a:p>
            <a:pPr lvl="1"/>
            <a:r>
              <a:rPr lang="en-US" sz="2400" dirty="0" smtClean="0"/>
              <a:t>selector.html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896938"/>
          </a:xfrm>
        </p:spPr>
        <p:txBody>
          <a:bodyPr/>
          <a:lstStyle/>
          <a:p>
            <a:r>
              <a:rPr lang="en-US" dirty="0" smtClean="0"/>
              <a:t>Lab : selector.html</a:t>
            </a:r>
            <a:endParaRPr lang="en-US" dirty="0"/>
          </a:p>
        </p:txBody>
      </p:sp>
      <p:pic>
        <p:nvPicPr>
          <p:cNvPr id="6" name="Content Placeholder 5" descr="1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3000" y="1066800"/>
            <a:ext cx="6859948" cy="5562600"/>
          </a:xfr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896938"/>
          </a:xfrm>
        </p:spPr>
        <p:txBody>
          <a:bodyPr/>
          <a:lstStyle/>
          <a:p>
            <a:r>
              <a:rPr lang="en-US" dirty="0" smtClean="0"/>
              <a:t>Lab : Result</a:t>
            </a:r>
            <a:endParaRPr lang="en-US" dirty="0"/>
          </a:p>
        </p:txBody>
      </p:sp>
      <p:pic>
        <p:nvPicPr>
          <p:cNvPr id="5" name="Content Placeholder 4" descr="2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90537" y="1929606"/>
            <a:ext cx="8086725" cy="3505200"/>
          </a:xfr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0"/>
            <a:ext cx="8610600" cy="896938"/>
          </a:xfrm>
        </p:spPr>
        <p:txBody>
          <a:bodyPr/>
          <a:lstStyle/>
          <a:p>
            <a:r>
              <a:rPr lang="en-US" dirty="0" smtClean="0"/>
              <a:t>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effectLst/>
              </a:rPr>
              <a:t>Has Attribute selector [name]</a:t>
            </a:r>
          </a:p>
          <a:p>
            <a:r>
              <a:rPr lang="en-US" sz="2800" dirty="0" smtClean="0">
                <a:effectLst/>
              </a:rPr>
              <a:t>Equals selector [name</a:t>
            </a:r>
            <a:r>
              <a:rPr lang="en-US" sz="2800" b="1" dirty="0" smtClean="0"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800" dirty="0" smtClean="0">
                <a:effectLst/>
              </a:rPr>
              <a:t>“value”]</a:t>
            </a:r>
          </a:p>
          <a:p>
            <a:r>
              <a:rPr lang="en-US" sz="2800" dirty="0" smtClean="0">
                <a:effectLst/>
              </a:rPr>
              <a:t>Not equal selector [name</a:t>
            </a:r>
            <a:r>
              <a:rPr lang="en-US" sz="2800" b="1" dirty="0" smtClean="0"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!=</a:t>
            </a:r>
            <a:r>
              <a:rPr lang="en-US" sz="2800" dirty="0" smtClean="0">
                <a:effectLst/>
              </a:rPr>
              <a:t>“value”]</a:t>
            </a:r>
          </a:p>
          <a:p>
            <a:r>
              <a:rPr lang="en-US" sz="2800" dirty="0" smtClean="0">
                <a:effectLst/>
              </a:rPr>
              <a:t>Starts with selector [name</a:t>
            </a:r>
            <a:r>
              <a:rPr lang="en-US" sz="2800" b="1" dirty="0" smtClean="0"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^=</a:t>
            </a:r>
            <a:r>
              <a:rPr lang="en-US" sz="2800" dirty="0" smtClean="0">
                <a:effectLst/>
              </a:rPr>
              <a:t>“value”]</a:t>
            </a:r>
          </a:p>
          <a:p>
            <a:r>
              <a:rPr lang="en-US" sz="2800" dirty="0" smtClean="0">
                <a:effectLst/>
              </a:rPr>
              <a:t>Ends with selector [name</a:t>
            </a:r>
            <a:r>
              <a:rPr lang="en-US" sz="2800" b="1" dirty="0" smtClean="0"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$=</a:t>
            </a:r>
            <a:r>
              <a:rPr lang="en-US" sz="2800" dirty="0" smtClean="0">
                <a:effectLst/>
              </a:rPr>
              <a:t>“value”]</a:t>
            </a:r>
          </a:p>
          <a:p>
            <a:r>
              <a:rPr lang="en-US" sz="2800" dirty="0" smtClean="0">
                <a:effectLst/>
              </a:rPr>
              <a:t>Multiple selector [name=“value”][name2=“value2”]</a:t>
            </a:r>
          </a:p>
          <a:p>
            <a:r>
              <a:rPr lang="en-US" sz="2800" dirty="0" smtClean="0">
                <a:effectLst/>
              </a:rPr>
              <a:t>Contains selector [name</a:t>
            </a:r>
            <a:r>
              <a:rPr lang="en-US" sz="2800" b="1" dirty="0" smtClean="0"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*=</a:t>
            </a:r>
            <a:r>
              <a:rPr lang="en-US" sz="2800" dirty="0" smtClean="0">
                <a:effectLst/>
              </a:rPr>
              <a:t>“value”]</a:t>
            </a:r>
          </a:p>
          <a:p>
            <a:r>
              <a:rPr lang="en-US" sz="2800" dirty="0" smtClean="0">
                <a:effectLst/>
              </a:rPr>
              <a:t>Contains prefix selector [name</a:t>
            </a:r>
            <a:r>
              <a:rPr lang="en-US" sz="2800" b="1" dirty="0" smtClean="0"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|=</a:t>
            </a:r>
            <a:r>
              <a:rPr lang="en-US" sz="2800" dirty="0" smtClean="0">
                <a:effectLst/>
              </a:rPr>
              <a:t>“value”]</a:t>
            </a:r>
          </a:p>
          <a:p>
            <a:r>
              <a:rPr lang="en-US" sz="2800" dirty="0" smtClean="0">
                <a:effectLst/>
              </a:rPr>
              <a:t>Contains word selector [name</a:t>
            </a:r>
            <a:r>
              <a:rPr lang="en-US" sz="2800" b="1" dirty="0" smtClean="0"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~=</a:t>
            </a:r>
            <a:r>
              <a:rPr lang="en-US" sz="2800" dirty="0" smtClean="0">
                <a:effectLst/>
              </a:rPr>
              <a:t>“value”]</a:t>
            </a:r>
            <a:endParaRPr lang="en-US" sz="2800" dirty="0">
              <a:effectLst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1" y="0"/>
            <a:ext cx="8610600" cy="896938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JavaScript Library (Cont.)</a:t>
            </a:r>
            <a:endParaRPr lang="en-US" altLang="zh-CN" dirty="0" smtClean="0"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30" name="Picture 29" descr="nodejs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2590800"/>
            <a:ext cx="1600200" cy="800100"/>
          </a:xfrm>
          <a:prstGeom prst="rect">
            <a:avLst/>
          </a:prstGeom>
        </p:spPr>
      </p:pic>
      <p:pic>
        <p:nvPicPr>
          <p:cNvPr id="31" name="Picture 30" descr="jquery-logo-930x465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57400" y="2971800"/>
            <a:ext cx="3200400" cy="1600200"/>
          </a:xfrm>
          <a:prstGeom prst="rect">
            <a:avLst/>
          </a:prstGeom>
        </p:spPr>
      </p:pic>
      <p:pic>
        <p:nvPicPr>
          <p:cNvPr id="32" name="Picture 31" descr="backbon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1000" y="1219200"/>
            <a:ext cx="2997041" cy="533400"/>
          </a:xfrm>
          <a:prstGeom prst="rect">
            <a:avLst/>
          </a:prstGeom>
        </p:spPr>
      </p:pic>
      <p:pic>
        <p:nvPicPr>
          <p:cNvPr id="33" name="Picture 32" descr="AngularJS-larg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562600" y="4267200"/>
            <a:ext cx="3117546" cy="879099"/>
          </a:xfrm>
          <a:prstGeom prst="rect">
            <a:avLst/>
          </a:prstGeom>
        </p:spPr>
      </p:pic>
      <p:pic>
        <p:nvPicPr>
          <p:cNvPr id="35" name="Picture 34" descr="Ydmxes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038600" y="1143000"/>
            <a:ext cx="1219200" cy="1219200"/>
          </a:xfrm>
          <a:prstGeom prst="rect">
            <a:avLst/>
          </a:prstGeom>
        </p:spPr>
      </p:pic>
      <p:pic>
        <p:nvPicPr>
          <p:cNvPr id="36" name="Picture 35" descr="mootools-payoff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2400" y="1828800"/>
            <a:ext cx="2817655" cy="876604"/>
          </a:xfrm>
          <a:prstGeom prst="rect">
            <a:avLst/>
          </a:prstGeom>
        </p:spPr>
      </p:pic>
      <p:pic>
        <p:nvPicPr>
          <p:cNvPr id="37" name="Picture 36" descr="scriptaculous_logo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562600" y="2895600"/>
            <a:ext cx="3207489" cy="985157"/>
          </a:xfrm>
          <a:prstGeom prst="rect">
            <a:avLst/>
          </a:prstGeom>
        </p:spPr>
      </p:pic>
      <p:pic>
        <p:nvPicPr>
          <p:cNvPr id="38" name="Picture 37" descr="gwt52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705600" y="1600200"/>
            <a:ext cx="1985963" cy="1138832"/>
          </a:xfrm>
          <a:prstGeom prst="rect">
            <a:avLst/>
          </a:prstGeom>
        </p:spPr>
      </p:pic>
      <p:pic>
        <p:nvPicPr>
          <p:cNvPr id="40" name="Picture 39" descr="scripty2-hosting-image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172200" y="5410200"/>
            <a:ext cx="2438741" cy="1019317"/>
          </a:xfrm>
          <a:prstGeom prst="rect">
            <a:avLst/>
          </a:prstGeom>
        </p:spPr>
      </p:pic>
      <p:pic>
        <p:nvPicPr>
          <p:cNvPr id="41" name="Picture 40" descr="mochikit-hosting-image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257800" y="2133600"/>
            <a:ext cx="1419606" cy="685800"/>
          </a:xfrm>
          <a:prstGeom prst="rect">
            <a:avLst/>
          </a:prstGeom>
        </p:spPr>
      </p:pic>
      <p:pic>
        <p:nvPicPr>
          <p:cNvPr id="42" name="Picture 41" descr="rico-hosting-image.gif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505200" y="2514600"/>
            <a:ext cx="1209675" cy="781050"/>
          </a:xfrm>
          <a:prstGeom prst="rect">
            <a:avLst/>
          </a:prstGeom>
        </p:spPr>
      </p:pic>
      <p:pic>
        <p:nvPicPr>
          <p:cNvPr id="43" name="Picture 42" descr="prototype-hosting-image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33400" y="3505200"/>
            <a:ext cx="1581727" cy="762000"/>
          </a:xfrm>
          <a:prstGeom prst="rect">
            <a:avLst/>
          </a:prstGeom>
        </p:spPr>
      </p:pic>
      <p:pic>
        <p:nvPicPr>
          <p:cNvPr id="44" name="Picture 43" descr="dojo-hosting-image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33400" y="5029200"/>
            <a:ext cx="1980953" cy="1638529"/>
          </a:xfrm>
          <a:prstGeom prst="rect">
            <a:avLst/>
          </a:prstGeom>
        </p:spPr>
      </p:pic>
      <p:pic>
        <p:nvPicPr>
          <p:cNvPr id="45" name="Picture 44" descr="yui-hosting-image.gif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895600" y="4495800"/>
            <a:ext cx="1905000" cy="885825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6477000" y="6553200"/>
            <a:ext cx="2667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hlinkClick r:id="rId17"/>
              </a:rPr>
              <a:t>http://hexahost.com/free-js-libraries/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pic>
        <p:nvPicPr>
          <p:cNvPr id="47" name="Picture 46" descr="logo.gif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28600" y="4419600"/>
            <a:ext cx="1447800" cy="431146"/>
          </a:xfrm>
          <a:prstGeom prst="rect">
            <a:avLst/>
          </a:prstGeom>
        </p:spPr>
      </p:pic>
      <p:pic>
        <p:nvPicPr>
          <p:cNvPr id="48" name="Picture 47" descr="xajax_logo.png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696200" y="3733800"/>
            <a:ext cx="914400" cy="546514"/>
          </a:xfrm>
          <a:prstGeom prst="rect">
            <a:avLst/>
          </a:prstGeom>
        </p:spPr>
      </p:pic>
      <p:pic>
        <p:nvPicPr>
          <p:cNvPr id="49" name="Picture 48" descr="logo.png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124200" y="5562600"/>
            <a:ext cx="2862942" cy="685800"/>
          </a:xfrm>
          <a:prstGeom prst="rect">
            <a:avLst/>
          </a:prstGeom>
        </p:spPr>
      </p:pic>
      <p:pic>
        <p:nvPicPr>
          <p:cNvPr id="50" name="Picture 49" descr="extjs-logo-original.png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6324600" y="304800"/>
            <a:ext cx="1244397" cy="1244397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896938"/>
          </a:xfrm>
        </p:spPr>
        <p:txBody>
          <a:bodyPr/>
          <a:lstStyle/>
          <a:p>
            <a:r>
              <a:rPr lang="en-US" dirty="0" smtClean="0"/>
              <a:t>Lab :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Browsers</a:t>
            </a:r>
          </a:p>
          <a:p>
            <a:pPr lvl="1"/>
            <a:r>
              <a:rPr lang="en-US" dirty="0" smtClean="0"/>
              <a:t>IE11, Firefox, Google Chrome, Opera, Safari</a:t>
            </a:r>
          </a:p>
          <a:p>
            <a:r>
              <a:rPr lang="en-US" dirty="0" smtClean="0"/>
              <a:t>Text Editors</a:t>
            </a:r>
          </a:p>
          <a:p>
            <a:pPr lvl="1"/>
            <a:r>
              <a:rPr lang="en-US" dirty="0" smtClean="0"/>
              <a:t>Notepad++ or </a:t>
            </a:r>
            <a:r>
              <a:rPr lang="en-US" dirty="0" err="1" smtClean="0"/>
              <a:t>Editplus</a:t>
            </a:r>
            <a:endParaRPr lang="en-US" dirty="0" smtClean="0"/>
          </a:p>
          <a:p>
            <a:r>
              <a:rPr lang="en-US" dirty="0" smtClean="0"/>
              <a:t>Files</a:t>
            </a:r>
          </a:p>
          <a:p>
            <a:pPr lvl="1"/>
            <a:r>
              <a:rPr lang="en-US" sz="2400" dirty="0" smtClean="0"/>
              <a:t>selector1.html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896938"/>
          </a:xfrm>
        </p:spPr>
        <p:txBody>
          <a:bodyPr/>
          <a:lstStyle/>
          <a:p>
            <a:r>
              <a:rPr lang="en-US" dirty="0" smtClean="0"/>
              <a:t>Lab : selector1.html</a:t>
            </a:r>
            <a:endParaRPr lang="en-US" dirty="0"/>
          </a:p>
        </p:txBody>
      </p:sp>
      <p:pic>
        <p:nvPicPr>
          <p:cNvPr id="5" name="Content Placeholder 4" descr="3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04402" y="1066800"/>
            <a:ext cx="6744198" cy="5562600"/>
          </a:xfr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896938"/>
          </a:xfrm>
        </p:spPr>
        <p:txBody>
          <a:bodyPr/>
          <a:lstStyle/>
          <a:p>
            <a:r>
              <a:rPr lang="en-US" dirty="0" smtClean="0"/>
              <a:t>Lab : Result</a:t>
            </a:r>
            <a:endParaRPr lang="en-US" dirty="0"/>
          </a:p>
        </p:txBody>
      </p:sp>
      <p:pic>
        <p:nvPicPr>
          <p:cNvPr id="6" name="Content Placeholder 5" descr="4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2925" y="1543844"/>
            <a:ext cx="7981950" cy="4276725"/>
          </a:xfr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0"/>
            <a:ext cx="8610600" cy="896938"/>
          </a:xfrm>
        </p:spPr>
        <p:txBody>
          <a:bodyPr/>
          <a:lstStyle/>
          <a:p>
            <a:r>
              <a:rPr lang="en-US" dirty="0" smtClean="0"/>
              <a:t>Basic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:first </a:t>
            </a:r>
            <a:r>
              <a:rPr lang="en-US" dirty="0" smtClean="0">
                <a:effectLst/>
              </a:rPr>
              <a:t>selector, </a:t>
            </a:r>
            <a:r>
              <a:rPr lang="en-US" b="1" dirty="0" smtClean="0"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:last </a:t>
            </a:r>
            <a:r>
              <a:rPr lang="en-US" dirty="0" smtClean="0">
                <a:effectLst/>
              </a:rPr>
              <a:t>selector</a:t>
            </a:r>
          </a:p>
          <a:p>
            <a:pPr lvl="1"/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</a:rPr>
              <a:t>선택된 요소 중 처음</a:t>
            </a:r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</a:rPr>
              <a:t>마지막 요소 선택</a:t>
            </a:r>
            <a:endParaRPr lang="en-US" altLang="ko-KR" dirty="0" smtClean="0">
              <a:effectLst/>
              <a:latin typeface="나눔고딕" pitchFamily="50" charset="-127"/>
              <a:ea typeface="나눔고딕" pitchFamily="50" charset="-127"/>
            </a:endParaRPr>
          </a:p>
          <a:p>
            <a:r>
              <a:rPr lang="en-US" b="1" dirty="0" smtClean="0"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:even </a:t>
            </a:r>
            <a:r>
              <a:rPr lang="en-US" dirty="0" smtClean="0">
                <a:effectLst/>
              </a:rPr>
              <a:t>selector, </a:t>
            </a:r>
            <a:r>
              <a:rPr lang="en-US" b="1" dirty="0" smtClean="0"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:odd </a:t>
            </a:r>
            <a:r>
              <a:rPr lang="en-US" dirty="0" smtClean="0">
                <a:effectLst/>
              </a:rPr>
              <a:t>selector</a:t>
            </a:r>
          </a:p>
          <a:p>
            <a:pPr lvl="1"/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</a:rPr>
              <a:t>짝수</a:t>
            </a:r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</a:rPr>
              <a:t>홀수번째 요소 선택</a:t>
            </a:r>
            <a:endParaRPr lang="en-US" altLang="ko-KR" dirty="0" smtClean="0">
              <a:effectLst/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en-US" b="1" dirty="0" smtClean="0"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  <a:r>
              <a:rPr lang="en-US" altLang="en-US" b="1" dirty="0" err="1" smtClean="0"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eq</a:t>
            </a:r>
            <a:r>
              <a:rPr lang="en-US" altLang="en-US" b="1" dirty="0" smtClean="0"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(n) </a:t>
            </a:r>
            <a:r>
              <a:rPr lang="en-US" altLang="en-US" dirty="0" smtClean="0">
                <a:effectLst/>
                <a:latin typeface="+mj-lt"/>
                <a:ea typeface="나눔고딕" pitchFamily="50" charset="-127"/>
              </a:rPr>
              <a:t>selector</a:t>
            </a:r>
          </a:p>
          <a:p>
            <a:pPr lvl="1"/>
            <a:r>
              <a:rPr lang="en-US" altLang="ko-KR" dirty="0" smtClean="0">
                <a:effectLst/>
                <a:latin typeface="+mj-lt"/>
                <a:ea typeface="나눔고딕" pitchFamily="50" charset="-127"/>
              </a:rPr>
              <a:t>n</a:t>
            </a:r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</a:rPr>
              <a:t>번째 요소 선택</a:t>
            </a:r>
            <a:endParaRPr lang="en-US" altLang="en-US" dirty="0" smtClean="0">
              <a:effectLst/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896938"/>
          </a:xfrm>
        </p:spPr>
        <p:txBody>
          <a:bodyPr/>
          <a:lstStyle/>
          <a:p>
            <a:r>
              <a:rPr lang="en-US" dirty="0" smtClean="0"/>
              <a:t>Lab : Even, Odd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Browsers</a:t>
            </a:r>
          </a:p>
          <a:p>
            <a:pPr lvl="1"/>
            <a:r>
              <a:rPr lang="en-US" dirty="0" smtClean="0"/>
              <a:t>IE11, Firefox, Google Chrome, Opera, Safari</a:t>
            </a:r>
          </a:p>
          <a:p>
            <a:r>
              <a:rPr lang="en-US" dirty="0" smtClean="0"/>
              <a:t>Text Editors</a:t>
            </a:r>
          </a:p>
          <a:p>
            <a:pPr lvl="1"/>
            <a:r>
              <a:rPr lang="en-US" dirty="0" smtClean="0"/>
              <a:t>Notepad++ or </a:t>
            </a:r>
            <a:r>
              <a:rPr lang="en-US" dirty="0" err="1" smtClean="0"/>
              <a:t>Editplus</a:t>
            </a:r>
            <a:endParaRPr lang="en-US" dirty="0" smtClean="0"/>
          </a:p>
          <a:p>
            <a:r>
              <a:rPr lang="en-US" dirty="0" smtClean="0"/>
              <a:t>Files</a:t>
            </a:r>
          </a:p>
          <a:p>
            <a:pPr lvl="1"/>
            <a:r>
              <a:rPr lang="en-US" sz="2400" dirty="0" smtClean="0"/>
              <a:t>EvenOdd.html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896938"/>
          </a:xfrm>
        </p:spPr>
        <p:txBody>
          <a:bodyPr/>
          <a:lstStyle/>
          <a:p>
            <a:r>
              <a:rPr lang="en-US" dirty="0" smtClean="0"/>
              <a:t>Lab : EvenOdd.html</a:t>
            </a:r>
            <a:endParaRPr lang="en-US" dirty="0"/>
          </a:p>
        </p:txBody>
      </p:sp>
      <p:pic>
        <p:nvPicPr>
          <p:cNvPr id="6" name="Content Placeholder 5" descr="1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62200" y="990600"/>
            <a:ext cx="4343400" cy="5670550"/>
          </a:xfr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896938"/>
          </a:xfrm>
        </p:spPr>
        <p:txBody>
          <a:bodyPr/>
          <a:lstStyle/>
          <a:p>
            <a:r>
              <a:rPr lang="en-US" dirty="0" smtClean="0"/>
              <a:t>Lab : Result</a:t>
            </a:r>
            <a:endParaRPr lang="en-US" dirty="0"/>
          </a:p>
        </p:txBody>
      </p:sp>
      <p:pic>
        <p:nvPicPr>
          <p:cNvPr id="8" name="Content Placeholder 7" descr="2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14512" y="2110581"/>
            <a:ext cx="5438775" cy="3143250"/>
          </a:xfr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0"/>
            <a:ext cx="8610600" cy="896938"/>
          </a:xfrm>
        </p:spPr>
        <p:txBody>
          <a:bodyPr/>
          <a:lstStyle/>
          <a:p>
            <a:r>
              <a:rPr lang="en-US" dirty="0" smtClean="0"/>
              <a:t>Basic Filter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  <a:r>
              <a:rPr lang="en-US" b="1" dirty="0" err="1" smtClean="0"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lt</a:t>
            </a:r>
            <a:r>
              <a:rPr lang="en-US" b="1" dirty="0" smtClean="0"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(n) </a:t>
            </a:r>
            <a:r>
              <a:rPr lang="en-US" dirty="0" smtClean="0">
                <a:effectLst/>
              </a:rPr>
              <a:t>selector, </a:t>
            </a:r>
            <a:r>
              <a:rPr lang="en-US" b="1" dirty="0" smtClean="0"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  <a:r>
              <a:rPr lang="en-US" b="1" dirty="0" err="1" smtClean="0"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gt</a:t>
            </a:r>
            <a:r>
              <a:rPr lang="en-US" b="1" dirty="0" smtClean="0"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(n) </a:t>
            </a:r>
            <a:r>
              <a:rPr lang="en-US" dirty="0" smtClean="0">
                <a:effectLst/>
              </a:rPr>
              <a:t>selector</a:t>
            </a:r>
          </a:p>
          <a:p>
            <a:pPr lvl="1"/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</a:rPr>
              <a:t>n </a:t>
            </a:r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</a:rPr>
              <a:t>보다 작은</a:t>
            </a:r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</a:rPr>
              <a:t>, n </a:t>
            </a:r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</a:rPr>
              <a:t>보다 큰 요소 선택</a:t>
            </a:r>
            <a:endParaRPr lang="en-US" altLang="ko-KR" dirty="0" smtClean="0">
              <a:effectLst/>
              <a:latin typeface="나눔고딕" pitchFamily="50" charset="-127"/>
              <a:ea typeface="나눔고딕" pitchFamily="50" charset="-127"/>
            </a:endParaRPr>
          </a:p>
          <a:p>
            <a:r>
              <a:rPr lang="en-US" b="1" dirty="0" smtClean="0"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:header </a:t>
            </a:r>
            <a:r>
              <a:rPr lang="en-US" dirty="0" smtClean="0">
                <a:effectLst/>
              </a:rPr>
              <a:t>selector</a:t>
            </a:r>
          </a:p>
          <a:p>
            <a:pPr lvl="1"/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</a:rPr>
              <a:t>제목 요소 선택</a:t>
            </a:r>
            <a:endParaRPr lang="en-US" altLang="ko-KR" dirty="0" smtClean="0">
              <a:effectLst/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en-US" b="1" dirty="0" smtClean="0"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:not() </a:t>
            </a:r>
            <a:r>
              <a:rPr lang="en-US" altLang="en-US" dirty="0" smtClean="0">
                <a:effectLst/>
                <a:latin typeface="+mj-lt"/>
                <a:ea typeface="나눔고딕" pitchFamily="50" charset="-127"/>
              </a:rPr>
              <a:t>selector</a:t>
            </a:r>
          </a:p>
          <a:p>
            <a:pPr lvl="1"/>
            <a:r>
              <a:rPr lang="ko-KR" altLang="en-US" dirty="0" smtClean="0">
                <a:effectLst/>
                <a:latin typeface="+mj-lt"/>
                <a:ea typeface="나눔고딕" pitchFamily="50" charset="-127"/>
              </a:rPr>
              <a:t>선택자에 해당되지 않는 요소 선택</a:t>
            </a:r>
            <a:endParaRPr lang="en-US" altLang="ko-KR" dirty="0" smtClean="0">
              <a:effectLst/>
              <a:latin typeface="+mj-lt"/>
              <a:ea typeface="나눔고딕" pitchFamily="50" charset="-127"/>
            </a:endParaRPr>
          </a:p>
          <a:p>
            <a:r>
              <a:rPr lang="en-US" altLang="en-US" b="1" dirty="0" smtClean="0"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:animated </a:t>
            </a:r>
            <a:r>
              <a:rPr lang="en-US" altLang="en-US" dirty="0" smtClean="0">
                <a:effectLst/>
                <a:latin typeface="+mj-lt"/>
                <a:ea typeface="나눔고딕" pitchFamily="50" charset="-127"/>
              </a:rPr>
              <a:t>selector</a:t>
            </a:r>
          </a:p>
          <a:p>
            <a:pPr lvl="1"/>
            <a:r>
              <a:rPr lang="ko-KR" altLang="en-US" dirty="0" smtClean="0">
                <a:effectLst/>
                <a:latin typeface="+mj-lt"/>
                <a:ea typeface="나눔고딕" pitchFamily="50" charset="-127"/>
              </a:rPr>
              <a:t>현재 움직이고 있는 요소 선택</a:t>
            </a:r>
            <a:endParaRPr lang="en-US" altLang="en-US" dirty="0" smtClean="0">
              <a:effectLst/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0"/>
            <a:ext cx="8610600" cy="896938"/>
          </a:xfrm>
        </p:spPr>
        <p:txBody>
          <a:bodyPr/>
          <a:lstStyle/>
          <a:p>
            <a:r>
              <a:rPr lang="en-US" dirty="0" smtClean="0"/>
              <a:t>Child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:nth-child() selector</a:t>
            </a:r>
          </a:p>
          <a:p>
            <a:pPr lvl="1"/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</a:rPr>
              <a:t>부모 요소의 </a:t>
            </a:r>
            <a:r>
              <a:rPr lang="en-US" altLang="ko-KR" dirty="0" smtClean="0">
                <a:effectLst/>
              </a:rPr>
              <a:t>n </a:t>
            </a:r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</a:rPr>
              <a:t>번째 자식 요소 선택</a:t>
            </a:r>
            <a:endParaRPr lang="en-US" dirty="0">
              <a:effectLst/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0"/>
            <a:ext cx="8610600" cy="896938"/>
          </a:xfrm>
        </p:spPr>
        <p:txBody>
          <a:bodyPr/>
          <a:lstStyle/>
          <a:p>
            <a:r>
              <a:rPr lang="en-US" dirty="0" smtClean="0"/>
              <a:t>Content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:contains(</a:t>
            </a:r>
            <a:r>
              <a:rPr lang="en-US" b="1" dirty="0" err="1" smtClean="0"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 smtClean="0">
                <a:effectLst/>
              </a:rPr>
              <a:t>selector</a:t>
            </a:r>
          </a:p>
          <a:p>
            <a:pPr lvl="1"/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</a:rPr>
              <a:t>특정 텍스트를 포함하는 요소 선택</a:t>
            </a:r>
            <a:endParaRPr lang="en-US" altLang="ko-KR" dirty="0" smtClean="0">
              <a:effectLst/>
              <a:latin typeface="나눔고딕" pitchFamily="50" charset="-127"/>
              <a:ea typeface="나눔고딕" pitchFamily="50" charset="-127"/>
            </a:endParaRPr>
          </a:p>
          <a:p>
            <a:r>
              <a:rPr lang="en-US" b="1" dirty="0" smtClean="0"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:empty </a:t>
            </a:r>
            <a:r>
              <a:rPr lang="en-US" dirty="0" smtClean="0">
                <a:effectLst/>
              </a:rPr>
              <a:t>selector</a:t>
            </a:r>
          </a:p>
          <a:p>
            <a:pPr lvl="1"/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</a:rPr>
              <a:t>빈 요소 선택</a:t>
            </a:r>
            <a:endParaRPr lang="en-US" altLang="en-US" dirty="0" smtClean="0">
              <a:effectLst/>
              <a:latin typeface="나눔고딕" pitchFamily="50" charset="-127"/>
              <a:ea typeface="나눔고딕" pitchFamily="50" charset="-127"/>
            </a:endParaRPr>
          </a:p>
          <a:p>
            <a:r>
              <a:rPr lang="en-US" b="1" dirty="0" smtClean="0"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:parent </a:t>
            </a:r>
            <a:r>
              <a:rPr lang="en-US" dirty="0" smtClean="0">
                <a:effectLst/>
              </a:rPr>
              <a:t>selector</a:t>
            </a:r>
          </a:p>
          <a:p>
            <a:pPr lvl="1"/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</a:rPr>
              <a:t>자식이 있는 부모 요소 선택</a:t>
            </a:r>
            <a:endParaRPr lang="en-US" altLang="en-US" dirty="0" smtClean="0">
              <a:effectLst/>
              <a:latin typeface="나눔고딕" pitchFamily="50" charset="-127"/>
              <a:ea typeface="나눔고딕" pitchFamily="50" charset="-127"/>
            </a:endParaRPr>
          </a:p>
          <a:p>
            <a:r>
              <a:rPr lang="en-US" b="1" dirty="0" smtClean="0"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:has() </a:t>
            </a:r>
            <a:r>
              <a:rPr lang="en-US" dirty="0" smtClean="0">
                <a:effectLst/>
              </a:rPr>
              <a:t>selector</a:t>
            </a:r>
          </a:p>
          <a:p>
            <a:pPr lvl="1"/>
            <a:r>
              <a:rPr lang="en-US" dirty="0" smtClean="0">
                <a:effectLst/>
              </a:rPr>
              <a:t>Selector </a:t>
            </a:r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</a:rPr>
              <a:t>에 해당하는 요소를 포함하고 있는 요소 선택</a:t>
            </a:r>
            <a:endParaRPr lang="en-US" altLang="en-US" dirty="0" smtClean="0">
              <a:effectLst/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1" y="0"/>
            <a:ext cx="8610600" cy="896938"/>
          </a:xfrm>
        </p:spPr>
        <p:txBody>
          <a:bodyPr/>
          <a:lstStyle/>
          <a:p>
            <a:r>
              <a:rPr lang="en-US" altLang="ko-KR" dirty="0" smtClean="0"/>
              <a:t>JavaScript Library (Cont.)</a:t>
            </a:r>
            <a:endParaRPr lang="ko-KR" altLang="en-US" sz="2800" dirty="0"/>
          </a:p>
        </p:txBody>
      </p:sp>
      <p:pic>
        <p:nvPicPr>
          <p:cNvPr id="6" name="Picture 5" descr="1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143000"/>
            <a:ext cx="8686800" cy="498734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9600" y="6553200"/>
            <a:ext cx="853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hlinkClick r:id="rId3"/>
              </a:rPr>
              <a:t>http://www.google.com/trends/explore?hl=en-US#q=jquery,%20prototype,%20yui,%20script.aculo.us,%20GWT&amp;cmpt=q</a:t>
            </a:r>
            <a:r>
              <a:rPr lang="en-US" sz="1200" dirty="0" smtClean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428673927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896938"/>
          </a:xfrm>
        </p:spPr>
        <p:txBody>
          <a:bodyPr/>
          <a:lstStyle/>
          <a:p>
            <a:r>
              <a:rPr lang="en-US" dirty="0" smtClean="0"/>
              <a:t>Lab : Contains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Browsers</a:t>
            </a:r>
          </a:p>
          <a:p>
            <a:pPr lvl="1"/>
            <a:r>
              <a:rPr lang="en-US" dirty="0" smtClean="0"/>
              <a:t>IE11, Firefox, Google Chrome, Opera, Safari</a:t>
            </a:r>
          </a:p>
          <a:p>
            <a:r>
              <a:rPr lang="en-US" dirty="0" smtClean="0"/>
              <a:t>Text Editors</a:t>
            </a:r>
          </a:p>
          <a:p>
            <a:pPr lvl="1"/>
            <a:r>
              <a:rPr lang="en-US" dirty="0" smtClean="0"/>
              <a:t>Notepad++ or </a:t>
            </a:r>
            <a:r>
              <a:rPr lang="en-US" dirty="0" err="1" smtClean="0"/>
              <a:t>Editplus</a:t>
            </a:r>
            <a:endParaRPr lang="en-US" dirty="0" smtClean="0"/>
          </a:p>
          <a:p>
            <a:r>
              <a:rPr lang="en-US" dirty="0" smtClean="0"/>
              <a:t>Files</a:t>
            </a:r>
          </a:p>
          <a:p>
            <a:pPr lvl="1"/>
            <a:r>
              <a:rPr lang="en-US" sz="2400" dirty="0" smtClean="0"/>
              <a:t>contains.html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896938"/>
          </a:xfrm>
        </p:spPr>
        <p:txBody>
          <a:bodyPr/>
          <a:lstStyle/>
          <a:p>
            <a:r>
              <a:rPr lang="en-US" dirty="0" smtClean="0"/>
              <a:t>Lab : contains.html</a:t>
            </a:r>
            <a:endParaRPr lang="en-US" dirty="0"/>
          </a:p>
        </p:txBody>
      </p:sp>
      <p:pic>
        <p:nvPicPr>
          <p:cNvPr id="5" name="Content Placeholder 4" descr="3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71600" y="1143000"/>
            <a:ext cx="6372450" cy="5410200"/>
          </a:xfr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896938"/>
          </a:xfrm>
        </p:spPr>
        <p:txBody>
          <a:bodyPr/>
          <a:lstStyle/>
          <a:p>
            <a:r>
              <a:rPr lang="en-US" dirty="0" smtClean="0"/>
              <a:t>Lab : Result</a:t>
            </a:r>
            <a:endParaRPr lang="en-US" dirty="0"/>
          </a:p>
        </p:txBody>
      </p:sp>
      <p:pic>
        <p:nvPicPr>
          <p:cNvPr id="5" name="Content Placeholder 4" descr="4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33600" y="1905000"/>
            <a:ext cx="4134422" cy="3276600"/>
          </a:xfr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0"/>
            <a:ext cx="8610600" cy="896938"/>
          </a:xfrm>
        </p:spPr>
        <p:txBody>
          <a:bodyPr/>
          <a:lstStyle/>
          <a:p>
            <a:r>
              <a:rPr lang="en-US" dirty="0" smtClean="0"/>
              <a:t>Form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:input</a:t>
            </a:r>
            <a:r>
              <a:rPr lang="en-US" dirty="0" smtClean="0">
                <a:effectLst/>
              </a:rPr>
              <a:t>, </a:t>
            </a:r>
            <a:r>
              <a:rPr lang="en-US" b="1" dirty="0" smtClean="0"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:checkbox</a:t>
            </a:r>
            <a:r>
              <a:rPr lang="en-US" dirty="0" smtClean="0">
                <a:effectLst/>
              </a:rPr>
              <a:t>, </a:t>
            </a:r>
            <a:r>
              <a:rPr lang="en-US" b="1" dirty="0" smtClean="0"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:radio</a:t>
            </a:r>
          </a:p>
          <a:p>
            <a:r>
              <a:rPr lang="en-US" b="1" dirty="0" smtClean="0"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:text</a:t>
            </a:r>
            <a:r>
              <a:rPr lang="en-US" dirty="0" smtClean="0">
                <a:effectLst/>
              </a:rPr>
              <a:t>, </a:t>
            </a:r>
            <a:r>
              <a:rPr lang="en-US" b="1" dirty="0" smtClean="0"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:password</a:t>
            </a:r>
            <a:r>
              <a:rPr lang="en-US" dirty="0" smtClean="0">
                <a:effectLst/>
              </a:rPr>
              <a:t>, </a:t>
            </a:r>
            <a:r>
              <a:rPr lang="en-US" b="1" dirty="0" smtClean="0"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:file</a:t>
            </a:r>
          </a:p>
          <a:p>
            <a:r>
              <a:rPr lang="en-US" b="1" dirty="0" smtClean="0"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:button</a:t>
            </a:r>
            <a:r>
              <a:rPr lang="en-US" dirty="0" smtClean="0">
                <a:effectLst/>
              </a:rPr>
              <a:t>, </a:t>
            </a:r>
            <a:r>
              <a:rPr lang="en-US" b="1" dirty="0" smtClean="0"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:submit</a:t>
            </a:r>
            <a:r>
              <a:rPr lang="en-US" dirty="0" smtClean="0">
                <a:effectLst/>
              </a:rPr>
              <a:t>, </a:t>
            </a:r>
            <a:r>
              <a:rPr lang="en-US" b="1" dirty="0" smtClean="0"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:image</a:t>
            </a:r>
            <a:r>
              <a:rPr lang="en-US" dirty="0" smtClean="0">
                <a:effectLst/>
              </a:rPr>
              <a:t>, </a:t>
            </a:r>
            <a:r>
              <a:rPr lang="en-US" b="1" dirty="0" smtClean="0"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:reset</a:t>
            </a:r>
          </a:p>
          <a:p>
            <a:r>
              <a:rPr lang="en-US" b="1" dirty="0" smtClean="0"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:focus</a:t>
            </a:r>
          </a:p>
          <a:p>
            <a:r>
              <a:rPr lang="en-US" b="1" dirty="0" smtClean="0"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:checked</a:t>
            </a:r>
          </a:p>
          <a:p>
            <a:r>
              <a:rPr lang="en-US" b="1" dirty="0" smtClean="0"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:selected</a:t>
            </a:r>
          </a:p>
          <a:p>
            <a:r>
              <a:rPr lang="en-US" b="1" dirty="0" smtClean="0"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:enabled</a:t>
            </a:r>
            <a:r>
              <a:rPr lang="en-US" dirty="0" smtClean="0">
                <a:effectLst/>
              </a:rPr>
              <a:t>, </a:t>
            </a:r>
            <a:r>
              <a:rPr lang="en-US" b="1" dirty="0" smtClean="0"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:disabled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896938"/>
          </a:xfrm>
        </p:spPr>
        <p:txBody>
          <a:bodyPr/>
          <a:lstStyle/>
          <a:p>
            <a:r>
              <a:rPr lang="en-US" dirty="0" smtClean="0"/>
              <a:t>Lab : Input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Browsers</a:t>
            </a:r>
          </a:p>
          <a:p>
            <a:pPr lvl="1"/>
            <a:r>
              <a:rPr lang="en-US" dirty="0" smtClean="0"/>
              <a:t>IE11, Firefox, Google Chrome, Opera, Safari</a:t>
            </a:r>
          </a:p>
          <a:p>
            <a:r>
              <a:rPr lang="en-US" dirty="0" smtClean="0"/>
              <a:t>Text Editors</a:t>
            </a:r>
          </a:p>
          <a:p>
            <a:pPr lvl="1"/>
            <a:r>
              <a:rPr lang="en-US" dirty="0" smtClean="0"/>
              <a:t>Notepad++ or </a:t>
            </a:r>
            <a:r>
              <a:rPr lang="en-US" dirty="0" err="1" smtClean="0"/>
              <a:t>Editplus</a:t>
            </a:r>
            <a:endParaRPr lang="en-US" dirty="0" smtClean="0"/>
          </a:p>
          <a:p>
            <a:r>
              <a:rPr lang="en-US" dirty="0" smtClean="0"/>
              <a:t>Files</a:t>
            </a:r>
          </a:p>
          <a:p>
            <a:pPr lvl="1"/>
            <a:r>
              <a:rPr lang="en-US" sz="2400" dirty="0" smtClean="0"/>
              <a:t>Input_form.html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896938"/>
          </a:xfrm>
        </p:spPr>
        <p:txBody>
          <a:bodyPr/>
          <a:lstStyle/>
          <a:p>
            <a:r>
              <a:rPr lang="en-US" dirty="0" smtClean="0"/>
              <a:t>Lab : input_form.html</a:t>
            </a:r>
            <a:endParaRPr lang="en-US" dirty="0"/>
          </a:p>
        </p:txBody>
      </p:sp>
      <p:pic>
        <p:nvPicPr>
          <p:cNvPr id="6" name="Content Placeholder 5" descr="4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5000" y="969385"/>
            <a:ext cx="5105400" cy="5812415"/>
          </a:xfr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896938"/>
          </a:xfrm>
        </p:spPr>
        <p:txBody>
          <a:bodyPr/>
          <a:lstStyle/>
          <a:p>
            <a:r>
              <a:rPr lang="en-US" dirty="0" smtClean="0"/>
              <a:t>Lab : Result</a:t>
            </a:r>
            <a:endParaRPr lang="en-US" dirty="0"/>
          </a:p>
        </p:txBody>
      </p:sp>
      <p:pic>
        <p:nvPicPr>
          <p:cNvPr id="6" name="Content Placeholder 5" descr="5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14400" y="1295400"/>
            <a:ext cx="7530768" cy="5105400"/>
          </a:xfr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0"/>
            <a:ext cx="8610600" cy="896938"/>
          </a:xfrm>
        </p:spPr>
        <p:txBody>
          <a:bodyPr/>
          <a:lstStyle/>
          <a:p>
            <a:r>
              <a:rPr lang="en-US" dirty="0" smtClean="0"/>
              <a:t>Hierarchy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68413"/>
            <a:ext cx="8762999" cy="4827587"/>
          </a:xfrm>
        </p:spPr>
        <p:txBody>
          <a:bodyPr/>
          <a:lstStyle/>
          <a:p>
            <a:r>
              <a:rPr lang="en-US" dirty="0" smtClean="0">
                <a:effectLst/>
              </a:rPr>
              <a:t>Child selector (“parent </a:t>
            </a:r>
            <a:r>
              <a:rPr lang="en-US" b="1" dirty="0" smtClean="0"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>
                <a:effectLst/>
              </a:rPr>
              <a:t> child”)</a:t>
            </a:r>
          </a:p>
          <a:p>
            <a:pPr lvl="1"/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</a:rPr>
              <a:t>부모의 자식 요소 선택</a:t>
            </a:r>
            <a:endParaRPr lang="en-US" dirty="0" smtClean="0">
              <a:effectLst/>
              <a:latin typeface="나눔고딕" pitchFamily="50" charset="-127"/>
              <a:ea typeface="나눔고딕" pitchFamily="50" charset="-127"/>
            </a:endParaRPr>
          </a:p>
          <a:p>
            <a:r>
              <a:rPr lang="en-US" dirty="0" smtClean="0">
                <a:effectLst/>
              </a:rPr>
              <a:t>Descendant selector (“ancestor descendant”)</a:t>
            </a:r>
          </a:p>
          <a:p>
            <a:pPr lvl="1"/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</a:rPr>
              <a:t>하위 요소를 모두 선택</a:t>
            </a:r>
            <a:endParaRPr lang="en-US" altLang="en-US" dirty="0" smtClean="0">
              <a:effectLst/>
              <a:latin typeface="나눔고딕" pitchFamily="50" charset="-127"/>
              <a:ea typeface="나눔고딕" pitchFamily="50" charset="-127"/>
            </a:endParaRPr>
          </a:p>
          <a:p>
            <a:r>
              <a:rPr lang="en-US" dirty="0" smtClean="0">
                <a:effectLst/>
              </a:rPr>
              <a:t>Next Adjacent selector (“</a:t>
            </a:r>
            <a:r>
              <a:rPr lang="en-US" dirty="0" err="1" smtClean="0">
                <a:effectLst/>
              </a:rPr>
              <a:t>prev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effectLst/>
              </a:rPr>
              <a:t> next”)</a:t>
            </a:r>
          </a:p>
          <a:p>
            <a:pPr lvl="1"/>
            <a:r>
              <a:rPr lang="en-US" dirty="0" err="1" smtClean="0">
                <a:effectLst/>
              </a:rPr>
              <a:t>prev</a:t>
            </a:r>
            <a:r>
              <a:rPr lang="en-US" dirty="0" smtClean="0">
                <a:effectLst/>
              </a:rPr>
              <a:t> </a:t>
            </a:r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</a:rPr>
              <a:t>다음에 인접한 </a:t>
            </a:r>
            <a:r>
              <a:rPr lang="en-US" altLang="ko-KR" dirty="0" smtClean="0">
                <a:effectLst/>
              </a:rPr>
              <a:t>next </a:t>
            </a:r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</a:rPr>
              <a:t>요소 선택</a:t>
            </a:r>
            <a:endParaRPr lang="en-US" altLang="ko-KR" dirty="0" smtClean="0">
              <a:effectLst/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en-US" dirty="0" smtClean="0">
                <a:effectLst/>
              </a:rPr>
              <a:t>Next siblings selector (“</a:t>
            </a:r>
            <a:r>
              <a:rPr lang="en-US" altLang="en-US" dirty="0" err="1" smtClean="0">
                <a:effectLst/>
              </a:rPr>
              <a:t>prev</a:t>
            </a:r>
            <a:r>
              <a:rPr lang="en-US" altLang="en-US" dirty="0" smtClean="0">
                <a:effectLst/>
              </a:rPr>
              <a:t> </a:t>
            </a:r>
            <a:r>
              <a:rPr lang="en-US" altLang="en-US" b="1" dirty="0" smtClean="0"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~</a:t>
            </a:r>
            <a:r>
              <a:rPr lang="en-US" altLang="en-US" dirty="0" smtClean="0">
                <a:effectLst/>
              </a:rPr>
              <a:t> siblings”)</a:t>
            </a:r>
          </a:p>
          <a:p>
            <a:pPr lvl="1"/>
            <a:r>
              <a:rPr lang="en-US" altLang="en-US" dirty="0" err="1" smtClean="0">
                <a:effectLst/>
              </a:rPr>
              <a:t>prev</a:t>
            </a:r>
            <a:r>
              <a:rPr lang="en-US" altLang="en-US" dirty="0" smtClean="0">
                <a:effectLst/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</a:rPr>
              <a:t>이후에 나오는 형제 요소들을 선택</a:t>
            </a:r>
            <a:endParaRPr lang="en-US" altLang="en-US" dirty="0" smtClean="0">
              <a:effectLst/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0"/>
            <a:ext cx="8610600" cy="896938"/>
          </a:xfrm>
        </p:spPr>
        <p:txBody>
          <a:bodyPr/>
          <a:lstStyle/>
          <a:p>
            <a:r>
              <a:rPr lang="en-US" dirty="0" smtClean="0"/>
              <a:t>Visibility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:visible </a:t>
            </a:r>
            <a:r>
              <a:rPr lang="en-US" dirty="0" smtClean="0">
                <a:effectLst/>
              </a:rPr>
              <a:t>selector</a:t>
            </a:r>
          </a:p>
          <a:p>
            <a:pPr lvl="1"/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</a:rPr>
              <a:t>보이는 요소 선택</a:t>
            </a:r>
            <a:endParaRPr lang="en-US" dirty="0" smtClean="0">
              <a:effectLst/>
              <a:latin typeface="나눔고딕" pitchFamily="50" charset="-127"/>
              <a:ea typeface="나눔고딕" pitchFamily="50" charset="-127"/>
            </a:endParaRPr>
          </a:p>
          <a:p>
            <a:r>
              <a:rPr lang="en-US" b="1" dirty="0" smtClean="0"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:hidden </a:t>
            </a:r>
            <a:r>
              <a:rPr lang="en-US" dirty="0" smtClean="0">
                <a:effectLst/>
              </a:rPr>
              <a:t>selector</a:t>
            </a:r>
          </a:p>
          <a:p>
            <a:pPr lvl="1"/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</a:rPr>
              <a:t>보이지 않는 요소 선택</a:t>
            </a:r>
            <a:endParaRPr lang="en-US" altLang="en-US" dirty="0" smtClean="0">
              <a:effectLst/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838200" y="1905000"/>
            <a:ext cx="7620000" cy="1524000"/>
          </a:xfrm>
          <a:solidFill>
            <a:schemeClr val="bg1">
              <a:alpha val="0"/>
            </a:schemeClr>
          </a:solidFill>
          <a:ln>
            <a:noFill/>
          </a:ln>
        </p:spPr>
        <p:txBody>
          <a:bodyPr/>
          <a:lstStyle/>
          <a:p>
            <a:r>
              <a:rPr lang="en-US" sz="4400" b="1" dirty="0" smtClean="0">
                <a:solidFill>
                  <a:srgbClr val="FF0000"/>
                </a:solidFill>
                <a:latin typeface="Verdana" pitchFamily="34" charset="0"/>
              </a:rPr>
              <a:t>Attributes / CSS</a:t>
            </a:r>
            <a:endParaRPr lang="en-US" sz="4400" b="1" dirty="0">
              <a:solidFill>
                <a:srgbClr val="FF0000"/>
              </a:solidFill>
              <a:latin typeface="Verdana" pitchFamily="34" charset="0"/>
            </a:endParaRPr>
          </a:p>
        </p:txBody>
      </p:sp>
      <p:pic>
        <p:nvPicPr>
          <p:cNvPr id="5" name="Picture 4" descr="jquery-logo-930x46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00400" y="2926077"/>
            <a:ext cx="2834646" cy="1417323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0"/>
            <a:ext cx="8610600" cy="896938"/>
          </a:xfrm>
        </p:spPr>
        <p:txBody>
          <a:bodyPr/>
          <a:lstStyle/>
          <a:p>
            <a:r>
              <a:rPr lang="en-US" dirty="0" smtClean="0"/>
              <a:t>jQuery – </a:t>
            </a:r>
            <a:r>
              <a:rPr lang="en-US" dirty="0" smtClean="0">
                <a:hlinkClick r:id="rId2"/>
              </a:rPr>
              <a:t>http://jquery.com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 descr="2.bmp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762000" y="1066800"/>
            <a:ext cx="7467600" cy="5622045"/>
          </a:xfr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1" y="0"/>
            <a:ext cx="8610600" cy="896938"/>
          </a:xfrm>
        </p:spPr>
        <p:txBody>
          <a:bodyPr/>
          <a:lstStyle/>
          <a:p>
            <a:r>
              <a:rPr lang="en-US" altLang="ko-KR" dirty="0" smtClean="0"/>
              <a:t>.</a:t>
            </a:r>
            <a:r>
              <a:rPr lang="en-US" altLang="ko-KR" dirty="0" err="1" smtClean="0"/>
              <a:t>addClass</a:t>
            </a:r>
            <a:r>
              <a:rPr lang="en-US" altLang="ko-KR" dirty="0" smtClean="0"/>
              <a:t>( 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8600" y="1420813"/>
            <a:ext cx="8610600" cy="4827587"/>
          </a:xfrm>
        </p:spPr>
        <p:txBody>
          <a:bodyPr/>
          <a:lstStyle/>
          <a:p>
            <a:r>
              <a:rPr lang="en-US" altLang="ko-KR" sz="28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Adds the specified class(</a:t>
            </a:r>
            <a:r>
              <a:rPr lang="en-US" altLang="ko-KR" sz="2800" dirty="0" err="1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es</a:t>
            </a:r>
            <a:r>
              <a:rPr lang="en-US" altLang="ko-KR" sz="28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) to each of the set of matched elements.</a:t>
            </a:r>
          </a:p>
          <a:p>
            <a:r>
              <a:rPr lang="en-US" altLang="ko-KR" sz="28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Parameters</a:t>
            </a:r>
          </a:p>
          <a:p>
            <a:pPr lvl="1"/>
            <a:r>
              <a:rPr lang="en-US" altLang="ko-KR" sz="2400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class </a:t>
            </a:r>
            <a:r>
              <a:rPr lang="en-US" altLang="ko-KR" sz="24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: (String) : A CSS class to add to the elements.</a:t>
            </a:r>
          </a:p>
          <a:p>
            <a:r>
              <a:rPr lang="en-US" altLang="ko-KR" sz="28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Returns</a:t>
            </a:r>
          </a:p>
          <a:p>
            <a:pPr lvl="1"/>
            <a:r>
              <a:rPr lang="en-US" altLang="ko-KR" sz="2400" b="1" dirty="0" err="1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jQuery</a:t>
            </a:r>
            <a:endParaRPr lang="en-US" altLang="ko-KR" sz="2400" b="1" dirty="0" smtClean="0">
              <a:solidFill>
                <a:srgbClr val="FF0000"/>
              </a:solidFill>
              <a:effectLst/>
              <a:latin typeface="Courier New" pitchFamily="49" charset="0"/>
              <a:ea typeface="나눔고딕" pitchFamily="50" charset="-127"/>
              <a:cs typeface="Courier New" pitchFamily="49" charset="0"/>
              <a:sym typeface="Wingdings" panose="05000000000000000000" pitchFamily="2" charset="2"/>
            </a:endParaRPr>
          </a:p>
          <a:p>
            <a:r>
              <a:rPr lang="en-US" altLang="ko-KR" sz="28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Example</a:t>
            </a:r>
          </a:p>
          <a:p>
            <a:pPr lvl="1"/>
            <a:r>
              <a:rPr lang="en-US" altLang="ko-KR" sz="24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$(“p”).</a:t>
            </a:r>
            <a:r>
              <a:rPr lang="en-US" altLang="ko-KR" sz="2400" dirty="0" err="1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addClass</a:t>
            </a:r>
            <a:r>
              <a:rPr lang="en-US" altLang="ko-KR" sz="24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(“selected”)</a:t>
            </a:r>
          </a:p>
        </p:txBody>
      </p:sp>
    </p:spTree>
    <p:extLst>
      <p:ext uri="{BB962C8B-B14F-4D97-AF65-F5344CB8AC3E}">
        <p14:creationId xmlns:p14="http://schemas.microsoft.com/office/powerpoint/2010/main" xmlns="" val="428673927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896938"/>
          </a:xfrm>
        </p:spPr>
        <p:txBody>
          <a:bodyPr/>
          <a:lstStyle/>
          <a:p>
            <a:r>
              <a:rPr lang="en-US" dirty="0" smtClean="0"/>
              <a:t>Lab :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addClass</a:t>
            </a:r>
            <a:r>
              <a:rPr lang="en-US" altLang="ko-KR" dirty="0" smtClean="0"/>
              <a:t>(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Browsers</a:t>
            </a:r>
          </a:p>
          <a:p>
            <a:pPr lvl="1"/>
            <a:r>
              <a:rPr lang="en-US" dirty="0" smtClean="0"/>
              <a:t>IE11, Firefox, Google Chrome, Opera, Safari</a:t>
            </a:r>
          </a:p>
          <a:p>
            <a:r>
              <a:rPr lang="en-US" dirty="0" smtClean="0"/>
              <a:t>Text Editors</a:t>
            </a:r>
          </a:p>
          <a:p>
            <a:pPr lvl="1"/>
            <a:r>
              <a:rPr lang="en-US" dirty="0" smtClean="0"/>
              <a:t>Notepad++ or </a:t>
            </a:r>
            <a:r>
              <a:rPr lang="en-US" dirty="0" err="1" smtClean="0"/>
              <a:t>Editplus</a:t>
            </a:r>
            <a:endParaRPr lang="en-US" dirty="0" smtClean="0"/>
          </a:p>
          <a:p>
            <a:r>
              <a:rPr lang="en-US" dirty="0" smtClean="0"/>
              <a:t>Files</a:t>
            </a:r>
          </a:p>
          <a:p>
            <a:pPr lvl="1"/>
            <a:r>
              <a:rPr lang="en-US" sz="2400" dirty="0" smtClean="0"/>
              <a:t>addClass.html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896938"/>
          </a:xfrm>
        </p:spPr>
        <p:txBody>
          <a:bodyPr/>
          <a:lstStyle/>
          <a:p>
            <a:r>
              <a:rPr lang="en-US" dirty="0" smtClean="0"/>
              <a:t>Lab : addClass.html</a:t>
            </a:r>
            <a:endParaRPr lang="en-US" dirty="0"/>
          </a:p>
        </p:txBody>
      </p:sp>
      <p:pic>
        <p:nvPicPr>
          <p:cNvPr id="5" name="Content Placeholder 4" descr="1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90057" y="1066800"/>
            <a:ext cx="6129943" cy="5410200"/>
          </a:xfr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896938"/>
          </a:xfrm>
        </p:spPr>
        <p:txBody>
          <a:bodyPr/>
          <a:lstStyle/>
          <a:p>
            <a:r>
              <a:rPr lang="en-US" dirty="0" smtClean="0"/>
              <a:t>Lab : Result</a:t>
            </a:r>
            <a:endParaRPr lang="en-US" dirty="0"/>
          </a:p>
        </p:txBody>
      </p:sp>
      <p:pic>
        <p:nvPicPr>
          <p:cNvPr id="5" name="Content Placeholder 4" descr="2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19325" y="2082006"/>
            <a:ext cx="4629150" cy="3200400"/>
          </a:xfrm>
          <a:ln>
            <a:solidFill>
              <a:schemeClr val="accent1"/>
            </a:solidFill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896938"/>
          </a:xfrm>
        </p:spPr>
        <p:txBody>
          <a:bodyPr/>
          <a:lstStyle/>
          <a:p>
            <a:r>
              <a:rPr lang="en-US" dirty="0" smtClean="0"/>
              <a:t>Lab :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addClass</a:t>
            </a:r>
            <a:r>
              <a:rPr lang="en-US" altLang="ko-KR" dirty="0" smtClean="0"/>
              <a:t>(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Browsers</a:t>
            </a:r>
          </a:p>
          <a:p>
            <a:pPr lvl="1"/>
            <a:r>
              <a:rPr lang="en-US" dirty="0" smtClean="0"/>
              <a:t>IE11, Firefox, Google Chrome, Opera, Safari</a:t>
            </a:r>
          </a:p>
          <a:p>
            <a:r>
              <a:rPr lang="en-US" dirty="0" smtClean="0"/>
              <a:t>Text Editors</a:t>
            </a:r>
          </a:p>
          <a:p>
            <a:pPr lvl="1"/>
            <a:r>
              <a:rPr lang="en-US" dirty="0" smtClean="0"/>
              <a:t>Notepad++ or </a:t>
            </a:r>
            <a:r>
              <a:rPr lang="en-US" dirty="0" err="1" smtClean="0"/>
              <a:t>Editplus</a:t>
            </a:r>
            <a:endParaRPr lang="en-US" dirty="0" smtClean="0"/>
          </a:p>
          <a:p>
            <a:r>
              <a:rPr lang="en-US" dirty="0" smtClean="0"/>
              <a:t>Files</a:t>
            </a:r>
          </a:p>
          <a:p>
            <a:pPr lvl="1"/>
            <a:r>
              <a:rPr lang="en-US" sz="2400" dirty="0" smtClean="0"/>
              <a:t>addClass1.html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896938"/>
          </a:xfrm>
        </p:spPr>
        <p:txBody>
          <a:bodyPr/>
          <a:lstStyle/>
          <a:p>
            <a:r>
              <a:rPr lang="en-US" dirty="0" smtClean="0"/>
              <a:t>Lab : addClass1.html</a:t>
            </a:r>
            <a:endParaRPr lang="en-US" dirty="0"/>
          </a:p>
        </p:txBody>
      </p:sp>
      <p:pic>
        <p:nvPicPr>
          <p:cNvPr id="6" name="Content Placeholder 5" descr="3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28800" y="1066800"/>
            <a:ext cx="5334000" cy="5523718"/>
          </a:xfr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896938"/>
          </a:xfrm>
        </p:spPr>
        <p:txBody>
          <a:bodyPr/>
          <a:lstStyle/>
          <a:p>
            <a:r>
              <a:rPr lang="en-US" dirty="0" smtClean="0"/>
              <a:t>Lab : Result</a:t>
            </a:r>
            <a:endParaRPr lang="en-US" dirty="0"/>
          </a:p>
        </p:txBody>
      </p:sp>
      <p:pic>
        <p:nvPicPr>
          <p:cNvPr id="6" name="Content Placeholder 5" descr="4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28625" y="2058194"/>
            <a:ext cx="8210550" cy="3248025"/>
          </a:xfrm>
          <a:ln>
            <a:solidFill>
              <a:schemeClr val="accent1"/>
            </a:solidFill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896938"/>
          </a:xfrm>
        </p:spPr>
        <p:txBody>
          <a:bodyPr/>
          <a:lstStyle/>
          <a:p>
            <a:r>
              <a:rPr lang="en-US" dirty="0" smtClean="0"/>
              <a:t>Lab :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addClass</a:t>
            </a:r>
            <a:r>
              <a:rPr lang="en-US" altLang="ko-KR" dirty="0" smtClean="0"/>
              <a:t>(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Browsers</a:t>
            </a:r>
          </a:p>
          <a:p>
            <a:pPr lvl="1"/>
            <a:r>
              <a:rPr lang="en-US" dirty="0" smtClean="0"/>
              <a:t>IE11, Firefox, Google Chrome, Opera, Safari</a:t>
            </a:r>
          </a:p>
          <a:p>
            <a:r>
              <a:rPr lang="en-US" dirty="0" smtClean="0"/>
              <a:t>Text Editors</a:t>
            </a:r>
          </a:p>
          <a:p>
            <a:pPr lvl="1"/>
            <a:r>
              <a:rPr lang="en-US" dirty="0" smtClean="0"/>
              <a:t>Notepad++ or </a:t>
            </a:r>
            <a:r>
              <a:rPr lang="en-US" dirty="0" err="1" smtClean="0"/>
              <a:t>Editplus</a:t>
            </a:r>
            <a:endParaRPr lang="en-US" dirty="0" smtClean="0"/>
          </a:p>
          <a:p>
            <a:r>
              <a:rPr lang="en-US" dirty="0" smtClean="0"/>
              <a:t>Files</a:t>
            </a:r>
          </a:p>
          <a:p>
            <a:pPr lvl="1"/>
            <a:r>
              <a:rPr lang="en-US" sz="2400" dirty="0" smtClean="0"/>
              <a:t>addClass2.html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896938"/>
          </a:xfrm>
        </p:spPr>
        <p:txBody>
          <a:bodyPr/>
          <a:lstStyle/>
          <a:p>
            <a:r>
              <a:rPr lang="en-US" dirty="0" smtClean="0"/>
              <a:t>Lab : addClass2.html</a:t>
            </a:r>
            <a:endParaRPr lang="en-US" dirty="0"/>
          </a:p>
        </p:txBody>
      </p:sp>
      <p:pic>
        <p:nvPicPr>
          <p:cNvPr id="5" name="Content Placeholder 4" descr="5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47800" y="990600"/>
            <a:ext cx="6022211" cy="5486400"/>
          </a:xfr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896938"/>
          </a:xfrm>
        </p:spPr>
        <p:txBody>
          <a:bodyPr/>
          <a:lstStyle/>
          <a:p>
            <a:r>
              <a:rPr lang="en-US" dirty="0" smtClean="0"/>
              <a:t>Lab : Result</a:t>
            </a:r>
            <a:endParaRPr lang="en-US" dirty="0"/>
          </a:p>
        </p:txBody>
      </p:sp>
      <p:pic>
        <p:nvPicPr>
          <p:cNvPr id="5" name="Content Placeholder 4" descr="6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5762" y="2043906"/>
            <a:ext cx="8296275" cy="3276600"/>
          </a:xfrm>
          <a:ln>
            <a:solidFill>
              <a:schemeClr val="accent1"/>
            </a:solidFill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1" y="0"/>
            <a:ext cx="8610600" cy="896938"/>
          </a:xfrm>
        </p:spPr>
        <p:txBody>
          <a:bodyPr/>
          <a:lstStyle/>
          <a:p>
            <a:r>
              <a:rPr lang="en-US" altLang="ko-KR" dirty="0" smtClean="0"/>
              <a:t>jQuery (Cont.)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268413"/>
            <a:ext cx="8610600" cy="4827587"/>
          </a:xfrm>
        </p:spPr>
        <p:txBody>
          <a:bodyPr/>
          <a:lstStyle/>
          <a:p>
            <a:r>
              <a:rPr lang="en-US" altLang="ko-KR" sz="2800" dirty="0" smtClean="0">
                <a:effectLst/>
              </a:rPr>
              <a:t>Write less, do more.</a:t>
            </a:r>
          </a:p>
          <a:p>
            <a:r>
              <a:rPr lang="en-US" altLang="ko-KR" sz="2800" dirty="0" smtClean="0">
                <a:effectLst/>
              </a:rPr>
              <a:t>2005, John </a:t>
            </a:r>
            <a:r>
              <a:rPr lang="en-US" altLang="ko-KR" sz="2800" dirty="0" err="1" smtClean="0">
                <a:effectLst/>
              </a:rPr>
              <a:t>Resig</a:t>
            </a:r>
            <a:endParaRPr lang="en-US" altLang="ko-KR" sz="2800" dirty="0" smtClean="0">
              <a:effectLst/>
            </a:endParaRPr>
          </a:p>
          <a:p>
            <a:r>
              <a:rPr lang="en-US" altLang="ko-KR" sz="2800" dirty="0" smtClean="0">
                <a:effectLst/>
              </a:rPr>
              <a:t>2006, First Release</a:t>
            </a:r>
          </a:p>
          <a:p>
            <a:r>
              <a:rPr lang="ko-KR" altLang="en-US" sz="2800" dirty="0" smtClean="0">
                <a:effectLst/>
                <a:latin typeface="나눔고딕" pitchFamily="50" charset="-127"/>
                <a:ea typeface="나눔고딕" pitchFamily="50" charset="-127"/>
              </a:rPr>
              <a:t>문법이 간결하다</a:t>
            </a:r>
            <a:r>
              <a:rPr lang="en-US" altLang="ko-KR" sz="2800" dirty="0" smtClean="0">
                <a:effectLst/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r>
              <a:rPr lang="ko-KR" altLang="en-US" sz="2800" dirty="0" smtClean="0">
                <a:effectLst/>
                <a:latin typeface="나눔고딕" pitchFamily="50" charset="-127"/>
                <a:ea typeface="나눔고딕" pitchFamily="50" charset="-127"/>
              </a:rPr>
              <a:t>사용하기 쉽다</a:t>
            </a:r>
            <a:r>
              <a:rPr lang="en-US" altLang="ko-KR" sz="2800" dirty="0" smtClean="0">
                <a:effectLst/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r>
              <a:rPr lang="ko-KR" altLang="en-US" sz="2800" dirty="0" smtClean="0">
                <a:effectLst/>
                <a:latin typeface="나눔고딕" pitchFamily="50" charset="-127"/>
                <a:ea typeface="나눔고딕" pitchFamily="50" charset="-127"/>
              </a:rPr>
              <a:t>빠르게 배울 수 있다</a:t>
            </a:r>
            <a:r>
              <a:rPr lang="en-US" altLang="ko-KR" sz="2800" dirty="0" smtClean="0">
                <a:effectLst/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r>
              <a:rPr lang="ko-KR" altLang="en-US" sz="2800" dirty="0" smtClean="0">
                <a:effectLst/>
                <a:latin typeface="나눔고딕" pitchFamily="50" charset="-127"/>
                <a:ea typeface="나눔고딕" pitchFamily="50" charset="-127"/>
              </a:rPr>
              <a:t>다른</a:t>
            </a:r>
            <a:r>
              <a:rPr lang="ko-KR" altLang="en-US" sz="2800" dirty="0" smtClean="0">
                <a:effectLst/>
              </a:rPr>
              <a:t> </a:t>
            </a:r>
            <a:r>
              <a:rPr lang="en-US" altLang="ko-KR" sz="2800" dirty="0" smtClean="0">
                <a:effectLst/>
              </a:rPr>
              <a:t>library </a:t>
            </a:r>
            <a:r>
              <a:rPr lang="ko-KR" altLang="en-US" sz="2800" dirty="0" smtClean="0">
                <a:effectLst/>
                <a:latin typeface="나눔고딕" pitchFamily="50" charset="-127"/>
                <a:ea typeface="나눔고딕" pitchFamily="50" charset="-127"/>
              </a:rPr>
              <a:t>들과 충돌을 일으키지 않는다</a:t>
            </a:r>
            <a:r>
              <a:rPr lang="en-US" altLang="ko-KR" sz="2800" dirty="0" smtClean="0">
                <a:effectLst/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r>
              <a:rPr lang="ko-KR" altLang="en-US" sz="2800" dirty="0" smtClean="0">
                <a:effectLst/>
                <a:latin typeface="나눔고딕" pitchFamily="50" charset="-127"/>
                <a:ea typeface="나눔고딕" pitchFamily="50" charset="-127"/>
              </a:rPr>
              <a:t>다양한</a:t>
            </a:r>
            <a:r>
              <a:rPr lang="ko-KR" altLang="en-US" sz="2800" dirty="0" smtClean="0">
                <a:effectLst/>
              </a:rPr>
              <a:t> </a:t>
            </a:r>
            <a:r>
              <a:rPr lang="en-US" altLang="ko-KR" sz="2800" dirty="0" smtClean="0">
                <a:effectLst/>
              </a:rPr>
              <a:t>plug-in </a:t>
            </a:r>
            <a:r>
              <a:rPr lang="ko-KR" altLang="en-US" sz="2800" dirty="0" smtClean="0">
                <a:effectLst/>
                <a:latin typeface="나눔고딕" pitchFamily="50" charset="-127"/>
                <a:ea typeface="나눔고딕" pitchFamily="50" charset="-127"/>
              </a:rPr>
              <a:t>들이 존재한다</a:t>
            </a:r>
            <a:r>
              <a:rPr lang="en-US" altLang="ko-KR" sz="2800" dirty="0" smtClean="0">
                <a:effectLst/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r>
              <a:rPr lang="en-US" altLang="ko-KR" sz="2800" dirty="0" smtClean="0">
                <a:effectLst/>
              </a:rPr>
              <a:t>Browser</a:t>
            </a:r>
            <a:r>
              <a:rPr lang="ko-KR" altLang="en-US" sz="2800" dirty="0" smtClean="0">
                <a:effectLst/>
              </a:rPr>
              <a:t> </a:t>
            </a:r>
            <a:r>
              <a:rPr lang="ko-KR" altLang="en-US" sz="2800" dirty="0" smtClean="0">
                <a:effectLst/>
                <a:latin typeface="나눔고딕" pitchFamily="50" charset="-127"/>
                <a:ea typeface="나눔고딕" pitchFamily="50" charset="-127"/>
              </a:rPr>
              <a:t>호환성 문제를 해결해 준다</a:t>
            </a:r>
            <a:r>
              <a:rPr lang="en-US" altLang="ko-KR" sz="2800" dirty="0" smtClean="0">
                <a:effectLst/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r>
              <a:rPr lang="en-US" altLang="ko-KR" sz="2800" dirty="0" smtClean="0">
                <a:effectLst/>
              </a:rPr>
              <a:t>MIT &amp; GPL License.</a:t>
            </a:r>
            <a:endParaRPr lang="ko-KR" altLang="en-US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4730159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1" y="0"/>
            <a:ext cx="8610600" cy="896938"/>
          </a:xfrm>
        </p:spPr>
        <p:txBody>
          <a:bodyPr/>
          <a:lstStyle/>
          <a:p>
            <a:r>
              <a:rPr lang="en-US" altLang="ko-KR" dirty="0" smtClean="0"/>
              <a:t>.</a:t>
            </a:r>
            <a:r>
              <a:rPr lang="en-US" altLang="ko-KR" dirty="0" err="1" smtClean="0"/>
              <a:t>removeClass</a:t>
            </a:r>
            <a:r>
              <a:rPr lang="en-US" altLang="ko-KR" dirty="0" smtClean="0"/>
              <a:t>( 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8600" y="1420813"/>
            <a:ext cx="8610600" cy="4827587"/>
          </a:xfrm>
        </p:spPr>
        <p:txBody>
          <a:bodyPr/>
          <a:lstStyle/>
          <a:p>
            <a:r>
              <a:rPr lang="en-US" altLang="ko-KR" sz="28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Removes all or the specified class from the set of matched elements.</a:t>
            </a:r>
          </a:p>
          <a:p>
            <a:r>
              <a:rPr lang="en-US" altLang="ko-KR" sz="28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Parameters</a:t>
            </a:r>
          </a:p>
          <a:p>
            <a:pPr lvl="1"/>
            <a:r>
              <a:rPr lang="en-US" altLang="ko-KR" sz="2400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class </a:t>
            </a:r>
            <a:r>
              <a:rPr lang="en-US" altLang="ko-KR" sz="24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: (String) : (optional) A CSS to remove from the elements.</a:t>
            </a:r>
          </a:p>
          <a:p>
            <a:r>
              <a:rPr lang="en-US" altLang="ko-KR" sz="28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Returns</a:t>
            </a:r>
          </a:p>
          <a:p>
            <a:pPr lvl="1"/>
            <a:r>
              <a:rPr lang="en-US" altLang="ko-KR" sz="2400" b="1" dirty="0" err="1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jQuery</a:t>
            </a:r>
            <a:endParaRPr lang="en-US" altLang="ko-KR" sz="2400" b="1" dirty="0" smtClean="0">
              <a:solidFill>
                <a:srgbClr val="FF0000"/>
              </a:solidFill>
              <a:effectLst/>
              <a:latin typeface="Courier New" pitchFamily="49" charset="0"/>
              <a:ea typeface="나눔고딕" pitchFamily="50" charset="-127"/>
              <a:cs typeface="Courier New" pitchFamily="49" charset="0"/>
              <a:sym typeface="Wingdings" panose="05000000000000000000" pitchFamily="2" charset="2"/>
            </a:endParaRPr>
          </a:p>
          <a:p>
            <a:r>
              <a:rPr lang="en-US" altLang="ko-KR" sz="2800" dirty="0" smtClean="0">
                <a:effectLst/>
                <a:ea typeface="나눔고딕" pitchFamily="50" charset="-127"/>
                <a:sym typeface="Wingdings" panose="05000000000000000000" pitchFamily="2" charset="2"/>
              </a:rPr>
              <a:t>Examples</a:t>
            </a:r>
          </a:p>
          <a:p>
            <a:pPr lvl="1"/>
            <a:r>
              <a:rPr lang="en-US" altLang="ko-KR" sz="2400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$(“p”).</a:t>
            </a:r>
            <a:r>
              <a:rPr lang="en-US" altLang="ko-KR" sz="2400" b="1" dirty="0" err="1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removeClass</a:t>
            </a:r>
            <a:r>
              <a:rPr lang="en-US" altLang="ko-KR" sz="2400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()</a:t>
            </a:r>
          </a:p>
          <a:p>
            <a:pPr lvl="1"/>
            <a:r>
              <a:rPr lang="en-US" altLang="ko-KR" sz="2400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$(“p”).</a:t>
            </a:r>
            <a:r>
              <a:rPr lang="en-US" altLang="ko-KR" sz="2400" b="1" dirty="0" err="1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removeClass</a:t>
            </a:r>
            <a:r>
              <a:rPr lang="en-US" altLang="ko-KR" sz="2400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(“selected”)</a:t>
            </a:r>
            <a:endParaRPr lang="en-US" altLang="ko-KR" sz="2000" dirty="0" smtClean="0">
              <a:effectLst/>
              <a:ea typeface="나눔고딕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8673927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896938"/>
          </a:xfrm>
        </p:spPr>
        <p:txBody>
          <a:bodyPr/>
          <a:lstStyle/>
          <a:p>
            <a:r>
              <a:rPr lang="en-US" dirty="0" smtClean="0"/>
              <a:t>Lab :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removeClass</a:t>
            </a:r>
            <a:r>
              <a:rPr lang="en-US" altLang="ko-KR" dirty="0" smtClean="0"/>
              <a:t>(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Browsers</a:t>
            </a:r>
          </a:p>
          <a:p>
            <a:pPr lvl="1"/>
            <a:r>
              <a:rPr lang="en-US" dirty="0" smtClean="0"/>
              <a:t>IE11, Firefox, Google Chrome, Opera, Safari</a:t>
            </a:r>
          </a:p>
          <a:p>
            <a:r>
              <a:rPr lang="en-US" dirty="0" smtClean="0"/>
              <a:t>Text Editors</a:t>
            </a:r>
          </a:p>
          <a:p>
            <a:pPr lvl="1"/>
            <a:r>
              <a:rPr lang="en-US" dirty="0" smtClean="0"/>
              <a:t>Notepad++ or </a:t>
            </a:r>
            <a:r>
              <a:rPr lang="en-US" dirty="0" err="1" smtClean="0"/>
              <a:t>Editplus</a:t>
            </a:r>
            <a:endParaRPr lang="en-US" dirty="0" smtClean="0"/>
          </a:p>
          <a:p>
            <a:r>
              <a:rPr lang="en-US" dirty="0" smtClean="0"/>
              <a:t>Files</a:t>
            </a:r>
          </a:p>
          <a:p>
            <a:pPr lvl="1"/>
            <a:r>
              <a:rPr lang="en-US" sz="2400" dirty="0" smtClean="0"/>
              <a:t>removeClass.html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896938"/>
          </a:xfrm>
        </p:spPr>
        <p:txBody>
          <a:bodyPr/>
          <a:lstStyle/>
          <a:p>
            <a:r>
              <a:rPr lang="en-US" dirty="0" smtClean="0"/>
              <a:t>Lab : removeClass.html</a:t>
            </a:r>
            <a:endParaRPr lang="en-US" dirty="0"/>
          </a:p>
        </p:txBody>
      </p:sp>
      <p:pic>
        <p:nvPicPr>
          <p:cNvPr id="5" name="Content Placeholder 4" descr="6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74147" y="990600"/>
            <a:ext cx="7984053" cy="5715000"/>
          </a:xfr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896938"/>
          </a:xfrm>
        </p:spPr>
        <p:txBody>
          <a:bodyPr/>
          <a:lstStyle/>
          <a:p>
            <a:r>
              <a:rPr lang="en-US" dirty="0" smtClean="0"/>
              <a:t>Lab : Result</a:t>
            </a:r>
            <a:endParaRPr lang="en-US" dirty="0"/>
          </a:p>
        </p:txBody>
      </p:sp>
      <p:pic>
        <p:nvPicPr>
          <p:cNvPr id="5" name="Content Placeholder 4" descr="5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71475" y="2362994"/>
            <a:ext cx="8324850" cy="2638425"/>
          </a:xfrm>
          <a:ln>
            <a:solidFill>
              <a:schemeClr val="accent1"/>
            </a:solidFill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1" y="0"/>
            <a:ext cx="8610600" cy="896938"/>
          </a:xfrm>
        </p:spPr>
        <p:txBody>
          <a:bodyPr/>
          <a:lstStyle/>
          <a:p>
            <a:r>
              <a:rPr lang="en-US" altLang="ko-KR" dirty="0" smtClean="0"/>
              <a:t>.</a:t>
            </a:r>
            <a:r>
              <a:rPr lang="en-US" altLang="ko-KR" dirty="0" err="1" smtClean="0"/>
              <a:t>toggleClass</a:t>
            </a:r>
            <a:r>
              <a:rPr lang="en-US" altLang="ko-KR" dirty="0" smtClean="0"/>
              <a:t>( 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8600" y="1420813"/>
            <a:ext cx="8610600" cy="4827587"/>
          </a:xfrm>
        </p:spPr>
        <p:txBody>
          <a:bodyPr/>
          <a:lstStyle/>
          <a:p>
            <a:r>
              <a:rPr lang="en-US" altLang="ko-KR" sz="28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Adds the specified class if it is not present, removes it if it is present.</a:t>
            </a:r>
          </a:p>
          <a:p>
            <a:r>
              <a:rPr lang="en-US" altLang="ko-KR" sz="28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Parameters</a:t>
            </a:r>
          </a:p>
          <a:p>
            <a:pPr lvl="1"/>
            <a:r>
              <a:rPr lang="en-US" altLang="ko-KR" sz="2400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class </a:t>
            </a:r>
            <a:r>
              <a:rPr lang="en-US" altLang="ko-KR" sz="24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: (String) : A CSS class with which to toggle the elements.</a:t>
            </a:r>
          </a:p>
          <a:p>
            <a:r>
              <a:rPr lang="en-US" altLang="ko-KR" sz="28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Returns</a:t>
            </a:r>
          </a:p>
          <a:p>
            <a:pPr lvl="1"/>
            <a:r>
              <a:rPr lang="en-US" altLang="ko-KR" sz="2400" b="1" dirty="0" err="1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jQuery</a:t>
            </a:r>
            <a:endParaRPr lang="en-US" altLang="ko-KR" sz="2400" b="1" dirty="0" smtClean="0">
              <a:solidFill>
                <a:srgbClr val="FF0000"/>
              </a:solidFill>
              <a:effectLst/>
              <a:latin typeface="Courier New" pitchFamily="49" charset="0"/>
              <a:ea typeface="나눔고딕" pitchFamily="50" charset="-127"/>
              <a:cs typeface="Courier New" pitchFamily="49" charset="0"/>
              <a:sym typeface="Wingdings" panose="05000000000000000000" pitchFamily="2" charset="2"/>
            </a:endParaRPr>
          </a:p>
          <a:p>
            <a:r>
              <a:rPr lang="en-US" altLang="ko-KR" sz="2800" dirty="0" smtClean="0">
                <a:effectLst/>
                <a:ea typeface="나눔고딕" pitchFamily="50" charset="-127"/>
                <a:sym typeface="Wingdings" panose="05000000000000000000" pitchFamily="2" charset="2"/>
              </a:rPr>
              <a:t>Examples</a:t>
            </a:r>
          </a:p>
          <a:p>
            <a:pPr lvl="1"/>
            <a:r>
              <a:rPr lang="en-US" altLang="ko-KR" sz="2400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$(“p”).</a:t>
            </a:r>
            <a:r>
              <a:rPr lang="en-US" altLang="ko-KR" sz="2400" b="1" dirty="0" err="1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toggleClass</a:t>
            </a:r>
            <a:r>
              <a:rPr lang="en-US" altLang="ko-KR" sz="2400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(“selected”)</a:t>
            </a:r>
            <a:endParaRPr lang="en-US" altLang="ko-KR" sz="2000" dirty="0" smtClean="0">
              <a:effectLst/>
              <a:ea typeface="나눔고딕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8673927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896938"/>
          </a:xfrm>
        </p:spPr>
        <p:txBody>
          <a:bodyPr/>
          <a:lstStyle/>
          <a:p>
            <a:r>
              <a:rPr lang="en-US" dirty="0" smtClean="0"/>
              <a:t>Lab :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toggleClass</a:t>
            </a:r>
            <a:r>
              <a:rPr lang="en-US" altLang="ko-KR" dirty="0" smtClean="0"/>
              <a:t>(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Browsers</a:t>
            </a:r>
          </a:p>
          <a:p>
            <a:pPr lvl="1"/>
            <a:r>
              <a:rPr lang="en-US" dirty="0" smtClean="0"/>
              <a:t>IE11, Firefox, Google Chrome, Opera, Safari</a:t>
            </a:r>
          </a:p>
          <a:p>
            <a:r>
              <a:rPr lang="en-US" dirty="0" smtClean="0"/>
              <a:t>Text Editors</a:t>
            </a:r>
          </a:p>
          <a:p>
            <a:pPr lvl="1"/>
            <a:r>
              <a:rPr lang="en-US" dirty="0" smtClean="0"/>
              <a:t>Notepad++ or </a:t>
            </a:r>
            <a:r>
              <a:rPr lang="en-US" dirty="0" err="1" smtClean="0"/>
              <a:t>Editplus</a:t>
            </a:r>
            <a:endParaRPr lang="en-US" dirty="0" smtClean="0"/>
          </a:p>
          <a:p>
            <a:r>
              <a:rPr lang="en-US" dirty="0" smtClean="0"/>
              <a:t>Files</a:t>
            </a:r>
          </a:p>
          <a:p>
            <a:pPr lvl="1"/>
            <a:r>
              <a:rPr lang="en-US" sz="2400" dirty="0" smtClean="0"/>
              <a:t>toggleClass.html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896938"/>
          </a:xfrm>
        </p:spPr>
        <p:txBody>
          <a:bodyPr/>
          <a:lstStyle/>
          <a:p>
            <a:r>
              <a:rPr lang="en-US" dirty="0" smtClean="0"/>
              <a:t>Lab : toggleClass.html</a:t>
            </a:r>
            <a:endParaRPr lang="en-US" dirty="0"/>
          </a:p>
        </p:txBody>
      </p:sp>
      <p:pic>
        <p:nvPicPr>
          <p:cNvPr id="5" name="Content Placeholder 4" descr="4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00200" y="976107"/>
            <a:ext cx="5943600" cy="5729493"/>
          </a:xfr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896938"/>
          </a:xfrm>
        </p:spPr>
        <p:txBody>
          <a:bodyPr/>
          <a:lstStyle/>
          <a:p>
            <a:r>
              <a:rPr lang="en-US" dirty="0" smtClean="0"/>
              <a:t>Lab : Result</a:t>
            </a:r>
            <a:endParaRPr lang="en-US" dirty="0"/>
          </a:p>
        </p:txBody>
      </p:sp>
      <p:pic>
        <p:nvPicPr>
          <p:cNvPr id="5" name="Content Placeholder 4" descr="3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1962" y="2162969"/>
            <a:ext cx="8143875" cy="3038475"/>
          </a:xfrm>
          <a:ln>
            <a:solidFill>
              <a:schemeClr val="accent1"/>
            </a:solidFill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1" y="0"/>
            <a:ext cx="8610600" cy="896938"/>
          </a:xfrm>
        </p:spPr>
        <p:txBody>
          <a:bodyPr/>
          <a:lstStyle/>
          <a:p>
            <a:r>
              <a:rPr lang="en-US" altLang="ko-KR" dirty="0" smtClean="0"/>
              <a:t>.</a:t>
            </a:r>
            <a:r>
              <a:rPr lang="en-US" altLang="ko-KR" dirty="0" err="1" smtClean="0"/>
              <a:t>attr</a:t>
            </a:r>
            <a:r>
              <a:rPr lang="en-US" altLang="ko-KR" dirty="0" smtClean="0"/>
              <a:t>( 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8600" y="1420813"/>
            <a:ext cx="8610600" cy="4827587"/>
          </a:xfrm>
        </p:spPr>
        <p:txBody>
          <a:bodyPr/>
          <a:lstStyle/>
          <a:p>
            <a:r>
              <a:rPr lang="en-US" altLang="ko-KR" sz="28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Access a property on the first matched element.</a:t>
            </a:r>
          </a:p>
          <a:p>
            <a:r>
              <a:rPr lang="en-US" altLang="ko-KR" sz="28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Makes it easy to retrieve a property value from the first matched element.</a:t>
            </a:r>
          </a:p>
          <a:p>
            <a:r>
              <a:rPr lang="en-US" altLang="ko-KR" sz="28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Parameters</a:t>
            </a:r>
          </a:p>
          <a:p>
            <a:pPr lvl="1"/>
            <a:r>
              <a:rPr lang="en-US" altLang="ko-KR" sz="2400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name </a:t>
            </a:r>
            <a:r>
              <a:rPr lang="en-US" altLang="ko-KR" sz="24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: (String) : The name of the property to access.</a:t>
            </a:r>
          </a:p>
          <a:p>
            <a:r>
              <a:rPr lang="en-US" altLang="ko-KR" sz="28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Returns</a:t>
            </a:r>
          </a:p>
          <a:p>
            <a:pPr lvl="1"/>
            <a:r>
              <a:rPr lang="en-US" altLang="ko-KR" sz="2400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Object</a:t>
            </a:r>
          </a:p>
          <a:p>
            <a:r>
              <a:rPr lang="en-US" altLang="ko-KR" sz="2800" dirty="0" smtClean="0">
                <a:effectLst/>
                <a:ea typeface="나눔고딕" pitchFamily="50" charset="-127"/>
                <a:sym typeface="Wingdings" panose="05000000000000000000" pitchFamily="2" charset="2"/>
              </a:rPr>
              <a:t>Examples</a:t>
            </a:r>
          </a:p>
          <a:p>
            <a:pPr lvl="1"/>
            <a:r>
              <a:rPr lang="en-US" altLang="ko-KR" sz="2400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$(“</a:t>
            </a:r>
            <a:r>
              <a:rPr lang="en-US" altLang="ko-KR" sz="2400" b="1" dirty="0" err="1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img</a:t>
            </a:r>
            <a:r>
              <a:rPr lang="en-US" altLang="ko-KR" sz="2400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”).</a:t>
            </a:r>
            <a:r>
              <a:rPr lang="en-US" altLang="ko-KR" sz="2400" b="1" dirty="0" err="1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attr</a:t>
            </a:r>
            <a:r>
              <a:rPr lang="en-US" altLang="ko-KR" sz="2400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(“</a:t>
            </a:r>
            <a:r>
              <a:rPr lang="en-US" altLang="ko-KR" sz="2400" b="1" dirty="0" err="1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src</a:t>
            </a:r>
            <a:r>
              <a:rPr lang="en-US" altLang="ko-KR" sz="2400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”);</a:t>
            </a:r>
            <a:endParaRPr lang="en-US" altLang="ko-KR" sz="2000" dirty="0" smtClean="0">
              <a:effectLst/>
              <a:ea typeface="나눔고딕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8673927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1" y="0"/>
            <a:ext cx="8610600" cy="896938"/>
          </a:xfrm>
        </p:spPr>
        <p:txBody>
          <a:bodyPr/>
          <a:lstStyle/>
          <a:p>
            <a:r>
              <a:rPr lang="en-US" altLang="ko-KR" dirty="0" smtClean="0"/>
              <a:t>.</a:t>
            </a:r>
            <a:r>
              <a:rPr lang="en-US" altLang="ko-KR" dirty="0" err="1" smtClean="0"/>
              <a:t>attr</a:t>
            </a:r>
            <a:r>
              <a:rPr lang="en-US" altLang="ko-KR" dirty="0" smtClean="0"/>
              <a:t>( 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4827587"/>
          </a:xfrm>
        </p:spPr>
        <p:txBody>
          <a:bodyPr/>
          <a:lstStyle/>
          <a:p>
            <a:r>
              <a:rPr lang="en-US" altLang="ko-KR" sz="28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Set a key/value object as properties to all matched elements.</a:t>
            </a:r>
          </a:p>
          <a:p>
            <a:r>
              <a:rPr lang="en-US" altLang="ko-KR" sz="28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Serves as the best way to set a large number of properties on all matched elements.</a:t>
            </a:r>
          </a:p>
          <a:p>
            <a:r>
              <a:rPr lang="en-US" altLang="ko-KR" sz="28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Parameters</a:t>
            </a:r>
          </a:p>
          <a:p>
            <a:pPr lvl="1"/>
            <a:r>
              <a:rPr lang="en-US" altLang="ko-KR" sz="2400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properties </a:t>
            </a:r>
            <a:r>
              <a:rPr lang="en-US" altLang="ko-KR" sz="24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: (Map) : Key/value pairs to set as object properties.</a:t>
            </a:r>
          </a:p>
          <a:p>
            <a:r>
              <a:rPr lang="en-US" altLang="ko-KR" sz="2800" dirty="0" smtClean="0">
                <a:effectLst/>
                <a:latin typeface="+mj-lt"/>
                <a:ea typeface="나눔고딕" pitchFamily="50" charset="-127"/>
                <a:sym typeface="Wingdings" panose="05000000000000000000" pitchFamily="2" charset="2"/>
              </a:rPr>
              <a:t>Returns</a:t>
            </a:r>
          </a:p>
          <a:p>
            <a:pPr lvl="1"/>
            <a:r>
              <a:rPr lang="en-US" altLang="ko-KR" sz="2400" b="1" dirty="0" err="1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jQuery</a:t>
            </a:r>
            <a:endParaRPr lang="en-US" altLang="ko-KR" sz="2400" b="1" dirty="0" smtClean="0">
              <a:solidFill>
                <a:srgbClr val="FF0000"/>
              </a:solidFill>
              <a:effectLst/>
              <a:latin typeface="Courier New" pitchFamily="49" charset="0"/>
              <a:ea typeface="나눔고딕" pitchFamily="50" charset="-127"/>
              <a:cs typeface="Courier New" pitchFamily="49" charset="0"/>
              <a:sym typeface="Wingdings" panose="05000000000000000000" pitchFamily="2" charset="2"/>
            </a:endParaRPr>
          </a:p>
          <a:p>
            <a:r>
              <a:rPr lang="en-US" altLang="ko-KR" sz="2800" dirty="0" smtClean="0">
                <a:effectLst/>
                <a:ea typeface="나눔고딕" pitchFamily="50" charset="-127"/>
                <a:sym typeface="Wingdings" panose="05000000000000000000" pitchFamily="2" charset="2"/>
              </a:rPr>
              <a:t>Examples</a:t>
            </a:r>
          </a:p>
          <a:p>
            <a:pPr lvl="1"/>
            <a:r>
              <a:rPr lang="en-US" altLang="ko-KR" sz="2400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$(“</a:t>
            </a:r>
            <a:r>
              <a:rPr lang="en-US" altLang="ko-KR" sz="2400" b="1" dirty="0" err="1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img</a:t>
            </a:r>
            <a:r>
              <a:rPr lang="en-US" altLang="ko-KR" sz="2400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”).</a:t>
            </a:r>
            <a:r>
              <a:rPr lang="en-US" altLang="ko-KR" sz="2400" b="1" dirty="0" err="1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attr</a:t>
            </a:r>
            <a:r>
              <a:rPr lang="en-US" altLang="ko-KR" sz="2400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({</a:t>
            </a:r>
            <a:r>
              <a:rPr lang="en-US" altLang="ko-KR" sz="2400" b="1" dirty="0" err="1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src</a:t>
            </a:r>
            <a:r>
              <a:rPr lang="en-US" altLang="ko-KR" sz="2400" b="1" dirty="0" smtClean="0">
                <a:solidFill>
                  <a:srgbClr val="FF0000"/>
                </a:solidFill>
                <a:effectLst/>
                <a:latin typeface="Courier New" pitchFamily="49" charset="0"/>
                <a:ea typeface="나눔고딕" pitchFamily="50" charset="-127"/>
                <a:cs typeface="Courier New" pitchFamily="49" charset="0"/>
                <a:sym typeface="Wingdings" panose="05000000000000000000" pitchFamily="2" charset="2"/>
              </a:rPr>
              <a:t>:”test.jpg”, alt:”Test Image”});</a:t>
            </a:r>
            <a:endParaRPr lang="en-US" altLang="ko-KR" sz="2000" dirty="0" smtClean="0">
              <a:effectLst/>
              <a:ea typeface="나눔고딕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8673927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posal">
  <a:themeElements>
    <a:clrScheme name="Proposal 8">
      <a:dk1>
        <a:srgbClr val="000000"/>
      </a:dk1>
      <a:lt1>
        <a:srgbClr val="FFFFFF"/>
      </a:lt1>
      <a:dk2>
        <a:srgbClr val="8C0039"/>
      </a:dk2>
      <a:lt2>
        <a:srgbClr val="660066"/>
      </a:lt2>
      <a:accent1>
        <a:srgbClr val="C58BF9"/>
      </a:accent1>
      <a:accent2>
        <a:srgbClr val="9966FF"/>
      </a:accent2>
      <a:accent3>
        <a:srgbClr val="FFFFFF"/>
      </a:accent3>
      <a:accent4>
        <a:srgbClr val="000000"/>
      </a:accent4>
      <a:accent5>
        <a:srgbClr val="DFC4FB"/>
      </a:accent5>
      <a:accent6>
        <a:srgbClr val="8A5CE7"/>
      </a:accent6>
      <a:hlink>
        <a:srgbClr val="E4005C"/>
      </a:hlink>
      <a:folHlink>
        <a:srgbClr val="C36C03"/>
      </a:folHlink>
    </a:clrScheme>
    <a:fontScheme name="Proposal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Proposal 1">
        <a:dk1>
          <a:srgbClr val="777777"/>
        </a:dk1>
        <a:lt1>
          <a:srgbClr val="FFFFFF"/>
        </a:lt1>
        <a:dk2>
          <a:srgbClr val="333333"/>
        </a:dk2>
        <a:lt2>
          <a:srgbClr val="FFF4C3"/>
        </a:lt2>
        <a:accent1>
          <a:srgbClr val="C892FA"/>
        </a:accent1>
        <a:accent2>
          <a:srgbClr val="9966FF"/>
        </a:accent2>
        <a:accent3>
          <a:srgbClr val="ADADAD"/>
        </a:accent3>
        <a:accent4>
          <a:srgbClr val="DADADA"/>
        </a:accent4>
        <a:accent5>
          <a:srgbClr val="E0C7FC"/>
        </a:accent5>
        <a:accent6>
          <a:srgbClr val="8A5CE7"/>
        </a:accent6>
        <a:hlink>
          <a:srgbClr val="E4005C"/>
        </a:hlink>
        <a:folHlink>
          <a:srgbClr val="DC7A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posal 2">
        <a:dk1>
          <a:srgbClr val="1C1C1C"/>
        </a:dk1>
        <a:lt1>
          <a:srgbClr val="FFFFFF"/>
        </a:lt1>
        <a:dk2>
          <a:srgbClr val="5F5F5F"/>
        </a:dk2>
        <a:lt2>
          <a:srgbClr val="FFFFCC"/>
        </a:lt2>
        <a:accent1>
          <a:srgbClr val="4A5B64"/>
        </a:accent1>
        <a:accent2>
          <a:srgbClr val="AF9387"/>
        </a:accent2>
        <a:accent3>
          <a:srgbClr val="B6B6B6"/>
        </a:accent3>
        <a:accent4>
          <a:srgbClr val="DADADA"/>
        </a:accent4>
        <a:accent5>
          <a:srgbClr val="B1B5B8"/>
        </a:accent5>
        <a:accent6>
          <a:srgbClr val="9E857A"/>
        </a:accent6>
        <a:hlink>
          <a:srgbClr val="F3C43F"/>
        </a:hlink>
        <a:folHlink>
          <a:srgbClr val="66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posal 3">
        <a:dk1>
          <a:srgbClr val="4D4D4D"/>
        </a:dk1>
        <a:lt1>
          <a:srgbClr val="FFFFFF"/>
        </a:lt1>
        <a:dk2>
          <a:srgbClr val="666699"/>
        </a:dk2>
        <a:lt2>
          <a:srgbClr val="FFFFCC"/>
        </a:lt2>
        <a:accent1>
          <a:srgbClr val="8D8DB3"/>
        </a:accent1>
        <a:accent2>
          <a:srgbClr val="7A25D7"/>
        </a:accent2>
        <a:accent3>
          <a:srgbClr val="B8B8CA"/>
        </a:accent3>
        <a:accent4>
          <a:srgbClr val="DADADA"/>
        </a:accent4>
        <a:accent5>
          <a:srgbClr val="C5C5D6"/>
        </a:accent5>
        <a:accent6>
          <a:srgbClr val="6E20C3"/>
        </a:accent6>
        <a:hlink>
          <a:srgbClr val="66CCFF"/>
        </a:hlink>
        <a:folHlink>
          <a:srgbClr val="3333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posal 4">
        <a:dk1>
          <a:srgbClr val="10187C"/>
        </a:dk1>
        <a:lt1>
          <a:srgbClr val="F8F8F8"/>
        </a:lt1>
        <a:dk2>
          <a:srgbClr val="538DC7"/>
        </a:dk2>
        <a:lt2>
          <a:srgbClr val="CCECFF"/>
        </a:lt2>
        <a:accent1>
          <a:srgbClr val="879EC7"/>
        </a:accent1>
        <a:accent2>
          <a:srgbClr val="461B8B"/>
        </a:accent2>
        <a:accent3>
          <a:srgbClr val="B3C5E0"/>
        </a:accent3>
        <a:accent4>
          <a:srgbClr val="D4D4D4"/>
        </a:accent4>
        <a:accent5>
          <a:srgbClr val="C3CCE0"/>
        </a:accent5>
        <a:accent6>
          <a:srgbClr val="3F177D"/>
        </a:accent6>
        <a:hlink>
          <a:srgbClr val="0000FF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posal 5">
        <a:dk1>
          <a:srgbClr val="002F2E"/>
        </a:dk1>
        <a:lt1>
          <a:srgbClr val="FFFFFF"/>
        </a:lt1>
        <a:dk2>
          <a:srgbClr val="008080"/>
        </a:dk2>
        <a:lt2>
          <a:srgbClr val="FFFFCC"/>
        </a:lt2>
        <a:accent1>
          <a:srgbClr val="0E6A52"/>
        </a:accent1>
        <a:accent2>
          <a:srgbClr val="3553A7"/>
        </a:accent2>
        <a:accent3>
          <a:srgbClr val="AAC0C0"/>
        </a:accent3>
        <a:accent4>
          <a:srgbClr val="DADADA"/>
        </a:accent4>
        <a:accent5>
          <a:srgbClr val="AAB9B3"/>
        </a:accent5>
        <a:accent6>
          <a:srgbClr val="2F4A97"/>
        </a:accent6>
        <a:hlink>
          <a:srgbClr val="1ACE9F"/>
        </a:hlink>
        <a:folHlink>
          <a:srgbClr val="B5B5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posal 6">
        <a:dk1>
          <a:srgbClr val="000000"/>
        </a:dk1>
        <a:lt1>
          <a:srgbClr val="E3FFFF"/>
        </a:lt1>
        <a:dk2>
          <a:srgbClr val="4400A8"/>
        </a:dk2>
        <a:lt2>
          <a:srgbClr val="005452"/>
        </a:lt2>
        <a:accent1>
          <a:srgbClr val="92CAC9"/>
        </a:accent1>
        <a:accent2>
          <a:srgbClr val="009999"/>
        </a:accent2>
        <a:accent3>
          <a:srgbClr val="EFFFFF"/>
        </a:accent3>
        <a:accent4>
          <a:srgbClr val="000000"/>
        </a:accent4>
        <a:accent5>
          <a:srgbClr val="C7E1E1"/>
        </a:accent5>
        <a:accent6>
          <a:srgbClr val="008A8A"/>
        </a:accent6>
        <a:hlink>
          <a:srgbClr val="187C16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posal 7">
        <a:dk1>
          <a:srgbClr val="000000"/>
        </a:dk1>
        <a:lt1>
          <a:srgbClr val="CCFF99"/>
        </a:lt1>
        <a:dk2>
          <a:srgbClr val="CC99FF"/>
        </a:dk2>
        <a:lt2>
          <a:srgbClr val="1B3600"/>
        </a:lt2>
        <a:accent1>
          <a:srgbClr val="009900"/>
        </a:accent1>
        <a:accent2>
          <a:srgbClr val="B7CA02"/>
        </a:accent2>
        <a:accent3>
          <a:srgbClr val="E2FFCA"/>
        </a:accent3>
        <a:accent4>
          <a:srgbClr val="000000"/>
        </a:accent4>
        <a:accent5>
          <a:srgbClr val="AACAAA"/>
        </a:accent5>
        <a:accent6>
          <a:srgbClr val="A6B702"/>
        </a:accent6>
        <a:hlink>
          <a:srgbClr val="FFCC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posal 8">
        <a:dk1>
          <a:srgbClr val="000000"/>
        </a:dk1>
        <a:lt1>
          <a:srgbClr val="FFFFFF"/>
        </a:lt1>
        <a:dk2>
          <a:srgbClr val="8C0039"/>
        </a:dk2>
        <a:lt2>
          <a:srgbClr val="660066"/>
        </a:lt2>
        <a:accent1>
          <a:srgbClr val="C58BF9"/>
        </a:accent1>
        <a:accent2>
          <a:srgbClr val="9966FF"/>
        </a:accent2>
        <a:accent3>
          <a:srgbClr val="FFFFFF"/>
        </a:accent3>
        <a:accent4>
          <a:srgbClr val="000000"/>
        </a:accent4>
        <a:accent5>
          <a:srgbClr val="DFC4FB"/>
        </a:accent5>
        <a:accent6>
          <a:srgbClr val="8A5CE7"/>
        </a:accent6>
        <a:hlink>
          <a:srgbClr val="E4005C"/>
        </a:hlink>
        <a:folHlink>
          <a:srgbClr val="C36C0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DocID Value="https://cws.connectedpdf.com/cDocID/4DA6B06E313E6F4157769FC00950C4A5~3FF9A47A5F7E11E688FC943AE52408108C67C27484EC5740-6D2D50081576FA39-A32EF63A622EBFFA27BC8600"/>
</file>

<file path=customXml/item2.xml><?xml version="1.0" encoding="utf-8"?>
<VersionID Value="https://cws.connectedpdf.com/cVersionID/4DA6B06E313E6F4157769FC00950C4A5~3FF9A47B5F7E11E688FC943AE52408108C675A06F807A8E4-6D2D50081576FA39-9A29270B879CD62C29158600"/>
</file>

<file path=customXml/itemProps1.xml><?xml version="1.0" encoding="utf-8"?>
<ds:datastoreItem xmlns:ds="http://schemas.openxmlformats.org/officeDocument/2006/customXml" ds:itemID="{F0328967-B8BF-4EEE-A582-AE5D69A43E77}">
  <ds:schemaRefs/>
</ds:datastoreItem>
</file>

<file path=customXml/itemProps2.xml><?xml version="1.0" encoding="utf-8"?>
<ds:datastoreItem xmlns:ds="http://schemas.openxmlformats.org/officeDocument/2006/customXml" ds:itemID="{11A12771-8913-4A37-8E72-6A1D27DAF804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2.Configuration for Lab</Template>
  <TotalTime>2514</TotalTime>
  <Words>4073</Words>
  <Application>Microsoft Office PowerPoint</Application>
  <PresentationFormat>화면 슬라이드 쇼(4:3)</PresentationFormat>
  <Paragraphs>878</Paragraphs>
  <Slides>160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160</vt:i4>
      </vt:variant>
    </vt:vector>
  </HeadingPairs>
  <TitlesOfParts>
    <vt:vector size="161" baseType="lpstr">
      <vt:lpstr>Proposal</vt:lpstr>
      <vt:lpstr>jQuery Basic</vt:lpstr>
      <vt:lpstr>Web의 현황</vt:lpstr>
      <vt:lpstr>JavaScript Library</vt:lpstr>
      <vt:lpstr>JavaScript Library (Cont.)</vt:lpstr>
      <vt:lpstr>JavaScript Library (Cont.)</vt:lpstr>
      <vt:lpstr>JavaScript Library (Cont.)</vt:lpstr>
      <vt:lpstr>JavaScript Library (Cont.)</vt:lpstr>
      <vt:lpstr>jQuery – http://jquery.com </vt:lpstr>
      <vt:lpstr>jQuery (Cont.)</vt:lpstr>
      <vt:lpstr>Installation</vt:lpstr>
      <vt:lpstr>Installation (Cont.)</vt:lpstr>
      <vt:lpstr>Recommend Sites</vt:lpstr>
      <vt:lpstr>Lab : jQuery Installation</vt:lpstr>
      <vt:lpstr>Lab : helloworld.html</vt:lpstr>
      <vt:lpstr>Lab : Result</vt:lpstr>
      <vt:lpstr>jQuery’s  9 Categories</vt:lpstr>
      <vt:lpstr>Lab : Simple Code with jQuery</vt:lpstr>
      <vt:lpstr>Lab : helloworld1.html</vt:lpstr>
      <vt:lpstr>Lab : Result</vt:lpstr>
      <vt:lpstr>Core API</vt:lpstr>
      <vt:lpstr>jQuery ready ()</vt:lpstr>
      <vt:lpstr>ready handler</vt:lpstr>
      <vt:lpstr>ready handler (Cont.)</vt:lpstr>
      <vt:lpstr>$(expr, context)</vt:lpstr>
      <vt:lpstr>$(expr, context)  (Cont.)</vt:lpstr>
      <vt:lpstr>$(expr, context)  (Cont.)</vt:lpstr>
      <vt:lpstr>Lab : $(expr, context) </vt:lpstr>
      <vt:lpstr>Lab : core.html</vt:lpstr>
      <vt:lpstr>Lab : Result</vt:lpstr>
      <vt:lpstr>$( html )</vt:lpstr>
      <vt:lpstr>Lab : $( html )</vt:lpstr>
      <vt:lpstr>Lab : core_html.html</vt:lpstr>
      <vt:lpstr>Lab : Result</vt:lpstr>
      <vt:lpstr>$( elems )</vt:lpstr>
      <vt:lpstr>$( elems ) (Cont.)</vt:lpstr>
      <vt:lpstr>$( fn )</vt:lpstr>
      <vt:lpstr>Lab : $( fn )</vt:lpstr>
      <vt:lpstr>Lab : core_fn.html</vt:lpstr>
      <vt:lpstr>Lab : Result</vt:lpstr>
      <vt:lpstr>$.holdReady()</vt:lpstr>
      <vt:lpstr>Lab : $.holdReady()</vt:lpstr>
      <vt:lpstr>Lab : core_holdready.html</vt:lpstr>
      <vt:lpstr>Lab : Result</vt:lpstr>
      <vt:lpstr>$.noConflict()</vt:lpstr>
      <vt:lpstr>Lab : $.noConflict()</vt:lpstr>
      <vt:lpstr>Lab : core_noconflict.html</vt:lpstr>
      <vt:lpstr>Lab : Result</vt:lpstr>
      <vt:lpstr>Selectors</vt:lpstr>
      <vt:lpstr>CSS Selectors</vt:lpstr>
      <vt:lpstr>CSS Selectors (Cont.)</vt:lpstr>
      <vt:lpstr>CSS Selectors (Cont.)</vt:lpstr>
      <vt:lpstr>CSS Selectors (Cont.)</vt:lpstr>
      <vt:lpstr>Basic</vt:lpstr>
      <vt:lpstr>Basic (Cont.)</vt:lpstr>
      <vt:lpstr>Basic (Cont.)</vt:lpstr>
      <vt:lpstr>Lab : Basic Selectors</vt:lpstr>
      <vt:lpstr>Lab : selector.html</vt:lpstr>
      <vt:lpstr>Lab : Result</vt:lpstr>
      <vt:lpstr>Attribute</vt:lpstr>
      <vt:lpstr>Lab : Attributes</vt:lpstr>
      <vt:lpstr>Lab : selector1.html</vt:lpstr>
      <vt:lpstr>Lab : Result</vt:lpstr>
      <vt:lpstr>Basic Filter</vt:lpstr>
      <vt:lpstr>Lab : Even, Odd</vt:lpstr>
      <vt:lpstr>Lab : EvenOdd.html</vt:lpstr>
      <vt:lpstr>Lab : Result</vt:lpstr>
      <vt:lpstr>Basic Filter (Cont.)</vt:lpstr>
      <vt:lpstr>Child Filter</vt:lpstr>
      <vt:lpstr>Content Filter</vt:lpstr>
      <vt:lpstr>Lab : Contains</vt:lpstr>
      <vt:lpstr>Lab : contains.html</vt:lpstr>
      <vt:lpstr>Lab : Result</vt:lpstr>
      <vt:lpstr>Form </vt:lpstr>
      <vt:lpstr>Lab : Input form</vt:lpstr>
      <vt:lpstr>Lab : input_form.html</vt:lpstr>
      <vt:lpstr>Lab : Result</vt:lpstr>
      <vt:lpstr>Hierarchy </vt:lpstr>
      <vt:lpstr>Visibility Filter</vt:lpstr>
      <vt:lpstr>Attributes / CSS</vt:lpstr>
      <vt:lpstr>.addClass( )</vt:lpstr>
      <vt:lpstr>Lab : .addClass( )</vt:lpstr>
      <vt:lpstr>Lab : addClass.html</vt:lpstr>
      <vt:lpstr>Lab : Result</vt:lpstr>
      <vt:lpstr>Lab : .addClass( )</vt:lpstr>
      <vt:lpstr>Lab : addClass1.html</vt:lpstr>
      <vt:lpstr>Lab : Result</vt:lpstr>
      <vt:lpstr>Lab : .addClass( )</vt:lpstr>
      <vt:lpstr>Lab : addClass2.html</vt:lpstr>
      <vt:lpstr>Lab : Result</vt:lpstr>
      <vt:lpstr>.removeClass( )</vt:lpstr>
      <vt:lpstr>Lab : .removeClass( )</vt:lpstr>
      <vt:lpstr>Lab : removeClass.html</vt:lpstr>
      <vt:lpstr>Lab : Result</vt:lpstr>
      <vt:lpstr>.toggleClass( )</vt:lpstr>
      <vt:lpstr>Lab : .toggleClass( )</vt:lpstr>
      <vt:lpstr>Lab : toggleClass.html</vt:lpstr>
      <vt:lpstr>Lab : Result</vt:lpstr>
      <vt:lpstr>.attr( )</vt:lpstr>
      <vt:lpstr>.attr( )</vt:lpstr>
      <vt:lpstr>.attr( )</vt:lpstr>
      <vt:lpstr>Lab : .attr( )</vt:lpstr>
      <vt:lpstr>Lab : attr.html</vt:lpstr>
      <vt:lpstr>Lab : Result</vt:lpstr>
      <vt:lpstr>Lab : .attr( )</vt:lpstr>
      <vt:lpstr>Lab : attr1.html</vt:lpstr>
      <vt:lpstr>Lab : Result</vt:lpstr>
      <vt:lpstr>.removeAttr( )</vt:lpstr>
      <vt:lpstr>Lab : .removeAttr( )</vt:lpstr>
      <vt:lpstr>Lab : removeAttr.html</vt:lpstr>
      <vt:lpstr>Lab : Result</vt:lpstr>
      <vt:lpstr>.hasClass( )</vt:lpstr>
      <vt:lpstr>Lab : .hasClass( )</vt:lpstr>
      <vt:lpstr>Lab : hasClass.html</vt:lpstr>
      <vt:lpstr>Lab : Result</vt:lpstr>
      <vt:lpstr>.html( )</vt:lpstr>
      <vt:lpstr>.html( )</vt:lpstr>
      <vt:lpstr>Lab : .html( )</vt:lpstr>
      <vt:lpstr>Lab : css_html.html</vt:lpstr>
      <vt:lpstr>Lab : Result</vt:lpstr>
      <vt:lpstr>.prop( )</vt:lpstr>
      <vt:lpstr>Lab : .prop( )</vt:lpstr>
      <vt:lpstr>Lab : prop.html</vt:lpstr>
      <vt:lpstr>Lab : Result</vt:lpstr>
      <vt:lpstr>.prop( ) (Cont.)</vt:lpstr>
      <vt:lpstr>Lab : .prop( )</vt:lpstr>
      <vt:lpstr>Lab : prop1.html</vt:lpstr>
      <vt:lpstr>Lab : Result</vt:lpstr>
      <vt:lpstr>.removeProp( )</vt:lpstr>
      <vt:lpstr>Lab : .removeProp( )</vt:lpstr>
      <vt:lpstr>Lab : removeProp.html</vt:lpstr>
      <vt:lpstr>Lab : Result</vt:lpstr>
      <vt:lpstr>.val( )</vt:lpstr>
      <vt:lpstr>.val( ) (Cont.)</vt:lpstr>
      <vt:lpstr>Lab : .val( )</vt:lpstr>
      <vt:lpstr>Lab : val.html</vt:lpstr>
      <vt:lpstr>Lab : Result</vt:lpstr>
      <vt:lpstr>.text( )</vt:lpstr>
      <vt:lpstr>.text( ) (Cont.)</vt:lpstr>
      <vt:lpstr>Lab : .text( )</vt:lpstr>
      <vt:lpstr>Lab : text.html</vt:lpstr>
      <vt:lpstr>Lab : Result</vt:lpstr>
      <vt:lpstr>.css( )</vt:lpstr>
      <vt:lpstr>.css( ) (Cont.)</vt:lpstr>
      <vt:lpstr>.css( ) (Cont.)</vt:lpstr>
      <vt:lpstr>Lab : .css( )</vt:lpstr>
      <vt:lpstr>Lab : css.html</vt:lpstr>
      <vt:lpstr>Lab : Result</vt:lpstr>
      <vt:lpstr>Lab : .css( )</vt:lpstr>
      <vt:lpstr>Lab : css1.html</vt:lpstr>
      <vt:lpstr>Lab : Result</vt:lpstr>
      <vt:lpstr>.height( )</vt:lpstr>
      <vt:lpstr>.width( )</vt:lpstr>
      <vt:lpstr>.innerHeight( )</vt:lpstr>
      <vt:lpstr>.innerWidth( )</vt:lpstr>
      <vt:lpstr>.outerHeight( )</vt:lpstr>
      <vt:lpstr>.outerWidth( )</vt:lpstr>
      <vt:lpstr>.scrollLeft( )</vt:lpstr>
      <vt:lpstr>.scrollTop( )</vt:lpstr>
      <vt:lpstr>.offset( )</vt:lpstr>
      <vt:lpstr>.offset( )</vt:lpstr>
    </vt:vector>
  </TitlesOfParts>
  <Company>Freelancer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5 Edits Elements</dc:title>
  <dc:creator>Peter Bok</dc:creator>
  <cp:lastModifiedBy>HB01-00</cp:lastModifiedBy>
  <cp:revision>130</cp:revision>
  <dcterms:created xsi:type="dcterms:W3CDTF">2013-10-24T07:00:07Z</dcterms:created>
  <dcterms:modified xsi:type="dcterms:W3CDTF">2017-11-20T00:08:34Z</dcterms:modified>
</cp:coreProperties>
</file>