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14" r:id="rId4"/>
    <p:sldId id="311" r:id="rId5"/>
    <p:sldId id="260" r:id="rId6"/>
    <p:sldId id="303" r:id="rId7"/>
    <p:sldId id="261" r:id="rId8"/>
    <p:sldId id="312" r:id="rId9"/>
    <p:sldId id="310" r:id="rId10"/>
    <p:sldId id="293" r:id="rId11"/>
    <p:sldId id="305" r:id="rId12"/>
    <p:sldId id="298" r:id="rId13"/>
    <p:sldId id="313" r:id="rId14"/>
    <p:sldId id="277" r:id="rId15"/>
    <p:sldId id="278" r:id="rId16"/>
  </p:sldIdLst>
  <p:sldSz cx="9144000" cy="5143500" type="screen16x9"/>
  <p:notesSz cx="6858000" cy="9144000"/>
  <p:embeddedFontLst>
    <p:embeddedFont>
      <p:font typeface="Titillium Web" panose="020B0600000101010101" charset="0"/>
      <p:regular r:id="rId19"/>
      <p:bold r:id="rId20"/>
      <p:italic r:id="rId21"/>
      <p:boldItalic r:id="rId22"/>
    </p:embeddedFon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campus" initials="m" lastIdx="2" clrIdx="0">
    <p:extLst>
      <p:ext uri="{19B8F6BF-5375-455C-9EA6-DF929625EA0E}">
        <p15:presenceInfo xmlns:p15="http://schemas.microsoft.com/office/powerpoint/2012/main" userId="a8572c1163a098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0600"/>
    <a:srgbClr val="10444E"/>
    <a:srgbClr val="1428A0"/>
    <a:srgbClr val="F05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69" autoAdjust="0"/>
    <p:restoredTop sz="67986" autoAdjust="0"/>
  </p:normalViewPr>
  <p:slideViewPr>
    <p:cSldViewPr snapToGrid="0">
      <p:cViewPr varScale="1">
        <p:scale>
          <a:sx n="103" d="100"/>
          <a:sy n="103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B5810-D27B-40E0-BF45-916687FD486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F92DE-5C4F-42F6-BDF4-A09D1CC49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39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dirty="0" smtClean="0"/>
              <a:t>안녕하세요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smtClean="0"/>
              <a:t>ICT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기술을 활용한 부동산 매물 추천 시스템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프로젝트를 진행할 </a:t>
            </a:r>
            <a:r>
              <a:rPr lang="en-US" altLang="ko-KR" baseline="0" dirty="0" smtClean="0"/>
              <a:t>Bloom version2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  <a:endParaRPr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다음은 추가 사항입니다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2.0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버전에서는 기존 </a:t>
            </a:r>
            <a:r>
              <a:rPr lang="ko-KR" altLang="en-US" baseline="0" dirty="0" err="1" smtClean="0"/>
              <a:t>탈중앙화와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위변조</a:t>
            </a:r>
            <a:r>
              <a:rPr lang="ko-KR" altLang="en-US" baseline="0" dirty="0" smtClean="0"/>
              <a:t> 방지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신뢰성있는</a:t>
            </a:r>
            <a:r>
              <a:rPr lang="ko-KR" altLang="en-US" baseline="0" dirty="0" smtClean="0"/>
              <a:t> 거래 이력을 유지하면서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데이터 기반 시세정보 제공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 시각화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매물 추천 등의 기능 추가를 목표로 하고 있습니다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66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3058e631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3058e631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00" dirty="0" err="1" smtClean="0">
                <a:solidFill>
                  <a:schemeClr val="dk1"/>
                </a:solidFill>
                <a:highlight>
                  <a:srgbClr val="FFFFFF"/>
                </a:highlight>
              </a:rPr>
              <a:t>기술스택은</a:t>
            </a:r>
            <a:r>
              <a:rPr lang="ko-KR" altLang="en-US" sz="1000" dirty="0" smtClean="0">
                <a:solidFill>
                  <a:schemeClr val="dk1"/>
                </a:solidFill>
                <a:highlight>
                  <a:srgbClr val="FFFFFF"/>
                </a:highlight>
              </a:rPr>
              <a:t> 다음과 같습니다</a:t>
            </a:r>
            <a:r>
              <a:rPr lang="en-US" altLang="ko-KR" sz="1000" dirty="0" smtClean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/>
              <a:t>추가적으로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언어와 </a:t>
            </a:r>
            <a:r>
              <a:rPr lang="en-US" altLang="ko-KR" dirty="0" err="1" smtClean="0"/>
              <a:t>django</a:t>
            </a:r>
            <a:r>
              <a:rPr lang="ko-KR" altLang="en-US" dirty="0" smtClean="0"/>
              <a:t>를 사용하게 되었으며 </a:t>
            </a:r>
            <a:r>
              <a:rPr lang="en-US" altLang="ko-KR" dirty="0" smtClean="0"/>
              <a:t>JPA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사용할 예정에 있습니다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71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다음으로 향후 계획입니다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프론트엔드입니다</a:t>
            </a:r>
            <a:r>
              <a:rPr lang="en-US" altLang="ko-KR" baseline="0" dirty="0" smtClean="0"/>
              <a:t>. UI/UX </a:t>
            </a:r>
            <a:r>
              <a:rPr lang="ko-KR" altLang="en-US" baseline="0" dirty="0" smtClean="0"/>
              <a:t>개선 및 추가 페이지 구현이 주 업무일 것으로 예상합니다</a:t>
            </a:r>
            <a:r>
              <a:rPr lang="en-US" altLang="ko-KR" baseline="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가장 주된 이슈는 부동산 거래 이력에 대한 시각화를 구현하는 것입니다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2. </a:t>
            </a:r>
            <a:r>
              <a:rPr lang="ko-KR" altLang="en-US" baseline="0" dirty="0" smtClean="0"/>
              <a:t>다음은 </a:t>
            </a:r>
            <a:r>
              <a:rPr lang="ko-KR" altLang="en-US" baseline="0" dirty="0" err="1" smtClean="0"/>
              <a:t>백엔드입니다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이번 </a:t>
            </a:r>
            <a:r>
              <a:rPr lang="en-US" altLang="ko-KR" baseline="0" dirty="0" smtClean="0"/>
              <a:t>2.0</a:t>
            </a:r>
            <a:r>
              <a:rPr lang="ko-KR" altLang="en-US" baseline="0" dirty="0" smtClean="0"/>
              <a:t>버전에서는 </a:t>
            </a:r>
            <a:r>
              <a:rPr lang="en-US" altLang="ko-KR" baseline="0" dirty="0" smtClean="0"/>
              <a:t>ORM </a:t>
            </a:r>
            <a:r>
              <a:rPr lang="ko-KR" altLang="en-US" baseline="0" dirty="0" smtClean="0"/>
              <a:t>기반 프로그래밍을 목표하고 있습니다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빅데이터 기술을 활용하기 위해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를 다시 설계하고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 </a:t>
            </a:r>
            <a:r>
              <a:rPr lang="en-US" altLang="ko-KR" baseline="0" dirty="0" err="1" smtClean="0"/>
              <a:t>Mybatis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JPA</a:t>
            </a:r>
            <a:r>
              <a:rPr lang="ko-KR" altLang="en-US" baseline="0" dirty="0" smtClean="0"/>
              <a:t>로 구현하는 것을 목표로 하고 있습니다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3. </a:t>
            </a:r>
            <a:r>
              <a:rPr lang="ko-KR" altLang="en-US" baseline="0" dirty="0" err="1" smtClean="0"/>
              <a:t>블록체인입니다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특화 프로젝트에서는 </a:t>
            </a:r>
            <a:r>
              <a:rPr lang="en-US" altLang="ko-KR" baseline="0" dirty="0" smtClean="0"/>
              <a:t>SSAFY</a:t>
            </a:r>
            <a:r>
              <a:rPr lang="ko-KR" altLang="en-US" baseline="0" dirty="0" smtClean="0"/>
              <a:t>에서 제공하는 </a:t>
            </a:r>
            <a:r>
              <a:rPr lang="ko-KR" altLang="en-US" baseline="0" dirty="0" err="1" smtClean="0"/>
              <a:t>하이퍼레저</a:t>
            </a:r>
            <a:r>
              <a:rPr lang="ko-KR" altLang="en-US" baseline="0" dirty="0" smtClean="0"/>
              <a:t> 패브릭 네트워크를 사용하였습니다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이번에는 네트워크를 구축하는 단계에서부터 </a:t>
            </a:r>
            <a:r>
              <a:rPr lang="ko-KR" altLang="en-US" baseline="0" dirty="0" err="1" smtClean="0"/>
              <a:t>체인코드</a:t>
            </a:r>
            <a:r>
              <a:rPr lang="ko-KR" altLang="en-US" baseline="0" dirty="0" smtClean="0"/>
              <a:t> 개발까지 </a:t>
            </a:r>
            <a:r>
              <a:rPr lang="ko-KR" altLang="en-US" baseline="0" dirty="0" err="1" smtClean="0"/>
              <a:t>블록체인에</a:t>
            </a:r>
            <a:r>
              <a:rPr lang="ko-KR" altLang="en-US" baseline="0" dirty="0" smtClean="0"/>
              <a:t> 더 심화된 내용으로 진행해보려고 합니다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4. </a:t>
            </a:r>
            <a:r>
              <a:rPr lang="ko-KR" altLang="en-US" baseline="0" dirty="0" smtClean="0"/>
              <a:t>빅데이터입니다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실제 전월세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매매에 대한 </a:t>
            </a:r>
            <a:r>
              <a:rPr lang="ko-KR" altLang="en-US" baseline="0" dirty="0" err="1" smtClean="0"/>
              <a:t>실거래를</a:t>
            </a:r>
            <a:r>
              <a:rPr lang="ko-KR" altLang="en-US" baseline="0" dirty="0" smtClean="0"/>
              <a:t> 기반으로 데이터를 분석하고 시각화하여 제공할 생각입니다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나아가 사용자에게 맞는 매물들을 추천해주는 서비스 개발을 목표로 하고 있습니다</a:t>
            </a:r>
            <a:r>
              <a:rPr lang="en-US" altLang="ko-KR" baseline="0" dirty="0" smtClean="0"/>
              <a:t>.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1771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저희</a:t>
            </a:r>
            <a:r>
              <a:rPr lang="ko-KR" altLang="en-US" baseline="0" dirty="0" smtClean="0"/>
              <a:t> 조의 일정을 나타낸 </a:t>
            </a:r>
            <a:r>
              <a:rPr lang="ko-KR" altLang="en-US" baseline="0" dirty="0" err="1" smtClean="0"/>
              <a:t>간트차트입니다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현재 주제 선정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기술 스택 선정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역할 분담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팀 규칙 결정까지 완료한 상태입니다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앞으로의 일정에 차질이 없도록</a:t>
            </a:r>
            <a:r>
              <a:rPr lang="ko-KR" altLang="en-US" baseline="0" dirty="0" smtClean="0"/>
              <a:t> 열심히 하겠습니다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533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chemeClr val="dk1"/>
                </a:solidFill>
              </a:rPr>
              <a:t>이상으로 </a:t>
            </a:r>
            <a:r>
              <a:rPr lang="en-US" altLang="ko-KR" sz="1000" dirty="0" smtClean="0">
                <a:solidFill>
                  <a:schemeClr val="dk1"/>
                </a:solidFill>
              </a:rPr>
              <a:t>3</a:t>
            </a:r>
            <a:r>
              <a:rPr lang="ko-KR" altLang="en-US" sz="1000" dirty="0" smtClean="0">
                <a:solidFill>
                  <a:schemeClr val="dk1"/>
                </a:solidFill>
              </a:rPr>
              <a:t>팀의 </a:t>
            </a:r>
            <a:r>
              <a:rPr lang="ko-KR" altLang="en-US" sz="1000" dirty="0" smtClean="0">
                <a:solidFill>
                  <a:schemeClr val="dk1"/>
                </a:solidFill>
              </a:rPr>
              <a:t>발표를 마치겠습니다</a:t>
            </a:r>
            <a:r>
              <a:rPr lang="en-US" altLang="ko-KR" sz="1000" dirty="0" smtClean="0">
                <a:solidFill>
                  <a:schemeClr val="dk1"/>
                </a:solidFill>
              </a:rPr>
              <a:t>. </a:t>
            </a:r>
            <a:r>
              <a:rPr lang="ko-KR" altLang="en-US" sz="1000" dirty="0" smtClean="0">
                <a:solidFill>
                  <a:schemeClr val="dk1"/>
                </a:solidFill>
              </a:rPr>
              <a:t>감사합니다</a:t>
            </a:r>
            <a:r>
              <a:rPr lang="en-US" altLang="ko-KR" sz="1000" dirty="0" smtClean="0">
                <a:solidFill>
                  <a:schemeClr val="dk1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058e6311_5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058e6311_5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질문있으신 분 마이크를 켜고 질문해 주시면 </a:t>
            </a:r>
            <a:r>
              <a:rPr lang="ko-KR" altLang="en-US" dirty="0" smtClean="0"/>
              <a:t>감사하겠습니다</a:t>
            </a:r>
            <a:r>
              <a:rPr lang="en-US" altLang="ko-K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chemeClr val="dk1"/>
                </a:solidFill>
              </a:rPr>
              <a:t>목차는 다음과 같습니다</a:t>
            </a:r>
            <a:r>
              <a:rPr lang="en-US" altLang="ko-KR" sz="1000" dirty="0" smtClean="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팀</a:t>
            </a:r>
            <a:r>
              <a:rPr lang="ko-KR" altLang="en-US" baseline="0" dirty="0" smtClean="0"/>
              <a:t> 소개입니다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49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SS203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Super SSAFY 203 Team</a:t>
            </a:r>
            <a:r>
              <a:rPr lang="ko-KR" altLang="en-US" dirty="0" smtClean="0"/>
              <a:t>이라는 의미입니다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학창시절 추억의 </a:t>
            </a:r>
            <a:r>
              <a:rPr lang="ko-KR" altLang="en-US" dirty="0" err="1" smtClean="0"/>
              <a:t>아이돌</a:t>
            </a:r>
            <a:r>
              <a:rPr lang="ko-KR" altLang="en-US" dirty="0" smtClean="0"/>
              <a:t> 그룹 </a:t>
            </a:r>
            <a:r>
              <a:rPr lang="en-US" altLang="ko-KR" dirty="0" smtClean="0"/>
              <a:t>SS501</a:t>
            </a:r>
            <a:r>
              <a:rPr lang="ko-KR" altLang="en-US" dirty="0" smtClean="0"/>
              <a:t>이 슈퍼스타 </a:t>
            </a:r>
            <a:r>
              <a:rPr lang="en-US" altLang="ko-KR" dirty="0" smtClean="0"/>
              <a:t>501</a:t>
            </a:r>
            <a:r>
              <a:rPr lang="ko-KR" altLang="en-US" dirty="0" smtClean="0"/>
              <a:t>이었던 것처럼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 smtClean="0"/>
              <a:t>저희팀은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슈퍼싸피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203</a:t>
            </a:r>
            <a:r>
              <a:rPr lang="ko-KR" altLang="en-US" baseline="0" dirty="0" smtClean="0"/>
              <a:t>팀이 되자는 의미에서 </a:t>
            </a:r>
            <a:r>
              <a:rPr lang="en-US" altLang="ko-KR" baseline="0" dirty="0" smtClean="0"/>
              <a:t>SS203</a:t>
            </a:r>
            <a:r>
              <a:rPr lang="ko-KR" altLang="en-US" baseline="0" dirty="0" smtClean="0"/>
              <a:t>이라는 이름을 지어봤습니다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93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다음은 기획 배경입니다.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ko-KR" u="sng" dirty="0" smtClean="0"/>
              <a:t>Bloom</a:t>
            </a:r>
            <a:r>
              <a:rPr lang="ko-KR" altLang="en-US" u="sng" dirty="0" smtClean="0"/>
              <a:t>은 </a:t>
            </a:r>
            <a:r>
              <a:rPr lang="ko-KR" altLang="en-US" u="sng" dirty="0" err="1" smtClean="0"/>
              <a:t>블록체인</a:t>
            </a:r>
            <a:r>
              <a:rPr lang="en-US" altLang="ko-KR" u="sng" baseline="0" dirty="0" smtClean="0"/>
              <a:t> </a:t>
            </a:r>
            <a:r>
              <a:rPr lang="ko-KR" altLang="en-US" u="sng" baseline="0" dirty="0" smtClean="0"/>
              <a:t>그리고 빅데이터에 방을 뜻하는 </a:t>
            </a:r>
            <a:r>
              <a:rPr lang="en-US" altLang="ko-KR" u="sng" baseline="0" dirty="0" smtClean="0"/>
              <a:t>Room</a:t>
            </a:r>
            <a:r>
              <a:rPr lang="ko-KR" altLang="en-US" u="sng" baseline="0" dirty="0" smtClean="0"/>
              <a:t>을 더해 붙여진 이름입니다</a:t>
            </a:r>
            <a:r>
              <a:rPr lang="en-US" altLang="ko-KR" u="sng" baseline="0" dirty="0" smtClean="0"/>
              <a:t>.</a:t>
            </a:r>
          </a:p>
          <a:p>
            <a:pPr marL="139700" indent="0">
              <a:buNone/>
            </a:pP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20006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Bloom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블록체인</a:t>
            </a:r>
            <a:r>
              <a:rPr lang="ko-KR" altLang="en-US" dirty="0" smtClean="0"/>
              <a:t> 기술을 활용하여 투명한 부동산 거래 이력을 관리하였습니다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저희는 이 시스템을 기반으로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사용자들에게 더 폭넓은 서비스를 제공할 수 없을까</a:t>
            </a:r>
            <a:r>
              <a:rPr lang="en-US" altLang="ko-KR" dirty="0" smtClean="0"/>
              <a:t>?</a:t>
            </a:r>
            <a:r>
              <a:rPr lang="ko-KR" altLang="en-US" dirty="0" smtClean="0"/>
              <a:t>라는 질문에서 시작하여 </a:t>
            </a:r>
            <a:r>
              <a:rPr lang="en-US" altLang="ko-KR" dirty="0" smtClean="0"/>
              <a:t>Bloom</a:t>
            </a:r>
            <a:r>
              <a:rPr lang="en-US" altLang="ko-KR" baseline="0" dirty="0" smtClean="0"/>
              <a:t> version2</a:t>
            </a:r>
            <a:r>
              <a:rPr lang="ko-KR" altLang="en-US" baseline="0" dirty="0" smtClean="0"/>
              <a:t>를 기획하게 되었습니다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err="1" smtClean="0"/>
              <a:t>여려분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혹시 </a:t>
            </a:r>
            <a:r>
              <a:rPr lang="ko-KR" altLang="en-US" dirty="0" err="1" smtClean="0"/>
              <a:t>프롭테크라고</a:t>
            </a:r>
            <a:r>
              <a:rPr lang="ko-KR" altLang="en-US" dirty="0" smtClean="0"/>
              <a:t> 들어보셨나요</a:t>
            </a:r>
            <a:r>
              <a:rPr lang="en-US" altLang="ko-KR" dirty="0" smtClean="0"/>
              <a:t>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err="1" smtClean="0"/>
              <a:t>프롭테크란</a:t>
            </a:r>
            <a:r>
              <a:rPr lang="en-US" altLang="ko-KR" baseline="0" dirty="0" smtClean="0"/>
              <a:t> 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부동산의 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property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기술의 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technology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결합된 용어로</a:t>
            </a:r>
            <a:endParaRPr lang="en-US" altLang="ko-KR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부동산 산업에 첨단 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기술을 접목한 서비스를 일컫습니다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프롭테크는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년 현재 부동산</a:t>
            </a:r>
            <a:r>
              <a:rPr lang="ko-KR" altLang="en-U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시장에서 </a:t>
            </a:r>
            <a:r>
              <a:rPr lang="ko-KR" altLang="en-US" sz="1100" b="1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핫한</a:t>
            </a:r>
            <a:r>
              <a:rPr lang="ko-KR" altLang="en-U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이슈로 손꼽히고 있으며 국내 수많은 스타트업들이 생겨나고 있는 추세에 있습니다</a:t>
            </a:r>
            <a:r>
              <a:rPr lang="en-US" altLang="ko-KR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206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535106ca3_1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8535106ca3_1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그래서 저희는 공인중개사로부터 얻은 데이터를 활용해보기로 했습니다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첫번째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빅데이터를 기반으로 사용자에게 부동산에 대한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분석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중개 등의 정보를 시각화하여 제공할 것입니다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특히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실거래가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변동추이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등을 바탕으로 실제 매물거래까지 도움을 주어 안전한 부동산 거래를 지원하고자 합니다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smtClean="0"/>
              <a:t>두번째는 사용자가 원하는 조건에 따라 건물을 보여주는 추천 시스템입니다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점점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가구가 늘어나고 개성과 취향이 드러나는 라이프 공간을 많이 찾게 되면서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집에 대한 수요가 늘어나고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코로나</a:t>
            </a:r>
            <a:r>
              <a:rPr lang="en-US" altLang="ko-KR" dirty="0" smtClean="0"/>
              <a:t>19 </a:t>
            </a:r>
            <a:r>
              <a:rPr lang="ko-KR" altLang="en-US" dirty="0" smtClean="0"/>
              <a:t>등 사회적이슈로 집에 대한 중요성이 높아지고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 블록체인으로 쌓은 데이터의 신뢰도를 바탕으로 사용자의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개성에 맞게 건물을 추천함으로써 손쉽게 </a:t>
            </a:r>
            <a:r>
              <a:rPr lang="ko-KR" altLang="en-US" dirty="0" smtClean="0"/>
              <a:t>사용자에 </a:t>
            </a:r>
            <a:r>
              <a:rPr lang="ko-KR" altLang="en-US" dirty="0" smtClean="0"/>
              <a:t>맞는 매물을 찾아주고 삶의 만족도를 높이고자 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897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8" y="3"/>
            <a:ext cx="1003200" cy="48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8" y="3"/>
            <a:ext cx="1003200" cy="48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gradFill>
            <a:gsLst>
              <a:gs pos="0">
                <a:srgbClr val="1428A0"/>
              </a:gs>
              <a:gs pos="79000">
                <a:srgbClr val="B7D4EE">
                  <a:alpha val="92220"/>
                </a:srgbClr>
              </a:gs>
              <a:gs pos="100000">
                <a:srgbClr val="CFE2F3">
                  <a:alpha val="12941"/>
                  <a:alpha val="9222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8" y="3"/>
            <a:ext cx="1003200" cy="48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67275" y="1722000"/>
            <a:ext cx="66000" cy="46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8" y="3"/>
            <a:ext cx="1003200" cy="48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-9750"/>
            <a:ext cx="7726800" cy="5163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▸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sz="3000" i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" name="Google Shape;28;p5"/>
          <p:cNvSpPr txBox="1"/>
          <p:nvPr userDrawn="1"/>
        </p:nvSpPr>
        <p:spPr>
          <a:xfrm>
            <a:off x="592273" y="8947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FFFFFF"/>
                </a:solidFill>
              </a:rPr>
              <a:t>“</a:t>
            </a:r>
            <a:endParaRPr sz="9600" b="1" dirty="0">
              <a:solidFill>
                <a:srgbClr val="FFFFFF"/>
              </a:solidFill>
            </a:endParaRPr>
          </a:p>
        </p:txBody>
      </p:sp>
      <p:sp>
        <p:nvSpPr>
          <p:cNvPr id="7" name="Google Shape;28;p5"/>
          <p:cNvSpPr txBox="1"/>
          <p:nvPr userDrawn="1"/>
        </p:nvSpPr>
        <p:spPr>
          <a:xfrm>
            <a:off x="5769600" y="8947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FFFFFF"/>
                </a:solidFill>
              </a:rPr>
              <a:t>”</a:t>
            </a:r>
            <a:endParaRPr sz="9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35;p6"/>
          <p:cNvSpPr/>
          <p:nvPr userDrawn="1"/>
        </p:nvSpPr>
        <p:spPr>
          <a:xfrm>
            <a:off x="504049" y="422500"/>
            <a:ext cx="54300" cy="3936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0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49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41" name="Google Shape;41;p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35;p6"/>
          <p:cNvSpPr/>
          <p:nvPr userDrawn="1"/>
        </p:nvSpPr>
        <p:spPr>
          <a:xfrm>
            <a:off x="504049" y="422500"/>
            <a:ext cx="54300" cy="3936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1">
  <p:cSld name="BLANK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2550000"/>
            <a:ext cx="9144000" cy="25935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8" y="3"/>
            <a:ext cx="1003200" cy="48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798" y="4654953"/>
            <a:ext cx="1003200" cy="48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Titillium Web"/>
              </a:defRPr>
            </a:lvl1pPr>
            <a:lvl2pPr lvl="1" algn="r">
              <a:buNone/>
              <a:defRPr sz="12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buNone/>
              <a:defRPr sz="12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buNone/>
              <a:defRPr sz="12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buNone/>
              <a:defRPr sz="12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buNone/>
              <a:defRPr sz="12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buNone/>
              <a:defRPr sz="12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buNone/>
              <a:defRPr sz="12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buNone/>
              <a:defRPr sz="12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64" r:id="rId6"/>
    <p:sldLayoutId id="2147483665" r:id="rId7"/>
    <p:sldLayoutId id="2147483653" r:id="rId8"/>
    <p:sldLayoutId id="2147483661" r:id="rId9"/>
    <p:sldLayoutId id="2147483662" r:id="rId10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75" y="1312137"/>
            <a:ext cx="3620690" cy="17632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0" name="Google Shape;90;p17"/>
          <p:cNvSpPr txBox="1">
            <a:spLocks noGrp="1"/>
          </p:cNvSpPr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기술을 활용한 </a:t>
            </a:r>
            <a:r>
              <a:rPr lang="en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부동산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매물 추천 시스템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ctrTitle"/>
          </p:nvPr>
        </p:nvSpPr>
        <p:spPr>
          <a:xfrm>
            <a:off x="685800" y="2858400"/>
            <a:ext cx="3686100" cy="510900"/>
          </a:xfrm>
          <a:prstGeom prst="rect">
            <a:avLst/>
          </a:prstGeom>
          <a:effectLst>
            <a:outerShdw blurRad="57150" dist="95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SSAFY 대전 2반 </a:t>
            </a:r>
            <a:r>
              <a:rPr lang="en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200" dirty="0" smtClean="0"/>
              <a:t>팀</a:t>
            </a:r>
            <a:endParaRPr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50" y="2815602"/>
            <a:ext cx="6683558" cy="23278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98" y="2217719"/>
            <a:ext cx="273475" cy="169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59610" y="347549"/>
            <a:ext cx="1906272" cy="5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ko-KR" altLang="en-US" dirty="0" smtClean="0"/>
              <a:t>추가 사항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29" y="1178871"/>
            <a:ext cx="2018196" cy="12739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46" y="1178871"/>
            <a:ext cx="1844653" cy="1268300"/>
          </a:xfrm>
          <a:prstGeom prst="rect">
            <a:avLst/>
          </a:prstGeom>
        </p:spPr>
      </p:pic>
      <p:sp>
        <p:nvSpPr>
          <p:cNvPr id="9" name="Google Shape;138;p22"/>
          <p:cNvSpPr txBox="1"/>
          <p:nvPr/>
        </p:nvSpPr>
        <p:spPr>
          <a:xfrm>
            <a:off x="1616462" y="3907281"/>
            <a:ext cx="1637220" cy="35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신뢰성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 있는 이력 조회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0" name="Google Shape;138;p22"/>
          <p:cNvSpPr txBox="1"/>
          <p:nvPr/>
        </p:nvSpPr>
        <p:spPr>
          <a:xfrm>
            <a:off x="1616462" y="3354694"/>
            <a:ext cx="1637220" cy="35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데이터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위</a:t>
            </a:r>
            <a:r>
              <a:rPr lang="en-US" altLang="ko-KR" sz="1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·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변조 방지</a:t>
            </a:r>
            <a:endParaRPr sz="12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1" name="Google Shape;138;p22"/>
          <p:cNvSpPr txBox="1"/>
          <p:nvPr/>
        </p:nvSpPr>
        <p:spPr>
          <a:xfrm>
            <a:off x="1563834" y="2848156"/>
            <a:ext cx="1637220" cy="35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탈중앙화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 서비스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2" name="Google Shape;138;p22"/>
          <p:cNvSpPr txBox="1"/>
          <p:nvPr/>
        </p:nvSpPr>
        <p:spPr>
          <a:xfrm>
            <a:off x="5865042" y="2848156"/>
            <a:ext cx="1929145" cy="35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데이터 기반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시세정보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 제공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3" name="Google Shape;138;p22"/>
          <p:cNvSpPr txBox="1"/>
          <p:nvPr/>
        </p:nvSpPr>
        <p:spPr>
          <a:xfrm>
            <a:off x="6011005" y="3354694"/>
            <a:ext cx="1637220" cy="35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데이터 시각화</a:t>
            </a:r>
            <a:endParaRPr sz="12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5" name="Google Shape;138;p22"/>
          <p:cNvSpPr txBox="1"/>
          <p:nvPr/>
        </p:nvSpPr>
        <p:spPr>
          <a:xfrm>
            <a:off x="5897934" y="3907281"/>
            <a:ext cx="1863360" cy="35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사용자에 맞는 </a:t>
            </a:r>
            <a:r>
              <a:rPr lang="ko-KR" altLang="en-US" sz="12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매물 </a:t>
            </a:r>
            <a:r>
              <a:rPr lang="ko-KR" altLang="en-US" sz="1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추천</a:t>
            </a:r>
          </a:p>
        </p:txBody>
      </p:sp>
      <p:sp>
        <p:nvSpPr>
          <p:cNvPr id="7" name="덧셈 기호 6"/>
          <p:cNvSpPr/>
          <p:nvPr/>
        </p:nvSpPr>
        <p:spPr>
          <a:xfrm>
            <a:off x="4207553" y="1592645"/>
            <a:ext cx="548644" cy="45982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0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713" y="2769633"/>
            <a:ext cx="5619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423" y="3818495"/>
            <a:ext cx="6191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0514" y="3786807"/>
            <a:ext cx="5143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3066" y="3769810"/>
            <a:ext cx="571500" cy="58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2996" y="3772043"/>
            <a:ext cx="754404" cy="5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3443" y="3730487"/>
            <a:ext cx="549487" cy="51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26279" y="3754889"/>
            <a:ext cx="558659" cy="46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28031" y="1007222"/>
            <a:ext cx="1158461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71429" y="3145345"/>
            <a:ext cx="130004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69300" y="3083470"/>
            <a:ext cx="250105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06435" y="1544669"/>
            <a:ext cx="571500" cy="57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12372" y="1607622"/>
            <a:ext cx="1596350" cy="4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96782" y="1050590"/>
            <a:ext cx="1441650" cy="4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745011" y="1528033"/>
            <a:ext cx="6667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/>
          <p:nvPr/>
        </p:nvSpPr>
        <p:spPr>
          <a:xfrm>
            <a:off x="3925179" y="1052420"/>
            <a:ext cx="51300" cy="39081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 rot="5400000">
            <a:off x="6447840" y="552893"/>
            <a:ext cx="45719" cy="462847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348541" y="3818495"/>
            <a:ext cx="5334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/>
          <p:nvPr/>
        </p:nvSpPr>
        <p:spPr>
          <a:xfrm>
            <a:off x="6195022" y="3060791"/>
            <a:ext cx="51300" cy="1935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559610" y="347549"/>
            <a:ext cx="1906272" cy="5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ko-KR" altLang="en-US" dirty="0" smtClean="0"/>
              <a:t>기술 스택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50" y="2874396"/>
            <a:ext cx="998673" cy="457224"/>
          </a:xfrm>
          <a:prstGeom prst="rect">
            <a:avLst/>
          </a:prstGeom>
        </p:spPr>
      </p:pic>
      <p:sp>
        <p:nvSpPr>
          <p:cNvPr id="47" name="Google Shape;138;p22"/>
          <p:cNvSpPr txBox="1"/>
          <p:nvPr/>
        </p:nvSpPr>
        <p:spPr>
          <a:xfrm>
            <a:off x="2225675" y="4350869"/>
            <a:ext cx="979460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Kakao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Map API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07577" y="1604750"/>
            <a:ext cx="979460" cy="811737"/>
            <a:chOff x="765795" y="1654325"/>
            <a:chExt cx="979460" cy="811737"/>
          </a:xfrm>
        </p:grpSpPr>
        <p:pic>
          <p:nvPicPr>
            <p:cNvPr id="152" name="Google Shape;152;p2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979300" y="1654325"/>
              <a:ext cx="55245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138;p22"/>
            <p:cNvSpPr txBox="1"/>
            <p:nvPr/>
          </p:nvSpPr>
          <p:spPr>
            <a:xfrm>
              <a:off x="765795" y="2181971"/>
              <a:ext cx="979460" cy="284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tillium Web"/>
                  <a:sym typeface="Titillium Web"/>
                </a:rPr>
                <a:t>Spring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tillium Web"/>
                  <a:sym typeface="Titillium Web"/>
                </a:rPr>
                <a:t>Boot</a:t>
              </a:r>
              <a:endParaRPr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823015" y="2792600"/>
            <a:ext cx="979460" cy="924478"/>
            <a:chOff x="1726286" y="1620988"/>
            <a:chExt cx="979460" cy="924478"/>
          </a:xfrm>
        </p:grpSpPr>
        <p:pic>
          <p:nvPicPr>
            <p:cNvPr id="153" name="Google Shape;153;p2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1919438" y="1620988"/>
              <a:ext cx="571500" cy="561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138;p22"/>
            <p:cNvSpPr txBox="1"/>
            <p:nvPr/>
          </p:nvSpPr>
          <p:spPr>
            <a:xfrm>
              <a:off x="1726286" y="2261375"/>
              <a:ext cx="979460" cy="284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tillium Web"/>
                  <a:sym typeface="Titillium Web"/>
                </a:rPr>
                <a:t>Swagger</a:t>
              </a:r>
              <a:endParaRPr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endParaRPr>
            </a:p>
          </p:txBody>
        </p:sp>
      </p:grpSp>
      <p:sp>
        <p:nvSpPr>
          <p:cNvPr id="51" name="Google Shape;138;p22"/>
          <p:cNvSpPr txBox="1"/>
          <p:nvPr/>
        </p:nvSpPr>
        <p:spPr>
          <a:xfrm>
            <a:off x="1777533" y="3412029"/>
            <a:ext cx="979460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JPA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52" name="Google Shape;138;p22"/>
          <p:cNvSpPr txBox="1"/>
          <p:nvPr/>
        </p:nvSpPr>
        <p:spPr>
          <a:xfrm>
            <a:off x="733431" y="3436779"/>
            <a:ext cx="979460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MySQL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53" name="Google Shape;138;p22"/>
          <p:cNvSpPr txBox="1"/>
          <p:nvPr/>
        </p:nvSpPr>
        <p:spPr>
          <a:xfrm>
            <a:off x="1071634" y="4408545"/>
            <a:ext cx="979460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JWT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33285" y="1689106"/>
            <a:ext cx="979460" cy="728232"/>
            <a:chOff x="2856759" y="4064606"/>
            <a:chExt cx="979460" cy="7282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912" y="4064606"/>
              <a:ext cx="722763" cy="322863"/>
            </a:xfrm>
            <a:prstGeom prst="rect">
              <a:avLst/>
            </a:prstGeom>
          </p:spPr>
        </p:pic>
        <p:sp>
          <p:nvSpPr>
            <p:cNvPr id="55" name="Google Shape;138;p22"/>
            <p:cNvSpPr txBox="1"/>
            <p:nvPr/>
          </p:nvSpPr>
          <p:spPr>
            <a:xfrm>
              <a:off x="2856759" y="4508747"/>
              <a:ext cx="979460" cy="284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tillium Web"/>
                  <a:sym typeface="Titillium Web"/>
                </a:rPr>
                <a:t>django</a:t>
              </a:r>
              <a:endParaRPr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endParaRPr>
            </a:p>
          </p:txBody>
        </p:sp>
      </p:grpSp>
      <p:sp>
        <p:nvSpPr>
          <p:cNvPr id="59" name="Google Shape;138;p22"/>
          <p:cNvSpPr txBox="1"/>
          <p:nvPr/>
        </p:nvSpPr>
        <p:spPr>
          <a:xfrm>
            <a:off x="4590345" y="2167068"/>
            <a:ext cx="979460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Amazon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EC2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60" name="Google Shape;138;p22"/>
          <p:cNvSpPr txBox="1"/>
          <p:nvPr/>
        </p:nvSpPr>
        <p:spPr>
          <a:xfrm>
            <a:off x="5746444" y="2205604"/>
            <a:ext cx="979460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ubuntu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61" name="Google Shape;138;p22"/>
          <p:cNvSpPr txBox="1"/>
          <p:nvPr/>
        </p:nvSpPr>
        <p:spPr>
          <a:xfrm>
            <a:off x="7102785" y="2164654"/>
            <a:ext cx="1149831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Hyperledger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Fabric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62" name="Google Shape;138;p22"/>
          <p:cNvSpPr txBox="1"/>
          <p:nvPr/>
        </p:nvSpPr>
        <p:spPr>
          <a:xfrm>
            <a:off x="4183900" y="4436483"/>
            <a:ext cx="1149831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Vue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64" name="Google Shape;138;p22"/>
          <p:cNvSpPr txBox="1"/>
          <p:nvPr/>
        </p:nvSpPr>
        <p:spPr>
          <a:xfrm>
            <a:off x="5037815" y="4436483"/>
            <a:ext cx="1149831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Bootstrap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65" name="Google Shape;138;p22"/>
          <p:cNvSpPr txBox="1"/>
          <p:nvPr/>
        </p:nvSpPr>
        <p:spPr>
          <a:xfrm>
            <a:off x="6219967" y="4444032"/>
            <a:ext cx="1149831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Docker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66" name="Google Shape;138;p22"/>
          <p:cNvSpPr txBox="1"/>
          <p:nvPr/>
        </p:nvSpPr>
        <p:spPr>
          <a:xfrm>
            <a:off x="7041561" y="4434548"/>
            <a:ext cx="1149831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Jira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68" name="Google Shape;151;p24"/>
          <p:cNvSpPr txBox="1">
            <a:spLocks/>
          </p:cNvSpPr>
          <p:nvPr/>
        </p:nvSpPr>
        <p:spPr>
          <a:xfrm>
            <a:off x="8474526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Titillium Web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  <p:pic>
        <p:nvPicPr>
          <p:cNvPr id="69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655" y="2769633"/>
            <a:ext cx="5619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7008" y="3769810"/>
            <a:ext cx="571500" cy="58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15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6938" y="3772043"/>
            <a:ext cx="754404" cy="5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16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7385" y="3730487"/>
            <a:ext cx="549487" cy="51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161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20221" y="3754889"/>
            <a:ext cx="558659" cy="46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171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21973" y="1007222"/>
            <a:ext cx="1158461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172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65371" y="3145345"/>
            <a:ext cx="130004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174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63242" y="3083470"/>
            <a:ext cx="250105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175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00377" y="1544669"/>
            <a:ext cx="571500" cy="57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176;p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06314" y="1607622"/>
            <a:ext cx="1596350" cy="4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177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90724" y="1050590"/>
            <a:ext cx="1441650" cy="4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180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738953" y="1528033"/>
            <a:ext cx="6667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182;p24"/>
          <p:cNvSpPr/>
          <p:nvPr/>
        </p:nvSpPr>
        <p:spPr>
          <a:xfrm>
            <a:off x="3919121" y="1052420"/>
            <a:ext cx="51300" cy="39081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83;p24"/>
          <p:cNvSpPr/>
          <p:nvPr/>
        </p:nvSpPr>
        <p:spPr>
          <a:xfrm rot="5400000">
            <a:off x="6441782" y="552893"/>
            <a:ext cx="45719" cy="4628475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184;p2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342483" y="3818495"/>
            <a:ext cx="5334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186;p24"/>
          <p:cNvSpPr/>
          <p:nvPr/>
        </p:nvSpPr>
        <p:spPr>
          <a:xfrm>
            <a:off x="6188964" y="3060791"/>
            <a:ext cx="51300" cy="1935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제목 1"/>
          <p:cNvSpPr txBox="1">
            <a:spLocks/>
          </p:cNvSpPr>
          <p:nvPr/>
        </p:nvSpPr>
        <p:spPr>
          <a:xfrm>
            <a:off x="553552" y="347549"/>
            <a:ext cx="1906272" cy="5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ko-KR" altLang="en-US" dirty="0" smtClean="0"/>
              <a:t>기술 스택</a:t>
            </a:r>
            <a:endParaRPr lang="ko-KR" altLang="en-US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92" y="2874396"/>
            <a:ext cx="998673" cy="457224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1101519" y="1604750"/>
            <a:ext cx="979460" cy="811737"/>
            <a:chOff x="765795" y="1654325"/>
            <a:chExt cx="979460" cy="811737"/>
          </a:xfrm>
        </p:grpSpPr>
        <p:pic>
          <p:nvPicPr>
            <p:cNvPr id="91" name="Google Shape;152;p2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979300" y="1654325"/>
              <a:ext cx="55245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138;p22"/>
            <p:cNvSpPr txBox="1"/>
            <p:nvPr/>
          </p:nvSpPr>
          <p:spPr>
            <a:xfrm>
              <a:off x="765795" y="2181971"/>
              <a:ext cx="979460" cy="284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tillium Web"/>
                  <a:sym typeface="Titillium Web"/>
                </a:rPr>
                <a:t>Spring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tillium Web"/>
                  <a:sym typeface="Titillium Web"/>
                </a:rPr>
                <a:t>Boot</a:t>
              </a:r>
              <a:endParaRPr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816957" y="2792600"/>
            <a:ext cx="979460" cy="924478"/>
            <a:chOff x="1726286" y="1620988"/>
            <a:chExt cx="979460" cy="924478"/>
          </a:xfrm>
        </p:grpSpPr>
        <p:pic>
          <p:nvPicPr>
            <p:cNvPr id="94" name="Google Shape;153;p2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1919438" y="1620988"/>
              <a:ext cx="571500" cy="561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138;p22"/>
            <p:cNvSpPr txBox="1"/>
            <p:nvPr/>
          </p:nvSpPr>
          <p:spPr>
            <a:xfrm>
              <a:off x="1726286" y="2261375"/>
              <a:ext cx="979460" cy="284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tillium Web"/>
                  <a:sym typeface="Titillium Web"/>
                </a:rPr>
                <a:t>Swagger</a:t>
              </a:r>
              <a:endParaRPr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endParaRPr>
            </a:p>
          </p:txBody>
        </p:sp>
      </p:grpSp>
      <p:sp>
        <p:nvSpPr>
          <p:cNvPr id="96" name="Google Shape;138;p22"/>
          <p:cNvSpPr txBox="1"/>
          <p:nvPr/>
        </p:nvSpPr>
        <p:spPr>
          <a:xfrm>
            <a:off x="1771475" y="3412029"/>
            <a:ext cx="979460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JPA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97" name="Google Shape;138;p22"/>
          <p:cNvSpPr txBox="1"/>
          <p:nvPr/>
        </p:nvSpPr>
        <p:spPr>
          <a:xfrm>
            <a:off x="727373" y="3436779"/>
            <a:ext cx="979460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MySQL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327227" y="1689106"/>
            <a:ext cx="979460" cy="728232"/>
            <a:chOff x="2856759" y="4064606"/>
            <a:chExt cx="979460" cy="728232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912" y="4064606"/>
              <a:ext cx="722763" cy="322863"/>
            </a:xfrm>
            <a:prstGeom prst="rect">
              <a:avLst/>
            </a:prstGeom>
          </p:spPr>
        </p:pic>
        <p:sp>
          <p:nvSpPr>
            <p:cNvPr id="101" name="Google Shape;138;p22"/>
            <p:cNvSpPr txBox="1"/>
            <p:nvPr/>
          </p:nvSpPr>
          <p:spPr>
            <a:xfrm>
              <a:off x="2856759" y="4508747"/>
              <a:ext cx="979460" cy="284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tillium Web"/>
                  <a:sym typeface="Titillium Web"/>
                </a:rPr>
                <a:t>django</a:t>
              </a:r>
              <a:endParaRPr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endParaRPr>
            </a:p>
          </p:txBody>
        </p:sp>
      </p:grpSp>
      <p:sp>
        <p:nvSpPr>
          <p:cNvPr id="102" name="Google Shape;138;p22"/>
          <p:cNvSpPr txBox="1"/>
          <p:nvPr/>
        </p:nvSpPr>
        <p:spPr>
          <a:xfrm>
            <a:off x="4584287" y="2167068"/>
            <a:ext cx="979460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Amazon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EC2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03" name="Google Shape;138;p22"/>
          <p:cNvSpPr txBox="1"/>
          <p:nvPr/>
        </p:nvSpPr>
        <p:spPr>
          <a:xfrm>
            <a:off x="5740386" y="2205604"/>
            <a:ext cx="979460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ubuntu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04" name="Google Shape;138;p22"/>
          <p:cNvSpPr txBox="1"/>
          <p:nvPr/>
        </p:nvSpPr>
        <p:spPr>
          <a:xfrm>
            <a:off x="7096727" y="2164654"/>
            <a:ext cx="1149831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Hyperledger</a:t>
            </a:r>
            <a:endParaRPr lang="en-US" altLang="ko-KR" sz="1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Fabric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05" name="Google Shape;138;p22"/>
          <p:cNvSpPr txBox="1"/>
          <p:nvPr/>
        </p:nvSpPr>
        <p:spPr>
          <a:xfrm>
            <a:off x="4177842" y="4436483"/>
            <a:ext cx="1149831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Vue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06" name="Google Shape;138;p22"/>
          <p:cNvSpPr txBox="1"/>
          <p:nvPr/>
        </p:nvSpPr>
        <p:spPr>
          <a:xfrm>
            <a:off x="7924634" y="4434548"/>
            <a:ext cx="1149831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GitLab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07" name="Google Shape;138;p22"/>
          <p:cNvSpPr txBox="1"/>
          <p:nvPr/>
        </p:nvSpPr>
        <p:spPr>
          <a:xfrm>
            <a:off x="5031757" y="4436483"/>
            <a:ext cx="1149831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Bootstrap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08" name="Google Shape;138;p22"/>
          <p:cNvSpPr txBox="1"/>
          <p:nvPr/>
        </p:nvSpPr>
        <p:spPr>
          <a:xfrm>
            <a:off x="6213909" y="4444032"/>
            <a:ext cx="1149831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Docker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09" name="Google Shape;138;p22"/>
          <p:cNvSpPr txBox="1"/>
          <p:nvPr/>
        </p:nvSpPr>
        <p:spPr>
          <a:xfrm>
            <a:off x="7035503" y="4434548"/>
            <a:ext cx="1149831" cy="28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Jira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4847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9610" y="347549"/>
            <a:ext cx="1906272" cy="5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85" y="1111746"/>
            <a:ext cx="1601332" cy="16205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673" y="1111746"/>
            <a:ext cx="1527216" cy="162053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194233" y="1065696"/>
            <a:ext cx="1579032" cy="1666583"/>
            <a:chOff x="4595025" y="993886"/>
            <a:chExt cx="1621579" cy="1920553"/>
          </a:xfrm>
        </p:grpSpPr>
        <p:sp>
          <p:nvSpPr>
            <p:cNvPr id="16" name="직사각형 15"/>
            <p:cNvSpPr/>
            <p:nvPr/>
          </p:nvSpPr>
          <p:spPr>
            <a:xfrm>
              <a:off x="4595025" y="1045968"/>
              <a:ext cx="1621579" cy="1868471"/>
            </a:xfrm>
            <a:prstGeom prst="rect">
              <a:avLst/>
            </a:prstGeom>
            <a:solidFill>
              <a:srgbClr val="125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Google Shape;139;p22"/>
            <p:cNvSpPr txBox="1"/>
            <p:nvPr/>
          </p:nvSpPr>
          <p:spPr>
            <a:xfrm>
              <a:off x="4747952" y="2387971"/>
              <a:ext cx="1315723" cy="186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tillium Web"/>
                  <a:sym typeface="Titillium Web"/>
                </a:rPr>
                <a:t>BIGDATA</a:t>
              </a:r>
              <a:endParaRPr lang="ko-KR" altLang="en-US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738" y="993886"/>
              <a:ext cx="1394085" cy="1394085"/>
            </a:xfrm>
            <a:prstGeom prst="rect">
              <a:avLst/>
            </a:prstGeom>
          </p:spPr>
        </p:pic>
      </p:grpSp>
      <p:sp>
        <p:nvSpPr>
          <p:cNvPr id="23" name="Freeform 37">
            <a:extLst>
              <a:ext uri="{FF2B5EF4-FFF2-40B4-BE49-F238E27FC236}">
                <a16:creationId xmlns:a16="http://schemas.microsoft.com/office/drawing/2014/main" id="{3E6A6F8C-2398-44CB-B7E8-9A633D789782}"/>
              </a:ext>
            </a:extLst>
          </p:cNvPr>
          <p:cNvSpPr>
            <a:spLocks/>
          </p:cNvSpPr>
          <p:nvPr/>
        </p:nvSpPr>
        <p:spPr bwMode="auto">
          <a:xfrm>
            <a:off x="502258" y="3057908"/>
            <a:ext cx="1601332" cy="36622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90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UI/UX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자유형 64">
            <a:extLst>
              <a:ext uri="{FF2B5EF4-FFF2-40B4-BE49-F238E27FC236}">
                <a16:creationId xmlns:a16="http://schemas.microsoft.com/office/drawing/2014/main" id="{432CB2B6-E45A-4054-AEBC-003A99BBFFAD}"/>
              </a:ext>
            </a:extLst>
          </p:cNvPr>
          <p:cNvSpPr>
            <a:spLocks/>
          </p:cNvSpPr>
          <p:nvPr/>
        </p:nvSpPr>
        <p:spPr bwMode="auto">
          <a:xfrm>
            <a:off x="502258" y="3424131"/>
            <a:ext cx="1601332" cy="1169203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90D0D1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정리</a:t>
            </a:r>
            <a:endParaRPr lang="en-US" altLang="ko-KR" sz="1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UI/UX 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</a:t>
            </a:r>
            <a:endParaRPr lang="en-US" altLang="ko-KR" sz="1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페이지 구현</a:t>
            </a:r>
            <a:endParaRPr lang="en-US" altLang="ko-KR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3E6A6F8C-2398-44CB-B7E8-9A633D789782}"/>
              </a:ext>
            </a:extLst>
          </p:cNvPr>
          <p:cNvSpPr>
            <a:spLocks/>
          </p:cNvSpPr>
          <p:nvPr/>
        </p:nvSpPr>
        <p:spPr bwMode="auto">
          <a:xfrm>
            <a:off x="2772673" y="3057907"/>
            <a:ext cx="1601332" cy="36622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90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ORM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자유형 64">
            <a:extLst>
              <a:ext uri="{FF2B5EF4-FFF2-40B4-BE49-F238E27FC236}">
                <a16:creationId xmlns:a16="http://schemas.microsoft.com/office/drawing/2014/main" id="{432CB2B6-E45A-4054-AEBC-003A99BBFFAD}"/>
              </a:ext>
            </a:extLst>
          </p:cNvPr>
          <p:cNvSpPr>
            <a:spLocks/>
          </p:cNvSpPr>
          <p:nvPr/>
        </p:nvSpPr>
        <p:spPr bwMode="auto">
          <a:xfrm>
            <a:off x="2772673" y="3424130"/>
            <a:ext cx="1601332" cy="1169203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90D0D1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JPA 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sz="1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lang="en-US" altLang="ko-KR" sz="1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RESTAPI</a:t>
            </a:r>
          </a:p>
          <a:p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기능 구현</a:t>
            </a:r>
            <a:endParaRPr lang="en-US" altLang="ko-KR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Freeform 37">
            <a:extLst>
              <a:ext uri="{FF2B5EF4-FFF2-40B4-BE49-F238E27FC236}">
                <a16:creationId xmlns:a16="http://schemas.microsoft.com/office/drawing/2014/main" id="{3E6A6F8C-2398-44CB-B7E8-9A633D789782}"/>
              </a:ext>
            </a:extLst>
          </p:cNvPr>
          <p:cNvSpPr>
            <a:spLocks/>
          </p:cNvSpPr>
          <p:nvPr/>
        </p:nvSpPr>
        <p:spPr bwMode="auto">
          <a:xfrm>
            <a:off x="4935245" y="3057277"/>
            <a:ext cx="1601332" cy="36622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90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Network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자유형 64">
            <a:extLst>
              <a:ext uri="{FF2B5EF4-FFF2-40B4-BE49-F238E27FC236}">
                <a16:creationId xmlns:a16="http://schemas.microsoft.com/office/drawing/2014/main" id="{432CB2B6-E45A-4054-AEBC-003A99BBFFAD}"/>
              </a:ext>
            </a:extLst>
          </p:cNvPr>
          <p:cNvSpPr>
            <a:spLocks/>
          </p:cNvSpPr>
          <p:nvPr/>
        </p:nvSpPr>
        <p:spPr bwMode="auto">
          <a:xfrm>
            <a:off x="4935245" y="3423500"/>
            <a:ext cx="1601332" cy="1169203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90D0D1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구축</a:t>
            </a:r>
            <a:endParaRPr lang="en-US" altLang="ko-KR" sz="1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체인코드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</a:t>
            </a:r>
            <a:endParaRPr lang="en-US" altLang="ko-KR" sz="1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백엔드</a:t>
            </a:r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연동</a:t>
            </a:r>
            <a:endParaRPr lang="en-US" altLang="ko-KR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Freeform 37">
            <a:extLst>
              <a:ext uri="{FF2B5EF4-FFF2-40B4-BE49-F238E27FC236}">
                <a16:creationId xmlns:a16="http://schemas.microsoft.com/office/drawing/2014/main" id="{3E6A6F8C-2398-44CB-B7E8-9A633D789782}"/>
              </a:ext>
            </a:extLst>
          </p:cNvPr>
          <p:cNvSpPr>
            <a:spLocks/>
          </p:cNvSpPr>
          <p:nvPr/>
        </p:nvSpPr>
        <p:spPr bwMode="auto">
          <a:xfrm>
            <a:off x="7186538" y="3057155"/>
            <a:ext cx="1601332" cy="366223"/>
          </a:xfrm>
          <a:custGeom>
            <a:avLst/>
            <a:gdLst>
              <a:gd name="T0" fmla="*/ 744 w 777"/>
              <a:gd name="T1" fmla="*/ 0 h 141"/>
              <a:gd name="T2" fmla="*/ 32 w 777"/>
              <a:gd name="T3" fmla="*/ 0 h 141"/>
              <a:gd name="T4" fmla="*/ 0 w 777"/>
              <a:gd name="T5" fmla="*/ 33 h 141"/>
              <a:gd name="T6" fmla="*/ 0 w 777"/>
              <a:gd name="T7" fmla="*/ 141 h 141"/>
              <a:gd name="T8" fmla="*/ 777 w 777"/>
              <a:gd name="T9" fmla="*/ 141 h 141"/>
              <a:gd name="T10" fmla="*/ 777 w 777"/>
              <a:gd name="T11" fmla="*/ 33 h 141"/>
              <a:gd name="T12" fmla="*/ 744 w 777"/>
              <a:gd name="T13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7" h="141">
                <a:moveTo>
                  <a:pt x="744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141"/>
                  <a:pt x="0" y="141"/>
                  <a:pt x="0" y="141"/>
                </a:cubicBezTo>
                <a:cubicBezTo>
                  <a:pt x="777" y="141"/>
                  <a:pt x="777" y="141"/>
                  <a:pt x="777" y="141"/>
                </a:cubicBezTo>
                <a:cubicBezTo>
                  <a:pt x="777" y="33"/>
                  <a:pt x="777" y="33"/>
                  <a:pt x="777" y="33"/>
                </a:cubicBezTo>
                <a:cubicBezTo>
                  <a:pt x="777" y="15"/>
                  <a:pt x="762" y="0"/>
                  <a:pt x="74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90D0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1704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Analystic</a:t>
            </a:r>
            <a:endParaRPr lang="ko-KR" altLang="en-US" sz="1704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자유형 64">
            <a:extLst>
              <a:ext uri="{FF2B5EF4-FFF2-40B4-BE49-F238E27FC236}">
                <a16:creationId xmlns:a16="http://schemas.microsoft.com/office/drawing/2014/main" id="{432CB2B6-E45A-4054-AEBC-003A99BBFFAD}"/>
              </a:ext>
            </a:extLst>
          </p:cNvPr>
          <p:cNvSpPr>
            <a:spLocks/>
          </p:cNvSpPr>
          <p:nvPr/>
        </p:nvSpPr>
        <p:spPr bwMode="auto">
          <a:xfrm>
            <a:off x="7186538" y="3423378"/>
            <a:ext cx="1601332" cy="1169203"/>
          </a:xfrm>
          <a:custGeom>
            <a:avLst/>
            <a:gdLst>
              <a:gd name="connsiteX0" fmla="*/ 0 w 2924175"/>
              <a:gd name="connsiteY0" fmla="*/ 0 h 2053951"/>
              <a:gd name="connsiteX1" fmla="*/ 2924175 w 2924175"/>
              <a:gd name="connsiteY1" fmla="*/ 0 h 2053951"/>
              <a:gd name="connsiteX2" fmla="*/ 2924175 w 2924175"/>
              <a:gd name="connsiteY2" fmla="*/ 1932927 h 2053951"/>
              <a:gd name="connsiteX3" fmla="*/ 2799982 w 2924175"/>
              <a:gd name="connsiteY3" fmla="*/ 2053499 h 2053951"/>
              <a:gd name="connsiteX4" fmla="*/ 1610743 w 2924175"/>
              <a:gd name="connsiteY4" fmla="*/ 2053499 h 2053951"/>
              <a:gd name="connsiteX5" fmla="*/ 1610098 w 2924175"/>
              <a:gd name="connsiteY5" fmla="*/ 2053951 h 2053951"/>
              <a:gd name="connsiteX6" fmla="*/ 1310314 w 2924175"/>
              <a:gd name="connsiteY6" fmla="*/ 2053951 h 2053951"/>
              <a:gd name="connsiteX7" fmla="*/ 1309669 w 2924175"/>
              <a:gd name="connsiteY7" fmla="*/ 2053499 h 2053951"/>
              <a:gd name="connsiteX8" fmla="*/ 120430 w 2924175"/>
              <a:gd name="connsiteY8" fmla="*/ 2053499 h 2053951"/>
              <a:gd name="connsiteX9" fmla="*/ 0 w 2924175"/>
              <a:gd name="connsiteY9" fmla="*/ 1932927 h 2053951"/>
              <a:gd name="connsiteX10" fmla="*/ 0 w 2924175"/>
              <a:gd name="connsiteY10" fmla="*/ 0 h 20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4175" h="2053951">
                <a:moveTo>
                  <a:pt x="0" y="0"/>
                </a:moveTo>
                <a:lnTo>
                  <a:pt x="2924175" y="0"/>
                </a:lnTo>
                <a:cubicBezTo>
                  <a:pt x="2924175" y="0"/>
                  <a:pt x="2924175" y="0"/>
                  <a:pt x="2924175" y="1932927"/>
                </a:cubicBezTo>
                <a:cubicBezTo>
                  <a:pt x="2924175" y="2000749"/>
                  <a:pt x="2867724" y="2053499"/>
                  <a:pt x="2799982" y="2053499"/>
                </a:cubicBezTo>
                <a:cubicBezTo>
                  <a:pt x="2799982" y="2053499"/>
                  <a:pt x="2799982" y="2053499"/>
                  <a:pt x="1610743" y="2053499"/>
                </a:cubicBezTo>
                <a:lnTo>
                  <a:pt x="1610098" y="2053951"/>
                </a:lnTo>
                <a:lnTo>
                  <a:pt x="1310314" y="2053951"/>
                </a:lnTo>
                <a:lnTo>
                  <a:pt x="1309669" y="2053499"/>
                </a:lnTo>
                <a:cubicBezTo>
                  <a:pt x="1309669" y="2053499"/>
                  <a:pt x="1309669" y="2053499"/>
                  <a:pt x="120430" y="2053499"/>
                </a:cubicBezTo>
                <a:cubicBezTo>
                  <a:pt x="52688" y="2053499"/>
                  <a:pt x="0" y="2000749"/>
                  <a:pt x="0" y="1932927"/>
                </a:cubicBezTo>
                <a:cubicBezTo>
                  <a:pt x="0" y="1932927"/>
                  <a:pt x="0" y="19329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90D0D1"/>
            </a:solidFill>
            <a:round/>
            <a:headEnd/>
            <a:tailEnd/>
          </a:ln>
          <a:extLst/>
        </p:spPr>
        <p:txBody>
          <a:bodyPr vert="horz" wrap="square" lIns="199385" tIns="0" rIns="199385" bIns="42203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</a:t>
            </a:r>
            <a:endParaRPr lang="en-US" altLang="ko-KR" sz="1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</a:t>
            </a:r>
            <a:endParaRPr lang="en-US" altLang="ko-KR" sz="1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서비스 개발</a:t>
            </a:r>
            <a:endParaRPr lang="en-US" altLang="ko-KR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957545" y="1111746"/>
            <a:ext cx="1579032" cy="1620534"/>
            <a:chOff x="4957545" y="1111746"/>
            <a:chExt cx="1579032" cy="1620534"/>
          </a:xfrm>
        </p:grpSpPr>
        <p:sp>
          <p:nvSpPr>
            <p:cNvPr id="13" name="직사각형 12"/>
            <p:cNvSpPr/>
            <p:nvPr/>
          </p:nvSpPr>
          <p:spPr>
            <a:xfrm>
              <a:off x="4957545" y="1111746"/>
              <a:ext cx="1579032" cy="1620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9BD50"/>
                </a:solidFill>
              </a:endParaRPr>
            </a:p>
          </p:txBody>
        </p:sp>
        <p:sp>
          <p:nvSpPr>
            <p:cNvPr id="12" name="Google Shape;139;p22"/>
            <p:cNvSpPr txBox="1"/>
            <p:nvPr/>
          </p:nvSpPr>
          <p:spPr>
            <a:xfrm>
              <a:off x="5013372" y="2255660"/>
              <a:ext cx="1467377" cy="310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altLang="ko-KR" sz="13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Titillium Web"/>
                  <a:sym typeface="Titillium Web"/>
                </a:rPr>
                <a:t>BLOCKCHAIN</a:t>
              </a:r>
              <a:endParaRPr lang="ko-KR" altLang="en-US" sz="13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263" y="1251387"/>
              <a:ext cx="1359296" cy="1024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88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9610" y="347549"/>
            <a:ext cx="1906272" cy="5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0" y="891915"/>
            <a:ext cx="8003157" cy="37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ctrTitle" idx="4294967295"/>
          </p:nvPr>
        </p:nvSpPr>
        <p:spPr>
          <a:xfrm>
            <a:off x="2361749" y="1276475"/>
            <a:ext cx="5062307" cy="1159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Thanks!</a:t>
            </a:r>
            <a:endParaRPr sz="9600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638375" y="1863450"/>
            <a:ext cx="1416600" cy="141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/>
          </a:blip>
          <a:srcRect l="4861" t="-18800" r="60210" b="18799"/>
          <a:stretch/>
        </p:blipFill>
        <p:spPr>
          <a:xfrm>
            <a:off x="714368" y="1357900"/>
            <a:ext cx="1264600" cy="17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>
            <a:spLocks noGrp="1"/>
          </p:cNvSpPr>
          <p:nvPr>
            <p:ph type="ctrTitle" idx="4294967295"/>
          </p:nvPr>
        </p:nvSpPr>
        <p:spPr>
          <a:xfrm>
            <a:off x="3242400" y="1054500"/>
            <a:ext cx="4674900" cy="1159800"/>
          </a:xfrm>
          <a:prstGeom prst="rect">
            <a:avLst/>
          </a:prstGeom>
          <a:effectLst>
            <a:outerShdw blurRad="142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sz="9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 rotWithShape="1">
          <a:blip r:embed="rId3">
            <a:alphaModFix/>
          </a:blip>
          <a:srcRect l="4861" t="-18800" r="60210" b="18799"/>
          <a:stretch/>
        </p:blipFill>
        <p:spPr>
          <a:xfrm>
            <a:off x="2054968" y="752750"/>
            <a:ext cx="1264600" cy="17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115;p20"/>
          <p:cNvSpPr txBox="1">
            <a:spLocks/>
          </p:cNvSpPr>
          <p:nvPr/>
        </p:nvSpPr>
        <p:spPr>
          <a:xfrm>
            <a:off x="3436849" y="1318687"/>
            <a:ext cx="2654766" cy="279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</a:t>
            </a:r>
            <a:r>
              <a:rPr lang="ko-KR" altLang="en-US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2000" b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  <a:endParaRPr lang="en-US" altLang="ko-KR" sz="2000" b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사항</a:t>
            </a:r>
            <a:endParaRPr lang="en-US" altLang="ko-KR" sz="2000" b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스택</a:t>
            </a:r>
            <a:endParaRPr lang="en-US" altLang="ko-KR" sz="2000" b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0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2000" b="1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610" y="347549"/>
            <a:ext cx="826979" cy="544366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826350" y="1604050"/>
            <a:ext cx="4638300" cy="1159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팀 소개</a:t>
            </a:r>
            <a:endParaRPr dirty="0"/>
          </a:p>
        </p:txBody>
      </p:sp>
      <p:pic>
        <p:nvPicPr>
          <p:cNvPr id="4" name="SS501-U R Man_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7486.62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730471" y="20011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7273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9610" y="347549"/>
            <a:ext cx="1906272" cy="5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ko-KR" altLang="en-US" dirty="0" smtClean="0"/>
              <a:t>팀 소개</a:t>
            </a:r>
            <a:endParaRPr lang="ko-KR" altLang="en-US" dirty="0"/>
          </a:p>
        </p:txBody>
      </p:sp>
      <p:sp>
        <p:nvSpPr>
          <p:cNvPr id="41" name="Google Shape;217;p43"/>
          <p:cNvSpPr txBox="1">
            <a:spLocks noGrp="1"/>
          </p:cNvSpPr>
          <p:nvPr>
            <p:ph type="body" idx="4294967295"/>
          </p:nvPr>
        </p:nvSpPr>
        <p:spPr>
          <a:xfrm>
            <a:off x="1018762" y="3091941"/>
            <a:ext cx="1331700" cy="17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박창현(팀장)</a:t>
            </a:r>
            <a:endParaRPr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783F0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  <a:endParaRPr sz="1500" b="1" dirty="0">
              <a:solidFill>
                <a:srgbClr val="783F0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BlockChain</a:t>
            </a: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</a:t>
            </a:r>
            <a:endParaRPr sz="150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</a:t>
            </a: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Google Shape;218;p43"/>
          <p:cNvSpPr txBox="1">
            <a:spLocks noGrp="1"/>
          </p:cNvSpPr>
          <p:nvPr>
            <p:ph type="body" idx="4294967295"/>
          </p:nvPr>
        </p:nvSpPr>
        <p:spPr>
          <a:xfrm>
            <a:off x="2567765" y="3087050"/>
            <a:ext cx="1331700" cy="17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장우영</a:t>
            </a:r>
            <a:endParaRPr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783F0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  <a:endParaRPr sz="1500" b="1" dirty="0">
              <a:solidFill>
                <a:srgbClr val="783F0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</a:t>
            </a: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</a:t>
            </a:r>
            <a:endParaRPr sz="150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BlockChain</a:t>
            </a: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Google Shape;219;p43"/>
          <p:cNvSpPr txBox="1">
            <a:spLocks noGrp="1"/>
          </p:cNvSpPr>
          <p:nvPr>
            <p:ph type="body" idx="4294967295"/>
          </p:nvPr>
        </p:nvSpPr>
        <p:spPr>
          <a:xfrm>
            <a:off x="7169200" y="3087050"/>
            <a:ext cx="1331700" cy="17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김성민</a:t>
            </a:r>
            <a:endParaRPr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783F0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  <a:endParaRPr sz="1500" b="1" dirty="0">
              <a:solidFill>
                <a:srgbClr val="783F0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Back-End</a:t>
            </a: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</a:t>
            </a:r>
            <a:endParaRPr sz="150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</a:t>
            </a: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Google Shape;220;p43"/>
          <p:cNvSpPr txBox="1">
            <a:spLocks noGrp="1"/>
          </p:cNvSpPr>
          <p:nvPr>
            <p:ph type="body" idx="4294967295"/>
          </p:nvPr>
        </p:nvSpPr>
        <p:spPr>
          <a:xfrm>
            <a:off x="5599881" y="3087050"/>
            <a:ext cx="1331700" cy="17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이정건</a:t>
            </a:r>
            <a:endParaRPr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783F0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  <a:endParaRPr sz="1500" b="1" dirty="0">
              <a:solidFill>
                <a:srgbClr val="783F0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Back-End</a:t>
            </a: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</a:t>
            </a:r>
            <a:endParaRPr sz="150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BlockChain</a:t>
            </a: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Google Shape;221;p43"/>
          <p:cNvSpPr txBox="1">
            <a:spLocks noGrp="1"/>
          </p:cNvSpPr>
          <p:nvPr>
            <p:ph type="body" idx="4294967295"/>
          </p:nvPr>
        </p:nvSpPr>
        <p:spPr>
          <a:xfrm>
            <a:off x="4083823" y="3099824"/>
            <a:ext cx="1331700" cy="17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김홍주</a:t>
            </a:r>
            <a:endParaRPr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783F0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  <a:endParaRPr sz="1500" b="1" dirty="0">
              <a:solidFill>
                <a:srgbClr val="783F0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BigData</a:t>
            </a: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</a:t>
            </a:r>
            <a:endParaRPr sz="150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</a:t>
            </a: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Google Shape;223;p43"/>
          <p:cNvSpPr txBox="1"/>
          <p:nvPr/>
        </p:nvSpPr>
        <p:spPr>
          <a:xfrm>
            <a:off x="4165756" y="677917"/>
            <a:ext cx="1164027" cy="4369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 smtClean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SS203</a:t>
            </a:r>
            <a:endParaRPr sz="2000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7" name="Google Shape;2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507" y="1683576"/>
            <a:ext cx="1177280" cy="1442456"/>
          </a:xfrm>
          <a:prstGeom prst="ellipse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8" name="Google Shape;2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765" y="1700799"/>
            <a:ext cx="1133693" cy="1425233"/>
          </a:xfrm>
          <a:prstGeom prst="ellipse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" name="Google Shape;22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5290" y="1683576"/>
            <a:ext cx="1133693" cy="1425233"/>
          </a:xfrm>
          <a:prstGeom prst="ellipse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0" name="Google Shape;22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6982" y="1686175"/>
            <a:ext cx="1133693" cy="1454480"/>
          </a:xfrm>
          <a:prstGeom prst="ellipse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" name="Google Shape;226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2391" y="1700799"/>
            <a:ext cx="1070759" cy="1425233"/>
          </a:xfrm>
          <a:prstGeom prst="ellipse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" name="Google Shape;138;p22"/>
          <p:cNvSpPr txBox="1"/>
          <p:nvPr/>
        </p:nvSpPr>
        <p:spPr>
          <a:xfrm>
            <a:off x="3390828" y="1189515"/>
            <a:ext cx="2827405" cy="43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Super SSAFY 203 Team</a:t>
            </a:r>
            <a:endParaRPr sz="18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72596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826350" y="1604050"/>
            <a:ext cx="4638300" cy="1159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기획 배경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Google Shape;138;p22"/>
          <p:cNvSpPr txBox="1"/>
          <p:nvPr/>
        </p:nvSpPr>
        <p:spPr>
          <a:xfrm>
            <a:off x="1402752" y="1397956"/>
            <a:ext cx="4380828" cy="92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Bloom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이 뭔가요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?</a:t>
            </a:r>
            <a:endParaRPr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9" name="Google Shape;138;p22"/>
          <p:cNvSpPr txBox="1"/>
          <p:nvPr/>
        </p:nvSpPr>
        <p:spPr>
          <a:xfrm>
            <a:off x="1581861" y="2820645"/>
            <a:ext cx="1622388" cy="40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Blockchain</a:t>
            </a:r>
            <a:endParaRPr lang="en-US" sz="18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Big Data</a:t>
            </a:r>
            <a:endParaRPr sz="1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1" name="Google Shape;138;p22"/>
          <p:cNvSpPr txBox="1"/>
          <p:nvPr/>
        </p:nvSpPr>
        <p:spPr>
          <a:xfrm>
            <a:off x="4174230" y="2817149"/>
            <a:ext cx="117661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Room</a:t>
            </a:r>
            <a:endParaRPr sz="1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2" name="Google Shape;138;p22"/>
          <p:cNvSpPr txBox="1"/>
          <p:nvPr/>
        </p:nvSpPr>
        <p:spPr>
          <a:xfrm>
            <a:off x="1581861" y="2817149"/>
            <a:ext cx="635934" cy="40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Bl</a:t>
            </a:r>
            <a:endParaRPr sz="1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3" name="Google Shape;138;p22"/>
          <p:cNvSpPr txBox="1"/>
          <p:nvPr/>
        </p:nvSpPr>
        <p:spPr>
          <a:xfrm>
            <a:off x="4496511" y="2817149"/>
            <a:ext cx="685128" cy="40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oom</a:t>
            </a:r>
            <a:endParaRPr sz="1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5" name="Google Shape;138;p22"/>
          <p:cNvSpPr txBox="1"/>
          <p:nvPr/>
        </p:nvSpPr>
        <p:spPr>
          <a:xfrm>
            <a:off x="3417609" y="2819211"/>
            <a:ext cx="640416" cy="40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+</a:t>
            </a:r>
            <a:endParaRPr sz="1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37270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32099E-6 L 0.18316 4.32099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32099E-6 L -0.09914 4.32099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3690179" y="3045310"/>
            <a:ext cx="3289523" cy="67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 smtClean="0">
                <a:solidFill>
                  <a:srgbClr val="1428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블록체인에</a:t>
            </a:r>
            <a:r>
              <a:rPr lang="en-US" altLang="ko-KR" sz="1800" dirty="0">
                <a:solidFill>
                  <a:srgbClr val="1428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 </a:t>
            </a:r>
            <a:r>
              <a:rPr lang="ko-KR" altLang="en-US" sz="1800" dirty="0" smtClean="0">
                <a:solidFill>
                  <a:srgbClr val="1428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저장된 데이터로 </a:t>
            </a:r>
            <a:endParaRPr lang="en-US" altLang="ko-KR" sz="1800" dirty="0" smtClean="0">
              <a:solidFill>
                <a:srgbClr val="1428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rgbClr val="1428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어떤 정보를 제공할 수 있을까</a:t>
            </a:r>
            <a:r>
              <a:rPr lang="en-US" altLang="ko-KR" sz="1800" dirty="0" smtClean="0">
                <a:solidFill>
                  <a:srgbClr val="1428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?</a:t>
            </a:r>
            <a:endParaRPr sz="1800" dirty="0">
              <a:solidFill>
                <a:srgbClr val="1428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59610" y="347549"/>
            <a:ext cx="1906272" cy="5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ko-KR" altLang="en-US" dirty="0" smtClean="0"/>
              <a:t>기획 배경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30" y="3111757"/>
            <a:ext cx="565944" cy="54219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865192" y="1049450"/>
            <a:ext cx="2538961" cy="1838325"/>
            <a:chOff x="855502" y="863621"/>
            <a:chExt cx="2538961" cy="18383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02" y="863621"/>
              <a:ext cx="2538961" cy="18383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1141" y="1097345"/>
              <a:ext cx="1953344" cy="1126159"/>
            </a:xfrm>
            <a:prstGeom prst="rect">
              <a:avLst/>
            </a:prstGeom>
          </p:spPr>
        </p:pic>
      </p:grpSp>
      <p:sp>
        <p:nvSpPr>
          <p:cNvPr id="15" name="Google Shape;138;p22"/>
          <p:cNvSpPr txBox="1"/>
          <p:nvPr/>
        </p:nvSpPr>
        <p:spPr>
          <a:xfrm>
            <a:off x="1316062" y="2867891"/>
            <a:ext cx="1637220" cy="35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기존 </a:t>
            </a:r>
            <a:r>
              <a:rPr lang="en-US" altLang="ko-KR" sz="1200" dirty="0" smtClean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BLOOM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서비스</a:t>
            </a:r>
            <a:endParaRPr sz="1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0179" y="1307205"/>
            <a:ext cx="4790405" cy="1331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59610" y="347549"/>
            <a:ext cx="1906272" cy="5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ko-KR" altLang="en-US" dirty="0" smtClean="0"/>
              <a:t>기획 배경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82" y="1752601"/>
            <a:ext cx="3871418" cy="2635858"/>
          </a:xfrm>
          <a:prstGeom prst="rect">
            <a:avLst/>
          </a:prstGeom>
        </p:spPr>
      </p:pic>
      <p:sp>
        <p:nvSpPr>
          <p:cNvPr id="17" name="Google Shape;138;p22"/>
          <p:cNvSpPr txBox="1"/>
          <p:nvPr/>
        </p:nvSpPr>
        <p:spPr>
          <a:xfrm>
            <a:off x="5720197" y="1778134"/>
            <a:ext cx="2517716" cy="48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Property (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부동산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)</a:t>
            </a:r>
            <a:endParaRPr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8" name="Google Shape;138;p22"/>
          <p:cNvSpPr txBox="1"/>
          <p:nvPr/>
        </p:nvSpPr>
        <p:spPr>
          <a:xfrm>
            <a:off x="5720197" y="3987692"/>
            <a:ext cx="2517716" cy="48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Technology (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기술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)</a:t>
            </a:r>
            <a:endParaRPr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sp>
        <p:nvSpPr>
          <p:cNvPr id="19" name="Google Shape;138;p22"/>
          <p:cNvSpPr txBox="1"/>
          <p:nvPr/>
        </p:nvSpPr>
        <p:spPr>
          <a:xfrm>
            <a:off x="5720197" y="2784941"/>
            <a:ext cx="2517716" cy="48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 err="1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Proptech</a:t>
            </a:r>
            <a:endParaRPr sz="32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99384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23457E-6 L 0.00139 0.187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8.64198E-7 L -0.00086 -0.169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0" y="3237525"/>
            <a:ext cx="4092644" cy="585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0" y="3952129"/>
            <a:ext cx="4092644" cy="761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59610" y="347549"/>
            <a:ext cx="1906272" cy="5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sz="2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ko-KR" altLang="en-US" dirty="0" smtClean="0"/>
              <a:t>기획 배경</a:t>
            </a:r>
            <a:endParaRPr lang="ko-KR" altLang="en-US" dirty="0"/>
          </a:p>
        </p:txBody>
      </p:sp>
      <p:sp>
        <p:nvSpPr>
          <p:cNvPr id="10" name="Google Shape;138;p22"/>
          <p:cNvSpPr txBox="1"/>
          <p:nvPr/>
        </p:nvSpPr>
        <p:spPr>
          <a:xfrm>
            <a:off x="5341675" y="1729166"/>
            <a:ext cx="3802325" cy="23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800" dirty="0" smtClean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부동산 </a:t>
            </a:r>
            <a:r>
              <a:rPr lang="ko-KR" altLang="en-US" sz="18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투자</a:t>
            </a:r>
            <a:r>
              <a:rPr lang="ko-KR" altLang="en-US" sz="1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ko-KR" altLang="en-US" sz="1800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쉽고 객관적으로 </a:t>
            </a:r>
            <a:endParaRPr lang="en-US" altLang="ko-KR" sz="1800" dirty="0" smtClean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/>
            <a:endParaRPr lang="en-US" altLang="ko-KR" sz="18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/>
            <a:endParaRPr lang="en-US" altLang="ko-KR" sz="18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  <a:p>
            <a:pPr lvl="0"/>
            <a:endParaRPr lang="en-US" altLang="ko-KR" sz="18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  <a:p>
            <a:pPr lvl="0"/>
            <a:endParaRPr lang="en-US" altLang="ko-KR" sz="18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  <a:p>
            <a:pPr lvl="0"/>
            <a:endParaRPr lang="en-US" altLang="ko-KR" sz="18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  <a:p>
            <a:pPr lvl="0"/>
            <a:r>
              <a:rPr lang="ko-KR" altLang="en-US" sz="1800" dirty="0" err="1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실거래가</a:t>
            </a:r>
            <a:r>
              <a:rPr lang="ko-KR" altLang="en-US" sz="18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 </a:t>
            </a:r>
            <a:r>
              <a:rPr lang="ko-KR" altLang="en-US" sz="1800" dirty="0" smtClean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데이터 시각화</a:t>
            </a:r>
            <a:endParaRPr lang="en-US" altLang="ko-KR" sz="1800" dirty="0" smtClean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0" y="1125969"/>
            <a:ext cx="4092644" cy="859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0" y="2113666"/>
            <a:ext cx="4092644" cy="995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Google Shape;138;p22"/>
          <p:cNvSpPr txBox="1"/>
          <p:nvPr/>
        </p:nvSpPr>
        <p:spPr>
          <a:xfrm>
            <a:off x="5341674" y="1717129"/>
            <a:ext cx="3802325" cy="23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800" dirty="0" smtClean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800" dirty="0" smtClean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/>
            <a:endParaRPr lang="en-US" altLang="ko-KR" sz="18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/>
            <a:endParaRPr lang="en-US" altLang="ko-KR" sz="18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  <a:p>
            <a:pPr lvl="0"/>
            <a:r>
              <a:rPr lang="ko-KR" altLang="en-US" sz="18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사용자가 조건에 따른 </a:t>
            </a:r>
            <a:r>
              <a:rPr lang="ko-KR" altLang="en-US" sz="1800" dirty="0" smtClean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tillium Web"/>
                <a:sym typeface="Titillium Web"/>
              </a:rPr>
              <a:t>매물 추천</a:t>
            </a:r>
            <a:endParaRPr lang="en-US" altLang="ko-KR" sz="1800" dirty="0" smtClean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  <a:p>
            <a:pPr lvl="0"/>
            <a:endParaRPr lang="en-US" altLang="ko-KR" sz="18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  <a:p>
            <a:pPr lvl="0"/>
            <a:endParaRPr lang="en-US" altLang="ko-KR" sz="1800" dirty="0" smtClean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8212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3F3F3F"/>
      </a:dk2>
      <a:lt2>
        <a:srgbClr val="F3F3F3"/>
      </a:lt2>
      <a:accent1>
        <a:srgbClr val="FF004E"/>
      </a:accent1>
      <a:accent2>
        <a:srgbClr val="901829"/>
      </a:accent2>
      <a:accent3>
        <a:srgbClr val="5AB1C9"/>
      </a:accent3>
      <a:accent4>
        <a:srgbClr val="66B368"/>
      </a:accent4>
      <a:accent5>
        <a:srgbClr val="EFAB00"/>
      </a:accent5>
      <a:accent6>
        <a:srgbClr val="E5804B"/>
      </a:accent6>
      <a:hlink>
        <a:srgbClr val="FF004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703</Words>
  <Application>Microsoft Office PowerPoint</Application>
  <PresentationFormat>화면 슬라이드 쇼(16:9)</PresentationFormat>
  <Paragraphs>191</Paragraphs>
  <Slides>15</Slides>
  <Notes>15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Titillium Web</vt:lpstr>
      <vt:lpstr>나눔스퀘어 Bold</vt:lpstr>
      <vt:lpstr>나눔스퀘어 ExtraBold</vt:lpstr>
      <vt:lpstr>맑은 고딕</vt:lpstr>
      <vt:lpstr>Arial</vt:lpstr>
      <vt:lpstr>Fidele template</vt:lpstr>
      <vt:lpstr> ICT 기술을 활용한 부동산 매물 추천 시스템</vt:lpstr>
      <vt:lpstr>목차</vt:lpstr>
      <vt:lpstr>팀 소개</vt:lpstr>
      <vt:lpstr>PowerPoint 프레젠테이션</vt:lpstr>
      <vt:lpstr>기획 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하이퍼레저 패브릭을 이용한 부동산 거래 내역 조회</dc:title>
  <dc:creator>multicampus</dc:creator>
  <cp:lastModifiedBy>multicampus</cp:lastModifiedBy>
  <cp:revision>180</cp:revision>
  <dcterms:modified xsi:type="dcterms:W3CDTF">2020-05-15T04:27:29Z</dcterms:modified>
</cp:coreProperties>
</file>