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63">
          <p15:clr>
            <a:srgbClr val="A4A3A4"/>
          </p15:clr>
        </p15:guide>
        <p15:guide id="2" pos="710">
          <p15:clr>
            <a:srgbClr val="A4A3A4"/>
          </p15:clr>
        </p15:guide>
      </p15:sldGuideLst>
    </p:ext>
    <p:ext uri="http://customooxmlschemas.google.com/">
      <go:slidesCustomData xmlns:go="http://customooxmlschemas.google.com/" r:id="rId41" roundtripDataSignature="AMtx7miqlmIYLZxqT8KQWJTlcInnzIKC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4F6F57-FCCA-4BD5-8584-95C8BEE5B496}">
  <a:tblStyle styleId="{7E4F6F57-FCCA-4BD5-8584-95C8BEE5B49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3" orient="horz"/>
        <p:guide pos="71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1" Type="http://customschemas.google.com/relationships/presentationmetadata" Target="meta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6" name="Google Shape;47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2" name="Google Shape;50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7" name="Google Shape;51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bg>
      <p:bgPr>
        <a:solidFill>
          <a:srgbClr val="86C5F0"/>
        </a:solidFill>
      </p:bgPr>
    </p:bg>
    <p:spTree>
      <p:nvGrpSpPr>
        <p:cNvPr id="11" name="Shape 11"/>
        <p:cNvGrpSpPr/>
        <p:nvPr/>
      </p:nvGrpSpPr>
      <p:grpSpPr>
        <a:xfrm>
          <a:off x="0" y="0"/>
          <a:ext cx="0" cy="0"/>
          <a:chOff x="0" y="0"/>
          <a:chExt cx="0" cy="0"/>
        </a:xfrm>
      </p:grpSpPr>
      <p:pic>
        <p:nvPicPr>
          <p:cNvPr descr="ê´ë ¨ ì´ë¯¸ì§" id="12" name="Google Shape;12;p8"/>
          <p:cNvPicPr preferRelativeResize="0"/>
          <p:nvPr/>
        </p:nvPicPr>
        <p:blipFill rotWithShape="1">
          <a:blip r:embed="rId2">
            <a:alphaModFix/>
          </a:blip>
          <a:srcRect b="0" l="0" r="0" t="0"/>
          <a:stretch/>
        </p:blipFill>
        <p:spPr>
          <a:xfrm>
            <a:off x="-1928825" y="469553"/>
            <a:ext cx="6546715" cy="6546717"/>
          </a:xfrm>
          <a:prstGeom prst="rect">
            <a:avLst/>
          </a:prstGeom>
          <a:noFill/>
          <a:ln>
            <a:noFill/>
          </a:ln>
        </p:spPr>
      </p:pic>
      <p:sp>
        <p:nvSpPr>
          <p:cNvPr id="13" name="Google Shape;13;p8"/>
          <p:cNvSpPr txBox="1"/>
          <p:nvPr/>
        </p:nvSpPr>
        <p:spPr>
          <a:xfrm>
            <a:off x="7762734" y="3100426"/>
            <a:ext cx="3646025"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Arial"/>
                <a:ea typeface="Arial"/>
                <a:cs typeface="Arial"/>
                <a:sym typeface="Arial"/>
              </a:rPr>
              <a:t>구디아카데미</a:t>
            </a:r>
            <a:endParaRPr b="0" i="0" sz="1800" u="none" cap="none" strike="noStrike">
              <a:solidFill>
                <a:schemeClr val="lt1"/>
              </a:solidFill>
              <a:latin typeface="Arial"/>
              <a:ea typeface="Arial"/>
              <a:cs typeface="Arial"/>
              <a:sym typeface="Arial"/>
            </a:endParaRPr>
          </a:p>
        </p:txBody>
      </p:sp>
      <p:cxnSp>
        <p:nvCxnSpPr>
          <p:cNvPr id="14" name="Google Shape;14;p8"/>
          <p:cNvCxnSpPr/>
          <p:nvPr/>
        </p:nvCxnSpPr>
        <p:spPr>
          <a:xfrm>
            <a:off x="7141684" y="2774659"/>
            <a:ext cx="4888127" cy="0"/>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5" name="Shape 65"/>
        <p:cNvGrpSpPr/>
        <p:nvPr/>
      </p:nvGrpSpPr>
      <p:grpSpPr>
        <a:xfrm>
          <a:off x="0" y="0"/>
          <a:ext cx="0" cy="0"/>
          <a:chOff x="0" y="0"/>
          <a:chExt cx="0" cy="0"/>
        </a:xfrm>
      </p:grpSpPr>
      <p:sp>
        <p:nvSpPr>
          <p:cNvPr id="66" name="Google Shape;6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1" name="Shape 71"/>
        <p:cNvGrpSpPr/>
        <p:nvPr/>
      </p:nvGrpSpPr>
      <p:grpSpPr>
        <a:xfrm>
          <a:off x="0" y="0"/>
          <a:ext cx="0" cy="0"/>
          <a:chOff x="0" y="0"/>
          <a:chExt cx="0" cy="0"/>
        </a:xfrm>
      </p:grpSpPr>
      <p:sp>
        <p:nvSpPr>
          <p:cNvPr id="72" name="Google Shape;72;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78" name="Shape 78"/>
        <p:cNvGrpSpPr/>
        <p:nvPr/>
      </p:nvGrpSpPr>
      <p:grpSpPr>
        <a:xfrm>
          <a:off x="0" y="0"/>
          <a:ext cx="0" cy="0"/>
          <a:chOff x="0" y="0"/>
          <a:chExt cx="0" cy="0"/>
        </a:xfrm>
      </p:grpSpPr>
      <p:sp>
        <p:nvSpPr>
          <p:cNvPr id="79" name="Google Shape;79;p42"/>
          <p:cNvSpPr/>
          <p:nvPr/>
        </p:nvSpPr>
        <p:spPr>
          <a:xfrm>
            <a:off x="0" y="1"/>
            <a:ext cx="12192000" cy="6858000"/>
          </a:xfrm>
          <a:prstGeom prst="frame">
            <a:avLst>
              <a:gd fmla="val 5833" name="adj1"/>
            </a:avLst>
          </a:prstGeom>
          <a:solidFill>
            <a:srgbClr val="86C5F1"/>
          </a:solidFill>
          <a:ln cap="flat" cmpd="sng" w="12700">
            <a:solidFill>
              <a:srgbClr val="86C5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descr="ê´ë ¨ ì´ë¯¸ì§" id="80" name="Google Shape;80;p42"/>
          <p:cNvPicPr preferRelativeResize="0"/>
          <p:nvPr/>
        </p:nvPicPr>
        <p:blipFill rotWithShape="1">
          <a:blip r:embed="rId2">
            <a:alphaModFix/>
          </a:blip>
          <a:srcRect b="0" l="0" r="0" t="0"/>
          <a:stretch/>
        </p:blipFill>
        <p:spPr>
          <a:xfrm>
            <a:off x="2978759" y="3018937"/>
            <a:ext cx="494015" cy="595248"/>
          </a:xfrm>
          <a:prstGeom prst="rect">
            <a:avLst/>
          </a:prstGeom>
          <a:noFill/>
          <a:ln>
            <a:noFill/>
          </a:ln>
        </p:spPr>
      </p:pic>
      <p:pic>
        <p:nvPicPr>
          <p:cNvPr descr="ê´ë ¨ ì´ë¯¸ì§" id="81" name="Google Shape;81;p42"/>
          <p:cNvPicPr preferRelativeResize="0"/>
          <p:nvPr/>
        </p:nvPicPr>
        <p:blipFill rotWithShape="1">
          <a:blip r:embed="rId2">
            <a:alphaModFix/>
          </a:blip>
          <a:srcRect b="0" l="0" r="0" t="0"/>
          <a:stretch/>
        </p:blipFill>
        <p:spPr>
          <a:xfrm>
            <a:off x="2978759" y="4076006"/>
            <a:ext cx="494015" cy="595248"/>
          </a:xfrm>
          <a:prstGeom prst="rect">
            <a:avLst/>
          </a:prstGeom>
          <a:noFill/>
          <a:ln>
            <a:noFill/>
          </a:ln>
        </p:spPr>
      </p:pic>
      <p:pic>
        <p:nvPicPr>
          <p:cNvPr descr="ê´ë ¨ ì´ë¯¸ì§" id="82" name="Google Shape;82;p42"/>
          <p:cNvPicPr preferRelativeResize="0"/>
          <p:nvPr/>
        </p:nvPicPr>
        <p:blipFill rotWithShape="1">
          <a:blip r:embed="rId2">
            <a:alphaModFix/>
          </a:blip>
          <a:srcRect b="0" l="0" r="0" t="0"/>
          <a:stretch/>
        </p:blipFill>
        <p:spPr>
          <a:xfrm>
            <a:off x="2978759" y="5133075"/>
            <a:ext cx="494015" cy="595248"/>
          </a:xfrm>
          <a:prstGeom prst="rect">
            <a:avLst/>
          </a:prstGeom>
          <a:noFill/>
          <a:ln>
            <a:noFill/>
          </a:ln>
        </p:spPr>
      </p:pic>
      <p:pic>
        <p:nvPicPr>
          <p:cNvPr descr="ê´ë ¨ ì´ë¯¸ì§" id="83" name="Google Shape;83;p42"/>
          <p:cNvPicPr preferRelativeResize="0"/>
          <p:nvPr/>
        </p:nvPicPr>
        <p:blipFill rotWithShape="1">
          <a:blip r:embed="rId2">
            <a:alphaModFix/>
          </a:blip>
          <a:srcRect b="0" l="0" r="0" t="0"/>
          <a:stretch/>
        </p:blipFill>
        <p:spPr>
          <a:xfrm>
            <a:off x="2978760" y="1961868"/>
            <a:ext cx="494015" cy="595248"/>
          </a:xfrm>
          <a:prstGeom prst="rect">
            <a:avLst/>
          </a:prstGeom>
          <a:noFill/>
          <a:ln>
            <a:noFill/>
          </a:ln>
        </p:spPr>
      </p:pic>
      <p:sp>
        <p:nvSpPr>
          <p:cNvPr id="84" name="Google Shape;84;p42"/>
          <p:cNvSpPr txBox="1"/>
          <p:nvPr/>
        </p:nvSpPr>
        <p:spPr>
          <a:xfrm>
            <a:off x="3839361" y="622571"/>
            <a:ext cx="451327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ko-KR" sz="5400" u="none" cap="none" strike="noStrike">
                <a:solidFill>
                  <a:srgbClr val="5EB3EC"/>
                </a:solidFill>
                <a:latin typeface="Malgun Gothic"/>
                <a:ea typeface="Malgun Gothic"/>
                <a:cs typeface="Malgun Gothic"/>
                <a:sym typeface="Malgun Gothic"/>
              </a:rPr>
              <a:t>1</a:t>
            </a:r>
            <a:endParaRPr b="0" i="0" sz="5400" u="none" cap="none" strike="noStrike">
              <a:solidFill>
                <a:srgbClr val="5EB3EC"/>
              </a:solidFill>
              <a:latin typeface="Malgun Gothic"/>
              <a:ea typeface="Malgun Gothic"/>
              <a:cs typeface="Malgun Gothic"/>
              <a:sym typeface="Malgun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85" name="Shape 85"/>
        <p:cNvGrpSpPr/>
        <p:nvPr/>
      </p:nvGrpSpPr>
      <p:grpSpPr>
        <a:xfrm>
          <a:off x="0" y="0"/>
          <a:ext cx="0" cy="0"/>
          <a:chOff x="0" y="0"/>
          <a:chExt cx="0" cy="0"/>
        </a:xfrm>
      </p:grpSpPr>
      <p:sp>
        <p:nvSpPr>
          <p:cNvPr id="86" name="Google Shape;86;p43"/>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8" name="Google Shape;88;p4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4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0" name="Google Shape;90;p4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91" name="Shape 91"/>
        <p:cNvGrpSpPr/>
        <p:nvPr/>
      </p:nvGrpSpPr>
      <p:grpSpPr>
        <a:xfrm>
          <a:off x="0" y="0"/>
          <a:ext cx="0" cy="0"/>
          <a:chOff x="0" y="0"/>
          <a:chExt cx="0" cy="0"/>
        </a:xfrm>
      </p:grpSpPr>
      <p:sp>
        <p:nvSpPr>
          <p:cNvPr id="92" name="Google Shape;92;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Malgun Gothic"/>
              <a:buNone/>
              <a:defRPr b="0" i="0" sz="60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3" name="Google Shape;93;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Malgun Gothic"/>
                <a:ea typeface="Malgun Gothic"/>
                <a:cs typeface="Malgun Gothic"/>
                <a:sym typeface="Malgun Gothic"/>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Malgun Gothic"/>
                <a:ea typeface="Malgun Gothic"/>
                <a:cs typeface="Malgun Gothic"/>
                <a:sym typeface="Malgun Gothic"/>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Malgun Gothic"/>
                <a:ea typeface="Malgun Gothic"/>
                <a:cs typeface="Malgun Gothic"/>
                <a:sym typeface="Malgun Gothic"/>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algun Gothic"/>
                <a:ea typeface="Malgun Gothic"/>
                <a:cs typeface="Malgun Gothic"/>
                <a:sym typeface="Malgun Gothic"/>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algun Gothic"/>
                <a:ea typeface="Malgun Gothic"/>
                <a:cs typeface="Malgun Gothic"/>
                <a:sym typeface="Malgun Gothic"/>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algun Gothic"/>
                <a:ea typeface="Malgun Gothic"/>
                <a:cs typeface="Malgun Gothic"/>
                <a:sym typeface="Malgun Gothic"/>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algun Gothic"/>
                <a:ea typeface="Malgun Gothic"/>
                <a:cs typeface="Malgun Gothic"/>
                <a:sym typeface="Malgun Gothic"/>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algun Gothic"/>
                <a:ea typeface="Malgun Gothic"/>
                <a:cs typeface="Malgun Gothic"/>
                <a:sym typeface="Malgun Gothic"/>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algun Gothic"/>
                <a:ea typeface="Malgun Gothic"/>
                <a:cs typeface="Malgun Gothic"/>
                <a:sym typeface="Malgun Gothic"/>
              </a:defRPr>
            </a:lvl9pPr>
          </a:lstStyle>
          <a:p/>
        </p:txBody>
      </p:sp>
      <p:sp>
        <p:nvSpPr>
          <p:cNvPr id="94" name="Google Shape;94;p4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5" name="Google Shape;95;p4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4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97" name="Shape 97"/>
        <p:cNvGrpSpPr/>
        <p:nvPr/>
      </p:nvGrpSpPr>
      <p:grpSpPr>
        <a:xfrm>
          <a:off x="0" y="0"/>
          <a:ext cx="0" cy="0"/>
          <a:chOff x="0" y="0"/>
          <a:chExt cx="0" cy="0"/>
        </a:xfrm>
      </p:grpSpPr>
      <p:sp>
        <p:nvSpPr>
          <p:cNvPr id="98" name="Google Shape;98;p4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9" name="Google Shape;99;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00" name="Google Shape;100;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01" name="Google Shape;101;p4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p4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3" name="Google Shape;103;p4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104" name="Shape 104"/>
        <p:cNvGrpSpPr/>
        <p:nvPr/>
      </p:nvGrpSpPr>
      <p:grpSpPr>
        <a:xfrm>
          <a:off x="0" y="0"/>
          <a:ext cx="0" cy="0"/>
          <a:chOff x="0" y="0"/>
          <a:chExt cx="0" cy="0"/>
        </a:xfrm>
      </p:grpSpPr>
      <p:sp>
        <p:nvSpPr>
          <p:cNvPr id="105" name="Google Shape;105;p46"/>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6" name="Google Shape;106;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Malgun Gothic"/>
                <a:ea typeface="Malgun Gothic"/>
                <a:cs typeface="Malgun Gothic"/>
                <a:sym typeface="Malgun Gothic"/>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Malgun Gothic"/>
                <a:ea typeface="Malgun Gothic"/>
                <a:cs typeface="Malgun Gothic"/>
                <a:sym typeface="Malgun Gothic"/>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Malgun Gothic"/>
                <a:ea typeface="Malgun Gothic"/>
                <a:cs typeface="Malgun Gothic"/>
                <a:sym typeface="Malgun Gothic"/>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9pPr>
          </a:lstStyle>
          <a:p/>
        </p:txBody>
      </p:sp>
      <p:sp>
        <p:nvSpPr>
          <p:cNvPr id="107" name="Google Shape;107;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08" name="Google Shape;108;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Malgun Gothic"/>
                <a:ea typeface="Malgun Gothic"/>
                <a:cs typeface="Malgun Gothic"/>
                <a:sym typeface="Malgun Gothic"/>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Malgun Gothic"/>
                <a:ea typeface="Malgun Gothic"/>
                <a:cs typeface="Malgun Gothic"/>
                <a:sym typeface="Malgun Gothic"/>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Malgun Gothic"/>
                <a:ea typeface="Malgun Gothic"/>
                <a:cs typeface="Malgun Gothic"/>
                <a:sym typeface="Malgun Gothic"/>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algun Gothic"/>
                <a:ea typeface="Malgun Gothic"/>
                <a:cs typeface="Malgun Gothic"/>
                <a:sym typeface="Malgun Gothic"/>
              </a:defRPr>
            </a:lvl9pPr>
          </a:lstStyle>
          <a:p/>
        </p:txBody>
      </p:sp>
      <p:sp>
        <p:nvSpPr>
          <p:cNvPr id="109" name="Google Shape;109;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10" name="Google Shape;110;p4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4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4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113" name="Shape 113"/>
        <p:cNvGrpSpPr/>
        <p:nvPr/>
      </p:nvGrpSpPr>
      <p:grpSpPr>
        <a:xfrm>
          <a:off x="0" y="0"/>
          <a:ext cx="0" cy="0"/>
          <a:chOff x="0" y="0"/>
          <a:chExt cx="0" cy="0"/>
        </a:xfrm>
      </p:grpSpPr>
      <p:sp>
        <p:nvSpPr>
          <p:cNvPr id="114" name="Google Shape;114;p4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 name="Google Shape;115;p4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6" name="Google Shape;116;p4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7" name="Google Shape;117;p4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18" name="Shape 118"/>
        <p:cNvGrpSpPr/>
        <p:nvPr/>
      </p:nvGrpSpPr>
      <p:grpSpPr>
        <a:xfrm>
          <a:off x="0" y="0"/>
          <a:ext cx="0" cy="0"/>
          <a:chOff x="0" y="0"/>
          <a:chExt cx="0" cy="0"/>
        </a:xfrm>
      </p:grpSpPr>
      <p:sp>
        <p:nvSpPr>
          <p:cNvPr id="119" name="Google Shape;119;p4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0" name="Google Shape;120;p4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1" name="Google Shape;121;p4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122" name="Shape 122"/>
        <p:cNvGrpSpPr/>
        <p:nvPr/>
      </p:nvGrpSpPr>
      <p:grpSpPr>
        <a:xfrm>
          <a:off x="0" y="0"/>
          <a:ext cx="0" cy="0"/>
          <a:chOff x="0" y="0"/>
          <a:chExt cx="0" cy="0"/>
        </a:xfrm>
      </p:grpSpPr>
      <p:sp>
        <p:nvSpPr>
          <p:cNvPr id="123" name="Google Shape;123;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Malgun Gothic"/>
              <a:buNone/>
              <a:defRPr b="0" i="0" sz="3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Malgun Gothic"/>
                <a:ea typeface="Malgun Gothic"/>
                <a:cs typeface="Malgun Gothic"/>
                <a:sym typeface="Malgun Gothic"/>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25" name="Google Shape;125;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Malgun Gothic"/>
                <a:ea typeface="Malgun Gothic"/>
                <a:cs typeface="Malgun Gothic"/>
                <a:sym typeface="Malgun Gothic"/>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Malgun Gothic"/>
                <a:ea typeface="Malgun Gothic"/>
                <a:cs typeface="Malgun Gothic"/>
                <a:sym typeface="Malgun Gothic"/>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9pPr>
          </a:lstStyle>
          <a:p/>
        </p:txBody>
      </p:sp>
      <p:sp>
        <p:nvSpPr>
          <p:cNvPr id="126" name="Google Shape;126;p4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4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8" name="Google Shape;128;p4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5" name="Shape 15"/>
        <p:cNvGrpSpPr/>
        <p:nvPr/>
      </p:nvGrpSpPr>
      <p:grpSpPr>
        <a:xfrm>
          <a:off x="0" y="0"/>
          <a:ext cx="0" cy="0"/>
          <a:chOff x="0" y="0"/>
          <a:chExt cx="0" cy="0"/>
        </a:xfrm>
      </p:grpSpPr>
      <p:sp>
        <p:nvSpPr>
          <p:cNvPr id="16" name="Google Shape;16;p9"/>
          <p:cNvSpPr/>
          <p:nvPr/>
        </p:nvSpPr>
        <p:spPr>
          <a:xfrm>
            <a:off x="0" y="1"/>
            <a:ext cx="12192000" cy="6858000"/>
          </a:xfrm>
          <a:prstGeom prst="frame">
            <a:avLst>
              <a:gd fmla="val 5833" name="adj1"/>
            </a:avLst>
          </a:prstGeom>
          <a:solidFill>
            <a:srgbClr val="86C5F1"/>
          </a:solidFill>
          <a:ln cap="flat" cmpd="sng" w="12700">
            <a:solidFill>
              <a:srgbClr val="86C5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pic>
        <p:nvPicPr>
          <p:cNvPr descr="ê´ë ¨ ì´ë¯¸ì§" id="17" name="Google Shape;17;p9"/>
          <p:cNvPicPr preferRelativeResize="0"/>
          <p:nvPr/>
        </p:nvPicPr>
        <p:blipFill rotWithShape="1">
          <a:blip r:embed="rId2">
            <a:alphaModFix/>
          </a:blip>
          <a:srcRect b="0" l="0" r="0" t="0"/>
          <a:stretch/>
        </p:blipFill>
        <p:spPr>
          <a:xfrm>
            <a:off x="2978759" y="3018937"/>
            <a:ext cx="494015" cy="595248"/>
          </a:xfrm>
          <a:prstGeom prst="rect">
            <a:avLst/>
          </a:prstGeom>
          <a:noFill/>
          <a:ln>
            <a:noFill/>
          </a:ln>
        </p:spPr>
      </p:pic>
      <p:pic>
        <p:nvPicPr>
          <p:cNvPr descr="ê´ë ¨ ì´ë¯¸ì§" id="18" name="Google Shape;18;p9"/>
          <p:cNvPicPr preferRelativeResize="0"/>
          <p:nvPr/>
        </p:nvPicPr>
        <p:blipFill rotWithShape="1">
          <a:blip r:embed="rId3">
            <a:alphaModFix/>
          </a:blip>
          <a:srcRect b="0" l="0" r="0" t="0"/>
          <a:stretch/>
        </p:blipFill>
        <p:spPr>
          <a:xfrm>
            <a:off x="2978759" y="4076006"/>
            <a:ext cx="494015" cy="595248"/>
          </a:xfrm>
          <a:prstGeom prst="rect">
            <a:avLst/>
          </a:prstGeom>
          <a:noFill/>
          <a:ln>
            <a:noFill/>
          </a:ln>
        </p:spPr>
      </p:pic>
      <p:pic>
        <p:nvPicPr>
          <p:cNvPr descr="ê´ë ¨ ì´ë¯¸ì§" id="19" name="Google Shape;19;p9"/>
          <p:cNvPicPr preferRelativeResize="0"/>
          <p:nvPr/>
        </p:nvPicPr>
        <p:blipFill rotWithShape="1">
          <a:blip r:embed="rId4">
            <a:alphaModFix/>
          </a:blip>
          <a:srcRect b="0" l="0" r="0" t="0"/>
          <a:stretch/>
        </p:blipFill>
        <p:spPr>
          <a:xfrm>
            <a:off x="2978759" y="5133075"/>
            <a:ext cx="494015" cy="595248"/>
          </a:xfrm>
          <a:prstGeom prst="rect">
            <a:avLst/>
          </a:prstGeom>
          <a:noFill/>
          <a:ln>
            <a:noFill/>
          </a:ln>
        </p:spPr>
      </p:pic>
      <p:pic>
        <p:nvPicPr>
          <p:cNvPr descr="ê´ë ¨ ì´ë¯¸ì§" id="20" name="Google Shape;20;p9"/>
          <p:cNvPicPr preferRelativeResize="0"/>
          <p:nvPr/>
        </p:nvPicPr>
        <p:blipFill rotWithShape="1">
          <a:blip r:embed="rId5">
            <a:alphaModFix/>
          </a:blip>
          <a:srcRect b="0" l="0" r="0" t="0"/>
          <a:stretch/>
        </p:blipFill>
        <p:spPr>
          <a:xfrm>
            <a:off x="2978760" y="1961868"/>
            <a:ext cx="494015" cy="595248"/>
          </a:xfrm>
          <a:prstGeom prst="rect">
            <a:avLst/>
          </a:prstGeom>
          <a:noFill/>
          <a:ln>
            <a:noFill/>
          </a:ln>
        </p:spPr>
      </p:pic>
      <p:sp>
        <p:nvSpPr>
          <p:cNvPr id="21" name="Google Shape;21;p9"/>
          <p:cNvSpPr txBox="1"/>
          <p:nvPr/>
        </p:nvSpPr>
        <p:spPr>
          <a:xfrm>
            <a:off x="3839361" y="622571"/>
            <a:ext cx="451327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ko-KR" sz="5400" u="none" cap="none" strike="noStrike">
                <a:solidFill>
                  <a:srgbClr val="5EB3EC"/>
                </a:solidFill>
                <a:latin typeface="Malgun Gothic"/>
                <a:ea typeface="Malgun Gothic"/>
                <a:cs typeface="Malgun Gothic"/>
                <a:sym typeface="Malgun Gothic"/>
              </a:rPr>
              <a:t>1</a:t>
            </a:r>
            <a:endParaRPr b="0" i="0" sz="5400" u="none" cap="none" strike="noStrike">
              <a:solidFill>
                <a:srgbClr val="5EB3EC"/>
              </a:solidFill>
              <a:latin typeface="Malgun Gothic"/>
              <a:ea typeface="Malgun Gothic"/>
              <a:cs typeface="Malgun Gothic"/>
              <a:sym typeface="Malgun Gothic"/>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129" name="Shape 129"/>
        <p:cNvGrpSpPr/>
        <p:nvPr/>
      </p:nvGrpSpPr>
      <p:grpSpPr>
        <a:xfrm>
          <a:off x="0" y="0"/>
          <a:ext cx="0" cy="0"/>
          <a:chOff x="0" y="0"/>
          <a:chExt cx="0" cy="0"/>
        </a:xfrm>
      </p:grpSpPr>
      <p:sp>
        <p:nvSpPr>
          <p:cNvPr id="130" name="Google Shape;130;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Malgun Gothic"/>
              <a:buNone/>
              <a:defRPr b="0" i="0" sz="3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1" name="Google Shape;131;p50"/>
          <p:cNvSpPr/>
          <p:nvPr>
            <p:ph idx="2" type="pic"/>
          </p:nvPr>
        </p:nvSpPr>
        <p:spPr>
          <a:xfrm>
            <a:off x="5183188" y="987425"/>
            <a:ext cx="6172200" cy="4873625"/>
          </a:xfrm>
          <a:prstGeom prst="rect">
            <a:avLst/>
          </a:prstGeom>
          <a:noFill/>
          <a:ln>
            <a:noFill/>
          </a:ln>
        </p:spPr>
      </p:sp>
      <p:sp>
        <p:nvSpPr>
          <p:cNvPr id="132" name="Google Shape;132;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Malgun Gothic"/>
                <a:ea typeface="Malgun Gothic"/>
                <a:cs typeface="Malgun Gothic"/>
                <a:sym typeface="Malgun Gothic"/>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Malgun Gothic"/>
                <a:ea typeface="Malgun Gothic"/>
                <a:cs typeface="Malgun Gothic"/>
                <a:sym typeface="Malgun Gothic"/>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algun Gothic"/>
                <a:ea typeface="Malgun Gothic"/>
                <a:cs typeface="Malgun Gothic"/>
                <a:sym typeface="Malgun Gothic"/>
              </a:defRPr>
            </a:lvl9pPr>
          </a:lstStyle>
          <a:p/>
        </p:txBody>
      </p:sp>
      <p:sp>
        <p:nvSpPr>
          <p:cNvPr id="133" name="Google Shape;133;p5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p5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5" name="Google Shape;135;p5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136" name="Shape 136"/>
        <p:cNvGrpSpPr/>
        <p:nvPr/>
      </p:nvGrpSpPr>
      <p:grpSpPr>
        <a:xfrm>
          <a:off x="0" y="0"/>
          <a:ext cx="0" cy="0"/>
          <a:chOff x="0" y="0"/>
          <a:chExt cx="0" cy="0"/>
        </a:xfrm>
      </p:grpSpPr>
      <p:sp>
        <p:nvSpPr>
          <p:cNvPr id="137" name="Google Shape;137;p5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8" name="Google Shape;138;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39" name="Google Shape;139;p5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0" name="Google Shape;140;p5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1" name="Google Shape;141;p5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142" name="Shape 142"/>
        <p:cNvGrpSpPr/>
        <p:nvPr/>
      </p:nvGrpSpPr>
      <p:grpSpPr>
        <a:xfrm>
          <a:off x="0" y="0"/>
          <a:ext cx="0" cy="0"/>
          <a:chOff x="0" y="0"/>
          <a:chExt cx="0" cy="0"/>
        </a:xfrm>
      </p:grpSpPr>
      <p:sp>
        <p:nvSpPr>
          <p:cNvPr id="143" name="Google Shape;143;p5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4" name="Google Shape;144;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45" name="Google Shape;145;p5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6" name="Google Shape;146;p5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7" name="Google Shape;147;p5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4" name="Shape 154"/>
        <p:cNvGrpSpPr/>
        <p:nvPr/>
      </p:nvGrpSpPr>
      <p:grpSpPr>
        <a:xfrm>
          <a:off x="0" y="0"/>
          <a:ext cx="0" cy="0"/>
          <a:chOff x="0" y="0"/>
          <a:chExt cx="0" cy="0"/>
        </a:xfrm>
      </p:grpSpPr>
      <p:sp>
        <p:nvSpPr>
          <p:cNvPr id="155" name="Google Shape;155;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7" name="Google Shape;15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60" name="Shape 160"/>
        <p:cNvGrpSpPr/>
        <p:nvPr/>
      </p:nvGrpSpPr>
      <p:grpSpPr>
        <a:xfrm>
          <a:off x="0" y="0"/>
          <a:ext cx="0" cy="0"/>
          <a:chOff x="0" y="0"/>
          <a:chExt cx="0" cy="0"/>
        </a:xfrm>
      </p:grpSpPr>
      <p:sp>
        <p:nvSpPr>
          <p:cNvPr id="161" name="Google Shape;16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166" name="Shape 166"/>
        <p:cNvGrpSpPr/>
        <p:nvPr/>
      </p:nvGrpSpPr>
      <p:grpSpPr>
        <a:xfrm>
          <a:off x="0" y="0"/>
          <a:ext cx="0" cy="0"/>
          <a:chOff x="0" y="0"/>
          <a:chExt cx="0" cy="0"/>
        </a:xfrm>
      </p:grpSpPr>
      <p:sp>
        <p:nvSpPr>
          <p:cNvPr id="167" name="Google Shape;167;p5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69" name="Google Shape;16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172" name="Shape 172"/>
        <p:cNvGrpSpPr/>
        <p:nvPr/>
      </p:nvGrpSpPr>
      <p:grpSpPr>
        <a:xfrm>
          <a:off x="0" y="0"/>
          <a:ext cx="0" cy="0"/>
          <a:chOff x="0" y="0"/>
          <a:chExt cx="0" cy="0"/>
        </a:xfrm>
      </p:grpSpPr>
      <p:sp>
        <p:nvSpPr>
          <p:cNvPr id="173" name="Google Shape;1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179" name="Shape 179"/>
        <p:cNvGrpSpPr/>
        <p:nvPr/>
      </p:nvGrpSpPr>
      <p:grpSpPr>
        <a:xfrm>
          <a:off x="0" y="0"/>
          <a:ext cx="0" cy="0"/>
          <a:chOff x="0" y="0"/>
          <a:chExt cx="0" cy="0"/>
        </a:xfrm>
      </p:grpSpPr>
      <p:sp>
        <p:nvSpPr>
          <p:cNvPr id="180" name="Google Shape;180;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2" name="Google Shape;182;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4" name="Google Shape;184;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188" name="Shape 188"/>
        <p:cNvGrpSpPr/>
        <p:nvPr/>
      </p:nvGrpSpPr>
      <p:grpSpPr>
        <a:xfrm>
          <a:off x="0" y="0"/>
          <a:ext cx="0" cy="0"/>
          <a:chOff x="0" y="0"/>
          <a:chExt cx="0" cy="0"/>
        </a:xfrm>
      </p:grpSpPr>
      <p:sp>
        <p:nvSpPr>
          <p:cNvPr id="189" name="Google Shape;189;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93" name="Shape 193"/>
        <p:cNvGrpSpPr/>
        <p:nvPr/>
      </p:nvGrpSpPr>
      <p:grpSpPr>
        <a:xfrm>
          <a:off x="0" y="0"/>
          <a:ext cx="0" cy="0"/>
          <a:chOff x="0" y="0"/>
          <a:chExt cx="0" cy="0"/>
        </a:xfrm>
      </p:grpSpPr>
      <p:sp>
        <p:nvSpPr>
          <p:cNvPr id="194" name="Google Shape;19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2" name="Shape 22"/>
        <p:cNvGrpSpPr/>
        <p:nvPr/>
      </p:nvGrpSpPr>
      <p:grpSpPr>
        <a:xfrm>
          <a:off x="0" y="0"/>
          <a:ext cx="0" cy="0"/>
          <a:chOff x="0" y="0"/>
          <a:chExt cx="0" cy="0"/>
        </a:xfrm>
      </p:grpSpPr>
      <p:pic>
        <p:nvPicPr>
          <p:cNvPr descr="ê´ë ¨ ì´ë¯¸ì§" id="23" name="Google Shape;23;p10"/>
          <p:cNvPicPr preferRelativeResize="0"/>
          <p:nvPr/>
        </p:nvPicPr>
        <p:blipFill rotWithShape="1">
          <a:blip r:embed="rId2">
            <a:alphaModFix/>
          </a:blip>
          <a:srcRect b="2440" l="0" r="0" t="29658"/>
          <a:stretch/>
        </p:blipFill>
        <p:spPr>
          <a:xfrm>
            <a:off x="0" y="0"/>
            <a:ext cx="1473674" cy="1000651"/>
          </a:xfrm>
          <a:prstGeom prst="rect">
            <a:avLst/>
          </a:prstGeom>
          <a:noFill/>
          <a:ln>
            <a:noFill/>
          </a:ln>
        </p:spPr>
      </p:pic>
      <p:pic>
        <p:nvPicPr>
          <p:cNvPr descr="bonobonoì ëí ì´ë¯¸ì§ ê²ìê²°ê³¼" id="24" name="Google Shape;24;p10"/>
          <p:cNvPicPr preferRelativeResize="0"/>
          <p:nvPr/>
        </p:nvPicPr>
        <p:blipFill rotWithShape="1">
          <a:blip r:embed="rId3">
            <a:alphaModFix/>
          </a:blip>
          <a:srcRect b="20358" l="27753" r="8209" t="14054"/>
          <a:stretch/>
        </p:blipFill>
        <p:spPr>
          <a:xfrm>
            <a:off x="10465442" y="4830686"/>
            <a:ext cx="1726558" cy="2027314"/>
          </a:xfrm>
          <a:prstGeom prst="rect">
            <a:avLst/>
          </a:prstGeom>
          <a:noFill/>
          <a:ln>
            <a:noFill/>
          </a:ln>
        </p:spPr>
      </p:pic>
      <p:cxnSp>
        <p:nvCxnSpPr>
          <p:cNvPr id="25" name="Google Shape;25;p10"/>
          <p:cNvCxnSpPr/>
          <p:nvPr/>
        </p:nvCxnSpPr>
        <p:spPr>
          <a:xfrm>
            <a:off x="0" y="1000651"/>
            <a:ext cx="12192000" cy="0"/>
          </a:xfrm>
          <a:prstGeom prst="straightConnector1">
            <a:avLst/>
          </a:prstGeom>
          <a:noFill/>
          <a:ln cap="flat" cmpd="sng" w="41275">
            <a:solidFill>
              <a:srgbClr val="86C5F0"/>
            </a:solidFill>
            <a:prstDash val="solid"/>
            <a:miter lim="800000"/>
            <a:headEnd len="sm" w="sm" type="none"/>
            <a:tailEnd len="sm" w="sm"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197" name="Shape 197"/>
        <p:cNvGrpSpPr/>
        <p:nvPr/>
      </p:nvGrpSpPr>
      <p:grpSpPr>
        <a:xfrm>
          <a:off x="0" y="0"/>
          <a:ext cx="0" cy="0"/>
          <a:chOff x="0" y="0"/>
          <a:chExt cx="0" cy="0"/>
        </a:xfrm>
      </p:grpSpPr>
      <p:sp>
        <p:nvSpPr>
          <p:cNvPr id="198" name="Google Shape;198;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00" name="Google Shape;200;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1" name="Google Shape;201;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204" name="Shape 204"/>
        <p:cNvGrpSpPr/>
        <p:nvPr/>
      </p:nvGrpSpPr>
      <p:grpSpPr>
        <a:xfrm>
          <a:off x="0" y="0"/>
          <a:ext cx="0" cy="0"/>
          <a:chOff x="0" y="0"/>
          <a:chExt cx="0" cy="0"/>
        </a:xfrm>
      </p:grpSpPr>
      <p:sp>
        <p:nvSpPr>
          <p:cNvPr id="205" name="Google Shape;205;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62"/>
          <p:cNvSpPr/>
          <p:nvPr>
            <p:ph idx="2" type="pic"/>
          </p:nvPr>
        </p:nvSpPr>
        <p:spPr>
          <a:xfrm>
            <a:off x="5183188" y="987425"/>
            <a:ext cx="6172200" cy="4873625"/>
          </a:xfrm>
          <a:prstGeom prst="rect">
            <a:avLst/>
          </a:prstGeom>
          <a:noFill/>
          <a:ln>
            <a:noFill/>
          </a:ln>
        </p:spPr>
      </p:sp>
      <p:sp>
        <p:nvSpPr>
          <p:cNvPr id="207" name="Google Shape;207;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8" name="Google Shape;208;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211" name="Shape 211"/>
        <p:cNvGrpSpPr/>
        <p:nvPr/>
      </p:nvGrpSpPr>
      <p:grpSpPr>
        <a:xfrm>
          <a:off x="0" y="0"/>
          <a:ext cx="0" cy="0"/>
          <a:chOff x="0" y="0"/>
          <a:chExt cx="0" cy="0"/>
        </a:xfrm>
      </p:grpSpPr>
      <p:sp>
        <p:nvSpPr>
          <p:cNvPr id="212" name="Google Shape;212;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217" name="Shape 217"/>
        <p:cNvGrpSpPr/>
        <p:nvPr/>
      </p:nvGrpSpPr>
      <p:grpSpPr>
        <a:xfrm>
          <a:off x="0" y="0"/>
          <a:ext cx="0" cy="0"/>
          <a:chOff x="0" y="0"/>
          <a:chExt cx="0" cy="0"/>
        </a:xfrm>
      </p:grpSpPr>
      <p:sp>
        <p:nvSpPr>
          <p:cNvPr id="218" name="Google Shape;218;p6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6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bg>
      <p:bgPr>
        <a:solidFill>
          <a:srgbClr val="86C5F0"/>
        </a:solidFill>
      </p:bgPr>
    </p:bg>
    <p:spTree>
      <p:nvGrpSpPr>
        <p:cNvPr id="26" name="Shape 26"/>
        <p:cNvGrpSpPr/>
        <p:nvPr/>
      </p:nvGrpSpPr>
      <p:grpSpPr>
        <a:xfrm>
          <a:off x="0" y="0"/>
          <a:ext cx="0" cy="0"/>
          <a:chOff x="0" y="0"/>
          <a:chExt cx="0" cy="0"/>
        </a:xfrm>
      </p:grpSpPr>
      <p:pic>
        <p:nvPicPr>
          <p:cNvPr descr="ê´ë ¨ ì´ë¯¸ì§" id="27" name="Google Shape;27;p11"/>
          <p:cNvPicPr preferRelativeResize="0"/>
          <p:nvPr/>
        </p:nvPicPr>
        <p:blipFill rotWithShape="1">
          <a:blip r:embed="rId2">
            <a:alphaModFix/>
          </a:blip>
          <a:srcRect b="35676" l="16396" r="16804" t="25913"/>
          <a:stretch/>
        </p:blipFill>
        <p:spPr>
          <a:xfrm>
            <a:off x="2796821" y="449950"/>
            <a:ext cx="7279293" cy="4185594"/>
          </a:xfrm>
          <a:prstGeom prst="rect">
            <a:avLst/>
          </a:prstGeom>
          <a:noFill/>
          <a:ln>
            <a:noFill/>
          </a:ln>
        </p:spPr>
      </p:pic>
      <p:sp>
        <p:nvSpPr>
          <p:cNvPr id="28" name="Google Shape;28;p11"/>
          <p:cNvSpPr txBox="1"/>
          <p:nvPr/>
        </p:nvSpPr>
        <p:spPr>
          <a:xfrm>
            <a:off x="4050889" y="5348533"/>
            <a:ext cx="451327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ko-KR" sz="5400" u="none" cap="none" strike="noStrike">
                <a:solidFill>
                  <a:schemeClr val="lt1"/>
                </a:solidFill>
                <a:latin typeface="Malgun Gothic"/>
                <a:ea typeface="Malgun Gothic"/>
                <a:cs typeface="Malgun Gothic"/>
                <a:sym typeface="Malgun Gothic"/>
              </a:rPr>
              <a:t>Thank You</a:t>
            </a:r>
            <a:endParaRPr b="0" i="0" sz="54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29" name="Shape 29"/>
        <p:cNvGrpSpPr/>
        <p:nvPr/>
      </p:nvGrpSpPr>
      <p:grpSpPr>
        <a:xfrm>
          <a:off x="0" y="0"/>
          <a:ext cx="0" cy="0"/>
          <a:chOff x="0" y="0"/>
          <a:chExt cx="0" cy="0"/>
        </a:xfrm>
      </p:grpSpPr>
      <p:sp>
        <p:nvSpPr>
          <p:cNvPr id="30" name="Google Shape;30;p40"/>
          <p:cNvSpPr/>
          <p:nvPr/>
        </p:nvSpPr>
        <p:spPr>
          <a:xfrm>
            <a:off x="0" y="1"/>
            <a:ext cx="12192000" cy="6858000"/>
          </a:xfrm>
          <a:prstGeom prst="frame">
            <a:avLst>
              <a:gd fmla="val 5833" name="adj1"/>
            </a:avLst>
          </a:prstGeom>
          <a:solidFill>
            <a:srgbClr val="86C5F1"/>
          </a:solidFill>
          <a:ln cap="flat" cmpd="sng" w="12700">
            <a:solidFill>
              <a:srgbClr val="86C5F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31" name="Google Shape;31;p40"/>
          <p:cNvSpPr/>
          <p:nvPr/>
        </p:nvSpPr>
        <p:spPr>
          <a:xfrm>
            <a:off x="6293852" y="2743197"/>
            <a:ext cx="2199192" cy="1971443"/>
          </a:xfrm>
          <a:prstGeom prst="hexagon">
            <a:avLst>
              <a:gd fmla="val 25000" name="adj"/>
              <a:gd fmla="val 115470" name="vf"/>
            </a:avLst>
          </a:prstGeom>
          <a:solidFill>
            <a:srgbClr val="4FAC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32" name="Google Shape;32;p40"/>
          <p:cNvSpPr/>
          <p:nvPr/>
        </p:nvSpPr>
        <p:spPr>
          <a:xfrm>
            <a:off x="1131783" y="2743199"/>
            <a:ext cx="2199192" cy="1971443"/>
          </a:xfrm>
          <a:prstGeom prst="hexagon">
            <a:avLst>
              <a:gd fmla="val 25000" name="adj"/>
              <a:gd fmla="val 115470" name="vf"/>
            </a:avLst>
          </a:prstGeom>
          <a:solidFill>
            <a:srgbClr val="86C5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33" name="Google Shape;33;p40"/>
          <p:cNvSpPr/>
          <p:nvPr/>
        </p:nvSpPr>
        <p:spPr>
          <a:xfrm>
            <a:off x="3712818" y="2743198"/>
            <a:ext cx="2199192" cy="1971443"/>
          </a:xfrm>
          <a:prstGeom prst="hexagon">
            <a:avLst>
              <a:gd fmla="val 25000" name="adj"/>
              <a:gd fmla="val 115470" name="vf"/>
            </a:avLst>
          </a:prstGeom>
          <a:solidFill>
            <a:srgbClr val="5EB3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sp>
        <p:nvSpPr>
          <p:cNvPr id="34" name="Google Shape;34;p40"/>
          <p:cNvSpPr/>
          <p:nvPr/>
        </p:nvSpPr>
        <p:spPr>
          <a:xfrm>
            <a:off x="8874887" y="2743199"/>
            <a:ext cx="2199192" cy="1971443"/>
          </a:xfrm>
          <a:prstGeom prst="hexagon">
            <a:avLst>
              <a:gd fmla="val 25000" name="adj"/>
              <a:gd fmla="val 115470" name="vf"/>
            </a:avLst>
          </a:prstGeom>
          <a:solidFill>
            <a:srgbClr val="269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lgun Gothic"/>
              <a:ea typeface="Malgun Gothic"/>
              <a:cs typeface="Malgun Gothic"/>
              <a:sym typeface="Malgun Gothic"/>
            </a:endParaRPr>
          </a:p>
        </p:txBody>
      </p:sp>
      <p:pic>
        <p:nvPicPr>
          <p:cNvPr descr="ê´ë ¨ ì´ë¯¸ì§" id="35" name="Google Shape;35;p40"/>
          <p:cNvPicPr preferRelativeResize="0"/>
          <p:nvPr/>
        </p:nvPicPr>
        <p:blipFill rotWithShape="1">
          <a:blip r:embed="rId2">
            <a:alphaModFix/>
          </a:blip>
          <a:srcRect b="0" l="0" r="0" t="0"/>
          <a:stretch/>
        </p:blipFill>
        <p:spPr>
          <a:xfrm>
            <a:off x="9974483" y="4862907"/>
            <a:ext cx="1826673" cy="1686160"/>
          </a:xfrm>
          <a:prstGeom prst="rect">
            <a:avLst/>
          </a:prstGeom>
          <a:noFill/>
          <a:ln>
            <a:noFill/>
          </a:ln>
        </p:spPr>
      </p:pic>
      <p:sp>
        <p:nvSpPr>
          <p:cNvPr id="36" name="Google Shape;36;p40"/>
          <p:cNvSpPr txBox="1"/>
          <p:nvPr/>
        </p:nvSpPr>
        <p:spPr>
          <a:xfrm>
            <a:off x="3839361" y="622571"/>
            <a:ext cx="451327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ko-KR" sz="5400" u="none" cap="none" strike="noStrike">
                <a:solidFill>
                  <a:srgbClr val="5EB3EC"/>
                </a:solidFill>
                <a:latin typeface="Malgun Gothic"/>
                <a:ea typeface="Malgun Gothic"/>
                <a:cs typeface="Malgun Gothic"/>
                <a:sym typeface="Malgun Gothic"/>
              </a:rPr>
              <a:t>2</a:t>
            </a:r>
            <a:endParaRPr b="0" i="0" sz="5400" u="none" cap="none" strike="noStrike">
              <a:solidFill>
                <a:srgbClr val="5EB3EC"/>
              </a:solidFill>
              <a:latin typeface="Malgun Gothic"/>
              <a:ea typeface="Malgun Gothic"/>
              <a:cs typeface="Malgun Gothic"/>
              <a:sym typeface="Malgun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7" name="Shape 37"/>
        <p:cNvGrpSpPr/>
        <p:nvPr/>
      </p:nvGrpSpPr>
      <p:grpSpPr>
        <a:xfrm>
          <a:off x="0" y="0"/>
          <a:ext cx="0" cy="0"/>
          <a:chOff x="0" y="0"/>
          <a:chExt cx="0" cy="0"/>
        </a:xfrm>
      </p:grpSpPr>
      <p:sp>
        <p:nvSpPr>
          <p:cNvPr id="38" name="Google Shape;38;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6" name="Shape 46"/>
        <p:cNvGrpSpPr/>
        <p:nvPr/>
      </p:nvGrpSpPr>
      <p:grpSpPr>
        <a:xfrm>
          <a:off x="0" y="0"/>
          <a:ext cx="0" cy="0"/>
          <a:chOff x="0" y="0"/>
          <a:chExt cx="0" cy="0"/>
        </a:xfrm>
      </p:grpSpPr>
      <p:sp>
        <p:nvSpPr>
          <p:cNvPr id="47" name="Google Shape;4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1" name="Shape 51"/>
        <p:cNvGrpSpPr/>
        <p:nvPr/>
      </p:nvGrpSpPr>
      <p:grpSpPr>
        <a:xfrm>
          <a:off x="0" y="0"/>
          <a:ext cx="0" cy="0"/>
          <a:chOff x="0" y="0"/>
          <a:chExt cx="0" cy="0"/>
        </a:xfrm>
      </p:grpSpPr>
      <p:sp>
        <p:nvSpPr>
          <p:cNvPr id="52" name="Google Shape;5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p:nvPr>
            <p:ph idx="2" type="pic"/>
          </p:nvPr>
        </p:nvSpPr>
        <p:spPr>
          <a:xfrm>
            <a:off x="5183188" y="987425"/>
            <a:ext cx="6172200" cy="4873625"/>
          </a:xfrm>
          <a:prstGeom prst="rect">
            <a:avLst/>
          </a:prstGeom>
          <a:noFill/>
          <a:ln>
            <a:noFill/>
          </a:ln>
        </p:spPr>
      </p:sp>
      <p:sp>
        <p:nvSpPr>
          <p:cNvPr id="61" name="Google Shape;61;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0" name="Google Shape;15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51" name="Google Shape;1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2" name="Google Shape;1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3" name="Google Shape;1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38.png"/><Relationship Id="rId6"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7120645" y="1760707"/>
            <a:ext cx="484437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0" i="0" lang="ko-KR" sz="5400" u="none" cap="none" strike="noStrike">
                <a:solidFill>
                  <a:schemeClr val="lt1"/>
                </a:solidFill>
                <a:latin typeface="Arial"/>
                <a:ea typeface="Arial"/>
                <a:cs typeface="Arial"/>
                <a:sym typeface="Arial"/>
              </a:rPr>
              <a:t>김우연</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nvSpPr>
        <p:spPr>
          <a:xfrm>
            <a:off x="1498060" y="185003"/>
            <a:ext cx="720261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프로젝트 구성</a:t>
            </a:r>
            <a:endParaRPr b="0" i="0" sz="1400" u="none" cap="none" strike="noStrike">
              <a:solidFill>
                <a:srgbClr val="000000"/>
              </a:solidFill>
              <a:latin typeface="Arial"/>
              <a:ea typeface="Arial"/>
              <a:cs typeface="Arial"/>
              <a:sym typeface="Arial"/>
            </a:endParaRPr>
          </a:p>
        </p:txBody>
      </p:sp>
      <p:pic>
        <p:nvPicPr>
          <p:cNvPr id="290" name="Google Shape;290;p27"/>
          <p:cNvPicPr preferRelativeResize="0"/>
          <p:nvPr/>
        </p:nvPicPr>
        <p:blipFill rotWithShape="1">
          <a:blip r:embed="rId3">
            <a:alphaModFix/>
          </a:blip>
          <a:srcRect b="0" l="0" r="0" t="0"/>
          <a:stretch/>
        </p:blipFill>
        <p:spPr>
          <a:xfrm>
            <a:off x="1127125" y="1116359"/>
            <a:ext cx="3353268" cy="5239481"/>
          </a:xfrm>
          <a:prstGeom prst="rect">
            <a:avLst/>
          </a:prstGeom>
          <a:noFill/>
          <a:ln>
            <a:noFill/>
          </a:ln>
        </p:spPr>
      </p:pic>
      <p:cxnSp>
        <p:nvCxnSpPr>
          <p:cNvPr id="291" name="Google Shape;291;p27"/>
          <p:cNvCxnSpPr/>
          <p:nvPr/>
        </p:nvCxnSpPr>
        <p:spPr>
          <a:xfrm rot="10800000">
            <a:off x="2484533" y="3133492"/>
            <a:ext cx="2221282" cy="0"/>
          </a:xfrm>
          <a:prstGeom prst="straightConnector1">
            <a:avLst/>
          </a:prstGeom>
          <a:noFill/>
          <a:ln cap="flat" cmpd="sng" w="19050">
            <a:solidFill>
              <a:schemeClr val="dk1"/>
            </a:solidFill>
            <a:prstDash val="solid"/>
            <a:round/>
            <a:headEnd len="sm" w="sm" type="none"/>
            <a:tailEnd len="med" w="med" type="triangle"/>
          </a:ln>
        </p:spPr>
      </p:cxnSp>
      <p:sp>
        <p:nvSpPr>
          <p:cNvPr id="292" name="Google Shape;292;p27"/>
          <p:cNvSpPr txBox="1"/>
          <p:nvPr/>
        </p:nvSpPr>
        <p:spPr>
          <a:xfrm>
            <a:off x="4823029" y="3035358"/>
            <a:ext cx="58560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정적인 웹 리소스(Html, CSS, JavaScript 및 이미지 파일) 를 위치하는 곳</a:t>
            </a:r>
            <a:endParaRPr b="0" i="0" sz="1400" u="none" cap="none" strike="noStrike">
              <a:solidFill>
                <a:srgbClr val="000000"/>
              </a:solidFill>
              <a:latin typeface="Arial"/>
              <a:ea typeface="Arial"/>
              <a:cs typeface="Arial"/>
              <a:sym typeface="Arial"/>
            </a:endParaRPr>
          </a:p>
        </p:txBody>
      </p:sp>
      <p:cxnSp>
        <p:nvCxnSpPr>
          <p:cNvPr id="293" name="Google Shape;293;p27"/>
          <p:cNvCxnSpPr/>
          <p:nvPr/>
        </p:nvCxnSpPr>
        <p:spPr>
          <a:xfrm rot="10800000">
            <a:off x="3369752" y="3586975"/>
            <a:ext cx="2221282" cy="0"/>
          </a:xfrm>
          <a:prstGeom prst="straightConnector1">
            <a:avLst/>
          </a:prstGeom>
          <a:noFill/>
          <a:ln cap="flat" cmpd="sng" w="19050">
            <a:solidFill>
              <a:schemeClr val="dk1"/>
            </a:solidFill>
            <a:prstDash val="solid"/>
            <a:round/>
            <a:headEnd len="sm" w="sm" type="none"/>
            <a:tailEnd len="med" w="med" type="triangle"/>
          </a:ln>
        </p:spPr>
      </p:cxnSp>
      <p:sp>
        <p:nvSpPr>
          <p:cNvPr id="294" name="Google Shape;294;p27"/>
          <p:cNvSpPr txBox="1"/>
          <p:nvPr/>
        </p:nvSpPr>
        <p:spPr>
          <a:xfrm>
            <a:off x="5591034" y="3488841"/>
            <a:ext cx="46618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프로젝트 전체에서 사용할 여러 가지 속성 정보들을 저장</a:t>
            </a:r>
            <a:endParaRPr b="0" i="0" sz="1400" u="none" cap="none" strike="noStrike">
              <a:solidFill>
                <a:srgbClr val="000000"/>
              </a:solidFill>
              <a:latin typeface="Arial"/>
              <a:ea typeface="Arial"/>
              <a:cs typeface="Arial"/>
              <a:sym typeface="Arial"/>
            </a:endParaRPr>
          </a:p>
        </p:txBody>
      </p:sp>
      <p:cxnSp>
        <p:nvCxnSpPr>
          <p:cNvPr id="295" name="Google Shape;295;p27"/>
          <p:cNvCxnSpPr/>
          <p:nvPr/>
        </p:nvCxnSpPr>
        <p:spPr>
          <a:xfrm rot="10800000">
            <a:off x="2259111" y="5802602"/>
            <a:ext cx="2221282" cy="0"/>
          </a:xfrm>
          <a:prstGeom prst="straightConnector1">
            <a:avLst/>
          </a:prstGeom>
          <a:noFill/>
          <a:ln cap="flat" cmpd="sng" w="19050">
            <a:solidFill>
              <a:schemeClr val="dk1"/>
            </a:solidFill>
            <a:prstDash val="solid"/>
            <a:round/>
            <a:headEnd len="sm" w="sm" type="none"/>
            <a:tailEnd len="med" w="med" type="triangle"/>
          </a:ln>
        </p:spPr>
      </p:cxnSp>
      <p:sp>
        <p:nvSpPr>
          <p:cNvPr id="296" name="Google Shape;296;p27"/>
          <p:cNvSpPr txBox="1"/>
          <p:nvPr/>
        </p:nvSpPr>
        <p:spPr>
          <a:xfrm>
            <a:off x="4480393" y="5540992"/>
            <a:ext cx="552587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Maven 프로젝트를 Maven 설치 없이 실행 할 수 있도록 해줌.</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mvnw파일은 Linux환경, mvnw.cmd 파일을 Windows 환경에서 실행</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
          <p:cNvSpPr txBox="1"/>
          <p:nvPr/>
        </p:nvSpPr>
        <p:spPr>
          <a:xfrm>
            <a:off x="1498060" y="185003"/>
            <a:ext cx="720261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프로젝트 구성</a:t>
            </a:r>
            <a:endParaRPr b="0" i="0" sz="1400" u="none" cap="none" strike="noStrike">
              <a:solidFill>
                <a:srgbClr val="000000"/>
              </a:solidFill>
              <a:latin typeface="Arial"/>
              <a:ea typeface="Arial"/>
              <a:cs typeface="Arial"/>
              <a:sym typeface="Arial"/>
            </a:endParaRPr>
          </a:p>
        </p:txBody>
      </p:sp>
      <p:pic>
        <p:nvPicPr>
          <p:cNvPr id="302" name="Google Shape;302;p2"/>
          <p:cNvPicPr preferRelativeResize="0"/>
          <p:nvPr/>
        </p:nvPicPr>
        <p:blipFill rotWithShape="1">
          <a:blip r:embed="rId3">
            <a:alphaModFix/>
          </a:blip>
          <a:srcRect b="0" l="0" r="0" t="88348"/>
          <a:stretch/>
        </p:blipFill>
        <p:spPr>
          <a:xfrm>
            <a:off x="1127125" y="1432290"/>
            <a:ext cx="3353268" cy="610495"/>
          </a:xfrm>
          <a:prstGeom prst="rect">
            <a:avLst/>
          </a:prstGeom>
          <a:noFill/>
          <a:ln>
            <a:noFill/>
          </a:ln>
        </p:spPr>
      </p:pic>
      <p:sp>
        <p:nvSpPr>
          <p:cNvPr id="303" name="Google Shape;303;p2"/>
          <p:cNvSpPr txBox="1"/>
          <p:nvPr/>
        </p:nvSpPr>
        <p:spPr>
          <a:xfrm>
            <a:off x="1228087" y="1052513"/>
            <a:ext cx="6110868"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생성된 spring Boot Project의 구성 확인</a:t>
            </a:r>
            <a:endParaRPr b="0" i="0" sz="1400" u="none" cap="none" strike="noStrike">
              <a:solidFill>
                <a:srgbClr val="000000"/>
              </a:solidFill>
              <a:latin typeface="Arial"/>
              <a:ea typeface="Arial"/>
              <a:cs typeface="Arial"/>
              <a:sym typeface="Arial"/>
            </a:endParaRPr>
          </a:p>
        </p:txBody>
      </p:sp>
      <p:cxnSp>
        <p:nvCxnSpPr>
          <p:cNvPr id="304" name="Google Shape;304;p2"/>
          <p:cNvCxnSpPr/>
          <p:nvPr/>
        </p:nvCxnSpPr>
        <p:spPr>
          <a:xfrm rot="10800000">
            <a:off x="2501872" y="1902241"/>
            <a:ext cx="2221282" cy="0"/>
          </a:xfrm>
          <a:prstGeom prst="straightConnector1">
            <a:avLst/>
          </a:prstGeom>
          <a:noFill/>
          <a:ln cap="flat" cmpd="sng" w="19050">
            <a:solidFill>
              <a:schemeClr val="dk1"/>
            </a:solidFill>
            <a:prstDash val="solid"/>
            <a:round/>
            <a:headEnd len="sm" w="sm" type="none"/>
            <a:tailEnd len="med" w="med" type="triangle"/>
          </a:ln>
        </p:spPr>
      </p:cxnSp>
      <p:sp>
        <p:nvSpPr>
          <p:cNvPr id="305" name="Google Shape;305;p2"/>
          <p:cNvSpPr txBox="1"/>
          <p:nvPr/>
        </p:nvSpPr>
        <p:spPr>
          <a:xfrm>
            <a:off x="4723154" y="1640631"/>
            <a:ext cx="5525872"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Maven으로 생성된 Spring의 기본 Build 구성</a:t>
            </a:r>
            <a:endParaRPr b="0" i="0" sz="1400" u="none" cap="none" strike="noStrike">
              <a:solidFill>
                <a:srgbClr val="000000"/>
              </a:solidFill>
              <a:latin typeface="Arial"/>
              <a:ea typeface="Arial"/>
              <a:cs typeface="Arial"/>
              <a:sym typeface="Arial"/>
            </a:endParaRPr>
          </a:p>
        </p:txBody>
      </p:sp>
      <p:pic>
        <p:nvPicPr>
          <p:cNvPr id="306" name="Google Shape;306;p2"/>
          <p:cNvPicPr preferRelativeResize="0"/>
          <p:nvPr/>
        </p:nvPicPr>
        <p:blipFill rotWithShape="1">
          <a:blip r:embed="rId4">
            <a:alphaModFix/>
          </a:blip>
          <a:srcRect b="0" l="0" r="0" t="0"/>
          <a:stretch/>
        </p:blipFill>
        <p:spPr>
          <a:xfrm>
            <a:off x="1498060" y="2323167"/>
            <a:ext cx="4006507" cy="1803771"/>
          </a:xfrm>
          <a:prstGeom prst="rect">
            <a:avLst/>
          </a:prstGeom>
          <a:noFill/>
          <a:ln>
            <a:noFill/>
          </a:ln>
        </p:spPr>
      </p:pic>
      <p:pic>
        <p:nvPicPr>
          <p:cNvPr id="307" name="Google Shape;307;p2"/>
          <p:cNvPicPr preferRelativeResize="0"/>
          <p:nvPr/>
        </p:nvPicPr>
        <p:blipFill rotWithShape="1">
          <a:blip r:embed="rId5">
            <a:alphaModFix/>
          </a:blip>
          <a:srcRect b="0" l="0" r="0" t="0"/>
          <a:stretch/>
        </p:blipFill>
        <p:spPr>
          <a:xfrm>
            <a:off x="5751459" y="2323166"/>
            <a:ext cx="3670857" cy="2744133"/>
          </a:xfrm>
          <a:prstGeom prst="rect">
            <a:avLst/>
          </a:prstGeom>
          <a:noFill/>
          <a:ln>
            <a:noFill/>
          </a:ln>
        </p:spPr>
      </p:pic>
      <p:sp>
        <p:nvSpPr>
          <p:cNvPr id="308" name="Google Shape;308;p2"/>
          <p:cNvSpPr txBox="1"/>
          <p:nvPr/>
        </p:nvSpPr>
        <p:spPr>
          <a:xfrm>
            <a:off x="1716224" y="4193961"/>
            <a:ext cx="33505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Spring boot 버전에 맞는 properties 선언</a:t>
            </a:r>
            <a:endParaRPr b="0" i="0" sz="1400" u="none" cap="none" strike="noStrike">
              <a:solidFill>
                <a:srgbClr val="000000"/>
              </a:solidFill>
              <a:latin typeface="Arial"/>
              <a:ea typeface="Arial"/>
              <a:cs typeface="Arial"/>
              <a:sym typeface="Arial"/>
            </a:endParaRPr>
          </a:p>
        </p:txBody>
      </p:sp>
      <p:sp>
        <p:nvSpPr>
          <p:cNvPr id="309" name="Google Shape;309;p2"/>
          <p:cNvSpPr txBox="1"/>
          <p:nvPr/>
        </p:nvSpPr>
        <p:spPr>
          <a:xfrm>
            <a:off x="5846667" y="5134321"/>
            <a:ext cx="34804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Spring boot 프로젝트의 dependency 설정</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
          <p:cNvSpPr/>
          <p:nvPr/>
        </p:nvSpPr>
        <p:spPr>
          <a:xfrm>
            <a:off x="1498060" y="1396762"/>
            <a:ext cx="1005576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@SpringBootApplication 역할을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@SpringBootConfiguration 객체 설정을 담당하는 클래스를 Bean Factory에게 알려주는 역할을 하는 @Configuration이 있다.</a:t>
            </a:r>
            <a:endParaRPr b="0" i="0" sz="1400" u="none" cap="none" strike="noStrike">
              <a:solidFill>
                <a:srgbClr val="5C5C5C"/>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@ComponentScan  어노테이션을 통해 자주 쓰이는 @Controller, @Service, @Repository등 Bean으로 등록</a:t>
            </a:r>
            <a:endParaRPr b="0" i="0" sz="1400" u="none" cap="none" strike="noStrike">
              <a:solidFill>
                <a:srgbClr val="5C5C5C"/>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@EnableAutoConfiguration spring-boot-autoconfigure안에 META-INF 밑에 있는 spring.factories안에 들어 있는 자동 설정들을 조건에 따라서 등록</a:t>
            </a:r>
            <a:endParaRPr/>
          </a:p>
          <a:p>
            <a:pPr indent="0" lvl="0" marL="0" marR="0" rtl="0" algn="l">
              <a:lnSpc>
                <a:spcPct val="100000"/>
              </a:lnSpc>
              <a:spcBef>
                <a:spcPts val="0"/>
              </a:spcBef>
              <a:spcAft>
                <a:spcPts val="0"/>
              </a:spcAft>
              <a:buNone/>
            </a:pPr>
            <a:r>
              <a:t/>
            </a:r>
            <a:endParaRPr b="0" i="0" sz="1400" u="none" cap="none" strike="noStrike">
              <a:solidFill>
                <a:srgbClr val="5C5C5C"/>
              </a:solidFill>
              <a:latin typeface="Arial"/>
              <a:ea typeface="Arial"/>
              <a:cs typeface="Arial"/>
              <a:sym typeface="Arial"/>
            </a:endParaRPr>
          </a:p>
        </p:txBody>
      </p:sp>
      <p:sp>
        <p:nvSpPr>
          <p:cNvPr id="315" name="Google Shape;315;p3"/>
          <p:cNvSpPr txBox="1"/>
          <p:nvPr/>
        </p:nvSpPr>
        <p:spPr>
          <a:xfrm>
            <a:off x="1228087" y="1052513"/>
            <a:ext cx="6110868"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생성된 spring Boot Project의 구성 확인</a:t>
            </a:r>
            <a:endParaRPr b="0" i="0" sz="1400" u="none" cap="none" strike="noStrike">
              <a:solidFill>
                <a:srgbClr val="000000"/>
              </a:solidFill>
              <a:latin typeface="Arial"/>
              <a:ea typeface="Arial"/>
              <a:cs typeface="Arial"/>
              <a:sym typeface="Arial"/>
            </a:endParaRPr>
          </a:p>
        </p:txBody>
      </p:sp>
      <p:sp>
        <p:nvSpPr>
          <p:cNvPr id="316" name="Google Shape;316;p3"/>
          <p:cNvSpPr txBox="1"/>
          <p:nvPr/>
        </p:nvSpPr>
        <p:spPr>
          <a:xfrm>
            <a:off x="1498060" y="185003"/>
            <a:ext cx="720261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프로젝트 구성</a:t>
            </a:r>
            <a:endParaRPr b="0" i="0" sz="1400" u="none" cap="none" strike="noStrike">
              <a:solidFill>
                <a:srgbClr val="000000"/>
              </a:solidFill>
              <a:latin typeface="Arial"/>
              <a:ea typeface="Arial"/>
              <a:cs typeface="Arial"/>
              <a:sym typeface="Arial"/>
            </a:endParaRPr>
          </a:p>
        </p:txBody>
      </p:sp>
      <p:pic>
        <p:nvPicPr>
          <p:cNvPr id="317" name="Google Shape;317;p3"/>
          <p:cNvPicPr preferRelativeResize="0"/>
          <p:nvPr/>
        </p:nvPicPr>
        <p:blipFill rotWithShape="1">
          <a:blip r:embed="rId3">
            <a:alphaModFix/>
          </a:blip>
          <a:srcRect b="57555" l="433" r="33599" t="2742"/>
          <a:stretch/>
        </p:blipFill>
        <p:spPr>
          <a:xfrm>
            <a:off x="1314449" y="3150949"/>
            <a:ext cx="8582025" cy="2752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
          <p:cNvSpPr txBox="1"/>
          <p:nvPr/>
        </p:nvSpPr>
        <p:spPr>
          <a:xfrm>
            <a:off x="1498060" y="185003"/>
            <a:ext cx="10208165"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Bean의 생성과 실행</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a:off x="1127125" y="1052513"/>
            <a:ext cx="56188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등록 방법(@Bean, @Configuration, @Component)</a:t>
            </a:r>
            <a:endParaRPr b="0" i="0" sz="1400" u="none" cap="none" strike="noStrike">
              <a:solidFill>
                <a:schemeClr val="dk1"/>
              </a:solidFill>
              <a:latin typeface="Arial"/>
              <a:ea typeface="Arial"/>
              <a:cs typeface="Arial"/>
              <a:sym typeface="Arial"/>
            </a:endParaRPr>
          </a:p>
        </p:txBody>
      </p:sp>
      <p:sp>
        <p:nvSpPr>
          <p:cNvPr id="324" name="Google Shape;324;p4"/>
          <p:cNvSpPr/>
          <p:nvPr/>
        </p:nvSpPr>
        <p:spPr>
          <a:xfrm>
            <a:off x="1127125" y="1360290"/>
            <a:ext cx="105791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스프링 컨테이너는 @Configuration이 붙어있는 클래스를 자동으로 빈으로 등록해두고, 해당 클래스를 파싱해서 @Bean이 있는 메소드를 찾아서 빈을 생성해준다.</a:t>
            </a:r>
            <a:endParaRPr/>
          </a:p>
          <a:p>
            <a:pPr indent="0" lvl="0" marL="0" marR="0" rtl="0" algn="l">
              <a:lnSpc>
                <a:spcPct val="100000"/>
              </a:lnSpc>
              <a:spcBef>
                <a:spcPts val="0"/>
              </a:spcBef>
              <a:spcAft>
                <a:spcPts val="0"/>
              </a:spcAft>
              <a:buNone/>
            </a:pPr>
            <a:r>
              <a:rPr b="0" i="0" lang="ko-KR" sz="1400" u="none" cap="none" strike="noStrike">
                <a:solidFill>
                  <a:srgbClr val="EE2323"/>
                </a:solidFill>
                <a:latin typeface="Arial"/>
                <a:ea typeface="Arial"/>
                <a:cs typeface="Arial"/>
                <a:sym typeface="Arial"/>
              </a:rPr>
              <a:t>@Bean을 사용하는 클래스에는 반드시 @Configuration 어노테이션을 작성해야 한다</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1127125" y="2145121"/>
            <a:ext cx="105791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스프링은 컴포넌트 스캔(Component Scan)을 사용해 </a:t>
            </a:r>
            <a:r>
              <a:rPr b="0" i="0" lang="ko-KR" sz="1400" u="none" cap="none" strike="noStrike">
                <a:solidFill>
                  <a:srgbClr val="EE2323"/>
                </a:solidFill>
                <a:latin typeface="Arial"/>
                <a:ea typeface="Arial"/>
                <a:cs typeface="Arial"/>
                <a:sym typeface="Arial"/>
              </a:rPr>
              <a:t>@Component 어노테이션이 있는 클래스들을 찾아서 자동으로 빈 등록</a:t>
            </a:r>
            <a:r>
              <a:rPr b="0" i="0" lang="ko-KR" sz="1400" u="none" cap="none" strike="noStrike">
                <a:solidFill>
                  <a:srgbClr val="000000"/>
                </a:solidFill>
                <a:latin typeface="Arial"/>
                <a:ea typeface="Arial"/>
                <a:cs typeface="Arial"/>
                <a:sym typeface="Arial"/>
              </a:rPr>
              <a:t>을 해준다.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
          <p:cNvSpPr/>
          <p:nvPr/>
        </p:nvSpPr>
        <p:spPr>
          <a:xfrm>
            <a:off x="1127125" y="1052513"/>
            <a:ext cx="26035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실행과 환경구성</a:t>
            </a:r>
            <a:endParaRPr b="0" i="0" sz="1400" u="none" cap="none" strike="noStrike">
              <a:solidFill>
                <a:schemeClr val="dk1"/>
              </a:solidFill>
              <a:latin typeface="Arial"/>
              <a:ea typeface="Arial"/>
              <a:cs typeface="Arial"/>
              <a:sym typeface="Arial"/>
            </a:endParaRPr>
          </a:p>
        </p:txBody>
      </p:sp>
      <p:sp>
        <p:nvSpPr>
          <p:cNvPr id="331" name="Google Shape;331;p5"/>
          <p:cNvSpPr txBox="1"/>
          <p:nvPr/>
        </p:nvSpPr>
        <p:spPr>
          <a:xfrm>
            <a:off x="1498060" y="185003"/>
            <a:ext cx="10208165"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Bean의 생성과 실행</a:t>
            </a:r>
            <a:endParaRPr b="0" i="0" sz="1400" u="none" cap="none" strike="noStrike">
              <a:solidFill>
                <a:srgbClr val="000000"/>
              </a:solidFill>
              <a:latin typeface="Arial"/>
              <a:ea typeface="Arial"/>
              <a:cs typeface="Arial"/>
              <a:sym typeface="Arial"/>
            </a:endParaRPr>
          </a:p>
        </p:txBody>
      </p:sp>
      <p:pic>
        <p:nvPicPr>
          <p:cNvPr id="332" name="Google Shape;332;p5"/>
          <p:cNvPicPr preferRelativeResize="0"/>
          <p:nvPr/>
        </p:nvPicPr>
        <p:blipFill rotWithShape="1">
          <a:blip r:embed="rId3">
            <a:alphaModFix/>
          </a:blip>
          <a:srcRect b="0" l="0" r="0" t="0"/>
          <a:stretch/>
        </p:blipFill>
        <p:spPr>
          <a:xfrm>
            <a:off x="1222144" y="1481437"/>
            <a:ext cx="3193331" cy="2842913"/>
          </a:xfrm>
          <a:prstGeom prst="rect">
            <a:avLst/>
          </a:prstGeom>
          <a:noFill/>
          <a:ln>
            <a:noFill/>
          </a:ln>
        </p:spPr>
      </p:pic>
      <p:pic>
        <p:nvPicPr>
          <p:cNvPr id="333" name="Google Shape;333;p5"/>
          <p:cNvPicPr preferRelativeResize="0"/>
          <p:nvPr/>
        </p:nvPicPr>
        <p:blipFill rotWithShape="1">
          <a:blip r:embed="rId4">
            <a:alphaModFix/>
          </a:blip>
          <a:srcRect b="0" l="0" r="0" t="0"/>
          <a:stretch/>
        </p:blipFill>
        <p:spPr>
          <a:xfrm>
            <a:off x="6872624" y="1481437"/>
            <a:ext cx="3193332" cy="2842913"/>
          </a:xfrm>
          <a:prstGeom prst="rect">
            <a:avLst/>
          </a:prstGeom>
          <a:noFill/>
          <a:ln>
            <a:noFill/>
          </a:ln>
        </p:spPr>
      </p:pic>
      <p:sp>
        <p:nvSpPr>
          <p:cNvPr id="334" name="Google Shape;334;p5"/>
          <p:cNvSpPr txBox="1"/>
          <p:nvPr/>
        </p:nvSpPr>
        <p:spPr>
          <a:xfrm>
            <a:off x="1127125" y="4445497"/>
            <a:ext cx="33746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객체의 값을 담고 출력을 위한 DTO객체</a:t>
            </a:r>
            <a:endParaRPr b="0" i="0" sz="1400" u="none" cap="none" strike="noStrike">
              <a:solidFill>
                <a:srgbClr val="000000"/>
              </a:solidFill>
              <a:latin typeface="Arial"/>
              <a:ea typeface="Arial"/>
              <a:cs typeface="Arial"/>
              <a:sym typeface="Arial"/>
            </a:endParaRPr>
          </a:p>
        </p:txBody>
      </p:sp>
      <p:sp>
        <p:nvSpPr>
          <p:cNvPr id="335" name="Google Shape;335;p5"/>
          <p:cNvSpPr txBox="1"/>
          <p:nvPr/>
        </p:nvSpPr>
        <p:spPr>
          <a:xfrm>
            <a:off x="7121805" y="4445496"/>
            <a:ext cx="26949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기능을 정의 하기 위한 Interface</a:t>
            </a:r>
            <a:endParaRPr b="0" i="0" sz="1400" u="none" cap="none" strike="noStrike">
              <a:solidFill>
                <a:srgbClr val="000000"/>
              </a:solidFill>
              <a:latin typeface="Arial"/>
              <a:ea typeface="Arial"/>
              <a:cs typeface="Arial"/>
              <a:sym typeface="Arial"/>
            </a:endParaRPr>
          </a:p>
        </p:txBody>
      </p:sp>
      <p:sp>
        <p:nvSpPr>
          <p:cNvPr id="336" name="Google Shape;336;p5"/>
          <p:cNvSpPr/>
          <p:nvPr/>
        </p:nvSpPr>
        <p:spPr>
          <a:xfrm>
            <a:off x="4415475" y="1481437"/>
            <a:ext cx="2370857"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package</a:t>
            </a:r>
            <a:r>
              <a:rPr b="1" i="0" lang="ko-KR" sz="500" u="none" cap="none" strike="noStrike">
                <a:solidFill>
                  <a:srgbClr val="000000"/>
                </a:solidFill>
                <a:latin typeface="Consolas"/>
                <a:ea typeface="Consolas"/>
                <a:cs typeface="Consolas"/>
                <a:sym typeface="Consolas"/>
              </a:rPr>
              <a:t> com.min.edu.bean01;</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class</a:t>
            </a:r>
            <a:r>
              <a:rPr b="1" i="0" lang="ko-KR" sz="500" u="none" cap="none" strike="noStrike">
                <a:solidFill>
                  <a:srgbClr val="000000"/>
                </a:solidFill>
                <a:latin typeface="Consolas"/>
                <a:ea typeface="Consolas"/>
                <a:cs typeface="Consolas"/>
                <a:sym typeface="Consolas"/>
              </a:rPr>
              <a:t> FunctionExecution {</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private</a:t>
            </a:r>
            <a:r>
              <a:rPr b="1" i="0" lang="ko-KR" sz="500" u="none" cap="none" strike="noStrike">
                <a:solidFill>
                  <a:srgbClr val="000000"/>
                </a:solidFill>
                <a:latin typeface="Consolas"/>
                <a:ea typeface="Consolas"/>
                <a:cs typeface="Consolas"/>
                <a:sym typeface="Consolas"/>
              </a:rPr>
              <a:t> String </a:t>
            </a:r>
            <a:r>
              <a:rPr b="1" i="0" lang="ko-KR" sz="500" u="none" cap="none" strike="noStrike">
                <a:solidFill>
                  <a:srgbClr val="0000C0"/>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private</a:t>
            </a:r>
            <a:r>
              <a:rPr b="1" i="0" lang="ko-KR" sz="500" u="none" cap="none" strike="noStrike">
                <a:solidFill>
                  <a:srgbClr val="000000"/>
                </a:solidFill>
                <a:latin typeface="Consolas"/>
                <a:ea typeface="Consolas"/>
                <a:cs typeface="Consolas"/>
                <a:sym typeface="Consolas"/>
              </a:rPr>
              <a:t> String </a:t>
            </a:r>
            <a:r>
              <a:rPr b="1" i="0" lang="ko-KR" sz="500" u="none" cap="none" strike="noStrike">
                <a:solidFill>
                  <a:srgbClr val="0000C0"/>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FunctionExecution(String </a:t>
            </a:r>
            <a:r>
              <a:rPr b="1" i="0" lang="ko-KR" sz="500" u="none" cap="none" strike="noStrike">
                <a:solidFill>
                  <a:srgbClr val="6A3E3E"/>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 String </a:t>
            </a:r>
            <a:r>
              <a:rPr b="1" i="0" lang="ko-KR" sz="500" u="none" cap="none" strike="noStrike">
                <a:solidFill>
                  <a:srgbClr val="6A3E3E"/>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super</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this</a:t>
            </a:r>
            <a:r>
              <a:rPr b="1" i="0" lang="ko-KR" sz="500" u="none" cap="none" strike="noStrike">
                <a:solidFill>
                  <a:srgbClr val="000000"/>
                </a:solidFill>
                <a:latin typeface="Consolas"/>
                <a:ea typeface="Consolas"/>
                <a:cs typeface="Consolas"/>
                <a:sym typeface="Consolas"/>
              </a:rPr>
              <a:t>.</a:t>
            </a:r>
            <a:r>
              <a:rPr b="1" i="0" lang="ko-KR" sz="500" u="none" cap="none" strike="noStrike">
                <a:solidFill>
                  <a:srgbClr val="0000C0"/>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6A3E3E"/>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this</a:t>
            </a:r>
            <a:r>
              <a:rPr b="1" i="0" lang="ko-KR" sz="500" u="none" cap="none" strike="noStrike">
                <a:solidFill>
                  <a:srgbClr val="000000"/>
                </a:solidFill>
                <a:latin typeface="Consolas"/>
                <a:ea typeface="Consolas"/>
                <a:cs typeface="Consolas"/>
                <a:sym typeface="Consolas"/>
              </a:rPr>
              <a:t>.</a:t>
            </a:r>
            <a:r>
              <a:rPr b="1" i="0" lang="ko-KR" sz="500" u="none" cap="none" strike="noStrike">
                <a:solidFill>
                  <a:srgbClr val="0000C0"/>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6A3E3E"/>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@Override</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String toString()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2A00FF"/>
                </a:solidFill>
                <a:latin typeface="Consolas"/>
                <a:ea typeface="Consolas"/>
                <a:cs typeface="Consolas"/>
                <a:sym typeface="Consolas"/>
              </a:rPr>
              <a:t>"실행되는 장치는  [device="</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0000C0"/>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2A00FF"/>
                </a:solidFill>
                <a:latin typeface="Consolas"/>
                <a:ea typeface="Consolas"/>
                <a:cs typeface="Consolas"/>
                <a:sym typeface="Consolas"/>
              </a:rPr>
              <a:t>"/  msg="</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0000C0"/>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2A00FF"/>
                </a:solidFill>
                <a:latin typeface="Consolas"/>
                <a:ea typeface="Consolas"/>
                <a:cs typeface="Consolas"/>
                <a:sym typeface="Consolas"/>
              </a:rPr>
              <a:t>"]"</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String getMsg()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0000C0"/>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void</a:t>
            </a:r>
            <a:r>
              <a:rPr b="1" i="0" lang="ko-KR" sz="500" u="none" cap="none" strike="noStrike">
                <a:solidFill>
                  <a:srgbClr val="000000"/>
                </a:solidFill>
                <a:latin typeface="Consolas"/>
                <a:ea typeface="Consolas"/>
                <a:cs typeface="Consolas"/>
                <a:sym typeface="Consolas"/>
              </a:rPr>
              <a:t> setMsg(String </a:t>
            </a:r>
            <a:r>
              <a:rPr b="1" i="0" lang="ko-KR" sz="500" u="none" cap="none" strike="noStrike">
                <a:solidFill>
                  <a:srgbClr val="6A3E3E"/>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this</a:t>
            </a:r>
            <a:r>
              <a:rPr b="1" i="0" lang="ko-KR" sz="500" u="none" cap="none" strike="noStrike">
                <a:solidFill>
                  <a:srgbClr val="000000"/>
                </a:solidFill>
                <a:latin typeface="Consolas"/>
                <a:ea typeface="Consolas"/>
                <a:cs typeface="Consolas"/>
                <a:sym typeface="Consolas"/>
              </a:rPr>
              <a:t>.</a:t>
            </a:r>
            <a:r>
              <a:rPr b="1" i="0" lang="ko-KR" sz="500" u="none" cap="none" strike="noStrike">
                <a:solidFill>
                  <a:srgbClr val="0000C0"/>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6A3E3E"/>
                </a:solidFill>
                <a:latin typeface="Consolas"/>
                <a:ea typeface="Consolas"/>
                <a:cs typeface="Consolas"/>
                <a:sym typeface="Consolas"/>
              </a:rPr>
              <a:t>msg</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String getDevice()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0000C0"/>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void</a:t>
            </a:r>
            <a:r>
              <a:rPr b="1" i="0" lang="ko-KR" sz="500" u="none" cap="none" strike="noStrike">
                <a:solidFill>
                  <a:srgbClr val="000000"/>
                </a:solidFill>
                <a:latin typeface="Consolas"/>
                <a:ea typeface="Consolas"/>
                <a:cs typeface="Consolas"/>
                <a:sym typeface="Consolas"/>
              </a:rPr>
              <a:t> setDevice(String </a:t>
            </a:r>
            <a:r>
              <a:rPr b="1" i="0" lang="ko-KR" sz="500" u="none" cap="none" strike="noStrike">
                <a:solidFill>
                  <a:srgbClr val="6A3E3E"/>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this</a:t>
            </a:r>
            <a:r>
              <a:rPr b="1" i="0" lang="ko-KR" sz="500" u="none" cap="none" strike="noStrike">
                <a:solidFill>
                  <a:srgbClr val="000000"/>
                </a:solidFill>
                <a:latin typeface="Consolas"/>
                <a:ea typeface="Consolas"/>
                <a:cs typeface="Consolas"/>
                <a:sym typeface="Consolas"/>
              </a:rPr>
              <a:t>.</a:t>
            </a:r>
            <a:r>
              <a:rPr b="1" i="0" lang="ko-KR" sz="500" u="none" cap="none" strike="noStrike">
                <a:solidFill>
                  <a:srgbClr val="0000C0"/>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6A3E3E"/>
                </a:solidFill>
                <a:latin typeface="Consolas"/>
                <a:ea typeface="Consolas"/>
                <a:cs typeface="Consolas"/>
                <a:sym typeface="Consolas"/>
              </a:rPr>
              <a:t>device</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p:txBody>
      </p:sp>
      <p:sp>
        <p:nvSpPr>
          <p:cNvPr id="337" name="Google Shape;337;p5"/>
          <p:cNvSpPr/>
          <p:nvPr/>
        </p:nvSpPr>
        <p:spPr>
          <a:xfrm>
            <a:off x="10229850" y="1481437"/>
            <a:ext cx="160972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package</a:t>
            </a:r>
            <a:r>
              <a:rPr b="1" i="0" lang="ko-KR" sz="500" u="none" cap="none" strike="noStrike">
                <a:solidFill>
                  <a:srgbClr val="000000"/>
                </a:solidFill>
                <a:latin typeface="Consolas"/>
                <a:ea typeface="Consolas"/>
                <a:cs typeface="Consolas"/>
                <a:sym typeface="Consolas"/>
              </a:rPr>
              <a:t> com.min.edu.bean01;</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interface</a:t>
            </a:r>
            <a:r>
              <a:rPr b="1" i="0" lang="ko-KR" sz="500" u="none" cap="none" strike="noStrike">
                <a:solidFill>
                  <a:srgbClr val="000000"/>
                </a:solidFill>
                <a:latin typeface="Consolas"/>
                <a:ea typeface="Consolas"/>
                <a:cs typeface="Consolas"/>
                <a:sym typeface="Consolas"/>
              </a:rPr>
              <a:t> RemoteController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powerOn()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powerOff();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6"/>
          <p:cNvPicPr preferRelativeResize="0"/>
          <p:nvPr/>
        </p:nvPicPr>
        <p:blipFill rotWithShape="1">
          <a:blip r:embed="rId3">
            <a:alphaModFix/>
          </a:blip>
          <a:srcRect b="0" l="0" r="0" t="0"/>
          <a:stretch/>
        </p:blipFill>
        <p:spPr>
          <a:xfrm>
            <a:off x="1127125" y="1561315"/>
            <a:ext cx="3644958" cy="2938163"/>
          </a:xfrm>
          <a:prstGeom prst="rect">
            <a:avLst/>
          </a:prstGeom>
          <a:noFill/>
          <a:ln>
            <a:noFill/>
          </a:ln>
        </p:spPr>
      </p:pic>
      <p:sp>
        <p:nvSpPr>
          <p:cNvPr id="343" name="Google Shape;343;p6"/>
          <p:cNvSpPr/>
          <p:nvPr/>
        </p:nvSpPr>
        <p:spPr>
          <a:xfrm>
            <a:off x="9982201" y="1685140"/>
            <a:ext cx="2476500"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package</a:t>
            </a:r>
            <a:r>
              <a:rPr b="1" i="0" lang="ko-KR" sz="500" u="none" cap="none" strike="noStrike">
                <a:solidFill>
                  <a:srgbClr val="000000"/>
                </a:solidFill>
                <a:latin typeface="Consolas"/>
                <a:ea typeface="Consolas"/>
                <a:cs typeface="Consolas"/>
                <a:sym typeface="Consolas"/>
              </a:rPr>
              <a:t> com.min.edu.bean01;</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import</a:t>
            </a:r>
            <a:r>
              <a:rPr b="1" i="0" lang="ko-KR" sz="500" u="none" cap="none" strike="noStrike">
                <a:solidFill>
                  <a:srgbClr val="000000"/>
                </a:solidFill>
                <a:latin typeface="Consolas"/>
                <a:ea typeface="Consolas"/>
                <a:cs typeface="Consolas"/>
                <a:sym typeface="Consolas"/>
              </a:rPr>
              <a:t> org.springframework.context.annotation.Bean;</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import</a:t>
            </a:r>
            <a:r>
              <a:rPr b="1" i="0" lang="ko-KR" sz="500" u="none" cap="none" strike="noStrike">
                <a:solidFill>
                  <a:srgbClr val="000000"/>
                </a:solidFill>
                <a:latin typeface="Consolas"/>
                <a:ea typeface="Consolas"/>
                <a:cs typeface="Consolas"/>
                <a:sym typeface="Consolas"/>
              </a:rPr>
              <a:t> org.springframework.context.annotation.Configuration;</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@Configuration</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class</a:t>
            </a:r>
            <a:r>
              <a:rPr b="1" i="0" lang="ko-KR" sz="500" u="none" cap="none" strike="noStrike">
                <a:solidFill>
                  <a:srgbClr val="000000"/>
                </a:solidFill>
                <a:latin typeface="Consolas"/>
                <a:ea typeface="Consolas"/>
                <a:cs typeface="Consolas"/>
                <a:sym typeface="Consolas"/>
              </a:rPr>
              <a:t> SamsungAirCon </a:t>
            </a:r>
            <a:r>
              <a:rPr b="1" i="0" lang="ko-KR" sz="500" u="none" cap="none" strike="noStrike">
                <a:solidFill>
                  <a:srgbClr val="7F0055"/>
                </a:solidFill>
                <a:latin typeface="Consolas"/>
                <a:ea typeface="Consolas"/>
                <a:cs typeface="Consolas"/>
                <a:sym typeface="Consolas"/>
              </a:rPr>
              <a:t>implements</a:t>
            </a:r>
            <a:r>
              <a:rPr b="1" i="0" lang="ko-KR" sz="500" u="none" cap="none" strike="noStrike">
                <a:solidFill>
                  <a:srgbClr val="000000"/>
                </a:solidFill>
                <a:latin typeface="Consolas"/>
                <a:ea typeface="Consolas"/>
                <a:cs typeface="Consolas"/>
                <a:sym typeface="Consolas"/>
              </a:rPr>
              <a:t> RemoteController{</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SamsungAirCon()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"SamsungAirCon"</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3F7F5F"/>
                </a:solidFill>
                <a:latin typeface="Consolas"/>
                <a:ea typeface="Consolas"/>
                <a:cs typeface="Consolas"/>
                <a:sym typeface="Consolas"/>
              </a:rPr>
              <a:t>// bean name을 작성하여 등록</a:t>
            </a:r>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@Bean</a:t>
            </a:r>
            <a:r>
              <a:rPr b="0" i="0" lang="ko-KR" sz="500" u="none" cap="none" strike="noStrike">
                <a:solidFill>
                  <a:srgbClr val="000000"/>
                </a:solidFill>
                <a:latin typeface="Consolas"/>
                <a:ea typeface="Consolas"/>
                <a:cs typeface="Consolas"/>
                <a:sym typeface="Consolas"/>
              </a:rPr>
              <a:t>(name = </a:t>
            </a:r>
            <a:r>
              <a:rPr b="0" i="0" lang="ko-KR" sz="500" u="none" cap="none" strike="noStrike">
                <a:solidFill>
                  <a:srgbClr val="2A00FF"/>
                </a:solidFill>
                <a:latin typeface="Consolas"/>
                <a:ea typeface="Consolas"/>
                <a:cs typeface="Consolas"/>
                <a:sym typeface="Consolas"/>
              </a:rPr>
              <a:t>"ariconON"</a:t>
            </a: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powerOn()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"@Bean으로 생성된 SamsungAirCon 의 powerOn"</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new</a:t>
            </a:r>
            <a:r>
              <a:rPr b="1" i="0" lang="ko-KR" sz="500" u="none" cap="none" strike="noStrike">
                <a:solidFill>
                  <a:srgbClr val="000000"/>
                </a:solidFill>
                <a:latin typeface="Consolas"/>
                <a:ea typeface="Consolas"/>
                <a:cs typeface="Consolas"/>
                <a:sym typeface="Consolas"/>
              </a:rPr>
              <a:t> FunctionExecution(</a:t>
            </a:r>
            <a:r>
              <a:rPr b="1" i="0" lang="ko-KR" sz="500" u="none" cap="none" strike="noStrike">
                <a:solidFill>
                  <a:srgbClr val="2A00FF"/>
                </a:solidFill>
                <a:latin typeface="Consolas"/>
                <a:ea typeface="Consolas"/>
                <a:cs typeface="Consolas"/>
                <a:sym typeface="Consolas"/>
              </a:rPr>
              <a:t>"에어콘 켜다"</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2A00FF"/>
                </a:solidFill>
                <a:latin typeface="Consolas"/>
                <a:ea typeface="Consolas"/>
                <a:cs typeface="Consolas"/>
                <a:sym typeface="Consolas"/>
              </a:rPr>
              <a:t>"에어콘"</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@Bean</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powerOff()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"@Bean으로 생성된 SamsungAirCon 의 powerOff"</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new</a:t>
            </a:r>
            <a:r>
              <a:rPr b="1" i="0" lang="ko-KR" sz="500" u="none" cap="none" strike="noStrike">
                <a:solidFill>
                  <a:srgbClr val="000000"/>
                </a:solidFill>
                <a:latin typeface="Consolas"/>
                <a:ea typeface="Consolas"/>
                <a:cs typeface="Consolas"/>
                <a:sym typeface="Consolas"/>
              </a:rPr>
              <a:t> FunctionExecution(</a:t>
            </a:r>
            <a:r>
              <a:rPr b="1" i="0" lang="ko-KR" sz="500" u="none" cap="none" strike="noStrike">
                <a:solidFill>
                  <a:srgbClr val="2A00FF"/>
                </a:solidFill>
                <a:latin typeface="Consolas"/>
                <a:ea typeface="Consolas"/>
                <a:cs typeface="Consolas"/>
                <a:sym typeface="Consolas"/>
              </a:rPr>
              <a:t>"에어콘 끄다"</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2A00FF"/>
                </a:solidFill>
                <a:latin typeface="Consolas"/>
                <a:ea typeface="Consolas"/>
                <a:cs typeface="Consolas"/>
                <a:sym typeface="Consolas"/>
              </a:rPr>
              <a:t>"에어콘"</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p:txBody>
      </p:sp>
      <p:sp>
        <p:nvSpPr>
          <p:cNvPr id="344" name="Google Shape;344;p6"/>
          <p:cNvSpPr/>
          <p:nvPr/>
        </p:nvSpPr>
        <p:spPr>
          <a:xfrm>
            <a:off x="4772083" y="1561315"/>
            <a:ext cx="2771775" cy="18620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package</a:t>
            </a:r>
            <a:r>
              <a:rPr b="1" i="0" lang="ko-KR" sz="500" u="none" cap="none" strike="noStrike">
                <a:solidFill>
                  <a:srgbClr val="000000"/>
                </a:solidFill>
                <a:latin typeface="Consolas"/>
                <a:ea typeface="Consolas"/>
                <a:cs typeface="Consolas"/>
                <a:sym typeface="Consolas"/>
              </a:rPr>
              <a:t> com.min.edu.bean01;</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import</a:t>
            </a:r>
            <a:r>
              <a:rPr b="1" i="0" lang="ko-KR" sz="500" u="none" cap="none" strike="noStrike">
                <a:solidFill>
                  <a:srgbClr val="000000"/>
                </a:solidFill>
                <a:latin typeface="Consolas"/>
                <a:ea typeface="Consolas"/>
                <a:cs typeface="Consolas"/>
                <a:sym typeface="Consolas"/>
              </a:rPr>
              <a:t> org.springframework.stereotype.Component;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@Component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class</a:t>
            </a:r>
            <a:r>
              <a:rPr b="1" i="0" lang="ko-KR" sz="500" u="none" cap="none" strike="noStrike">
                <a:solidFill>
                  <a:srgbClr val="000000"/>
                </a:solidFill>
                <a:latin typeface="Consolas"/>
                <a:ea typeface="Consolas"/>
                <a:cs typeface="Consolas"/>
                <a:sym typeface="Consolas"/>
              </a:rPr>
              <a:t> SamsungTelevision </a:t>
            </a:r>
            <a:r>
              <a:rPr b="1" i="0" lang="ko-KR" sz="500" u="none" cap="none" strike="noStrike">
                <a:solidFill>
                  <a:srgbClr val="7F0055"/>
                </a:solidFill>
                <a:latin typeface="Consolas"/>
                <a:ea typeface="Consolas"/>
                <a:cs typeface="Consolas"/>
                <a:sym typeface="Consolas"/>
              </a:rPr>
              <a:t>implements</a:t>
            </a:r>
            <a:r>
              <a:rPr b="1" i="0" lang="ko-KR" sz="500" u="none" cap="none" strike="noStrike">
                <a:solidFill>
                  <a:srgbClr val="000000"/>
                </a:solidFill>
                <a:latin typeface="Consolas"/>
                <a:ea typeface="Consolas"/>
                <a:cs typeface="Consolas"/>
                <a:sym typeface="Consolas"/>
              </a:rPr>
              <a:t> RemoteController{</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SamsungTelevision()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"삼성 텔레비젼 호출"</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@Override</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powerOn()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"@Component으로 생성된 SamsungTelevision 의 powerOn"</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new</a:t>
            </a:r>
            <a:r>
              <a:rPr b="1" i="0" lang="ko-KR" sz="500" u="none" cap="none" strike="noStrike">
                <a:solidFill>
                  <a:srgbClr val="000000"/>
                </a:solidFill>
                <a:latin typeface="Consolas"/>
                <a:ea typeface="Consolas"/>
                <a:cs typeface="Consolas"/>
                <a:sym typeface="Consolas"/>
              </a:rPr>
              <a:t> FunctionExecution(</a:t>
            </a:r>
            <a:r>
              <a:rPr b="1" i="0" lang="ko-KR" sz="500" u="none" cap="none" strike="noStrike">
                <a:solidFill>
                  <a:srgbClr val="2A00FF"/>
                </a:solidFill>
                <a:latin typeface="Consolas"/>
                <a:ea typeface="Consolas"/>
                <a:cs typeface="Consolas"/>
                <a:sym typeface="Consolas"/>
              </a:rPr>
              <a:t>"텔리비젼을 켜다"</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2A00FF"/>
                </a:solidFill>
                <a:latin typeface="Consolas"/>
                <a:ea typeface="Consolas"/>
                <a:cs typeface="Consolas"/>
                <a:sym typeface="Consolas"/>
              </a:rPr>
              <a:t>"에어콘"</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@Override</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FunctionExecution powerOff()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"@Component으로 생성된 SamsungTelevision 의 powerOff"</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return</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new</a:t>
            </a:r>
            <a:r>
              <a:rPr b="1" i="0" lang="ko-KR" sz="500" u="none" cap="none" strike="noStrike">
                <a:solidFill>
                  <a:srgbClr val="000000"/>
                </a:solidFill>
                <a:latin typeface="Consolas"/>
                <a:ea typeface="Consolas"/>
                <a:cs typeface="Consolas"/>
                <a:sym typeface="Consolas"/>
              </a:rPr>
              <a:t> FunctionExecution(</a:t>
            </a:r>
            <a:r>
              <a:rPr b="1" i="0" lang="ko-KR" sz="500" u="none" cap="none" strike="noStrike">
                <a:solidFill>
                  <a:srgbClr val="2A00FF"/>
                </a:solidFill>
                <a:latin typeface="Consolas"/>
                <a:ea typeface="Consolas"/>
                <a:cs typeface="Consolas"/>
                <a:sym typeface="Consolas"/>
              </a:rPr>
              <a:t>"텔리비젼을 켜다"</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2A00FF"/>
                </a:solidFill>
                <a:latin typeface="Consolas"/>
                <a:ea typeface="Consolas"/>
                <a:cs typeface="Consolas"/>
                <a:sym typeface="Consolas"/>
              </a:rPr>
              <a:t>"에어콘"</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p:txBody>
      </p:sp>
      <p:pic>
        <p:nvPicPr>
          <p:cNvPr id="345" name="Google Shape;345;p6"/>
          <p:cNvPicPr preferRelativeResize="0"/>
          <p:nvPr/>
        </p:nvPicPr>
        <p:blipFill rotWithShape="1">
          <a:blip r:embed="rId4">
            <a:alphaModFix/>
          </a:blip>
          <a:srcRect b="0" l="0" r="0" t="0"/>
          <a:stretch/>
        </p:blipFill>
        <p:spPr>
          <a:xfrm>
            <a:off x="6705935" y="1561315"/>
            <a:ext cx="3276266" cy="2932316"/>
          </a:xfrm>
          <a:prstGeom prst="rect">
            <a:avLst/>
          </a:prstGeom>
          <a:noFill/>
          <a:ln>
            <a:noFill/>
          </a:ln>
        </p:spPr>
      </p:pic>
      <p:sp>
        <p:nvSpPr>
          <p:cNvPr id="346" name="Google Shape;346;p6"/>
          <p:cNvSpPr txBox="1"/>
          <p:nvPr/>
        </p:nvSpPr>
        <p:spPr>
          <a:xfrm>
            <a:off x="1262283" y="4588372"/>
            <a:ext cx="32752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@Compoenet를 통해서 자동 bean등록</a:t>
            </a:r>
            <a:endParaRPr b="0" i="0" sz="1400" u="none" cap="none" strike="noStrike">
              <a:solidFill>
                <a:srgbClr val="000000"/>
              </a:solidFill>
              <a:latin typeface="Arial"/>
              <a:ea typeface="Arial"/>
              <a:cs typeface="Arial"/>
              <a:sym typeface="Arial"/>
            </a:endParaRPr>
          </a:p>
        </p:txBody>
      </p:sp>
      <p:sp>
        <p:nvSpPr>
          <p:cNvPr id="347" name="Google Shape;347;p6"/>
          <p:cNvSpPr txBox="1"/>
          <p:nvPr/>
        </p:nvSpPr>
        <p:spPr>
          <a:xfrm>
            <a:off x="6705935" y="4588371"/>
            <a:ext cx="416171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@Configuration을 클래스에 작성하고</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@Bean을 통해서 각 메소드를 bean으로 등록</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Bean의 네임 설정과 설정하지 않은 빈으로 등록</a:t>
            </a:r>
            <a:endParaRPr b="0" i="0" sz="1400" u="none" cap="none" strike="noStrike">
              <a:solidFill>
                <a:srgbClr val="000000"/>
              </a:solidFill>
              <a:latin typeface="Arial"/>
              <a:ea typeface="Arial"/>
              <a:cs typeface="Arial"/>
              <a:sym typeface="Arial"/>
            </a:endParaRPr>
          </a:p>
        </p:txBody>
      </p:sp>
      <p:sp>
        <p:nvSpPr>
          <p:cNvPr id="348" name="Google Shape;348;p6"/>
          <p:cNvSpPr txBox="1"/>
          <p:nvPr/>
        </p:nvSpPr>
        <p:spPr>
          <a:xfrm>
            <a:off x="1498060" y="185003"/>
            <a:ext cx="10208165"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Bean의 생성과 실행</a:t>
            </a:r>
            <a:endParaRPr b="0" i="0" sz="1400" u="none" cap="none" strike="noStrike">
              <a:solidFill>
                <a:srgbClr val="000000"/>
              </a:solidFill>
              <a:latin typeface="Arial"/>
              <a:ea typeface="Arial"/>
              <a:cs typeface="Arial"/>
              <a:sym typeface="Arial"/>
            </a:endParaRPr>
          </a:p>
        </p:txBody>
      </p:sp>
      <p:sp>
        <p:nvSpPr>
          <p:cNvPr id="349" name="Google Shape;349;p6"/>
          <p:cNvSpPr/>
          <p:nvPr/>
        </p:nvSpPr>
        <p:spPr>
          <a:xfrm>
            <a:off x="1127125" y="1052513"/>
            <a:ext cx="26035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실행과 환경구성</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p:nvPr/>
        </p:nvSpPr>
        <p:spPr>
          <a:xfrm>
            <a:off x="1127125" y="1490663"/>
            <a:ext cx="60960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package</a:t>
            </a:r>
            <a:r>
              <a:rPr b="1" i="0" lang="ko-KR" sz="1000" u="none" cap="none" strike="noStrike">
                <a:solidFill>
                  <a:srgbClr val="000000"/>
                </a:solidFill>
                <a:latin typeface="Consolas"/>
                <a:ea typeface="Consolas"/>
                <a:cs typeface="Consolas"/>
                <a:sym typeface="Consolas"/>
              </a:rPr>
              <a:t> com.min.edu;</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org.springframework.boot.SpringApplication;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org.springframework.boot.autoconfigure.SpringBootApplication;</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646464"/>
                </a:solidFill>
                <a:latin typeface="Consolas"/>
                <a:ea typeface="Consolas"/>
                <a:cs typeface="Consolas"/>
                <a:sym typeface="Consolas"/>
              </a:rPr>
              <a:t>@SpringBootApplication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 SpringBootBeanApplication {</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static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void</a:t>
            </a:r>
            <a:r>
              <a:rPr b="1" i="0" lang="ko-KR" sz="1000" u="none" cap="none" strike="noStrike">
                <a:solidFill>
                  <a:srgbClr val="000000"/>
                </a:solidFill>
                <a:latin typeface="Consolas"/>
                <a:ea typeface="Consolas"/>
                <a:cs typeface="Consolas"/>
                <a:sym typeface="Consolas"/>
              </a:rPr>
              <a:t> main(String[] </a:t>
            </a:r>
            <a:r>
              <a:rPr b="1" i="0" lang="ko-KR" sz="1000" u="none" cap="none" strike="noStrike">
                <a:solidFill>
                  <a:srgbClr val="6A3E3E"/>
                </a:solidFill>
                <a:latin typeface="Consolas"/>
                <a:ea typeface="Consolas"/>
                <a:cs typeface="Consolas"/>
                <a:sym typeface="Consolas"/>
              </a:rPr>
              <a:t>args</a:t>
            </a:r>
            <a:r>
              <a:rPr b="1" i="0" lang="ko-KR" sz="10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SpringApplication.</a:t>
            </a:r>
            <a:r>
              <a:rPr b="0" i="1" lang="ko-KR" sz="1000" u="none" cap="none" strike="noStrike">
                <a:solidFill>
                  <a:srgbClr val="000000"/>
                </a:solidFill>
                <a:latin typeface="Consolas"/>
                <a:ea typeface="Consolas"/>
                <a:cs typeface="Consolas"/>
                <a:sym typeface="Consolas"/>
              </a:rPr>
              <a:t>run(SpringBootBeanApplication.</a:t>
            </a:r>
            <a:r>
              <a:rPr b="1" i="1" lang="ko-KR" sz="1000" u="none" cap="none" strike="noStrike">
                <a:solidFill>
                  <a:srgbClr val="7F0055"/>
                </a:solidFill>
                <a:latin typeface="Consolas"/>
                <a:ea typeface="Consolas"/>
                <a:cs typeface="Consolas"/>
                <a:sym typeface="Consolas"/>
              </a:rPr>
              <a:t>class</a:t>
            </a:r>
            <a:r>
              <a:rPr b="1" i="1" lang="ko-KR" sz="1000" u="none" cap="none" strike="noStrike">
                <a:solidFill>
                  <a:srgbClr val="000000"/>
                </a:solidFill>
                <a:latin typeface="Consolas"/>
                <a:ea typeface="Consolas"/>
                <a:cs typeface="Consolas"/>
                <a:sym typeface="Consolas"/>
              </a:rPr>
              <a:t>, </a:t>
            </a:r>
            <a:r>
              <a:rPr b="1" i="1" lang="ko-KR" sz="1000" u="none" cap="none" strike="noStrike">
                <a:solidFill>
                  <a:srgbClr val="6A3E3E"/>
                </a:solidFill>
                <a:latin typeface="Consolas"/>
                <a:ea typeface="Consolas"/>
                <a:cs typeface="Consolas"/>
                <a:sym typeface="Consolas"/>
              </a:rPr>
              <a:t>args</a:t>
            </a:r>
            <a:r>
              <a:rPr b="1" i="1" lang="ko-KR"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a:p>
        </p:txBody>
      </p:sp>
      <p:pic>
        <p:nvPicPr>
          <p:cNvPr id="355" name="Google Shape;355;p14"/>
          <p:cNvPicPr preferRelativeResize="0"/>
          <p:nvPr/>
        </p:nvPicPr>
        <p:blipFill rotWithShape="1">
          <a:blip r:embed="rId3">
            <a:alphaModFix/>
          </a:blip>
          <a:srcRect b="21322" l="0" r="70510" t="0"/>
          <a:stretch/>
        </p:blipFill>
        <p:spPr>
          <a:xfrm>
            <a:off x="1127125" y="3514976"/>
            <a:ext cx="3187700" cy="3162049"/>
          </a:xfrm>
          <a:prstGeom prst="rect">
            <a:avLst/>
          </a:prstGeom>
          <a:noFill/>
          <a:ln>
            <a:noFill/>
          </a:ln>
        </p:spPr>
      </p:pic>
      <p:sp>
        <p:nvSpPr>
          <p:cNvPr id="356" name="Google Shape;356;p14"/>
          <p:cNvSpPr txBox="1"/>
          <p:nvPr/>
        </p:nvSpPr>
        <p:spPr>
          <a:xfrm>
            <a:off x="4724400" y="3838575"/>
            <a:ext cx="770435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bean의 생성된 순서에 따라서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@Configuration으로 선언된 Class와 @Component를 통해서 선언된 Class가 빈으로 등록된 후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@Configuration의 클래스의 내부의 Bean이 추가적으로 등록</a:t>
            </a:r>
            <a:endParaRPr b="0" i="0" sz="1400" u="none" cap="none" strike="noStrike">
              <a:solidFill>
                <a:srgbClr val="000000"/>
              </a:solidFill>
              <a:latin typeface="Arial"/>
              <a:ea typeface="Arial"/>
              <a:cs typeface="Arial"/>
              <a:sym typeface="Arial"/>
            </a:endParaRPr>
          </a:p>
        </p:txBody>
      </p:sp>
      <p:sp>
        <p:nvSpPr>
          <p:cNvPr id="357" name="Google Shape;357;p14"/>
          <p:cNvSpPr txBox="1"/>
          <p:nvPr/>
        </p:nvSpPr>
        <p:spPr>
          <a:xfrm>
            <a:off x="1498060" y="185003"/>
            <a:ext cx="10208165"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Springboot Bean의 생성과 실행</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1127125" y="1052513"/>
            <a:ext cx="5482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 (SpringApplication.run :  componentscan)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5"/>
          <p:cNvSpPr/>
          <p:nvPr/>
        </p:nvSpPr>
        <p:spPr>
          <a:xfrm>
            <a:off x="1212850" y="1360290"/>
            <a:ext cx="100107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000" u="none" cap="none" strike="noStrike">
                <a:solidFill>
                  <a:srgbClr val="666666"/>
                </a:solidFill>
                <a:latin typeface="Arial"/>
                <a:ea typeface="Arial"/>
                <a:cs typeface="Arial"/>
                <a:sym typeface="Arial"/>
              </a:rPr>
              <a:t>1) Bean 이란? Spring Container 가 관리는 객체 </a:t>
            </a:r>
            <a:endParaRPr b="0" i="0" sz="10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b="1" i="0" lang="ko-KR" sz="1000" u="none" cap="none" strike="noStrike">
                <a:solidFill>
                  <a:srgbClr val="666666"/>
                </a:solidFill>
                <a:latin typeface="Arial"/>
                <a:ea typeface="Arial"/>
                <a:cs typeface="Arial"/>
                <a:sym typeface="Arial"/>
              </a:rPr>
              <a:t>2) ApplicationContext 이란? Spring Container를 말하여 BeanFacotry의 기능은 등록, 생성, 조회, 반환 하는 기능과 추가적인 기능을 가진다</a:t>
            </a:r>
            <a:endParaRPr b="0" i="0" sz="1000" u="none" cap="none" strike="noStrike">
              <a:solidFill>
                <a:srgbClr val="666666"/>
              </a:solidFill>
              <a:latin typeface="Arial"/>
              <a:ea typeface="Arial"/>
              <a:cs typeface="Arial"/>
              <a:sym typeface="Arial"/>
            </a:endParaRPr>
          </a:p>
        </p:txBody>
      </p:sp>
      <p:sp>
        <p:nvSpPr>
          <p:cNvPr id="364" name="Google Shape;364;p65"/>
          <p:cNvSpPr/>
          <p:nvPr/>
        </p:nvSpPr>
        <p:spPr>
          <a:xfrm>
            <a:off x="1127125" y="1052513"/>
            <a:ext cx="3477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 (ApplicationContext)</a:t>
            </a:r>
            <a:endParaRPr b="0" i="0" sz="1400" u="none" cap="none" strike="noStrike">
              <a:solidFill>
                <a:schemeClr val="dk1"/>
              </a:solidFill>
              <a:latin typeface="Arial"/>
              <a:ea typeface="Arial"/>
              <a:cs typeface="Arial"/>
              <a:sym typeface="Arial"/>
            </a:endParaRPr>
          </a:p>
        </p:txBody>
      </p:sp>
      <p:sp>
        <p:nvSpPr>
          <p:cNvPr id="365" name="Google Shape;365;p65"/>
          <p:cNvSpPr/>
          <p:nvPr/>
        </p:nvSpPr>
        <p:spPr>
          <a:xfrm>
            <a:off x="1212850" y="1760400"/>
            <a:ext cx="102743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package</a:t>
            </a:r>
            <a:r>
              <a:rPr b="1" i="0" lang="ko-KR" sz="1000" u="none" cap="none" strike="noStrike">
                <a:solidFill>
                  <a:srgbClr val="000000"/>
                </a:solidFill>
                <a:latin typeface="Consolas"/>
                <a:ea typeface="Consolas"/>
                <a:cs typeface="Consolas"/>
                <a:sym typeface="Consolas"/>
              </a:rPr>
              <a:t> com.min.edu;</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org.springframework.boot.autoconfigure.SpringBootApplication;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org.springframework.context.ApplicationContext;</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org.springframework.context.annotation.AnnotationConfigApplicationContext;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com.min.edu.bean01.FunctionExecution;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com.min.edu.bean01.SamsungAirCon;</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646464"/>
                </a:solidFill>
                <a:latin typeface="Consolas"/>
                <a:ea typeface="Consolas"/>
                <a:cs typeface="Consolas"/>
                <a:sym typeface="Consolas"/>
              </a:rPr>
              <a:t>@SpringBootApplication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 SpringBootBeanApplication {</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static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void</a:t>
            </a:r>
            <a:r>
              <a:rPr b="1" i="0" lang="ko-KR" sz="1000" u="none" cap="none" strike="noStrike">
                <a:solidFill>
                  <a:srgbClr val="000000"/>
                </a:solidFill>
                <a:latin typeface="Consolas"/>
                <a:ea typeface="Consolas"/>
                <a:cs typeface="Consolas"/>
                <a:sym typeface="Consolas"/>
              </a:rPr>
              <a:t> main(String[] </a:t>
            </a:r>
            <a:r>
              <a:rPr b="1" i="0" lang="ko-KR" sz="1000" u="none" cap="none" strike="noStrike">
                <a:solidFill>
                  <a:srgbClr val="6A3E3E"/>
                </a:solidFill>
                <a:latin typeface="Consolas"/>
                <a:ea typeface="Consolas"/>
                <a:cs typeface="Consolas"/>
                <a:sym typeface="Consolas"/>
              </a:rPr>
              <a:t>args</a:t>
            </a:r>
            <a:r>
              <a:rPr b="1" i="0" lang="ko-KR" sz="10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ko-KR" sz="1000" u="none" cap="none" strike="noStrike">
                <a:solidFill>
                  <a:srgbClr val="3F7F5F"/>
                </a:solidFill>
                <a:latin typeface="Consolas"/>
                <a:ea typeface="Consolas"/>
                <a:cs typeface="Consolas"/>
                <a:sym typeface="Consolas"/>
              </a:rPr>
              <a:t>//SpringApplication.run(SpringBootBeanApplication.class, </a:t>
            </a:r>
            <a:r>
              <a:rPr b="0" i="0" lang="ko-KR" sz="1000" u="sng" cap="none" strike="noStrike">
                <a:solidFill>
                  <a:srgbClr val="3F7F5F"/>
                </a:solidFill>
                <a:latin typeface="Consolas"/>
                <a:ea typeface="Consolas"/>
                <a:cs typeface="Consolas"/>
                <a:sym typeface="Consolas"/>
              </a:rPr>
              <a:t>args);</a:t>
            </a:r>
            <a:endParaRPr/>
          </a:p>
          <a:p>
            <a:pPr indent="0" lvl="0" marL="0" marR="0" rtl="0" algn="l">
              <a:lnSpc>
                <a:spcPct val="100000"/>
              </a:lnSpc>
              <a:spcBef>
                <a:spcPts val="0"/>
              </a:spcBef>
              <a:spcAft>
                <a:spcPts val="0"/>
              </a:spcAft>
              <a:buNone/>
            </a:pPr>
            <a:r>
              <a:rPr b="0" i="0" lang="ko-KR" sz="1000" u="none" cap="none" strike="noStrike">
                <a:solidFill>
                  <a:srgbClr val="3F7F5F"/>
                </a:solidFill>
                <a:latin typeface="Consolas"/>
                <a:ea typeface="Consolas"/>
                <a:cs typeface="Consolas"/>
                <a:sym typeface="Consolas"/>
              </a:rPr>
              <a:t>// 컨테이너 생성</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ApplicationContext </a:t>
            </a:r>
            <a:r>
              <a:rPr b="0" i="0" lang="ko-KR" sz="1000" u="sng" cap="none" strike="noStrike">
                <a:solidFill>
                  <a:srgbClr val="6A3E3E"/>
                </a:solidFill>
                <a:latin typeface="Consolas"/>
                <a:ea typeface="Consolas"/>
                <a:cs typeface="Consolas"/>
                <a:sym typeface="Consolas"/>
              </a:rPr>
              <a:t>context</a:t>
            </a:r>
            <a:r>
              <a:rPr b="0" i="0" lang="ko-KR" sz="1000" u="sng" cap="none" strike="noStrike">
                <a:solidFill>
                  <a:srgbClr val="000000"/>
                </a:solidFill>
                <a:latin typeface="Consolas"/>
                <a:ea typeface="Consolas"/>
                <a:cs typeface="Consolas"/>
                <a:sym typeface="Consolas"/>
              </a:rPr>
              <a:t> =</a:t>
            </a:r>
            <a:r>
              <a:rPr b="0"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new</a:t>
            </a:r>
            <a:r>
              <a:rPr b="1" i="0" lang="ko-KR" sz="1000" u="none" cap="none" strike="noStrike">
                <a:solidFill>
                  <a:srgbClr val="000000"/>
                </a:solidFill>
                <a:latin typeface="Consolas"/>
                <a:ea typeface="Consolas"/>
                <a:cs typeface="Consolas"/>
                <a:sym typeface="Consolas"/>
              </a:rPr>
              <a:t> AnnotationConfigApplicationContext(SamsungAirCon.</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3F7F5F"/>
                </a:solidFill>
                <a:latin typeface="Consolas"/>
                <a:ea typeface="Consolas"/>
                <a:cs typeface="Consolas"/>
                <a:sym typeface="Consolas"/>
              </a:rPr>
              <a:t>//bean 호출</a:t>
            </a:r>
            <a:endParaRPr b="0" i="0" sz="1000" u="none" cap="none" strike="noStrike">
              <a:solidFill>
                <a:srgbClr val="3F7F5F"/>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FunctionExecution </a:t>
            </a:r>
            <a:r>
              <a:rPr b="0" i="0" lang="ko-KR" sz="1000" u="none" cap="none" strike="noStrike">
                <a:solidFill>
                  <a:srgbClr val="6A3E3E"/>
                </a:solidFill>
                <a:latin typeface="Consolas"/>
                <a:ea typeface="Consolas"/>
                <a:cs typeface="Consolas"/>
                <a:sym typeface="Consolas"/>
              </a:rPr>
              <a:t>ariconON</a:t>
            </a:r>
            <a:r>
              <a:rPr b="0" i="0" lang="ko-KR" sz="1000" u="none" cap="none" strike="noStrike">
                <a:solidFill>
                  <a:srgbClr val="000000"/>
                </a:solidFill>
                <a:latin typeface="Consolas"/>
                <a:ea typeface="Consolas"/>
                <a:cs typeface="Consolas"/>
                <a:sym typeface="Consolas"/>
              </a:rPr>
              <a:t> = </a:t>
            </a:r>
            <a:r>
              <a:rPr b="0" i="0" lang="ko-KR" sz="1000" u="none" cap="none" strike="noStrike">
                <a:solidFill>
                  <a:srgbClr val="6A3E3E"/>
                </a:solidFill>
                <a:latin typeface="Consolas"/>
                <a:ea typeface="Consolas"/>
                <a:cs typeface="Consolas"/>
                <a:sym typeface="Consolas"/>
              </a:rPr>
              <a:t>context</a:t>
            </a:r>
            <a:r>
              <a:rPr b="0" i="0" lang="ko-KR" sz="1000" u="none" cap="none" strike="noStrike">
                <a:solidFill>
                  <a:srgbClr val="000000"/>
                </a:solidFill>
                <a:latin typeface="Consolas"/>
                <a:ea typeface="Consolas"/>
                <a:cs typeface="Consolas"/>
                <a:sym typeface="Consolas"/>
              </a:rPr>
              <a:t>.getBean(</a:t>
            </a:r>
            <a:r>
              <a:rPr b="0" i="0" lang="ko-KR" sz="1000" u="none" cap="none" strike="noStrike">
                <a:solidFill>
                  <a:srgbClr val="2A00FF"/>
                </a:solidFill>
                <a:latin typeface="Consolas"/>
                <a:ea typeface="Consolas"/>
                <a:cs typeface="Consolas"/>
                <a:sym typeface="Consolas"/>
              </a:rPr>
              <a:t>"ariconON"</a:t>
            </a:r>
            <a:r>
              <a:rPr b="0" i="0" lang="ko-KR" sz="1000" u="none" cap="none" strike="noStrike">
                <a:solidFill>
                  <a:srgbClr val="000000"/>
                </a:solidFill>
                <a:latin typeface="Consolas"/>
                <a:ea typeface="Consolas"/>
                <a:cs typeface="Consolas"/>
                <a:sym typeface="Consolas"/>
              </a:rPr>
              <a:t>, FunctionExecution.</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 // name으로 호출 반화되는 Class로 지정한다.</a:t>
            </a:r>
            <a:endParaRPr b="1"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FunctionExecution </a:t>
            </a:r>
            <a:r>
              <a:rPr b="0" i="0" lang="ko-KR" sz="1000" u="none" cap="none" strike="noStrike">
                <a:solidFill>
                  <a:srgbClr val="6A3E3E"/>
                </a:solidFill>
                <a:latin typeface="Consolas"/>
                <a:ea typeface="Consolas"/>
                <a:cs typeface="Consolas"/>
                <a:sym typeface="Consolas"/>
              </a:rPr>
              <a:t>ariconOff</a:t>
            </a:r>
            <a:r>
              <a:rPr b="0" i="0" lang="ko-KR" sz="1000" u="none" cap="none" strike="noStrike">
                <a:solidFill>
                  <a:srgbClr val="000000"/>
                </a:solidFill>
                <a:latin typeface="Consolas"/>
                <a:ea typeface="Consolas"/>
                <a:cs typeface="Consolas"/>
                <a:sym typeface="Consolas"/>
              </a:rPr>
              <a:t> = </a:t>
            </a:r>
            <a:r>
              <a:rPr b="0" i="0" lang="ko-KR" sz="1000" u="none" cap="none" strike="noStrike">
                <a:solidFill>
                  <a:srgbClr val="6A3E3E"/>
                </a:solidFill>
                <a:latin typeface="Consolas"/>
                <a:ea typeface="Consolas"/>
                <a:cs typeface="Consolas"/>
                <a:sym typeface="Consolas"/>
              </a:rPr>
              <a:t>context</a:t>
            </a:r>
            <a:r>
              <a:rPr b="0" i="0" lang="ko-KR" sz="1000" u="none" cap="none" strike="noStrike">
                <a:solidFill>
                  <a:srgbClr val="000000"/>
                </a:solidFill>
                <a:latin typeface="Consolas"/>
                <a:ea typeface="Consolas"/>
                <a:cs typeface="Consolas"/>
                <a:sym typeface="Consolas"/>
              </a:rPr>
              <a:t>.getBean(</a:t>
            </a:r>
            <a:r>
              <a:rPr b="0" i="0" lang="ko-KR" sz="1000" u="none" cap="none" strike="noStrike">
                <a:solidFill>
                  <a:srgbClr val="2A00FF"/>
                </a:solidFill>
                <a:latin typeface="Consolas"/>
                <a:ea typeface="Consolas"/>
                <a:cs typeface="Consolas"/>
                <a:sym typeface="Consolas"/>
              </a:rPr>
              <a:t>"powerOff"</a:t>
            </a:r>
            <a:r>
              <a:rPr b="0" i="0" lang="ko-KR" sz="1000" u="none" cap="none" strike="noStrike">
                <a:solidFill>
                  <a:srgbClr val="000000"/>
                </a:solidFill>
                <a:latin typeface="Consolas"/>
                <a:ea typeface="Consolas"/>
                <a:cs typeface="Consolas"/>
                <a:sym typeface="Consolas"/>
              </a:rPr>
              <a:t>, FunctionExecution.</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 //메소드명으로 호출 반화되는 Class로 지정한다.</a:t>
            </a:r>
            <a:endParaRPr/>
          </a:p>
          <a:p>
            <a:pPr indent="0" lvl="0" marL="0" marR="0" rtl="0" algn="l">
              <a:lnSpc>
                <a:spcPct val="100000"/>
              </a:lnSpc>
              <a:spcBef>
                <a:spcPts val="0"/>
              </a:spcBef>
              <a:spcAft>
                <a:spcPts val="0"/>
              </a:spcAft>
              <a:buNone/>
            </a:pPr>
            <a:r>
              <a:t/>
            </a:r>
            <a:endParaRPr b="1"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3F7F5F"/>
                </a:solidFill>
                <a:latin typeface="Consolas"/>
                <a:ea typeface="Consolas"/>
                <a:cs typeface="Consolas"/>
                <a:sym typeface="Consolas"/>
              </a:rPr>
              <a:t>//bean 실행</a:t>
            </a:r>
            <a:endParaRPr b="1"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System.</a:t>
            </a:r>
            <a:r>
              <a:rPr b="1" i="1" lang="ko-KR" sz="1000" u="none" cap="none" strike="noStrike">
                <a:solidFill>
                  <a:srgbClr val="0000C0"/>
                </a:solidFill>
                <a:latin typeface="Consolas"/>
                <a:ea typeface="Consolas"/>
                <a:cs typeface="Consolas"/>
                <a:sym typeface="Consolas"/>
              </a:rPr>
              <a:t>out</a:t>
            </a:r>
            <a:r>
              <a:rPr b="1" i="1" lang="ko-KR" sz="1000" u="none" cap="none" strike="noStrike">
                <a:solidFill>
                  <a:srgbClr val="000000"/>
                </a:solidFill>
                <a:latin typeface="Consolas"/>
                <a:ea typeface="Consolas"/>
                <a:cs typeface="Consolas"/>
                <a:sym typeface="Consolas"/>
              </a:rPr>
              <a:t>.println(</a:t>
            </a:r>
            <a:r>
              <a:rPr b="1" i="1" lang="ko-KR" sz="1000" u="none" cap="none" strike="noStrike">
                <a:solidFill>
                  <a:srgbClr val="6A3E3E"/>
                </a:solidFill>
                <a:latin typeface="Consolas"/>
                <a:ea typeface="Consolas"/>
                <a:cs typeface="Consolas"/>
                <a:sym typeface="Consolas"/>
              </a:rPr>
              <a:t>ariconON</a:t>
            </a:r>
            <a:r>
              <a:rPr b="1" i="1" lang="ko-KR" sz="1000" u="none" cap="none" strike="noStrike">
                <a:solidFill>
                  <a:srgbClr val="000000"/>
                </a:solidFill>
                <a:latin typeface="Consolas"/>
                <a:ea typeface="Consolas"/>
                <a:cs typeface="Consolas"/>
                <a:sym typeface="Consolas"/>
              </a:rPr>
              <a:t>.toString());</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System.</a:t>
            </a:r>
            <a:r>
              <a:rPr b="1" i="1" lang="ko-KR" sz="1000" u="none" cap="none" strike="noStrike">
                <a:solidFill>
                  <a:srgbClr val="0000C0"/>
                </a:solidFill>
                <a:latin typeface="Consolas"/>
                <a:ea typeface="Consolas"/>
                <a:cs typeface="Consolas"/>
                <a:sym typeface="Consolas"/>
              </a:rPr>
              <a:t>out</a:t>
            </a:r>
            <a:r>
              <a:rPr b="1" i="1" lang="ko-KR" sz="1000" u="none" cap="none" strike="noStrike">
                <a:solidFill>
                  <a:srgbClr val="000000"/>
                </a:solidFill>
                <a:latin typeface="Consolas"/>
                <a:ea typeface="Consolas"/>
                <a:cs typeface="Consolas"/>
                <a:sym typeface="Consolas"/>
              </a:rPr>
              <a:t>.println(</a:t>
            </a:r>
            <a:r>
              <a:rPr b="1" i="1" lang="ko-KR" sz="1000" u="none" cap="none" strike="noStrike">
                <a:solidFill>
                  <a:srgbClr val="6A3E3E"/>
                </a:solidFill>
                <a:latin typeface="Consolas"/>
                <a:ea typeface="Consolas"/>
                <a:cs typeface="Consolas"/>
                <a:sym typeface="Consolas"/>
              </a:rPr>
              <a:t>ariconOff</a:t>
            </a:r>
            <a:r>
              <a:rPr b="1" i="1" lang="ko-KR" sz="1000" u="none" cap="none" strike="noStrike">
                <a:solidFill>
                  <a:srgbClr val="000000"/>
                </a:solidFill>
                <a:latin typeface="Consolas"/>
                <a:ea typeface="Consolas"/>
                <a:cs typeface="Consolas"/>
                <a:sym typeface="Consolas"/>
              </a:rPr>
              <a:t>.toString());</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a:p>
        </p:txBody>
      </p:sp>
      <p:pic>
        <p:nvPicPr>
          <p:cNvPr id="366" name="Google Shape;366;p65"/>
          <p:cNvPicPr preferRelativeResize="0"/>
          <p:nvPr/>
        </p:nvPicPr>
        <p:blipFill rotWithShape="1">
          <a:blip r:embed="rId3">
            <a:alphaModFix/>
          </a:blip>
          <a:srcRect b="0" l="0" r="69914" t="0"/>
          <a:stretch/>
        </p:blipFill>
        <p:spPr>
          <a:xfrm>
            <a:off x="8235038" y="1909899"/>
            <a:ext cx="3252112" cy="21809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p:nvPr/>
        </p:nvSpPr>
        <p:spPr>
          <a:xfrm>
            <a:off x="1127125" y="1052513"/>
            <a:ext cx="34772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 (ApplicationContext)</a:t>
            </a:r>
            <a:endParaRPr b="0" i="0" sz="1400" u="none" cap="none" strike="noStrike">
              <a:solidFill>
                <a:schemeClr val="dk1"/>
              </a:solidFill>
              <a:latin typeface="Arial"/>
              <a:ea typeface="Arial"/>
              <a:cs typeface="Arial"/>
              <a:sym typeface="Arial"/>
            </a:endParaRPr>
          </a:p>
        </p:txBody>
      </p:sp>
      <p:sp>
        <p:nvSpPr>
          <p:cNvPr id="372" name="Google Shape;372;p66"/>
          <p:cNvSpPr/>
          <p:nvPr/>
        </p:nvSpPr>
        <p:spPr>
          <a:xfrm>
            <a:off x="1127124" y="1360290"/>
            <a:ext cx="8416925"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package</a:t>
            </a:r>
            <a:r>
              <a:rPr b="1" i="0" lang="ko-KR" sz="1000" u="none" cap="none" strike="noStrike">
                <a:solidFill>
                  <a:srgbClr val="000000"/>
                </a:solidFill>
                <a:latin typeface="Consolas"/>
                <a:ea typeface="Consolas"/>
                <a:cs typeface="Consolas"/>
                <a:sym typeface="Consolas"/>
              </a:rPr>
              <a:t> com.min.edu;</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org.springframework.boot.autoconfigure.SpringBootApplication;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org.springframework.context.ApplicationContext;</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org.springframework.context.annotation.AnnotationConfigApplicationContext;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a:t>
            </a:r>
            <a:r>
              <a:rPr b="1" i="0" lang="ko-KR" sz="1000" u="sng" cap="none" strike="noStrike">
                <a:solidFill>
                  <a:srgbClr val="000000"/>
                </a:solidFill>
                <a:latin typeface="Consolas"/>
                <a:ea typeface="Consolas"/>
                <a:cs typeface="Consolas"/>
                <a:sym typeface="Consolas"/>
              </a:rPr>
              <a:t>com.min.edu.bean01.FunctionExecution;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a:t>
            </a:r>
            <a:r>
              <a:rPr b="1" i="0" lang="ko-KR" sz="1000" u="sng" cap="none" strike="noStrike">
                <a:solidFill>
                  <a:srgbClr val="000000"/>
                </a:solidFill>
                <a:latin typeface="Consolas"/>
                <a:ea typeface="Consolas"/>
                <a:cs typeface="Consolas"/>
                <a:sym typeface="Consolas"/>
              </a:rPr>
              <a:t>com.min.edu.bean01.SamsungAirCon;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com.min.edu.bean01.SamsungTelevision;</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646464"/>
                </a:solidFill>
                <a:latin typeface="Consolas"/>
                <a:ea typeface="Consolas"/>
                <a:cs typeface="Consolas"/>
                <a:sym typeface="Consolas"/>
              </a:rPr>
              <a:t>@SpringBootApplication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 SpringBootBeanApplication {</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static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void</a:t>
            </a:r>
            <a:r>
              <a:rPr b="1" i="0" lang="ko-KR" sz="1000" u="none" cap="none" strike="noStrike">
                <a:solidFill>
                  <a:srgbClr val="000000"/>
                </a:solidFill>
                <a:latin typeface="Consolas"/>
                <a:ea typeface="Consolas"/>
                <a:cs typeface="Consolas"/>
                <a:sym typeface="Consolas"/>
              </a:rPr>
              <a:t> main(String[] </a:t>
            </a:r>
            <a:r>
              <a:rPr b="1" i="0" lang="ko-KR" sz="1000" u="none" cap="none" strike="noStrike">
                <a:solidFill>
                  <a:srgbClr val="6A3E3E"/>
                </a:solidFill>
                <a:latin typeface="Consolas"/>
                <a:ea typeface="Consolas"/>
                <a:cs typeface="Consolas"/>
                <a:sym typeface="Consolas"/>
              </a:rPr>
              <a:t>args</a:t>
            </a:r>
            <a:r>
              <a:rPr b="1" i="0" lang="ko-KR" sz="10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b="1"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3F7F5F"/>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ApplicationContext </a:t>
            </a:r>
            <a:r>
              <a:rPr b="0" i="0" lang="ko-KR" sz="1000" u="sng" cap="none" strike="noStrike">
                <a:solidFill>
                  <a:srgbClr val="6A3E3E"/>
                </a:solidFill>
                <a:latin typeface="Consolas"/>
                <a:ea typeface="Consolas"/>
                <a:cs typeface="Consolas"/>
                <a:sym typeface="Consolas"/>
              </a:rPr>
              <a:t>context</a:t>
            </a:r>
            <a:r>
              <a:rPr b="0" i="0" lang="ko-KR" sz="1000" u="sng" cap="none" strike="noStrike">
                <a:solidFill>
                  <a:srgbClr val="000000"/>
                </a:solidFill>
                <a:latin typeface="Consolas"/>
                <a:ea typeface="Consolas"/>
                <a:cs typeface="Consolas"/>
                <a:sym typeface="Consolas"/>
              </a:rPr>
              <a:t> =</a:t>
            </a:r>
            <a:r>
              <a:rPr b="0"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new</a:t>
            </a:r>
            <a:r>
              <a:rPr b="1" i="0" lang="ko-KR" sz="1000" u="none" cap="none" strike="noStrike">
                <a:solidFill>
                  <a:srgbClr val="000000"/>
                </a:solidFill>
                <a:latin typeface="Consolas"/>
                <a:ea typeface="Consolas"/>
                <a:cs typeface="Consolas"/>
                <a:sym typeface="Consolas"/>
              </a:rPr>
              <a:t> AnnotationConfigApplicationContext(SamsungTelevision.</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SamsungTelevision </a:t>
            </a:r>
            <a:r>
              <a:rPr b="0" i="0" lang="ko-KR" sz="1000" u="none" cap="none" strike="noStrike">
                <a:solidFill>
                  <a:srgbClr val="6A3E3E"/>
                </a:solidFill>
                <a:latin typeface="Consolas"/>
                <a:ea typeface="Consolas"/>
                <a:cs typeface="Consolas"/>
                <a:sym typeface="Consolas"/>
              </a:rPr>
              <a:t>tv</a:t>
            </a:r>
            <a:r>
              <a:rPr b="0" i="0" lang="ko-KR" sz="1000" u="none" cap="none" strike="noStrike">
                <a:solidFill>
                  <a:srgbClr val="000000"/>
                </a:solidFill>
                <a:latin typeface="Consolas"/>
                <a:ea typeface="Consolas"/>
                <a:cs typeface="Consolas"/>
                <a:sym typeface="Consolas"/>
              </a:rPr>
              <a:t> = </a:t>
            </a:r>
            <a:r>
              <a:rPr b="0" i="0" lang="ko-KR" sz="1000" u="none" cap="none" strike="noStrike">
                <a:solidFill>
                  <a:srgbClr val="6A3E3E"/>
                </a:solidFill>
                <a:latin typeface="Consolas"/>
                <a:ea typeface="Consolas"/>
                <a:cs typeface="Consolas"/>
                <a:sym typeface="Consolas"/>
              </a:rPr>
              <a:t>context</a:t>
            </a:r>
            <a:r>
              <a:rPr b="0" i="0" lang="ko-KR" sz="1000" u="none" cap="none" strike="noStrike">
                <a:solidFill>
                  <a:srgbClr val="000000"/>
                </a:solidFill>
                <a:latin typeface="Consolas"/>
                <a:ea typeface="Consolas"/>
                <a:cs typeface="Consolas"/>
                <a:sym typeface="Consolas"/>
              </a:rPr>
              <a:t>.getBean(</a:t>
            </a:r>
            <a:r>
              <a:rPr b="0" i="0" lang="ko-KR" sz="1000" u="none" cap="none" strike="noStrike">
                <a:solidFill>
                  <a:srgbClr val="2A00FF"/>
                </a:solidFill>
                <a:latin typeface="Consolas"/>
                <a:ea typeface="Consolas"/>
                <a:cs typeface="Consolas"/>
                <a:sym typeface="Consolas"/>
              </a:rPr>
              <a:t>"samsungTelevision"</a:t>
            </a:r>
            <a:r>
              <a:rPr b="0" i="0" lang="ko-KR" sz="1000" u="none" cap="none" strike="noStrike">
                <a:solidFill>
                  <a:srgbClr val="000000"/>
                </a:solidFill>
                <a:latin typeface="Consolas"/>
                <a:ea typeface="Consolas"/>
                <a:cs typeface="Consolas"/>
                <a:sym typeface="Consolas"/>
              </a:rPr>
              <a:t>, SamsungTelevision.</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1000" u="none" cap="none" strike="noStrike">
                <a:solidFill>
                  <a:srgbClr val="6A3E3E"/>
                </a:solidFill>
                <a:latin typeface="Consolas"/>
                <a:ea typeface="Consolas"/>
                <a:cs typeface="Consolas"/>
                <a:sym typeface="Consolas"/>
              </a:rPr>
              <a:t>tv</a:t>
            </a:r>
            <a:r>
              <a:rPr b="0" i="0" lang="ko-KR" sz="1000" u="none" cap="none" strike="noStrike">
                <a:solidFill>
                  <a:srgbClr val="000000"/>
                </a:solidFill>
                <a:latin typeface="Consolas"/>
                <a:ea typeface="Consolas"/>
                <a:cs typeface="Consolas"/>
                <a:sym typeface="Consolas"/>
              </a:rPr>
              <a:t>.powerOn();</a:t>
            </a:r>
            <a:endParaRPr/>
          </a:p>
          <a:p>
            <a:pPr indent="0" lvl="0" marL="0" marR="0" rtl="0" algn="l">
              <a:lnSpc>
                <a:spcPct val="100000"/>
              </a:lnSpc>
              <a:spcBef>
                <a:spcPts val="0"/>
              </a:spcBef>
              <a:spcAft>
                <a:spcPts val="0"/>
              </a:spcAft>
              <a:buNone/>
            </a:pPr>
            <a:r>
              <a:rPr b="0" i="0" lang="ko-KR" sz="1000" u="none" cap="none" strike="noStrike">
                <a:solidFill>
                  <a:srgbClr val="6A3E3E"/>
                </a:solidFill>
                <a:latin typeface="Consolas"/>
                <a:ea typeface="Consolas"/>
                <a:cs typeface="Consolas"/>
                <a:sym typeface="Consolas"/>
              </a:rPr>
              <a:t>tv</a:t>
            </a:r>
            <a:r>
              <a:rPr b="0" i="0" lang="ko-KR" sz="1000" u="none" cap="none" strike="noStrike">
                <a:solidFill>
                  <a:srgbClr val="000000"/>
                </a:solidFill>
                <a:latin typeface="Consolas"/>
                <a:ea typeface="Consolas"/>
                <a:cs typeface="Consolas"/>
                <a:sym typeface="Consolas"/>
              </a:rPr>
              <a:t>.powerOff();</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a:p>
        </p:txBody>
      </p:sp>
      <p:pic>
        <p:nvPicPr>
          <p:cNvPr id="373" name="Google Shape;373;p66"/>
          <p:cNvPicPr preferRelativeResize="0"/>
          <p:nvPr/>
        </p:nvPicPr>
        <p:blipFill rotWithShape="1">
          <a:blip r:embed="rId3">
            <a:alphaModFix/>
          </a:blip>
          <a:srcRect b="0" l="0" r="67888" t="0"/>
          <a:stretch/>
        </p:blipFill>
        <p:spPr>
          <a:xfrm>
            <a:off x="7587338" y="1360290"/>
            <a:ext cx="3471187" cy="21809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7"/>
          <p:cNvSpPr/>
          <p:nvPr/>
        </p:nvSpPr>
        <p:spPr>
          <a:xfrm>
            <a:off x="1127125" y="1052513"/>
            <a:ext cx="29017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실행(Autowired) -1</a:t>
            </a:r>
            <a:endParaRPr b="0" i="0" sz="1400" u="none" cap="none" strike="noStrike">
              <a:solidFill>
                <a:schemeClr val="dk1"/>
              </a:solidFill>
              <a:latin typeface="Arial"/>
              <a:ea typeface="Arial"/>
              <a:cs typeface="Arial"/>
              <a:sym typeface="Arial"/>
            </a:endParaRPr>
          </a:p>
        </p:txBody>
      </p:sp>
      <p:pic>
        <p:nvPicPr>
          <p:cNvPr id="379" name="Google Shape;379;p67"/>
          <p:cNvPicPr preferRelativeResize="0"/>
          <p:nvPr/>
        </p:nvPicPr>
        <p:blipFill rotWithShape="1">
          <a:blip r:embed="rId3">
            <a:alphaModFix/>
          </a:blip>
          <a:srcRect b="0" l="0" r="0" t="0"/>
          <a:stretch/>
        </p:blipFill>
        <p:spPr>
          <a:xfrm>
            <a:off x="3060367" y="1535261"/>
            <a:ext cx="4589225" cy="2203637"/>
          </a:xfrm>
          <a:prstGeom prst="rect">
            <a:avLst/>
          </a:prstGeom>
          <a:noFill/>
          <a:ln>
            <a:noFill/>
          </a:ln>
        </p:spPr>
      </p:pic>
      <p:sp>
        <p:nvSpPr>
          <p:cNvPr id="380" name="Google Shape;380;p67"/>
          <p:cNvSpPr txBox="1"/>
          <p:nvPr/>
        </p:nvSpPr>
        <p:spPr>
          <a:xfrm>
            <a:off x="1207713" y="3652259"/>
            <a:ext cx="612539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1) @Component를 통한 Bean 생성</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2) 기존에 작성된 samsungTelevision을 @Autowired 를 통해서 주입 받는다</a:t>
            </a:r>
            <a:endParaRPr b="0" i="0" sz="1400" u="none" cap="none" strike="noStrike">
              <a:solidFill>
                <a:srgbClr val="000000"/>
              </a:solidFill>
              <a:latin typeface="Arial"/>
              <a:ea typeface="Arial"/>
              <a:cs typeface="Arial"/>
              <a:sym typeface="Arial"/>
            </a:endParaRPr>
          </a:p>
        </p:txBody>
      </p:sp>
      <p:pic>
        <p:nvPicPr>
          <p:cNvPr id="381" name="Google Shape;381;p67"/>
          <p:cNvPicPr preferRelativeResize="0"/>
          <p:nvPr/>
        </p:nvPicPr>
        <p:blipFill rotWithShape="1">
          <a:blip r:embed="rId4">
            <a:alphaModFix/>
          </a:blip>
          <a:srcRect b="56142" l="0" r="0" t="0"/>
          <a:stretch/>
        </p:blipFill>
        <p:spPr>
          <a:xfrm>
            <a:off x="1127126" y="1535261"/>
            <a:ext cx="1763200" cy="2074631"/>
          </a:xfrm>
          <a:prstGeom prst="rect">
            <a:avLst/>
          </a:prstGeom>
          <a:noFill/>
          <a:ln>
            <a:noFill/>
          </a:ln>
        </p:spPr>
      </p:pic>
      <p:sp>
        <p:nvSpPr>
          <p:cNvPr id="382" name="Google Shape;382;p67"/>
          <p:cNvSpPr/>
          <p:nvPr/>
        </p:nvSpPr>
        <p:spPr>
          <a:xfrm>
            <a:off x="7649592" y="1461352"/>
            <a:ext cx="2462254"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package</a:t>
            </a:r>
            <a:r>
              <a:rPr b="1" i="0" lang="ko-KR" sz="500" u="none" cap="none" strike="noStrike">
                <a:solidFill>
                  <a:srgbClr val="000000"/>
                </a:solidFill>
                <a:latin typeface="Consolas"/>
                <a:ea typeface="Consolas"/>
                <a:cs typeface="Consolas"/>
                <a:sym typeface="Consolas"/>
              </a:rPr>
              <a:t> com.min.edu.inject;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import</a:t>
            </a:r>
            <a:r>
              <a:rPr b="1" i="0" lang="ko-KR" sz="500" u="none" cap="none" strike="noStrike">
                <a:solidFill>
                  <a:srgbClr val="000000"/>
                </a:solidFill>
                <a:latin typeface="Consolas"/>
                <a:ea typeface="Consolas"/>
                <a:cs typeface="Consolas"/>
                <a:sym typeface="Consolas"/>
              </a:rPr>
              <a:t> org.springframework.beans.factory.annotation.Autowired;</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import</a:t>
            </a:r>
            <a:r>
              <a:rPr b="1" i="0" lang="ko-KR" sz="500" u="none" cap="none" strike="noStrike">
                <a:solidFill>
                  <a:srgbClr val="000000"/>
                </a:solidFill>
                <a:latin typeface="Consolas"/>
                <a:ea typeface="Consolas"/>
                <a:cs typeface="Consolas"/>
                <a:sym typeface="Consolas"/>
              </a:rPr>
              <a:t> org.springframework.stereotype.Component;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import</a:t>
            </a:r>
            <a:r>
              <a:rPr b="1" i="0" lang="ko-KR" sz="500" u="none" cap="none" strike="noStrike">
                <a:solidFill>
                  <a:srgbClr val="000000"/>
                </a:solidFill>
                <a:latin typeface="Consolas"/>
                <a:ea typeface="Consolas"/>
                <a:cs typeface="Consolas"/>
                <a:sym typeface="Consolas"/>
              </a:rPr>
              <a:t> com.min.edu.bean01.RemoteController;</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@Component</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class</a:t>
            </a:r>
            <a:r>
              <a:rPr b="1" i="0" lang="ko-KR" sz="500" u="none" cap="none" strike="noStrike">
                <a:solidFill>
                  <a:srgbClr val="000000"/>
                </a:solidFill>
                <a:latin typeface="Consolas"/>
                <a:ea typeface="Consolas"/>
                <a:cs typeface="Consolas"/>
                <a:sym typeface="Consolas"/>
              </a:rPr>
              <a:t> UseBean {</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646464"/>
                </a:solidFill>
                <a:latin typeface="Consolas"/>
                <a:ea typeface="Consolas"/>
                <a:cs typeface="Consolas"/>
                <a:sym typeface="Consolas"/>
              </a:rPr>
              <a:t>@Autowired</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private</a:t>
            </a:r>
            <a:r>
              <a:rPr b="1" i="0" lang="ko-KR" sz="500" u="none" cap="none" strike="noStrike">
                <a:solidFill>
                  <a:srgbClr val="000000"/>
                </a:solidFill>
                <a:latin typeface="Consolas"/>
                <a:ea typeface="Consolas"/>
                <a:cs typeface="Consolas"/>
                <a:sym typeface="Consolas"/>
              </a:rPr>
              <a:t> RemoteController </a:t>
            </a:r>
            <a:r>
              <a:rPr b="1" i="0" lang="ko-KR" sz="500" u="none" cap="none" strike="noStrike">
                <a:solidFill>
                  <a:srgbClr val="0000C0"/>
                </a:solidFill>
                <a:latin typeface="Consolas"/>
                <a:ea typeface="Consolas"/>
                <a:cs typeface="Consolas"/>
                <a:sym typeface="Consolas"/>
              </a:rPr>
              <a:t>samsungTelevision</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UseBean(RemoteController </a:t>
            </a:r>
            <a:r>
              <a:rPr b="1" i="0" lang="ko-KR" sz="500" u="none" cap="none" strike="noStrike">
                <a:solidFill>
                  <a:srgbClr val="6A3E3E"/>
                </a:solidFill>
                <a:latin typeface="Consolas"/>
                <a:ea typeface="Consolas"/>
                <a:cs typeface="Consolas"/>
                <a:sym typeface="Consolas"/>
              </a:rPr>
              <a:t>samsungTelevision</a:t>
            </a:r>
            <a:r>
              <a:rPr b="1" i="0" lang="ko-KR" sz="5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this</a:t>
            </a:r>
            <a:r>
              <a:rPr b="1" i="0" lang="ko-KR" sz="500" u="none" cap="none" strike="noStrike">
                <a:solidFill>
                  <a:srgbClr val="000000"/>
                </a:solidFill>
                <a:latin typeface="Consolas"/>
                <a:ea typeface="Consolas"/>
                <a:cs typeface="Consolas"/>
                <a:sym typeface="Consolas"/>
              </a:rPr>
              <a:t>.</a:t>
            </a:r>
            <a:r>
              <a:rPr b="1" i="0" lang="ko-KR" sz="500" u="none" cap="none" strike="noStrike">
                <a:solidFill>
                  <a:srgbClr val="0000C0"/>
                </a:solidFill>
                <a:latin typeface="Consolas"/>
                <a:ea typeface="Consolas"/>
                <a:cs typeface="Consolas"/>
                <a:sym typeface="Consolas"/>
              </a:rPr>
              <a:t>samsungTelevision</a:t>
            </a:r>
            <a:r>
              <a:rPr b="1" i="0" lang="ko-KR" sz="500" u="none" cap="none" strike="noStrike">
                <a:solidFill>
                  <a:srgbClr val="000000"/>
                </a:solidFill>
                <a:latin typeface="Consolas"/>
                <a:ea typeface="Consolas"/>
                <a:cs typeface="Consolas"/>
                <a:sym typeface="Consolas"/>
              </a:rPr>
              <a:t> = </a:t>
            </a:r>
            <a:r>
              <a:rPr b="1" i="0" lang="ko-KR" sz="500" u="none" cap="none" strike="noStrike">
                <a:solidFill>
                  <a:srgbClr val="6A3E3E"/>
                </a:solidFill>
                <a:latin typeface="Consolas"/>
                <a:ea typeface="Consolas"/>
                <a:cs typeface="Consolas"/>
                <a:sym typeface="Consolas"/>
              </a:rPr>
              <a:t>samsungTelevision</a:t>
            </a:r>
            <a:r>
              <a:rPr b="1"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"주입된 객체 실행"</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print();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500" u="none" cap="none" strike="noStrike">
                <a:solidFill>
                  <a:srgbClr val="7F0055"/>
                </a:solidFill>
                <a:latin typeface="Consolas"/>
                <a:ea typeface="Consolas"/>
                <a:cs typeface="Consolas"/>
                <a:sym typeface="Consolas"/>
              </a:rPr>
              <a:t>public</a:t>
            </a:r>
            <a:r>
              <a:rPr b="1" i="0" lang="ko-KR" sz="500" u="none" cap="none" strike="noStrike">
                <a:solidFill>
                  <a:srgbClr val="000000"/>
                </a:solidFill>
                <a:latin typeface="Consolas"/>
                <a:ea typeface="Consolas"/>
                <a:cs typeface="Consolas"/>
                <a:sym typeface="Consolas"/>
              </a:rPr>
              <a:t> </a:t>
            </a:r>
            <a:r>
              <a:rPr b="1" i="0" lang="ko-KR" sz="500" u="none" cap="none" strike="noStrike">
                <a:solidFill>
                  <a:srgbClr val="7F0055"/>
                </a:solidFill>
                <a:latin typeface="Consolas"/>
                <a:ea typeface="Consolas"/>
                <a:cs typeface="Consolas"/>
                <a:sym typeface="Consolas"/>
              </a:rPr>
              <a:t>void</a:t>
            </a:r>
            <a:r>
              <a:rPr b="1" i="0" lang="ko-KR" sz="500" u="none" cap="none" strike="noStrike">
                <a:solidFill>
                  <a:srgbClr val="000000"/>
                </a:solidFill>
                <a:latin typeface="Consolas"/>
                <a:ea typeface="Consolas"/>
                <a:cs typeface="Consolas"/>
                <a:sym typeface="Consolas"/>
              </a:rPr>
              <a:t> print() {</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2A00FF"/>
                </a:solidFill>
                <a:latin typeface="Consolas"/>
                <a:ea typeface="Consolas"/>
                <a:cs typeface="Consolas"/>
                <a:sym typeface="Consolas"/>
              </a:rPr>
              <a:t>"UseBean 프린트 실행"</a:t>
            </a:r>
            <a:r>
              <a:rPr b="1" i="1"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0000C0"/>
                </a:solidFill>
                <a:latin typeface="Consolas"/>
                <a:ea typeface="Consolas"/>
                <a:cs typeface="Consolas"/>
                <a:sym typeface="Consolas"/>
              </a:rPr>
              <a:t>samsungTelevision</a:t>
            </a:r>
            <a:r>
              <a:rPr b="1" i="1" lang="ko-KR" sz="500" u="none" cap="none" strike="noStrike">
                <a:solidFill>
                  <a:srgbClr val="000000"/>
                </a:solidFill>
                <a:latin typeface="Consolas"/>
                <a:ea typeface="Consolas"/>
                <a:cs typeface="Consolas"/>
                <a:sym typeface="Consolas"/>
              </a:rPr>
              <a:t>.powerOff());</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System.</a:t>
            </a:r>
            <a:r>
              <a:rPr b="1" i="1" lang="ko-KR" sz="500" u="none" cap="none" strike="noStrike">
                <a:solidFill>
                  <a:srgbClr val="0000C0"/>
                </a:solidFill>
                <a:latin typeface="Consolas"/>
                <a:ea typeface="Consolas"/>
                <a:cs typeface="Consolas"/>
                <a:sym typeface="Consolas"/>
              </a:rPr>
              <a:t>out</a:t>
            </a:r>
            <a:r>
              <a:rPr b="1" i="1" lang="ko-KR" sz="500" u="none" cap="none" strike="noStrike">
                <a:solidFill>
                  <a:srgbClr val="000000"/>
                </a:solidFill>
                <a:latin typeface="Consolas"/>
                <a:ea typeface="Consolas"/>
                <a:cs typeface="Consolas"/>
                <a:sym typeface="Consolas"/>
              </a:rPr>
              <a:t>.println(</a:t>
            </a:r>
            <a:r>
              <a:rPr b="1" i="1" lang="ko-KR" sz="500" u="none" cap="none" strike="noStrike">
                <a:solidFill>
                  <a:srgbClr val="0000C0"/>
                </a:solidFill>
                <a:latin typeface="Consolas"/>
                <a:ea typeface="Consolas"/>
                <a:cs typeface="Consolas"/>
                <a:sym typeface="Consolas"/>
              </a:rPr>
              <a:t>samsungTelevision</a:t>
            </a:r>
            <a:r>
              <a:rPr b="1" i="1" lang="ko-KR" sz="500" u="none" cap="none" strike="noStrike">
                <a:solidFill>
                  <a:srgbClr val="000000"/>
                </a:solidFill>
                <a:latin typeface="Consolas"/>
                <a:ea typeface="Consolas"/>
                <a:cs typeface="Consolas"/>
                <a:sym typeface="Consolas"/>
              </a:rPr>
              <a:t>.powerOn());</a:t>
            </a:r>
            <a:endParaRPr/>
          </a:p>
          <a:p>
            <a:pPr indent="0" lvl="0" marL="0" marR="0" rtl="0" algn="l">
              <a:lnSpc>
                <a:spcPct val="100000"/>
              </a:lnSpc>
              <a:spcBef>
                <a:spcPts val="0"/>
              </a:spcBef>
              <a:spcAft>
                <a:spcPts val="0"/>
              </a:spcAft>
              <a:buNone/>
            </a:pPr>
            <a:r>
              <a:t/>
            </a:r>
            <a:endParaRPr b="0" i="0" sz="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500" u="none" cap="none" strike="noStrike">
                <a:solidFill>
                  <a:srgbClr val="000000"/>
                </a:solidFill>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nvSpPr>
        <p:spPr>
          <a:xfrm>
            <a:off x="3800723" y="2043485"/>
            <a:ext cx="14494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Spring Boot 란?</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p:nvPr/>
        </p:nvSpPr>
        <p:spPr>
          <a:xfrm>
            <a:off x="1127125" y="1285105"/>
            <a:ext cx="5027185"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package</a:t>
            </a:r>
            <a:r>
              <a:rPr b="1" i="0" lang="ko-KR" sz="1000" u="none" cap="none" strike="noStrike">
                <a:solidFill>
                  <a:srgbClr val="000000"/>
                </a:solidFill>
                <a:latin typeface="Consolas"/>
                <a:ea typeface="Consolas"/>
                <a:cs typeface="Consolas"/>
                <a:sym typeface="Consolas"/>
              </a:rPr>
              <a:t> com.min.edu;</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import</a:t>
            </a:r>
            <a:r>
              <a:rPr b="1" i="0" lang="ko-KR" sz="1000" u="none" cap="none" strike="noStrike">
                <a:solidFill>
                  <a:srgbClr val="000000"/>
                </a:solidFill>
                <a:latin typeface="Consolas"/>
                <a:ea typeface="Consolas"/>
                <a:cs typeface="Consolas"/>
                <a:sym typeface="Consolas"/>
              </a:rPr>
              <a:t> org.springframework.beans.factory.annotation.Autowired;</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646464"/>
                </a:solidFill>
                <a:latin typeface="Consolas"/>
                <a:ea typeface="Consolas"/>
                <a:cs typeface="Consolas"/>
                <a:sym typeface="Consolas"/>
              </a:rPr>
              <a:t>@SpringBootApplication</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class</a:t>
            </a:r>
            <a:r>
              <a:rPr b="1" i="0" lang="ko-KR" sz="1000" u="none" cap="none" strike="noStrike">
                <a:solidFill>
                  <a:srgbClr val="000000"/>
                </a:solidFill>
                <a:latin typeface="Consolas"/>
                <a:ea typeface="Consolas"/>
                <a:cs typeface="Consolas"/>
                <a:sym typeface="Consolas"/>
              </a:rPr>
              <a:t> SpringBootBeanApplication </a:t>
            </a:r>
            <a:r>
              <a:rPr b="1" i="0" lang="ko-KR" sz="1000" u="none" cap="none" strike="noStrike">
                <a:solidFill>
                  <a:srgbClr val="7F0055"/>
                </a:solidFill>
                <a:latin typeface="Consolas"/>
                <a:ea typeface="Consolas"/>
                <a:cs typeface="Consolas"/>
                <a:sym typeface="Consolas"/>
              </a:rPr>
              <a:t>implements</a:t>
            </a:r>
            <a:r>
              <a:rPr b="1" i="0" lang="ko-KR" sz="1000" u="none" cap="none" strike="noStrike">
                <a:solidFill>
                  <a:srgbClr val="000000"/>
                </a:solidFill>
                <a:latin typeface="Consolas"/>
                <a:ea typeface="Consolas"/>
                <a:cs typeface="Consolas"/>
                <a:sym typeface="Consolas"/>
              </a:rPr>
              <a:t> CommandLineRunner{</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646464"/>
                </a:solidFill>
                <a:latin typeface="Consolas"/>
                <a:ea typeface="Consolas"/>
                <a:cs typeface="Consolas"/>
                <a:sym typeface="Consolas"/>
              </a:rPr>
              <a:t>@Autowired</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private</a:t>
            </a:r>
            <a:r>
              <a:rPr b="1" i="0" lang="ko-KR" sz="1000" u="none" cap="none" strike="noStrike">
                <a:solidFill>
                  <a:srgbClr val="000000"/>
                </a:solidFill>
                <a:latin typeface="Consolas"/>
                <a:ea typeface="Consolas"/>
                <a:cs typeface="Consolas"/>
                <a:sym typeface="Consolas"/>
              </a:rPr>
              <a:t> UseBean </a:t>
            </a:r>
            <a:r>
              <a:rPr b="1" i="0" lang="ko-KR" sz="1000" u="none" cap="none" strike="noStrike">
                <a:solidFill>
                  <a:srgbClr val="0000C0"/>
                </a:solidFill>
                <a:latin typeface="Consolas"/>
                <a:ea typeface="Consolas"/>
                <a:cs typeface="Consolas"/>
                <a:sym typeface="Consolas"/>
              </a:rPr>
              <a:t>useBean</a:t>
            </a:r>
            <a:r>
              <a:rPr b="1"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static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void</a:t>
            </a:r>
            <a:r>
              <a:rPr b="1" i="0" lang="ko-KR" sz="1000" u="none" cap="none" strike="noStrike">
                <a:solidFill>
                  <a:srgbClr val="000000"/>
                </a:solidFill>
                <a:latin typeface="Consolas"/>
                <a:ea typeface="Consolas"/>
                <a:cs typeface="Consolas"/>
                <a:sym typeface="Consolas"/>
              </a:rPr>
              <a:t> main(String[] </a:t>
            </a:r>
            <a:r>
              <a:rPr b="1" i="0" lang="ko-KR" sz="1000" u="none" cap="none" strike="noStrike">
                <a:solidFill>
                  <a:srgbClr val="6A3E3E"/>
                </a:solidFill>
                <a:latin typeface="Consolas"/>
                <a:ea typeface="Consolas"/>
                <a:cs typeface="Consolas"/>
                <a:sym typeface="Consolas"/>
              </a:rPr>
              <a:t>args</a:t>
            </a:r>
            <a:r>
              <a:rPr b="1" i="0" lang="ko-KR" sz="10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SpringApplication.</a:t>
            </a:r>
            <a:r>
              <a:rPr b="0" i="1" lang="ko-KR" sz="1000" u="none" cap="none" strike="noStrike">
                <a:solidFill>
                  <a:srgbClr val="000000"/>
                </a:solidFill>
                <a:latin typeface="Consolas"/>
                <a:ea typeface="Consolas"/>
                <a:cs typeface="Consolas"/>
                <a:sym typeface="Consolas"/>
              </a:rPr>
              <a:t>run(SpringBootBeanApplication.</a:t>
            </a:r>
            <a:r>
              <a:rPr b="1" i="1" lang="ko-KR" sz="1000" u="none" cap="none" strike="noStrike">
                <a:solidFill>
                  <a:srgbClr val="7F0055"/>
                </a:solidFill>
                <a:latin typeface="Consolas"/>
                <a:ea typeface="Consolas"/>
                <a:cs typeface="Consolas"/>
                <a:sym typeface="Consolas"/>
              </a:rPr>
              <a:t>class</a:t>
            </a:r>
            <a:r>
              <a:rPr b="1" i="1" lang="ko-KR" sz="1000" u="none" cap="none" strike="noStrike">
                <a:solidFill>
                  <a:srgbClr val="000000"/>
                </a:solidFill>
                <a:latin typeface="Consolas"/>
                <a:ea typeface="Consolas"/>
                <a:cs typeface="Consolas"/>
                <a:sym typeface="Consolas"/>
              </a:rPr>
              <a:t>, </a:t>
            </a:r>
            <a:r>
              <a:rPr b="1" i="1" lang="ko-KR" sz="1000" u="none" cap="none" strike="noStrike">
                <a:solidFill>
                  <a:srgbClr val="6A3E3E"/>
                </a:solidFill>
                <a:latin typeface="Consolas"/>
                <a:ea typeface="Consolas"/>
                <a:cs typeface="Consolas"/>
                <a:sym typeface="Consolas"/>
              </a:rPr>
              <a:t>args</a:t>
            </a:r>
            <a:r>
              <a:rPr b="1" i="1"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ko-KR" sz="1000" u="none" cap="none" strike="noStrike">
                <a:solidFill>
                  <a:srgbClr val="646464"/>
                </a:solidFill>
                <a:latin typeface="Consolas"/>
                <a:ea typeface="Consolas"/>
                <a:cs typeface="Consolas"/>
                <a:sym typeface="Consolas"/>
              </a:rPr>
              <a:t>@Override</a:t>
            </a:r>
            <a:endParaRPr/>
          </a:p>
          <a:p>
            <a:pPr indent="0" lvl="0" marL="0" marR="0" rtl="0" algn="l">
              <a:lnSpc>
                <a:spcPct val="100000"/>
              </a:lnSpc>
              <a:spcBef>
                <a:spcPts val="0"/>
              </a:spcBef>
              <a:spcAft>
                <a:spcPts val="0"/>
              </a:spcAft>
              <a:buNone/>
            </a:pPr>
            <a:r>
              <a:rPr b="1" i="0" lang="ko-KR" sz="1000" u="none" cap="none" strike="noStrike">
                <a:solidFill>
                  <a:srgbClr val="7F0055"/>
                </a:solidFill>
                <a:latin typeface="Consolas"/>
                <a:ea typeface="Consolas"/>
                <a:cs typeface="Consolas"/>
                <a:sym typeface="Consolas"/>
              </a:rPr>
              <a:t>public</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void</a:t>
            </a:r>
            <a:r>
              <a:rPr b="1" i="0" lang="ko-KR" sz="1000" u="none" cap="none" strike="noStrike">
                <a:solidFill>
                  <a:srgbClr val="000000"/>
                </a:solidFill>
                <a:latin typeface="Consolas"/>
                <a:ea typeface="Consolas"/>
                <a:cs typeface="Consolas"/>
                <a:sym typeface="Consolas"/>
              </a:rPr>
              <a:t> run(String... </a:t>
            </a:r>
            <a:r>
              <a:rPr b="1" i="0" lang="ko-KR" sz="1000" u="none" cap="none" strike="noStrike">
                <a:solidFill>
                  <a:srgbClr val="6A3E3E"/>
                </a:solidFill>
                <a:latin typeface="Consolas"/>
                <a:ea typeface="Consolas"/>
                <a:cs typeface="Consolas"/>
                <a:sym typeface="Consolas"/>
              </a:rPr>
              <a:t>args</a:t>
            </a:r>
            <a:r>
              <a:rPr b="1" i="0" lang="ko-KR" sz="1000" u="none" cap="none" strike="noStrike">
                <a:solidFill>
                  <a:srgbClr val="000000"/>
                </a:solidFill>
                <a:latin typeface="Consolas"/>
                <a:ea typeface="Consolas"/>
                <a:cs typeface="Consolas"/>
                <a:sym typeface="Consolas"/>
              </a:rPr>
              <a:t>) </a:t>
            </a:r>
            <a:r>
              <a:rPr b="1" i="0" lang="ko-KR" sz="1000" u="none" cap="none" strike="noStrike">
                <a:solidFill>
                  <a:srgbClr val="7F0055"/>
                </a:solidFill>
                <a:latin typeface="Consolas"/>
                <a:ea typeface="Consolas"/>
                <a:cs typeface="Consolas"/>
                <a:sym typeface="Consolas"/>
              </a:rPr>
              <a:t>throws</a:t>
            </a:r>
            <a:r>
              <a:rPr b="1" i="0" lang="ko-KR" sz="1000" u="none" cap="none" strike="noStrike">
                <a:solidFill>
                  <a:srgbClr val="000000"/>
                </a:solidFill>
                <a:latin typeface="Consolas"/>
                <a:ea typeface="Consolas"/>
                <a:cs typeface="Consolas"/>
                <a:sym typeface="Consolas"/>
              </a:rPr>
              <a:t> Exception {</a:t>
            </a:r>
            <a:endParaRPr/>
          </a:p>
          <a:p>
            <a:pPr indent="0" lvl="0" marL="0" marR="0" rtl="0" algn="l">
              <a:lnSpc>
                <a:spcPct val="100000"/>
              </a:lnSpc>
              <a:spcBef>
                <a:spcPts val="0"/>
              </a:spcBef>
              <a:spcAft>
                <a:spcPts val="0"/>
              </a:spcAft>
              <a:buNone/>
            </a:pPr>
            <a:r>
              <a:rPr b="0" i="0" lang="ko-KR" sz="1000" u="none" cap="none" strike="noStrike">
                <a:solidFill>
                  <a:srgbClr val="0000C0"/>
                </a:solidFill>
                <a:latin typeface="Consolas"/>
                <a:ea typeface="Consolas"/>
                <a:cs typeface="Consolas"/>
                <a:sym typeface="Consolas"/>
              </a:rPr>
              <a:t>useBean</a:t>
            </a:r>
            <a:r>
              <a:rPr b="0" i="0" lang="ko-KR" sz="1000" u="none" cap="none" strike="noStrike">
                <a:solidFill>
                  <a:srgbClr val="000000"/>
                </a:solidFill>
                <a:latin typeface="Consolas"/>
                <a:ea typeface="Consolas"/>
                <a:cs typeface="Consolas"/>
                <a:sym typeface="Consolas"/>
              </a:rPr>
              <a:t>.print();</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ko-KR"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p:txBody>
      </p:sp>
      <p:sp>
        <p:nvSpPr>
          <p:cNvPr id="388" name="Google Shape;388;p68"/>
          <p:cNvSpPr/>
          <p:nvPr/>
        </p:nvSpPr>
        <p:spPr>
          <a:xfrm>
            <a:off x="1127125" y="1052513"/>
            <a:ext cx="29017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chemeClr val="dk1"/>
                </a:solidFill>
                <a:latin typeface="Arial"/>
                <a:ea typeface="Arial"/>
                <a:cs typeface="Arial"/>
                <a:sym typeface="Arial"/>
              </a:rPr>
              <a:t>Spring Bean 실행(Autowired) -2</a:t>
            </a:r>
            <a:endParaRPr b="0" i="0" sz="1400" u="none" cap="none" strike="noStrike">
              <a:solidFill>
                <a:schemeClr val="dk1"/>
              </a:solidFill>
              <a:latin typeface="Arial"/>
              <a:ea typeface="Arial"/>
              <a:cs typeface="Arial"/>
              <a:sym typeface="Arial"/>
            </a:endParaRPr>
          </a:p>
        </p:txBody>
      </p:sp>
      <p:pic>
        <p:nvPicPr>
          <p:cNvPr id="389" name="Google Shape;389;p68"/>
          <p:cNvPicPr preferRelativeResize="0"/>
          <p:nvPr/>
        </p:nvPicPr>
        <p:blipFill rotWithShape="1">
          <a:blip r:embed="rId3">
            <a:alphaModFix/>
          </a:blip>
          <a:srcRect b="0" l="0" r="0" t="0"/>
          <a:stretch/>
        </p:blipFill>
        <p:spPr>
          <a:xfrm>
            <a:off x="1127125" y="4426040"/>
            <a:ext cx="5703045" cy="2431959"/>
          </a:xfrm>
          <a:prstGeom prst="rect">
            <a:avLst/>
          </a:prstGeom>
          <a:noFill/>
          <a:ln>
            <a:noFill/>
          </a:ln>
        </p:spPr>
      </p:pic>
      <p:sp>
        <p:nvSpPr>
          <p:cNvPr id="390" name="Google Shape;390;p68"/>
          <p:cNvSpPr/>
          <p:nvPr/>
        </p:nvSpPr>
        <p:spPr>
          <a:xfrm>
            <a:off x="1127125" y="6050017"/>
            <a:ext cx="2999602" cy="715618"/>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cxnSp>
        <p:nvCxnSpPr>
          <p:cNvPr id="395" name="Google Shape;395;p28"/>
          <p:cNvCxnSpPr/>
          <p:nvPr/>
        </p:nvCxnSpPr>
        <p:spPr>
          <a:xfrm>
            <a:off x="6084849" y="1170878"/>
            <a:ext cx="0" cy="5399932"/>
          </a:xfrm>
          <a:prstGeom prst="straightConnector1">
            <a:avLst/>
          </a:prstGeom>
          <a:noFill/>
          <a:ln cap="flat" cmpd="sng" w="22225">
            <a:solidFill>
              <a:schemeClr val="dk1"/>
            </a:solidFill>
            <a:prstDash val="dash"/>
            <a:round/>
            <a:headEnd len="sm" w="sm" type="none"/>
            <a:tailEnd len="sm" w="sm" type="none"/>
          </a:ln>
        </p:spPr>
      </p:cxnSp>
      <p:sp>
        <p:nvSpPr>
          <p:cNvPr id="396" name="Google Shape;396;p28"/>
          <p:cNvSpPr txBox="1"/>
          <p:nvPr/>
        </p:nvSpPr>
        <p:spPr>
          <a:xfrm>
            <a:off x="-14868" y="1906858"/>
            <a:ext cx="6110868"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xml </a:t>
            </a:r>
            <a:r>
              <a:rPr b="0" i="0" lang="ko-KR" sz="1400" u="none" cap="none" strike="noStrike">
                <a:solidFill>
                  <a:srgbClr val="7F007F"/>
                </a:solidFill>
                <a:latin typeface="Consolas"/>
                <a:ea typeface="Consolas"/>
                <a:cs typeface="Consolas"/>
                <a:sym typeface="Consolas"/>
              </a:rPr>
              <a:t>version</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"1.0" </a:t>
            </a:r>
            <a:r>
              <a:rPr b="0" i="1" lang="ko-KR" sz="1400" u="none" cap="none" strike="noStrike">
                <a:solidFill>
                  <a:srgbClr val="7F007F"/>
                </a:solidFill>
                <a:latin typeface="Consolas"/>
                <a:ea typeface="Consolas"/>
                <a:cs typeface="Consolas"/>
                <a:sym typeface="Consolas"/>
              </a:rPr>
              <a:t>encoding</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"UTF-8"</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beans </a:t>
            </a:r>
            <a:r>
              <a:rPr b="0" i="0" lang="ko-KR" sz="1400" u="none" cap="none" strike="noStrike">
                <a:solidFill>
                  <a:srgbClr val="7F007F"/>
                </a:solidFill>
                <a:latin typeface="Consolas"/>
                <a:ea typeface="Consolas"/>
                <a:cs typeface="Consolas"/>
                <a:sym typeface="Consolas"/>
              </a:rPr>
              <a:t>xmlns</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"http://www.springframework.org/schema/beans"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7F007F"/>
                </a:solidFill>
                <a:latin typeface="Consolas"/>
                <a:ea typeface="Consolas"/>
                <a:cs typeface="Consolas"/>
                <a:sym typeface="Consolas"/>
              </a:rPr>
              <a:t>xmlns:xsi</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"http://www.w3.org/2001/XMLSchema-instance"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7F007F"/>
                </a:solidFill>
                <a:latin typeface="Consolas"/>
                <a:ea typeface="Consolas"/>
                <a:cs typeface="Consolas"/>
                <a:sym typeface="Consolas"/>
              </a:rPr>
              <a:t>xmlns:context</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"http://www.springframework.org/schema/context"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7F007F"/>
                </a:solidFill>
                <a:latin typeface="Consolas"/>
                <a:ea typeface="Consolas"/>
                <a:cs typeface="Consolas"/>
                <a:sym typeface="Consolas"/>
              </a:rPr>
              <a:t>xsi:schemaLocation</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"http://www.springframework.org/schema/beans http://www.springframework.org/schema/beans/spring-beans.xsd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ko-KR" sz="1400" u="none" cap="none" strike="noStrike">
                <a:solidFill>
                  <a:srgbClr val="2A00FF"/>
                </a:solidFill>
                <a:latin typeface="Consolas"/>
                <a:ea typeface="Consolas"/>
                <a:cs typeface="Consolas"/>
                <a:sym typeface="Consolas"/>
              </a:rPr>
              <a:t>http://www.springframework.org/schema/context http://www.springframework.org/schema/context/spring-context-4.3.xsd"</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context:component-scan </a:t>
            </a:r>
            <a:r>
              <a:rPr b="0" i="0" lang="ko-KR" sz="1400" u="none" cap="none" strike="noStrike">
                <a:solidFill>
                  <a:srgbClr val="7F007F"/>
                </a:solidFill>
                <a:latin typeface="Consolas"/>
                <a:ea typeface="Consolas"/>
                <a:cs typeface="Consolas"/>
                <a:sym typeface="Consolas"/>
              </a:rPr>
              <a:t>base-package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"com.min.edu.anno04"</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beans</a:t>
            </a:r>
            <a:r>
              <a:rPr b="0" i="0"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397" name="Google Shape;397;p28"/>
          <p:cNvSpPr txBox="1"/>
          <p:nvPr/>
        </p:nvSpPr>
        <p:spPr>
          <a:xfrm>
            <a:off x="1338999" y="1463272"/>
            <a:ext cx="61220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Application.xml</a:t>
            </a:r>
            <a:endParaRPr b="0" i="0" sz="1400" u="none" cap="none" strike="noStrike">
              <a:solidFill>
                <a:srgbClr val="000000"/>
              </a:solidFill>
              <a:latin typeface="Arial"/>
              <a:ea typeface="Arial"/>
              <a:cs typeface="Arial"/>
              <a:sym typeface="Arial"/>
            </a:endParaRPr>
          </a:p>
        </p:txBody>
      </p:sp>
      <p:sp>
        <p:nvSpPr>
          <p:cNvPr id="398" name="Google Shape;398;p28"/>
          <p:cNvSpPr txBox="1"/>
          <p:nvPr/>
        </p:nvSpPr>
        <p:spPr>
          <a:xfrm>
            <a:off x="1231330" y="93879"/>
            <a:ext cx="107708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Bean Configuration 과 Annotation 방식</a:t>
            </a:r>
            <a:endParaRPr b="0" i="0" sz="1400" u="none" cap="none" strike="noStrike">
              <a:solidFill>
                <a:srgbClr val="000000"/>
              </a:solidFill>
              <a:latin typeface="Arial"/>
              <a:ea typeface="Arial"/>
              <a:cs typeface="Arial"/>
              <a:sym typeface="Arial"/>
            </a:endParaRPr>
          </a:p>
        </p:txBody>
      </p:sp>
      <p:sp>
        <p:nvSpPr>
          <p:cNvPr id="399" name="Google Shape;399;p28"/>
          <p:cNvSpPr txBox="1"/>
          <p:nvPr/>
        </p:nvSpPr>
        <p:spPr>
          <a:xfrm>
            <a:off x="6096000" y="1906858"/>
            <a:ext cx="6122018"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@ComponentScan</a:t>
            </a:r>
            <a:r>
              <a:rPr b="0" i="0" lang="ko-KR" sz="1400" u="none" cap="none" strike="noStrike">
                <a:solidFill>
                  <a:srgbClr val="000000"/>
                </a:solidFill>
                <a:latin typeface="Consolas"/>
                <a:ea typeface="Consolas"/>
                <a:cs typeface="Consolas"/>
                <a:sym typeface="Consolas"/>
              </a:rPr>
              <a:t>(basePackages = </a:t>
            </a:r>
            <a:r>
              <a:rPr b="0" i="0" lang="ko-KR" sz="1400" u="none" cap="none" strike="noStrike">
                <a:solidFill>
                  <a:srgbClr val="2A00FF"/>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com.min.edu.anno04</a:t>
            </a:r>
            <a:r>
              <a:rPr b="0" i="0" lang="ko-KR" sz="1400" u="none" cap="none" strike="noStrike">
                <a:solidFill>
                  <a:srgbClr val="2A00FF"/>
                </a:solidFill>
                <a:latin typeface="Consolas"/>
                <a:ea typeface="Consolas"/>
                <a:cs typeface="Consolas"/>
                <a:sym typeface="Consolas"/>
              </a:rPr>
              <a:t>"</a:t>
            </a: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3F7F5F"/>
                </a:solidFill>
                <a:latin typeface="Consolas"/>
                <a:ea typeface="Consolas"/>
                <a:cs typeface="Consolas"/>
                <a:sym typeface="Consolas"/>
              </a:rPr>
              <a:t>//@SpringBootApplication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 RemoteMain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static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void</a:t>
            </a:r>
            <a:r>
              <a:rPr b="1" i="0" lang="ko-KR" sz="1400" u="none" cap="none" strike="noStrike">
                <a:solidFill>
                  <a:srgbClr val="000000"/>
                </a:solidFill>
                <a:latin typeface="Consolas"/>
                <a:ea typeface="Consolas"/>
                <a:cs typeface="Consolas"/>
                <a:sym typeface="Consolas"/>
              </a:rPr>
              <a:t> main(String[] </a:t>
            </a:r>
            <a:r>
              <a:rPr b="1" i="0" lang="ko-KR" sz="1400" u="none" cap="none" strike="noStrike">
                <a:solidFill>
                  <a:srgbClr val="6A3E3E"/>
                </a:solidFill>
                <a:latin typeface="Consolas"/>
                <a:ea typeface="Consolas"/>
                <a:cs typeface="Consolas"/>
                <a:sym typeface="Consolas"/>
              </a:rPr>
              <a:t>args</a:t>
            </a:r>
            <a:r>
              <a:rPr b="1" i="0" lang="ko-KR"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ApplicationContext </a:t>
            </a:r>
            <a:r>
              <a:rPr b="0" i="0" lang="ko-KR" sz="1400" u="none" cap="none" strike="noStrike">
                <a:solidFill>
                  <a:srgbClr val="6A3E3E"/>
                </a:solidFill>
                <a:latin typeface="Consolas"/>
                <a:ea typeface="Consolas"/>
                <a:cs typeface="Consolas"/>
                <a:sym typeface="Consolas"/>
              </a:rPr>
              <a:t>bean</a:t>
            </a:r>
            <a:r>
              <a:rPr b="0" i="0" lang="ko-KR" sz="1400" u="none" cap="none" strike="noStrike">
                <a:solidFill>
                  <a:srgbClr val="000000"/>
                </a:solidFill>
                <a:latin typeface="Consolas"/>
                <a:ea typeface="Consolas"/>
                <a:cs typeface="Consolas"/>
                <a:sym typeface="Consolas"/>
              </a:rPr>
              <a:t> = </a:t>
            </a:r>
            <a:r>
              <a:rPr b="1" i="0" lang="ko-KR" sz="1400" u="none" cap="none" strike="noStrike">
                <a:solidFill>
                  <a:srgbClr val="7F0055"/>
                </a:solidFill>
                <a:latin typeface="Consolas"/>
                <a:ea typeface="Consolas"/>
                <a:cs typeface="Consolas"/>
                <a:sym typeface="Consolas"/>
              </a:rPr>
              <a:t>new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        </a:t>
            </a:r>
            <a:r>
              <a:rPr b="0" i="0" lang="ko-KR" sz="1400" u="none" cap="none" strike="noStrike">
                <a:solidFill>
                  <a:srgbClr val="000000"/>
                </a:solidFill>
                <a:latin typeface="Consolas"/>
                <a:ea typeface="Consolas"/>
                <a:cs typeface="Consolas"/>
                <a:sym typeface="Consolas"/>
              </a:rPr>
              <a:t>AnnotationConfigApplicationContext(RemoteMain.</a:t>
            </a:r>
            <a:r>
              <a:rPr b="0" i="0" lang="ko-KR" sz="1400" u="none" cap="none" strike="noStrike">
                <a:solidFill>
                  <a:srgbClr val="7F0055"/>
                </a:solidFill>
                <a:latin typeface="Consolas"/>
                <a:ea typeface="Consolas"/>
                <a:cs typeface="Consolas"/>
                <a:sym typeface="Consolas"/>
              </a:rPr>
              <a:t>class</a:t>
            </a: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Aircon </a:t>
            </a:r>
            <a:r>
              <a:rPr b="0" i="0" lang="ko-KR" sz="1400" u="none" cap="none" strike="noStrike">
                <a:solidFill>
                  <a:srgbClr val="6A3E3E"/>
                </a:solidFill>
                <a:latin typeface="Consolas"/>
                <a:ea typeface="Consolas"/>
                <a:cs typeface="Consolas"/>
                <a:sym typeface="Consolas"/>
              </a:rPr>
              <a:t>obj</a:t>
            </a:r>
            <a:r>
              <a:rPr b="0" i="0" lang="ko-KR" sz="1400" u="none" cap="none" strike="noStrike">
                <a:solidFill>
                  <a:srgbClr val="000000"/>
                </a:solidFill>
                <a:latin typeface="Consolas"/>
                <a:ea typeface="Consolas"/>
                <a:cs typeface="Consolas"/>
                <a:sym typeface="Consolas"/>
              </a:rPr>
              <a:t> = </a:t>
            </a:r>
            <a:r>
              <a:rPr b="0" i="0" lang="ko-KR" sz="1400" u="none" cap="none" strike="noStrike">
                <a:solidFill>
                  <a:srgbClr val="6A3E3E"/>
                </a:solidFill>
                <a:latin typeface="Consolas"/>
                <a:ea typeface="Consolas"/>
                <a:cs typeface="Consolas"/>
                <a:sym typeface="Consolas"/>
              </a:rPr>
              <a:t>bean</a:t>
            </a:r>
            <a:r>
              <a:rPr b="0" i="0" lang="ko-KR" sz="1400" u="none" cap="none" strike="noStrike">
                <a:solidFill>
                  <a:srgbClr val="000000"/>
                </a:solidFill>
                <a:latin typeface="Consolas"/>
                <a:ea typeface="Consolas"/>
                <a:cs typeface="Consolas"/>
                <a:sym typeface="Consolas"/>
              </a:rPr>
              <a:t>.getBean(</a:t>
            </a:r>
            <a:r>
              <a:rPr b="0" i="0" lang="ko-KR" sz="1400" u="none" cap="none" strike="noStrike">
                <a:solidFill>
                  <a:srgbClr val="2A00FF"/>
                </a:solidFill>
                <a:latin typeface="Consolas"/>
                <a:ea typeface="Consolas"/>
                <a:cs typeface="Consolas"/>
                <a:sym typeface="Consolas"/>
              </a:rPr>
              <a:t>"aircon"</a:t>
            </a:r>
            <a:r>
              <a:rPr b="0" i="0" lang="ko-KR" sz="1400" u="none" cap="none" strike="noStrike">
                <a:solidFill>
                  <a:srgbClr val="000000"/>
                </a:solidFill>
                <a:latin typeface="Consolas"/>
                <a:ea typeface="Consolas"/>
                <a:cs typeface="Consolas"/>
                <a:sym typeface="Consolas"/>
              </a:rPr>
              <a:t>,Aircon.</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A3E3E"/>
                </a:solidFill>
                <a:latin typeface="Consolas"/>
                <a:ea typeface="Consolas"/>
                <a:cs typeface="Consolas"/>
                <a:sym typeface="Consolas"/>
              </a:rPr>
              <a:t>obj</a:t>
            </a:r>
            <a:r>
              <a:rPr b="0" i="0" lang="ko-KR" sz="1400" u="none" cap="none" strike="noStrike">
                <a:solidFill>
                  <a:srgbClr val="000000"/>
                </a:solidFill>
                <a:latin typeface="Consolas"/>
                <a:ea typeface="Consolas"/>
                <a:cs typeface="Consolas"/>
                <a:sym typeface="Consolas"/>
              </a:rPr>
              <a:t>.turnOn();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A3E3E"/>
                </a:solidFill>
                <a:latin typeface="Consolas"/>
                <a:ea typeface="Consolas"/>
                <a:cs typeface="Consolas"/>
                <a:sym typeface="Consolas"/>
              </a:rPr>
              <a:t>obj</a:t>
            </a:r>
            <a:r>
              <a:rPr b="0" i="0" lang="ko-KR" sz="1400" u="none" cap="none" strike="noStrike">
                <a:solidFill>
                  <a:srgbClr val="000000"/>
                </a:solidFill>
                <a:latin typeface="Consolas"/>
                <a:ea typeface="Consolas"/>
                <a:cs typeface="Consolas"/>
                <a:sym typeface="Consolas"/>
              </a:rPr>
              <a:t>.turnOff();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00" name="Google Shape;400;p28"/>
          <p:cNvSpPr txBox="1"/>
          <p:nvPr/>
        </p:nvSpPr>
        <p:spPr>
          <a:xfrm>
            <a:off x="1650380" y="1123829"/>
            <a:ext cx="24032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(Bean Configuration)</a:t>
            </a:r>
            <a:endParaRPr b="0" i="0" sz="1400" u="none" cap="none" strike="noStrike">
              <a:solidFill>
                <a:srgbClr val="000000"/>
              </a:solidFill>
              <a:latin typeface="Arial"/>
              <a:ea typeface="Arial"/>
              <a:cs typeface="Arial"/>
              <a:sym typeface="Arial"/>
            </a:endParaRPr>
          </a:p>
        </p:txBody>
      </p:sp>
      <p:sp>
        <p:nvSpPr>
          <p:cNvPr id="401" name="Google Shape;401;p28"/>
          <p:cNvSpPr txBox="1"/>
          <p:nvPr/>
        </p:nvSpPr>
        <p:spPr>
          <a:xfrm>
            <a:off x="8567945" y="1123828"/>
            <a:ext cx="21451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Boot (Annotation)</a:t>
            </a:r>
            <a:endParaRPr b="0" i="0" sz="1400" u="none" cap="none" strike="noStrike">
              <a:solidFill>
                <a:srgbClr val="000000"/>
              </a:solidFill>
              <a:latin typeface="Arial"/>
              <a:ea typeface="Arial"/>
              <a:cs typeface="Arial"/>
              <a:sym typeface="Arial"/>
            </a:endParaRPr>
          </a:p>
        </p:txBody>
      </p:sp>
      <p:sp>
        <p:nvSpPr>
          <p:cNvPr id="402" name="Google Shape;402;p28"/>
          <p:cNvSpPr/>
          <p:nvPr/>
        </p:nvSpPr>
        <p:spPr>
          <a:xfrm>
            <a:off x="0" y="4505093"/>
            <a:ext cx="5965900" cy="27878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3" name="Google Shape;403;p28"/>
          <p:cNvSpPr/>
          <p:nvPr/>
        </p:nvSpPr>
        <p:spPr>
          <a:xfrm>
            <a:off x="6140603" y="1908581"/>
            <a:ext cx="5062652" cy="27878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4" name="Google Shape;404;p28"/>
          <p:cNvSpPr txBox="1"/>
          <p:nvPr/>
        </p:nvSpPr>
        <p:spPr>
          <a:xfrm>
            <a:off x="6157333" y="4889128"/>
            <a:ext cx="493917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별도의 xml 설정 없이 바로 사용 가능</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AnnotationConfigApplicationContext 사용 시 별도의</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context 설정 없이 Component-scan을 사용 할 수</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있다.</a:t>
            </a:r>
            <a:endParaRPr b="0" i="0" sz="1400" u="none" cap="none" strike="noStrike">
              <a:solidFill>
                <a:srgbClr val="000000"/>
              </a:solidFill>
              <a:latin typeface="Arial"/>
              <a:ea typeface="Arial"/>
              <a:cs typeface="Arial"/>
              <a:sym typeface="Arial"/>
            </a:endParaRPr>
          </a:p>
        </p:txBody>
      </p:sp>
      <p:sp>
        <p:nvSpPr>
          <p:cNvPr id="405" name="Google Shape;405;p28"/>
          <p:cNvSpPr/>
          <p:nvPr/>
        </p:nvSpPr>
        <p:spPr>
          <a:xfrm>
            <a:off x="57616" y="2569037"/>
            <a:ext cx="5965900" cy="27878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6" name="Google Shape;406;p28"/>
          <p:cNvSpPr txBox="1"/>
          <p:nvPr/>
        </p:nvSpPr>
        <p:spPr>
          <a:xfrm>
            <a:off x="8567945" y="1491818"/>
            <a:ext cx="166744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Anno04_Main.java</a:t>
            </a:r>
            <a:endParaRPr b="0" i="0" sz="1400" u="none" cap="none" strike="noStrike">
              <a:solidFill>
                <a:srgbClr val="000000"/>
              </a:solidFill>
              <a:latin typeface="Arial"/>
              <a:ea typeface="Arial"/>
              <a:cs typeface="Arial"/>
              <a:sym typeface="Arial"/>
            </a:endParaRPr>
          </a:p>
        </p:txBody>
      </p:sp>
      <p:sp>
        <p:nvSpPr>
          <p:cNvPr id="407" name="Google Shape;407;p28"/>
          <p:cNvSpPr/>
          <p:nvPr/>
        </p:nvSpPr>
        <p:spPr>
          <a:xfrm>
            <a:off x="6084845" y="3429459"/>
            <a:ext cx="5285700" cy="278700"/>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nvSpPr>
        <p:spPr>
          <a:xfrm>
            <a:off x="1231330" y="93879"/>
            <a:ext cx="107708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Bean Configuration 과 Annotation 방식</a:t>
            </a:r>
            <a:endParaRPr b="0" i="0" sz="1400" u="none" cap="none" strike="noStrike">
              <a:solidFill>
                <a:srgbClr val="000000"/>
              </a:solidFill>
              <a:latin typeface="Arial"/>
              <a:ea typeface="Arial"/>
              <a:cs typeface="Arial"/>
              <a:sym typeface="Arial"/>
            </a:endParaRPr>
          </a:p>
        </p:txBody>
      </p:sp>
      <p:sp>
        <p:nvSpPr>
          <p:cNvPr id="413" name="Google Shape;413;p29"/>
          <p:cNvSpPr txBox="1"/>
          <p:nvPr/>
        </p:nvSpPr>
        <p:spPr>
          <a:xfrm>
            <a:off x="1231330" y="1262317"/>
            <a:ext cx="61108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AnnotationConfigApplicationContext(RemoteMain.</a:t>
            </a:r>
            <a:r>
              <a:rPr b="0" i="0" lang="ko-KR" sz="1400" u="none" cap="none" strike="noStrike">
                <a:solidFill>
                  <a:srgbClr val="7F0055"/>
                </a:solidFill>
                <a:latin typeface="Consolas"/>
                <a:ea typeface="Consolas"/>
                <a:cs typeface="Consolas"/>
                <a:sym typeface="Consolas"/>
              </a:rPr>
              <a:t>class</a:t>
            </a: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4" name="Google Shape;414;p29"/>
          <p:cNvSpPr txBox="1"/>
          <p:nvPr/>
        </p:nvSpPr>
        <p:spPr>
          <a:xfrm>
            <a:off x="6494115" y="1262316"/>
            <a:ext cx="18998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클래스를 따라가보면</a:t>
            </a:r>
            <a:endParaRPr b="0" i="0" sz="1400" u="none" cap="none" strike="noStrike">
              <a:solidFill>
                <a:srgbClr val="000000"/>
              </a:solidFill>
              <a:latin typeface="Arial"/>
              <a:ea typeface="Arial"/>
              <a:cs typeface="Arial"/>
              <a:sym typeface="Arial"/>
            </a:endParaRPr>
          </a:p>
        </p:txBody>
      </p:sp>
      <p:pic>
        <p:nvPicPr>
          <p:cNvPr id="415" name="Google Shape;415;p29"/>
          <p:cNvPicPr preferRelativeResize="0"/>
          <p:nvPr/>
        </p:nvPicPr>
        <p:blipFill rotWithShape="1">
          <a:blip r:embed="rId3">
            <a:alphaModFix/>
          </a:blip>
          <a:srcRect b="0" l="0" r="0" t="0"/>
          <a:stretch/>
        </p:blipFill>
        <p:spPr>
          <a:xfrm>
            <a:off x="1066088" y="1907533"/>
            <a:ext cx="11125912" cy="1634004"/>
          </a:xfrm>
          <a:prstGeom prst="rect">
            <a:avLst/>
          </a:prstGeom>
          <a:noFill/>
          <a:ln>
            <a:noFill/>
          </a:ln>
        </p:spPr>
      </p:pic>
      <p:sp>
        <p:nvSpPr>
          <p:cNvPr id="416" name="Google Shape;416;p29"/>
          <p:cNvSpPr txBox="1"/>
          <p:nvPr/>
        </p:nvSpPr>
        <p:spPr>
          <a:xfrm>
            <a:off x="1066088" y="3725087"/>
            <a:ext cx="1046953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이러한 메소드가 나오는데 start() 부분에 context가 정의 된 것을 볼 수 있으며 실행시 로그를 찍어보면 아래와 같이 context 에 관한</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로그가 찍히는 것을 볼 수 있다.</a:t>
            </a:r>
            <a:endParaRPr b="0" i="0" sz="1400" u="none" cap="none" strike="noStrike">
              <a:solidFill>
                <a:srgbClr val="000000"/>
              </a:solidFill>
              <a:latin typeface="Arial"/>
              <a:ea typeface="Arial"/>
              <a:cs typeface="Arial"/>
              <a:sym typeface="Arial"/>
            </a:endParaRPr>
          </a:p>
        </p:txBody>
      </p:sp>
      <p:sp>
        <p:nvSpPr>
          <p:cNvPr id="417" name="Google Shape;417;p29"/>
          <p:cNvSpPr txBox="1"/>
          <p:nvPr/>
        </p:nvSpPr>
        <p:spPr>
          <a:xfrm>
            <a:off x="191623" y="4431857"/>
            <a:ext cx="1180875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21:31:14.464 [main] DEBUG org.springframework.beans.factory.support.DefaultListableBeanFactory - Creating shared instance of singleton bean </a:t>
            </a:r>
            <a:r>
              <a:rPr b="0" i="0" lang="ko-KR" sz="1200" u="none" cap="none" strike="noStrike">
                <a:solidFill>
                  <a:srgbClr val="FF0000"/>
                </a:solidFill>
                <a:latin typeface="Consolas"/>
                <a:ea typeface="Consolas"/>
                <a:cs typeface="Consolas"/>
                <a:sym typeface="Consolas"/>
              </a:rPr>
              <a:t>'org.springframework.context.event.internalEventListenerProcessor</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21:31:14.466 [main] DEBUG org.springframework.beans.factory.support.DefaultListableBeanFactory - Creating shared instance of singleton bean </a:t>
            </a:r>
            <a:r>
              <a:rPr b="0" i="0" lang="ko-KR" sz="1200" u="none" cap="none" strike="noStrike">
                <a:solidFill>
                  <a:srgbClr val="FF0000"/>
                </a:solidFill>
                <a:latin typeface="Consolas"/>
                <a:ea typeface="Consolas"/>
                <a:cs typeface="Consolas"/>
                <a:sym typeface="Consolas"/>
              </a:rPr>
              <a:t>'org.springframework.context.event.internalEventListenerFactory</a:t>
            </a:r>
            <a:r>
              <a:rPr b="0" i="0" lang="ko-KR" sz="1200" u="none" cap="none" strike="noStrike">
                <a:solidFill>
                  <a:srgbClr val="000000"/>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0"/>
          <p:cNvSpPr txBox="1"/>
          <p:nvPr/>
        </p:nvSpPr>
        <p:spPr>
          <a:xfrm>
            <a:off x="1231330" y="93879"/>
            <a:ext cx="107708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Bean Configuration 과 Annotation 방식</a:t>
            </a:r>
            <a:endParaRPr b="0" i="0" sz="1400" u="none" cap="none" strike="noStrike">
              <a:solidFill>
                <a:srgbClr val="000000"/>
              </a:solidFill>
              <a:latin typeface="Arial"/>
              <a:ea typeface="Arial"/>
              <a:cs typeface="Arial"/>
              <a:sym typeface="Arial"/>
            </a:endParaRPr>
          </a:p>
        </p:txBody>
      </p:sp>
      <p:sp>
        <p:nvSpPr>
          <p:cNvPr id="423" name="Google Shape;423;p30"/>
          <p:cNvSpPr txBox="1"/>
          <p:nvPr/>
        </p:nvSpPr>
        <p:spPr>
          <a:xfrm>
            <a:off x="128542" y="2118269"/>
            <a:ext cx="6110868"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 </a:t>
            </a:r>
            <a:r>
              <a:rPr b="0" i="0" lang="ko-KR" sz="1400" u="none" cap="none" strike="noStrike">
                <a:solidFill>
                  <a:srgbClr val="7F007F"/>
                </a:solidFill>
                <a:latin typeface="Consolas"/>
                <a:ea typeface="Consolas"/>
                <a:cs typeface="Consolas"/>
                <a:sym typeface="Consolas"/>
              </a:rPr>
              <a:t>id</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"stu01" </a:t>
            </a:r>
            <a:r>
              <a:rPr b="0" i="1" lang="ko-KR" sz="1400" u="none" cap="none" strike="noStrike">
                <a:solidFill>
                  <a:srgbClr val="7F007F"/>
                </a:solidFill>
                <a:latin typeface="Consolas"/>
                <a:ea typeface="Consolas"/>
                <a:cs typeface="Consolas"/>
                <a:sym typeface="Consolas"/>
              </a:rPr>
              <a:t>class</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"com.min.edu.anno05.Student"</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"name"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"홍길동"</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"addr"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"탐라국"</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"age"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"200"</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a:t>
            </a:r>
            <a:r>
              <a:rPr b="0" i="0"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 </a:t>
            </a:r>
            <a:r>
              <a:rPr b="0" i="0" lang="ko-KR" sz="1400" u="none" cap="none" strike="noStrike">
                <a:solidFill>
                  <a:srgbClr val="7F007F"/>
                </a:solidFill>
                <a:latin typeface="Consolas"/>
                <a:ea typeface="Consolas"/>
                <a:cs typeface="Consolas"/>
                <a:sym typeface="Consolas"/>
              </a:rPr>
              <a:t>id</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"stu02" </a:t>
            </a:r>
            <a:r>
              <a:rPr b="0" i="1" lang="ko-KR" sz="1400" u="none" cap="none" strike="noStrike">
                <a:solidFill>
                  <a:srgbClr val="7F007F"/>
                </a:solidFill>
                <a:latin typeface="Consolas"/>
                <a:ea typeface="Consolas"/>
                <a:cs typeface="Consolas"/>
                <a:sym typeface="Consolas"/>
              </a:rPr>
              <a:t>class</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"com.min.edu.anno05.Student"</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"name"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"또치"</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"addr"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"성북구"</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"age"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"41"</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a:t>
            </a:r>
            <a:r>
              <a:rPr b="0" i="0"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 </a:t>
            </a:r>
            <a:r>
              <a:rPr b="0" i="0" lang="ko-KR" sz="1400" u="none" cap="none" strike="noStrike">
                <a:solidFill>
                  <a:srgbClr val="7F007F"/>
                </a:solidFill>
                <a:latin typeface="Consolas"/>
                <a:ea typeface="Consolas"/>
                <a:cs typeface="Consolas"/>
                <a:sym typeface="Consolas"/>
              </a:rPr>
              <a:t>id</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"school" </a:t>
            </a:r>
            <a:r>
              <a:rPr b="0" i="1" lang="ko-KR" sz="1400" u="none" cap="none" strike="noStrike">
                <a:solidFill>
                  <a:srgbClr val="7F007F"/>
                </a:solidFill>
                <a:latin typeface="Consolas"/>
                <a:ea typeface="Consolas"/>
                <a:cs typeface="Consolas"/>
                <a:sym typeface="Consolas"/>
              </a:rPr>
              <a:t>class</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"com.min.edu.anno05.School"</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property </a:t>
            </a:r>
            <a:r>
              <a:rPr b="0" i="0" lang="ko-KR" sz="1400" u="none" cap="none" strike="noStrike">
                <a:solidFill>
                  <a:srgbClr val="7F007F"/>
                </a:solidFill>
                <a:latin typeface="Consolas"/>
                <a:ea typeface="Consolas"/>
                <a:cs typeface="Consolas"/>
                <a:sym typeface="Consolas"/>
              </a:rPr>
              <a:t>name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"grade" </a:t>
            </a:r>
            <a:r>
              <a:rPr b="0" i="1" lang="ko-KR" sz="1400" u="none" cap="none" strike="noStrike">
                <a:solidFill>
                  <a:srgbClr val="7F007F"/>
                </a:solidFill>
                <a:latin typeface="Consolas"/>
                <a:ea typeface="Consolas"/>
                <a:cs typeface="Consolas"/>
                <a:sym typeface="Consolas"/>
              </a:rPr>
              <a:t>value</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"1"</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a:t>
            </a:r>
            <a:r>
              <a:rPr b="0" i="0"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cxnSp>
        <p:nvCxnSpPr>
          <p:cNvPr id="424" name="Google Shape;424;p30"/>
          <p:cNvCxnSpPr/>
          <p:nvPr/>
        </p:nvCxnSpPr>
        <p:spPr>
          <a:xfrm>
            <a:off x="6084849" y="1679944"/>
            <a:ext cx="0" cy="4890866"/>
          </a:xfrm>
          <a:prstGeom prst="straightConnector1">
            <a:avLst/>
          </a:prstGeom>
          <a:noFill/>
          <a:ln cap="flat" cmpd="sng" w="22225">
            <a:solidFill>
              <a:schemeClr val="dk1"/>
            </a:solidFill>
            <a:prstDash val="dash"/>
            <a:round/>
            <a:headEnd len="sm" w="sm" type="none"/>
            <a:tailEnd len="sm" w="sm" type="none"/>
          </a:ln>
        </p:spPr>
      </p:cxnSp>
      <p:sp>
        <p:nvSpPr>
          <p:cNvPr id="425" name="Google Shape;425;p30"/>
          <p:cNvSpPr/>
          <p:nvPr/>
        </p:nvSpPr>
        <p:spPr>
          <a:xfrm>
            <a:off x="5648092" y="3507057"/>
            <a:ext cx="895815" cy="273205"/>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6" name="Google Shape;426;p30"/>
          <p:cNvSpPr txBox="1"/>
          <p:nvPr/>
        </p:nvSpPr>
        <p:spPr>
          <a:xfrm>
            <a:off x="7210867" y="1364803"/>
            <a:ext cx="2714100" cy="54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46464"/>
                </a:solidFill>
                <a:latin typeface="Consolas"/>
                <a:ea typeface="Consolas"/>
                <a:cs typeface="Consolas"/>
                <a:sym typeface="Consolas"/>
              </a:rPr>
              <a:t>@ComponentScan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46464"/>
                </a:solidFill>
                <a:latin typeface="Consolas"/>
                <a:ea typeface="Consolas"/>
                <a:cs typeface="Consolas"/>
                <a:sym typeface="Consolas"/>
              </a:rPr>
              <a:t>@Configuration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public</a:t>
            </a:r>
            <a:r>
              <a:rPr b="1" i="0" lang="ko-KR" sz="1200" u="none" cap="none" strike="noStrike">
                <a:solidFill>
                  <a:srgbClr val="000000"/>
                </a:solidFill>
                <a:latin typeface="Consolas"/>
                <a:ea typeface="Consolas"/>
                <a:cs typeface="Consolas"/>
                <a:sym typeface="Consolas"/>
              </a:rPr>
              <a:t> </a:t>
            </a:r>
            <a:r>
              <a:rPr b="1" i="0" lang="ko-KR" sz="1200" u="none" cap="none" strike="noStrike">
                <a:solidFill>
                  <a:srgbClr val="7F0055"/>
                </a:solidFill>
                <a:latin typeface="Consolas"/>
                <a:ea typeface="Consolas"/>
                <a:cs typeface="Consolas"/>
                <a:sym typeface="Consolas"/>
              </a:rPr>
              <a:t>class</a:t>
            </a:r>
            <a:r>
              <a:rPr b="1" i="0" lang="ko-KR" sz="1200" u="none" cap="none" strike="noStrike">
                <a:solidFill>
                  <a:srgbClr val="000000"/>
                </a:solidFill>
                <a:latin typeface="Consolas"/>
                <a:ea typeface="Consolas"/>
                <a:cs typeface="Consolas"/>
                <a:sym typeface="Consolas"/>
              </a:rPr>
              <a:t> Config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46464"/>
                </a:solidFill>
                <a:latin typeface="Consolas"/>
                <a:ea typeface="Consolas"/>
                <a:cs typeface="Consolas"/>
                <a:sym typeface="Consolas"/>
              </a:rPr>
              <a:t> @Bean</a:t>
            </a:r>
            <a:r>
              <a:rPr b="0" i="0" lang="ko-KR" sz="1200" u="none" cap="none" strike="noStrike">
                <a:solidFill>
                  <a:srgbClr val="000000"/>
                </a:solidFill>
                <a:latin typeface="Consolas"/>
                <a:ea typeface="Consolas"/>
                <a:cs typeface="Consolas"/>
                <a:sym typeface="Consolas"/>
              </a:rPr>
              <a:t>(name = </a:t>
            </a:r>
            <a:r>
              <a:rPr b="0" i="0" lang="ko-KR" sz="1200" u="none" cap="none" strike="noStrike">
                <a:solidFill>
                  <a:srgbClr val="2A00FF"/>
                </a:solidFill>
                <a:latin typeface="Consolas"/>
                <a:ea typeface="Consolas"/>
                <a:cs typeface="Consolas"/>
                <a:sym typeface="Consolas"/>
              </a:rPr>
              <a:t>"stu01"</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 public</a:t>
            </a:r>
            <a:r>
              <a:rPr b="1" i="0" lang="ko-KR" sz="1200" u="none" cap="none" strike="noStrike">
                <a:solidFill>
                  <a:srgbClr val="000000"/>
                </a:solidFill>
                <a:latin typeface="Consolas"/>
                <a:ea typeface="Consolas"/>
                <a:cs typeface="Consolas"/>
                <a:sym typeface="Consolas"/>
              </a:rPr>
              <a:t> Student student01()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  Student </a:t>
            </a:r>
            <a:r>
              <a:rPr b="0" i="0" lang="ko-KR" sz="1200" u="none" cap="none" strike="noStrike">
                <a:solidFill>
                  <a:srgbClr val="6A3E3E"/>
                </a:solidFill>
                <a:latin typeface="Consolas"/>
                <a:ea typeface="Consolas"/>
                <a:cs typeface="Consolas"/>
                <a:sym typeface="Consolas"/>
              </a:rPr>
              <a:t>stu</a:t>
            </a:r>
            <a:r>
              <a:rPr b="0" i="0" lang="ko-KR" sz="1200" u="none" cap="none" strike="noStrike">
                <a:solidFill>
                  <a:srgbClr val="000000"/>
                </a:solidFill>
                <a:latin typeface="Consolas"/>
                <a:ea typeface="Consolas"/>
                <a:cs typeface="Consolas"/>
                <a:sym typeface="Consolas"/>
              </a:rPr>
              <a:t> = </a:t>
            </a:r>
            <a:r>
              <a:rPr b="1" i="0" lang="ko-KR" sz="1200" u="none" cap="none" strike="noStrike">
                <a:solidFill>
                  <a:srgbClr val="7F0055"/>
                </a:solidFill>
                <a:latin typeface="Consolas"/>
                <a:ea typeface="Consolas"/>
                <a:cs typeface="Consolas"/>
                <a:sym typeface="Consolas"/>
              </a:rPr>
              <a:t>new</a:t>
            </a:r>
            <a:r>
              <a:rPr b="1" i="0" lang="ko-KR" sz="1200" u="none" cap="none" strike="noStrike">
                <a:solidFill>
                  <a:srgbClr val="000000"/>
                </a:solidFill>
                <a:latin typeface="Consolas"/>
                <a:ea typeface="Consolas"/>
                <a:cs typeface="Consolas"/>
                <a:sym typeface="Consolas"/>
              </a:rPr>
              <a:t> Student();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stu</a:t>
            </a:r>
            <a:r>
              <a:rPr b="0" i="0" lang="ko-KR" sz="1200" u="none" cap="none" strike="noStrike">
                <a:solidFill>
                  <a:srgbClr val="000000"/>
                </a:solidFill>
                <a:latin typeface="Consolas"/>
                <a:ea typeface="Consolas"/>
                <a:cs typeface="Consolas"/>
                <a:sym typeface="Consolas"/>
              </a:rPr>
              <a:t>.setName(</a:t>
            </a:r>
            <a:r>
              <a:rPr b="0" i="0" lang="ko-KR" sz="1200" u="none" cap="none" strike="noStrike">
                <a:solidFill>
                  <a:srgbClr val="2A00FF"/>
                </a:solidFill>
                <a:latin typeface="Consolas"/>
                <a:ea typeface="Consolas"/>
                <a:cs typeface="Consolas"/>
                <a:sym typeface="Consolas"/>
              </a:rPr>
              <a:t>"홍길동"</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stu</a:t>
            </a:r>
            <a:r>
              <a:rPr b="0" i="0" lang="ko-KR" sz="1200" u="none" cap="none" strike="noStrike">
                <a:solidFill>
                  <a:srgbClr val="000000"/>
                </a:solidFill>
                <a:latin typeface="Consolas"/>
                <a:ea typeface="Consolas"/>
                <a:cs typeface="Consolas"/>
                <a:sym typeface="Consolas"/>
              </a:rPr>
              <a:t>.setAddr(</a:t>
            </a:r>
            <a:r>
              <a:rPr b="0" i="0" lang="ko-KR" sz="1200" u="none" cap="none" strike="noStrike">
                <a:solidFill>
                  <a:srgbClr val="2A00FF"/>
                </a:solidFill>
                <a:latin typeface="Consolas"/>
                <a:ea typeface="Consolas"/>
                <a:cs typeface="Consolas"/>
                <a:sym typeface="Consolas"/>
              </a:rPr>
              <a:t>"탐라국"</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stu</a:t>
            </a:r>
            <a:r>
              <a:rPr b="0" i="0" lang="ko-KR" sz="1200" u="none" cap="none" strike="noStrike">
                <a:solidFill>
                  <a:srgbClr val="000000"/>
                </a:solidFill>
                <a:latin typeface="Consolas"/>
                <a:ea typeface="Consolas"/>
                <a:cs typeface="Consolas"/>
                <a:sym typeface="Consolas"/>
              </a:rPr>
              <a:t>.setAge(</a:t>
            </a:r>
            <a:r>
              <a:rPr b="0" i="0" lang="ko-KR" sz="1200" u="none" cap="none" strike="noStrike">
                <a:solidFill>
                  <a:srgbClr val="2A00FF"/>
                </a:solidFill>
                <a:latin typeface="Consolas"/>
                <a:ea typeface="Consolas"/>
                <a:cs typeface="Consolas"/>
                <a:sym typeface="Consolas"/>
              </a:rPr>
              <a:t>"200"</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  return</a:t>
            </a:r>
            <a:r>
              <a:rPr b="1" i="0" lang="ko-KR" sz="1200" u="none" cap="none" strike="noStrike">
                <a:solidFill>
                  <a:srgbClr val="000000"/>
                </a:solidFill>
                <a:latin typeface="Consolas"/>
                <a:ea typeface="Consolas"/>
                <a:cs typeface="Consolas"/>
                <a:sym typeface="Consolas"/>
              </a:rPr>
              <a:t> </a:t>
            </a:r>
            <a:r>
              <a:rPr b="1" i="0" lang="ko-KR" sz="1200" u="none" cap="none" strike="noStrike">
                <a:solidFill>
                  <a:srgbClr val="6A3E3E"/>
                </a:solidFill>
                <a:latin typeface="Consolas"/>
                <a:ea typeface="Consolas"/>
                <a:cs typeface="Consolas"/>
                <a:sym typeface="Consolas"/>
              </a:rPr>
              <a:t>stu</a:t>
            </a:r>
            <a:r>
              <a:rPr b="1"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46464"/>
                </a:solidFill>
                <a:latin typeface="Consolas"/>
                <a:ea typeface="Consolas"/>
                <a:cs typeface="Consolas"/>
                <a:sym typeface="Consolas"/>
              </a:rPr>
              <a:t> @Bean</a:t>
            </a:r>
            <a:r>
              <a:rPr b="0" i="0" lang="ko-KR" sz="1200" u="none" cap="none" strike="noStrike">
                <a:solidFill>
                  <a:srgbClr val="000000"/>
                </a:solidFill>
                <a:latin typeface="Consolas"/>
                <a:ea typeface="Consolas"/>
                <a:cs typeface="Consolas"/>
                <a:sym typeface="Consolas"/>
              </a:rPr>
              <a:t>(name = </a:t>
            </a:r>
            <a:r>
              <a:rPr b="0" i="0" lang="ko-KR" sz="1200" u="none" cap="none" strike="noStrike">
                <a:solidFill>
                  <a:srgbClr val="2A00FF"/>
                </a:solidFill>
                <a:latin typeface="Consolas"/>
                <a:ea typeface="Consolas"/>
                <a:cs typeface="Consolas"/>
                <a:sym typeface="Consolas"/>
              </a:rPr>
              <a:t>"stu02"</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 public</a:t>
            </a:r>
            <a:r>
              <a:rPr b="1" i="0" lang="ko-KR" sz="1200" u="none" cap="none" strike="noStrike">
                <a:solidFill>
                  <a:srgbClr val="000000"/>
                </a:solidFill>
                <a:latin typeface="Consolas"/>
                <a:ea typeface="Consolas"/>
                <a:cs typeface="Consolas"/>
                <a:sym typeface="Consolas"/>
              </a:rPr>
              <a:t> Student student02()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  Student </a:t>
            </a:r>
            <a:r>
              <a:rPr b="0" i="0" lang="ko-KR" sz="1200" u="none" cap="none" strike="noStrike">
                <a:solidFill>
                  <a:srgbClr val="6A3E3E"/>
                </a:solidFill>
                <a:latin typeface="Consolas"/>
                <a:ea typeface="Consolas"/>
                <a:cs typeface="Consolas"/>
                <a:sym typeface="Consolas"/>
              </a:rPr>
              <a:t>stu</a:t>
            </a:r>
            <a:r>
              <a:rPr b="0" i="0" lang="ko-KR" sz="1200" u="none" cap="none" strike="noStrike">
                <a:solidFill>
                  <a:srgbClr val="000000"/>
                </a:solidFill>
                <a:latin typeface="Consolas"/>
                <a:ea typeface="Consolas"/>
                <a:cs typeface="Consolas"/>
                <a:sym typeface="Consolas"/>
              </a:rPr>
              <a:t> = </a:t>
            </a:r>
            <a:r>
              <a:rPr b="1" i="0" lang="ko-KR" sz="1200" u="none" cap="none" strike="noStrike">
                <a:solidFill>
                  <a:srgbClr val="7F0055"/>
                </a:solidFill>
                <a:latin typeface="Consolas"/>
                <a:ea typeface="Consolas"/>
                <a:cs typeface="Consolas"/>
                <a:sym typeface="Consolas"/>
              </a:rPr>
              <a:t>new</a:t>
            </a:r>
            <a:r>
              <a:rPr b="1" i="0" lang="ko-KR" sz="1200" u="none" cap="none" strike="noStrike">
                <a:solidFill>
                  <a:srgbClr val="000000"/>
                </a:solidFill>
                <a:latin typeface="Consolas"/>
                <a:ea typeface="Consolas"/>
                <a:cs typeface="Consolas"/>
                <a:sym typeface="Consolas"/>
              </a:rPr>
              <a:t> Student();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stu</a:t>
            </a:r>
            <a:r>
              <a:rPr b="0" i="0" lang="ko-KR" sz="1200" u="none" cap="none" strike="noStrike">
                <a:solidFill>
                  <a:srgbClr val="000000"/>
                </a:solidFill>
                <a:latin typeface="Consolas"/>
                <a:ea typeface="Consolas"/>
                <a:cs typeface="Consolas"/>
                <a:sym typeface="Consolas"/>
              </a:rPr>
              <a:t>.setName(</a:t>
            </a:r>
            <a:r>
              <a:rPr b="0" i="0" lang="ko-KR" sz="1200" u="none" cap="none" strike="noStrike">
                <a:solidFill>
                  <a:srgbClr val="2A00FF"/>
                </a:solidFill>
                <a:latin typeface="Consolas"/>
                <a:ea typeface="Consolas"/>
                <a:cs typeface="Consolas"/>
                <a:sym typeface="Consolas"/>
              </a:rPr>
              <a:t>"또치"</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stu</a:t>
            </a:r>
            <a:r>
              <a:rPr b="0" i="0" lang="ko-KR" sz="1200" u="none" cap="none" strike="noStrike">
                <a:solidFill>
                  <a:srgbClr val="000000"/>
                </a:solidFill>
                <a:latin typeface="Consolas"/>
                <a:ea typeface="Consolas"/>
                <a:cs typeface="Consolas"/>
                <a:sym typeface="Consolas"/>
              </a:rPr>
              <a:t>.setAddr(</a:t>
            </a:r>
            <a:r>
              <a:rPr b="0" i="0" lang="ko-KR" sz="1200" u="none" cap="none" strike="noStrike">
                <a:solidFill>
                  <a:srgbClr val="2A00FF"/>
                </a:solidFill>
                <a:latin typeface="Consolas"/>
                <a:ea typeface="Consolas"/>
                <a:cs typeface="Consolas"/>
                <a:sym typeface="Consolas"/>
              </a:rPr>
              <a:t>"성북구"</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stu</a:t>
            </a:r>
            <a:r>
              <a:rPr b="0" i="0" lang="ko-KR" sz="1200" u="none" cap="none" strike="noStrike">
                <a:solidFill>
                  <a:srgbClr val="000000"/>
                </a:solidFill>
                <a:latin typeface="Consolas"/>
                <a:ea typeface="Consolas"/>
                <a:cs typeface="Consolas"/>
                <a:sym typeface="Consolas"/>
              </a:rPr>
              <a:t>.setAge(</a:t>
            </a:r>
            <a:r>
              <a:rPr b="0" i="0" lang="ko-KR" sz="1200" u="none" cap="none" strike="noStrike">
                <a:solidFill>
                  <a:srgbClr val="2A00FF"/>
                </a:solidFill>
                <a:latin typeface="Consolas"/>
                <a:ea typeface="Consolas"/>
                <a:cs typeface="Consolas"/>
                <a:sym typeface="Consolas"/>
              </a:rPr>
              <a:t>"41"</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  return</a:t>
            </a:r>
            <a:r>
              <a:rPr b="1" i="0" lang="ko-KR" sz="1200" u="none" cap="none" strike="noStrike">
                <a:solidFill>
                  <a:srgbClr val="000000"/>
                </a:solidFill>
                <a:latin typeface="Consolas"/>
                <a:ea typeface="Consolas"/>
                <a:cs typeface="Consolas"/>
                <a:sym typeface="Consolas"/>
              </a:rPr>
              <a:t> </a:t>
            </a:r>
            <a:r>
              <a:rPr b="1" i="0" lang="ko-KR" sz="1200" u="none" cap="none" strike="noStrike">
                <a:solidFill>
                  <a:srgbClr val="6A3E3E"/>
                </a:solidFill>
                <a:latin typeface="Consolas"/>
                <a:ea typeface="Consolas"/>
                <a:cs typeface="Consolas"/>
                <a:sym typeface="Consolas"/>
              </a:rPr>
              <a:t>stu</a:t>
            </a:r>
            <a:r>
              <a:rPr b="1"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46464"/>
                </a:solidFill>
                <a:latin typeface="Consolas"/>
                <a:ea typeface="Consolas"/>
                <a:cs typeface="Consolas"/>
                <a:sym typeface="Consolas"/>
              </a:rPr>
              <a:t> @Bean</a:t>
            </a:r>
            <a:r>
              <a:rPr b="0" i="0" lang="ko-KR" sz="1200" u="none" cap="none" strike="noStrike">
                <a:solidFill>
                  <a:srgbClr val="000000"/>
                </a:solidFill>
                <a:latin typeface="Consolas"/>
                <a:ea typeface="Consolas"/>
                <a:cs typeface="Consolas"/>
                <a:sym typeface="Consolas"/>
              </a:rPr>
              <a:t>(name = </a:t>
            </a:r>
            <a:r>
              <a:rPr b="0" i="0" lang="ko-KR" sz="1200" u="none" cap="none" strike="noStrike">
                <a:solidFill>
                  <a:srgbClr val="2A00FF"/>
                </a:solidFill>
                <a:latin typeface="Consolas"/>
                <a:ea typeface="Consolas"/>
                <a:cs typeface="Consolas"/>
                <a:sym typeface="Consolas"/>
              </a:rPr>
              <a:t>"school"</a:t>
            </a:r>
            <a:r>
              <a:rPr b="0"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 public</a:t>
            </a:r>
            <a:r>
              <a:rPr b="1" i="0" lang="ko-KR" sz="1200" u="none" cap="none" strike="noStrike">
                <a:solidFill>
                  <a:srgbClr val="000000"/>
                </a:solidFill>
                <a:latin typeface="Consolas"/>
                <a:ea typeface="Consolas"/>
                <a:cs typeface="Consolas"/>
                <a:sym typeface="Consolas"/>
              </a:rPr>
              <a:t> School student03()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  School </a:t>
            </a:r>
            <a:r>
              <a:rPr b="0" i="0" lang="ko-KR" sz="1200" u="none" cap="none" strike="noStrike">
                <a:solidFill>
                  <a:srgbClr val="6A3E3E"/>
                </a:solidFill>
                <a:latin typeface="Consolas"/>
                <a:ea typeface="Consolas"/>
                <a:cs typeface="Consolas"/>
                <a:sym typeface="Consolas"/>
              </a:rPr>
              <a:t>sch</a:t>
            </a:r>
            <a:r>
              <a:rPr b="0" i="0" lang="ko-KR" sz="1200" u="none" cap="none" strike="noStrike">
                <a:solidFill>
                  <a:srgbClr val="000000"/>
                </a:solidFill>
                <a:latin typeface="Consolas"/>
                <a:ea typeface="Consolas"/>
                <a:cs typeface="Consolas"/>
                <a:sym typeface="Consolas"/>
              </a:rPr>
              <a:t> = </a:t>
            </a:r>
            <a:r>
              <a:rPr b="1" i="0" lang="ko-KR" sz="1200" u="none" cap="none" strike="noStrike">
                <a:solidFill>
                  <a:srgbClr val="7F0055"/>
                </a:solidFill>
                <a:latin typeface="Consolas"/>
                <a:ea typeface="Consolas"/>
                <a:cs typeface="Consolas"/>
                <a:sym typeface="Consolas"/>
              </a:rPr>
              <a:t>new</a:t>
            </a:r>
            <a:r>
              <a:rPr b="1" i="0" lang="ko-KR" sz="1200" u="none" cap="none" strike="noStrike">
                <a:solidFill>
                  <a:srgbClr val="000000"/>
                </a:solidFill>
                <a:latin typeface="Consolas"/>
                <a:ea typeface="Consolas"/>
                <a:cs typeface="Consolas"/>
                <a:sym typeface="Consolas"/>
              </a:rPr>
              <a:t> School();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6A3E3E"/>
                </a:solidFill>
                <a:latin typeface="Consolas"/>
                <a:ea typeface="Consolas"/>
                <a:cs typeface="Consolas"/>
                <a:sym typeface="Consolas"/>
              </a:rPr>
              <a:t>  sch</a:t>
            </a:r>
            <a:r>
              <a:rPr b="0" i="0" lang="ko-KR" sz="1200" u="none" cap="none" strike="noStrike">
                <a:solidFill>
                  <a:srgbClr val="000000"/>
                </a:solidFill>
                <a:latin typeface="Consolas"/>
                <a:ea typeface="Consolas"/>
                <a:cs typeface="Consolas"/>
                <a:sym typeface="Consolas"/>
              </a:rPr>
              <a:t>.setGrade(1);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ko-KR" sz="1200" u="none" cap="none" strike="noStrike">
                <a:solidFill>
                  <a:srgbClr val="7F0055"/>
                </a:solidFill>
                <a:latin typeface="Consolas"/>
                <a:ea typeface="Consolas"/>
                <a:cs typeface="Consolas"/>
                <a:sym typeface="Consolas"/>
              </a:rPr>
              <a:t>  return</a:t>
            </a:r>
            <a:r>
              <a:rPr b="1" i="0" lang="ko-KR" sz="1200" u="none" cap="none" strike="noStrike">
                <a:solidFill>
                  <a:srgbClr val="000000"/>
                </a:solidFill>
                <a:latin typeface="Consolas"/>
                <a:ea typeface="Consolas"/>
                <a:cs typeface="Consolas"/>
                <a:sym typeface="Consolas"/>
              </a:rPr>
              <a:t> </a:t>
            </a:r>
            <a:r>
              <a:rPr b="1" i="0" lang="ko-KR" sz="1200" u="none" cap="none" strike="noStrike">
                <a:solidFill>
                  <a:srgbClr val="6A3E3E"/>
                </a:solidFill>
                <a:latin typeface="Consolas"/>
                <a:ea typeface="Consolas"/>
                <a:cs typeface="Consolas"/>
                <a:sym typeface="Consolas"/>
              </a:rPr>
              <a:t>sch</a:t>
            </a:r>
            <a:r>
              <a:rPr b="1" i="0" lang="ko-KR"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rgbClr val="000000"/>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427" name="Google Shape;427;p30"/>
          <p:cNvSpPr txBox="1"/>
          <p:nvPr/>
        </p:nvSpPr>
        <p:spPr>
          <a:xfrm>
            <a:off x="1650380" y="1123829"/>
            <a:ext cx="24032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(Bean Configuration)</a:t>
            </a:r>
            <a:endParaRPr b="0" i="0" sz="1400" u="none" cap="none" strike="noStrike">
              <a:solidFill>
                <a:srgbClr val="000000"/>
              </a:solidFill>
              <a:latin typeface="Arial"/>
              <a:ea typeface="Arial"/>
              <a:cs typeface="Arial"/>
              <a:sym typeface="Arial"/>
            </a:endParaRPr>
          </a:p>
        </p:txBody>
      </p:sp>
      <p:sp>
        <p:nvSpPr>
          <p:cNvPr id="428" name="Google Shape;428;p30"/>
          <p:cNvSpPr txBox="1"/>
          <p:nvPr/>
        </p:nvSpPr>
        <p:spPr>
          <a:xfrm>
            <a:off x="8567945" y="1123828"/>
            <a:ext cx="21451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Boot (Annotation)</a:t>
            </a:r>
            <a:endParaRPr b="0" i="0" sz="1400" u="none" cap="none" strike="noStrike">
              <a:solidFill>
                <a:srgbClr val="000000"/>
              </a:solidFill>
              <a:latin typeface="Arial"/>
              <a:ea typeface="Arial"/>
              <a:cs typeface="Arial"/>
              <a:sym typeface="Arial"/>
            </a:endParaRPr>
          </a:p>
        </p:txBody>
      </p:sp>
      <p:sp>
        <p:nvSpPr>
          <p:cNvPr id="429" name="Google Shape;429;p30"/>
          <p:cNvSpPr txBox="1"/>
          <p:nvPr/>
        </p:nvSpPr>
        <p:spPr>
          <a:xfrm>
            <a:off x="4968282" y="1057026"/>
            <a:ext cx="19452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20220330_Annotation</a:t>
            </a:r>
            <a:endParaRPr b="0" i="0" sz="1400" u="none" cap="none" strike="noStrike">
              <a:solidFill>
                <a:srgbClr val="000000"/>
              </a:solidFill>
              <a:latin typeface="Arial"/>
              <a:ea typeface="Arial"/>
              <a:cs typeface="Arial"/>
              <a:sym typeface="Arial"/>
            </a:endParaRPr>
          </a:p>
        </p:txBody>
      </p:sp>
      <p:sp>
        <p:nvSpPr>
          <p:cNvPr id="430" name="Google Shape;430;p30"/>
          <p:cNvSpPr txBox="1"/>
          <p:nvPr/>
        </p:nvSpPr>
        <p:spPr>
          <a:xfrm>
            <a:off x="5024848" y="1293301"/>
            <a:ext cx="19452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com.min.edu.anno05</a:t>
            </a:r>
            <a:endParaRPr b="0" i="0" sz="1400" u="none" cap="none" strike="noStrike">
              <a:solidFill>
                <a:srgbClr val="000000"/>
              </a:solidFill>
              <a:latin typeface="Arial"/>
              <a:ea typeface="Arial"/>
              <a:cs typeface="Arial"/>
              <a:sym typeface="Arial"/>
            </a:endParaRPr>
          </a:p>
        </p:txBody>
      </p:sp>
      <p:sp>
        <p:nvSpPr>
          <p:cNvPr id="431" name="Google Shape;431;p30"/>
          <p:cNvSpPr txBox="1"/>
          <p:nvPr/>
        </p:nvSpPr>
        <p:spPr>
          <a:xfrm>
            <a:off x="1834426" y="1745218"/>
            <a:ext cx="13901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Application.xml</a:t>
            </a:r>
            <a:endParaRPr b="0" i="0" sz="1400" u="none" cap="none" strike="noStrike">
              <a:solidFill>
                <a:srgbClr val="000000"/>
              </a:solidFill>
              <a:latin typeface="Arial"/>
              <a:ea typeface="Arial"/>
              <a:cs typeface="Arial"/>
              <a:sym typeface="Arial"/>
            </a:endParaRPr>
          </a:p>
        </p:txBody>
      </p:sp>
      <p:sp>
        <p:nvSpPr>
          <p:cNvPr id="432" name="Google Shape;432;p30"/>
          <p:cNvSpPr txBox="1"/>
          <p:nvPr/>
        </p:nvSpPr>
        <p:spPr>
          <a:xfrm>
            <a:off x="9640514" y="1526055"/>
            <a:ext cx="108074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Config.java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1"/>
          <p:cNvSpPr txBox="1"/>
          <p:nvPr/>
        </p:nvSpPr>
        <p:spPr>
          <a:xfrm>
            <a:off x="1231330" y="93879"/>
            <a:ext cx="107708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Bean Configuration 과 Annotation 방식</a:t>
            </a:r>
            <a:endParaRPr b="0" i="0" sz="1400" u="none" cap="none" strike="noStrike">
              <a:solidFill>
                <a:srgbClr val="000000"/>
              </a:solidFill>
              <a:latin typeface="Arial"/>
              <a:ea typeface="Arial"/>
              <a:cs typeface="Arial"/>
              <a:sym typeface="Arial"/>
            </a:endParaRPr>
          </a:p>
        </p:txBody>
      </p:sp>
      <p:cxnSp>
        <p:nvCxnSpPr>
          <p:cNvPr id="438" name="Google Shape;438;p31"/>
          <p:cNvCxnSpPr/>
          <p:nvPr/>
        </p:nvCxnSpPr>
        <p:spPr>
          <a:xfrm>
            <a:off x="6084849" y="1679944"/>
            <a:ext cx="0" cy="4890866"/>
          </a:xfrm>
          <a:prstGeom prst="straightConnector1">
            <a:avLst/>
          </a:prstGeom>
          <a:noFill/>
          <a:ln cap="flat" cmpd="sng" w="22225">
            <a:solidFill>
              <a:schemeClr val="dk1"/>
            </a:solidFill>
            <a:prstDash val="dash"/>
            <a:round/>
            <a:headEnd len="sm" w="sm" type="none"/>
            <a:tailEnd len="sm" w="sm" type="none"/>
          </a:ln>
        </p:spPr>
      </p:cxnSp>
      <p:sp>
        <p:nvSpPr>
          <p:cNvPr id="439" name="Google Shape;439;p31"/>
          <p:cNvSpPr txBox="1"/>
          <p:nvPr/>
        </p:nvSpPr>
        <p:spPr>
          <a:xfrm>
            <a:off x="1650380" y="1123829"/>
            <a:ext cx="24032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(Bean Configuration)</a:t>
            </a:r>
            <a:endParaRPr b="0" i="0" sz="1400" u="none" cap="none" strike="noStrike">
              <a:solidFill>
                <a:srgbClr val="000000"/>
              </a:solidFill>
              <a:latin typeface="Arial"/>
              <a:ea typeface="Arial"/>
              <a:cs typeface="Arial"/>
              <a:sym typeface="Arial"/>
            </a:endParaRPr>
          </a:p>
        </p:txBody>
      </p:sp>
      <p:sp>
        <p:nvSpPr>
          <p:cNvPr id="440" name="Google Shape;440;p31"/>
          <p:cNvSpPr txBox="1"/>
          <p:nvPr/>
        </p:nvSpPr>
        <p:spPr>
          <a:xfrm>
            <a:off x="8567945" y="1123828"/>
            <a:ext cx="21451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Boot (Annotation)</a:t>
            </a:r>
            <a:endParaRPr b="0" i="0" sz="1400" u="none" cap="none" strike="noStrike">
              <a:solidFill>
                <a:srgbClr val="000000"/>
              </a:solidFill>
              <a:latin typeface="Arial"/>
              <a:ea typeface="Arial"/>
              <a:cs typeface="Arial"/>
              <a:sym typeface="Arial"/>
            </a:endParaRPr>
          </a:p>
        </p:txBody>
      </p:sp>
      <p:sp>
        <p:nvSpPr>
          <p:cNvPr id="441" name="Google Shape;441;p31"/>
          <p:cNvSpPr txBox="1"/>
          <p:nvPr/>
        </p:nvSpPr>
        <p:spPr>
          <a:xfrm>
            <a:off x="4968282" y="1057026"/>
            <a:ext cx="19452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20220330_Annotation</a:t>
            </a:r>
            <a:endParaRPr b="0" i="0" sz="1400" u="none" cap="none" strike="noStrike">
              <a:solidFill>
                <a:srgbClr val="000000"/>
              </a:solidFill>
              <a:latin typeface="Arial"/>
              <a:ea typeface="Arial"/>
              <a:cs typeface="Arial"/>
              <a:sym typeface="Arial"/>
            </a:endParaRPr>
          </a:p>
        </p:txBody>
      </p:sp>
      <p:sp>
        <p:nvSpPr>
          <p:cNvPr id="442" name="Google Shape;442;p31"/>
          <p:cNvSpPr txBox="1"/>
          <p:nvPr/>
        </p:nvSpPr>
        <p:spPr>
          <a:xfrm>
            <a:off x="5024848" y="1293301"/>
            <a:ext cx="19452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com.min.edu.anno06</a:t>
            </a:r>
            <a:endParaRPr b="0" i="0" sz="1400" u="none" cap="none" strike="noStrike">
              <a:solidFill>
                <a:srgbClr val="000000"/>
              </a:solidFill>
              <a:latin typeface="Arial"/>
              <a:ea typeface="Arial"/>
              <a:cs typeface="Arial"/>
              <a:sym typeface="Arial"/>
            </a:endParaRPr>
          </a:p>
        </p:txBody>
      </p:sp>
      <p:sp>
        <p:nvSpPr>
          <p:cNvPr id="443" name="Google Shape;443;p31"/>
          <p:cNvSpPr txBox="1"/>
          <p:nvPr/>
        </p:nvSpPr>
        <p:spPr>
          <a:xfrm>
            <a:off x="0" y="2854588"/>
            <a:ext cx="6108404"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context:component-scan </a:t>
            </a:r>
            <a:r>
              <a:rPr b="0" i="0" lang="ko-KR" sz="1400" u="none" cap="none" strike="noStrike">
                <a:solidFill>
                  <a:srgbClr val="7F007F"/>
                </a:solidFill>
                <a:latin typeface="Consolas"/>
                <a:ea typeface="Consolas"/>
                <a:cs typeface="Consolas"/>
                <a:sym typeface="Consolas"/>
              </a:rPr>
              <a:t>base-package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"com.min.edu.anno06"</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 </a:t>
            </a:r>
            <a:r>
              <a:rPr b="0" i="0" lang="ko-KR" sz="1400" u="none" cap="none" strike="noStrike">
                <a:solidFill>
                  <a:srgbClr val="7F007F"/>
                </a:solidFill>
                <a:latin typeface="Consolas"/>
                <a:ea typeface="Consolas"/>
                <a:cs typeface="Consolas"/>
                <a:sym typeface="Consolas"/>
              </a:rPr>
              <a:t>id</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"myUser01" </a:t>
            </a:r>
            <a:r>
              <a:rPr b="0" i="1" lang="ko-KR" sz="1400" u="none" cap="none" strike="noStrike">
                <a:solidFill>
                  <a:srgbClr val="7F007F"/>
                </a:solidFill>
                <a:latin typeface="Consolas"/>
                <a:ea typeface="Consolas"/>
                <a:cs typeface="Consolas"/>
                <a:sym typeface="Consolas"/>
              </a:rPr>
              <a:t>class</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"com.min.edu.anno06.UserDto"</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constructor-arg </a:t>
            </a:r>
            <a:r>
              <a:rPr b="0" i="0" lang="ko-KR" sz="1400" u="none" cap="none" strike="noStrike">
                <a:solidFill>
                  <a:srgbClr val="7F007F"/>
                </a:solidFill>
                <a:latin typeface="Consolas"/>
                <a:ea typeface="Consolas"/>
                <a:cs typeface="Consolas"/>
                <a:sym typeface="Consolas"/>
              </a:rPr>
              <a:t>value</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"윌슨"</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a:t>
            </a:r>
            <a:r>
              <a:rPr b="0" i="0" lang="ko-KR" sz="1400" u="none" cap="none" strike="noStrike">
                <a:solidFill>
                  <a:srgbClr val="008080"/>
                </a:solidFill>
                <a:latin typeface="Consolas"/>
                <a:ea typeface="Consolas"/>
                <a:cs typeface="Consolas"/>
                <a:sym typeface="Consolas"/>
              </a:rPr>
              <a:t>&gt;</a:t>
            </a:r>
            <a:endParaRPr b="0" i="0" sz="1400" u="none" cap="none" strike="noStrike">
              <a:solidFill>
                <a:srgbClr val="0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 </a:t>
            </a:r>
            <a:r>
              <a:rPr b="0" i="0" lang="ko-KR" sz="1400" u="none" cap="none" strike="noStrike">
                <a:solidFill>
                  <a:srgbClr val="7F007F"/>
                </a:solidFill>
                <a:latin typeface="Consolas"/>
                <a:ea typeface="Consolas"/>
                <a:cs typeface="Consolas"/>
                <a:sym typeface="Consolas"/>
              </a:rPr>
              <a:t>id</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"userDto" </a:t>
            </a:r>
            <a:r>
              <a:rPr b="0" i="1" lang="ko-KR" sz="1400" u="none" cap="none" strike="noStrike">
                <a:solidFill>
                  <a:srgbClr val="7F007F"/>
                </a:solidFill>
                <a:latin typeface="Consolas"/>
                <a:ea typeface="Consolas"/>
                <a:cs typeface="Consolas"/>
                <a:sym typeface="Consolas"/>
              </a:rPr>
              <a:t>class</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"com.min.edu.anno06.UserDto"</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8080"/>
                </a:solidFill>
                <a:latin typeface="Consolas"/>
                <a:ea typeface="Consolas"/>
                <a:cs typeface="Consolas"/>
                <a:sym typeface="Consolas"/>
              </a:rPr>
              <a:t>&lt;</a:t>
            </a:r>
            <a:r>
              <a:rPr b="0" i="0" lang="ko-KR" sz="1400" u="none" cap="none" strike="noStrike">
                <a:solidFill>
                  <a:srgbClr val="3F7F7F"/>
                </a:solidFill>
                <a:latin typeface="Consolas"/>
                <a:ea typeface="Consolas"/>
                <a:cs typeface="Consolas"/>
                <a:sym typeface="Consolas"/>
              </a:rPr>
              <a:t>bean </a:t>
            </a:r>
            <a:r>
              <a:rPr b="0" i="0" lang="ko-KR" sz="1400" u="none" cap="none" strike="noStrike">
                <a:solidFill>
                  <a:srgbClr val="7F007F"/>
                </a:solidFill>
                <a:latin typeface="Consolas"/>
                <a:ea typeface="Consolas"/>
                <a:cs typeface="Consolas"/>
                <a:sym typeface="Consolas"/>
              </a:rPr>
              <a:t>id</a:t>
            </a:r>
            <a:r>
              <a:rPr b="0" i="0"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"userServiceImpl" </a:t>
            </a:r>
            <a:r>
              <a:rPr b="0" i="1" lang="ko-KR" sz="1400" u="none" cap="none" strike="noStrike">
                <a:solidFill>
                  <a:srgbClr val="7F007F"/>
                </a:solidFill>
                <a:latin typeface="Consolas"/>
                <a:ea typeface="Consolas"/>
                <a:cs typeface="Consolas"/>
                <a:sym typeface="Consolas"/>
              </a:rPr>
              <a:t>class</a:t>
            </a:r>
            <a:r>
              <a:rPr b="0" i="1" lang="ko-KR" sz="1400" u="none" cap="none" strike="noStrike">
                <a:solidFill>
                  <a:srgbClr val="000000"/>
                </a:solidFill>
                <a:latin typeface="Consolas"/>
                <a:ea typeface="Consolas"/>
                <a:cs typeface="Consolas"/>
                <a:sym typeface="Consolas"/>
              </a:rPr>
              <a:t>=</a:t>
            </a:r>
            <a:r>
              <a:rPr b="0" i="1" lang="ko-KR" sz="1400" u="none" cap="none" strike="noStrike">
                <a:solidFill>
                  <a:srgbClr val="2A00FF"/>
                </a:solidFill>
                <a:latin typeface="Consolas"/>
                <a:ea typeface="Consolas"/>
                <a:cs typeface="Consolas"/>
                <a:sym typeface="Consolas"/>
              </a:rPr>
              <a:t>"com.min.edu.anno06.UserServiceImpl"</a:t>
            </a:r>
            <a:r>
              <a:rPr b="0" i="1" lang="ko-KR" sz="1400" u="none" cap="none" strike="noStrike">
                <a:solidFill>
                  <a:srgbClr val="0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444" name="Google Shape;444;p31"/>
          <p:cNvSpPr/>
          <p:nvPr/>
        </p:nvSpPr>
        <p:spPr>
          <a:xfrm>
            <a:off x="5648092" y="3507057"/>
            <a:ext cx="895815" cy="273205"/>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5" name="Google Shape;445;p31"/>
          <p:cNvSpPr txBox="1"/>
          <p:nvPr/>
        </p:nvSpPr>
        <p:spPr>
          <a:xfrm>
            <a:off x="1834426" y="1745218"/>
            <a:ext cx="13901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Application.xml</a:t>
            </a:r>
            <a:endParaRPr b="0" i="0" sz="1400" u="none" cap="none" strike="noStrike">
              <a:solidFill>
                <a:srgbClr val="000000"/>
              </a:solidFill>
              <a:latin typeface="Arial"/>
              <a:ea typeface="Arial"/>
              <a:cs typeface="Arial"/>
              <a:sym typeface="Arial"/>
            </a:endParaRPr>
          </a:p>
        </p:txBody>
      </p:sp>
      <p:sp>
        <p:nvSpPr>
          <p:cNvPr id="446" name="Google Shape;446;p31"/>
          <p:cNvSpPr txBox="1"/>
          <p:nvPr/>
        </p:nvSpPr>
        <p:spPr>
          <a:xfrm>
            <a:off x="6956296" y="1745218"/>
            <a:ext cx="5253361"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@ComponentScan</a:t>
            </a:r>
            <a:r>
              <a:rPr b="0" i="0" lang="ko-KR" sz="1400" u="none" cap="none" strike="noStrike">
                <a:solidFill>
                  <a:srgbClr val="000000"/>
                </a:solidFill>
                <a:latin typeface="Consolas"/>
                <a:ea typeface="Consolas"/>
                <a:cs typeface="Consolas"/>
                <a:sym typeface="Consolas"/>
              </a:rPr>
              <a:t>(basePackages = </a:t>
            </a:r>
            <a:r>
              <a:rPr b="0" i="0" lang="ko-KR" sz="1400" u="none" cap="none" strike="noStrike">
                <a:solidFill>
                  <a:srgbClr val="2A00FF"/>
                </a:solidFill>
                <a:latin typeface="Consolas"/>
                <a:ea typeface="Consolas"/>
                <a:cs typeface="Consolas"/>
                <a:sym typeface="Consolas"/>
              </a:rPr>
              <a:t>"com.min.edu.anno06"</a:t>
            </a: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 UserConfig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@Bean</a:t>
            </a:r>
            <a:r>
              <a:rPr b="0" i="0" lang="ko-KR" sz="1400" u="none" cap="none" strike="noStrike">
                <a:solidFill>
                  <a:srgbClr val="000000"/>
                </a:solidFill>
                <a:latin typeface="Consolas"/>
                <a:ea typeface="Consolas"/>
                <a:cs typeface="Consolas"/>
                <a:sym typeface="Consolas"/>
              </a:rPr>
              <a:t>(name = </a:t>
            </a:r>
            <a:r>
              <a:rPr b="0" i="0" lang="ko-KR" sz="1400" u="none" cap="none" strike="noStrike">
                <a:solidFill>
                  <a:srgbClr val="2A00FF"/>
                </a:solidFill>
                <a:latin typeface="Consolas"/>
                <a:ea typeface="Consolas"/>
                <a:cs typeface="Consolas"/>
                <a:sym typeface="Consolas"/>
              </a:rPr>
              <a:t>"myUser01"</a:t>
            </a: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 public</a:t>
            </a:r>
            <a:r>
              <a:rPr b="1" i="0" lang="ko-KR" sz="1400" u="none" cap="none" strike="noStrike">
                <a:solidFill>
                  <a:srgbClr val="000000"/>
                </a:solidFill>
                <a:latin typeface="Consolas"/>
                <a:ea typeface="Consolas"/>
                <a:cs typeface="Consolas"/>
                <a:sym typeface="Consolas"/>
              </a:rPr>
              <a:t> UserDto userDto()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  UserDto </a:t>
            </a:r>
            <a:r>
              <a:rPr b="0" i="0" lang="ko-KR" sz="1400" u="none" cap="none" strike="noStrike">
                <a:solidFill>
                  <a:srgbClr val="6A3E3E"/>
                </a:solidFill>
                <a:latin typeface="Consolas"/>
                <a:ea typeface="Consolas"/>
                <a:cs typeface="Consolas"/>
                <a:sym typeface="Consolas"/>
              </a:rPr>
              <a:t>dto</a:t>
            </a:r>
            <a:r>
              <a:rPr b="0" i="0" lang="ko-KR" sz="1400" u="none" cap="none" strike="noStrike">
                <a:solidFill>
                  <a:srgbClr val="000000"/>
                </a:solidFill>
                <a:latin typeface="Consolas"/>
                <a:ea typeface="Consolas"/>
                <a:cs typeface="Consolas"/>
                <a:sym typeface="Consolas"/>
              </a:rPr>
              <a:t> = </a:t>
            </a:r>
            <a:r>
              <a:rPr b="1" i="0" lang="ko-KR" sz="1400" u="none" cap="none" strike="noStrike">
                <a:solidFill>
                  <a:srgbClr val="7F0055"/>
                </a:solidFill>
                <a:latin typeface="Consolas"/>
                <a:ea typeface="Consolas"/>
                <a:cs typeface="Consolas"/>
                <a:sym typeface="Consolas"/>
              </a:rPr>
              <a:t>new</a:t>
            </a:r>
            <a:r>
              <a:rPr b="1" i="0" lang="ko-KR" sz="1400" u="none" cap="none" strike="noStrike">
                <a:solidFill>
                  <a:srgbClr val="000000"/>
                </a:solidFill>
                <a:latin typeface="Consolas"/>
                <a:ea typeface="Consolas"/>
                <a:cs typeface="Consolas"/>
                <a:sym typeface="Consolas"/>
              </a:rPr>
              <a:t> UserDto(</a:t>
            </a:r>
            <a:r>
              <a:rPr b="1" i="0" lang="ko-KR" sz="1400" u="none" cap="none" strike="noStrike">
                <a:solidFill>
                  <a:srgbClr val="2A00FF"/>
                </a:solidFill>
                <a:latin typeface="Consolas"/>
                <a:ea typeface="Consolas"/>
                <a:cs typeface="Consolas"/>
                <a:sym typeface="Consolas"/>
              </a:rPr>
              <a:t>"윌슨"</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  return</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6A3E3E"/>
                </a:solidFill>
                <a:latin typeface="Consolas"/>
                <a:ea typeface="Consolas"/>
                <a:cs typeface="Consolas"/>
                <a:sym typeface="Consolas"/>
              </a:rPr>
              <a:t>dto</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p:txBody>
      </p:sp>
      <p:sp>
        <p:nvSpPr>
          <p:cNvPr id="447" name="Google Shape;447;p31"/>
          <p:cNvSpPr txBox="1"/>
          <p:nvPr/>
        </p:nvSpPr>
        <p:spPr>
          <a:xfrm>
            <a:off x="8110073" y="1484468"/>
            <a:ext cx="14590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UserConfig.java</a:t>
            </a:r>
            <a:endParaRPr b="0" i="0" sz="1400" u="none" cap="none" strike="noStrike">
              <a:solidFill>
                <a:srgbClr val="000000"/>
              </a:solidFill>
              <a:latin typeface="Arial"/>
              <a:ea typeface="Arial"/>
              <a:cs typeface="Arial"/>
              <a:sym typeface="Arial"/>
            </a:endParaRPr>
          </a:p>
        </p:txBody>
      </p:sp>
      <p:sp>
        <p:nvSpPr>
          <p:cNvPr id="448" name="Google Shape;448;p31"/>
          <p:cNvSpPr txBox="1"/>
          <p:nvPr/>
        </p:nvSpPr>
        <p:spPr>
          <a:xfrm>
            <a:off x="7782330" y="4358707"/>
            <a:ext cx="258441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@Component("</a:t>
            </a:r>
            <a:r>
              <a:rPr b="0" i="1" lang="ko-KR" sz="1400" u="none" cap="none" strike="noStrike">
                <a:solidFill>
                  <a:srgbClr val="2A00FF"/>
                </a:solidFill>
                <a:latin typeface="Consolas"/>
                <a:ea typeface="Consolas"/>
                <a:cs typeface="Consolas"/>
                <a:sym typeface="Consolas"/>
              </a:rPr>
              <a:t>userDto</a:t>
            </a:r>
            <a:r>
              <a:rPr b="0" i="0" lang="ko-KR" sz="1400" u="none" cap="none" strike="noStrike">
                <a:solidFill>
                  <a:srgbClr val="64646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 UserDto {}</a:t>
            </a:r>
            <a:endParaRPr b="0" i="0" sz="1400" u="none" cap="none" strike="noStrike">
              <a:solidFill>
                <a:srgbClr val="000000"/>
              </a:solidFill>
              <a:latin typeface="Arial"/>
              <a:ea typeface="Arial"/>
              <a:cs typeface="Arial"/>
              <a:sym typeface="Arial"/>
            </a:endParaRPr>
          </a:p>
        </p:txBody>
      </p:sp>
      <p:sp>
        <p:nvSpPr>
          <p:cNvPr id="449" name="Google Shape;449;p31"/>
          <p:cNvSpPr txBox="1"/>
          <p:nvPr/>
        </p:nvSpPr>
        <p:spPr>
          <a:xfrm>
            <a:off x="8239176" y="4050930"/>
            <a:ext cx="122020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UserDto.java</a:t>
            </a:r>
            <a:endParaRPr b="0" i="0" sz="1400" u="none" cap="none" strike="noStrike">
              <a:solidFill>
                <a:srgbClr val="000000"/>
              </a:solidFill>
              <a:latin typeface="Arial"/>
              <a:ea typeface="Arial"/>
              <a:cs typeface="Arial"/>
              <a:sym typeface="Arial"/>
            </a:endParaRPr>
          </a:p>
        </p:txBody>
      </p:sp>
      <p:sp>
        <p:nvSpPr>
          <p:cNvPr id="450" name="Google Shape;450;p31"/>
          <p:cNvSpPr txBox="1"/>
          <p:nvPr/>
        </p:nvSpPr>
        <p:spPr>
          <a:xfrm>
            <a:off x="6090621" y="5414969"/>
            <a:ext cx="611903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@Component("</a:t>
            </a:r>
            <a:r>
              <a:rPr b="0" i="1" lang="ko-KR" sz="1400" u="none" cap="none" strike="noStrike">
                <a:solidFill>
                  <a:srgbClr val="2A00FF"/>
                </a:solidFill>
                <a:latin typeface="Consolas"/>
                <a:ea typeface="Consolas"/>
                <a:cs typeface="Consolas"/>
                <a:sym typeface="Consolas"/>
              </a:rPr>
              <a:t>userServiceImpl</a:t>
            </a:r>
            <a:r>
              <a:rPr b="0" i="0" lang="ko-KR" sz="1400" u="none" cap="none" strike="noStrike">
                <a:solidFill>
                  <a:srgbClr val="646464"/>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 UserServiceImpl </a:t>
            </a:r>
            <a:r>
              <a:rPr b="1" i="0" lang="ko-KR" sz="1400" u="none" cap="none" strike="noStrike">
                <a:solidFill>
                  <a:srgbClr val="7F0055"/>
                </a:solidFill>
                <a:latin typeface="Consolas"/>
                <a:ea typeface="Consolas"/>
                <a:cs typeface="Consolas"/>
                <a:sym typeface="Consolas"/>
              </a:rPr>
              <a:t>implements</a:t>
            </a:r>
            <a:r>
              <a:rPr b="1" i="0" lang="ko-KR" sz="1400" u="none" cap="none" strike="noStrike">
                <a:solidFill>
                  <a:srgbClr val="000000"/>
                </a:solidFill>
                <a:latin typeface="Consolas"/>
                <a:ea typeface="Consolas"/>
                <a:cs typeface="Consolas"/>
                <a:sym typeface="Consolas"/>
              </a:rPr>
              <a:t> IUserService {}</a:t>
            </a:r>
            <a:endParaRPr b="0" i="0" sz="1400" u="none" cap="none" strike="noStrike">
              <a:solidFill>
                <a:srgbClr val="000000"/>
              </a:solidFill>
              <a:latin typeface="Arial"/>
              <a:ea typeface="Arial"/>
              <a:cs typeface="Arial"/>
              <a:sym typeface="Arial"/>
            </a:endParaRPr>
          </a:p>
        </p:txBody>
      </p:sp>
      <p:sp>
        <p:nvSpPr>
          <p:cNvPr id="451" name="Google Shape;451;p31"/>
          <p:cNvSpPr txBox="1"/>
          <p:nvPr/>
        </p:nvSpPr>
        <p:spPr>
          <a:xfrm>
            <a:off x="7822395" y="5183642"/>
            <a:ext cx="205376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UserServiceImpl</a:t>
            </a:r>
            <a:r>
              <a:rPr b="0" i="0" lang="ko-KR" sz="1400" u="none" cap="none" strike="noStrike">
                <a:solidFill>
                  <a:srgbClr val="000000"/>
                </a:solidFill>
                <a:latin typeface="Arial"/>
                <a:ea typeface="Arial"/>
                <a:cs typeface="Arial"/>
                <a:sym typeface="Arial"/>
              </a:rPr>
              <a:t>.java</a:t>
            </a:r>
            <a:endParaRPr b="0" i="0" sz="1400" u="none" cap="none" strike="noStrike">
              <a:solidFill>
                <a:srgbClr val="000000"/>
              </a:solidFill>
              <a:latin typeface="Arial"/>
              <a:ea typeface="Arial"/>
              <a:cs typeface="Arial"/>
              <a:sym typeface="Arial"/>
            </a:endParaRPr>
          </a:p>
        </p:txBody>
      </p:sp>
      <p:sp>
        <p:nvSpPr>
          <p:cNvPr id="452" name="Google Shape;452;p31"/>
          <p:cNvSpPr/>
          <p:nvPr/>
        </p:nvSpPr>
        <p:spPr>
          <a:xfrm>
            <a:off x="6956296" y="1792245"/>
            <a:ext cx="5132920" cy="2191295"/>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3" name="Google Shape;453;p31"/>
          <p:cNvSpPr/>
          <p:nvPr/>
        </p:nvSpPr>
        <p:spPr>
          <a:xfrm>
            <a:off x="7800284" y="4371526"/>
            <a:ext cx="2492031" cy="520223"/>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4" name="Google Shape;454;p31"/>
          <p:cNvSpPr/>
          <p:nvPr/>
        </p:nvSpPr>
        <p:spPr>
          <a:xfrm>
            <a:off x="6139050" y="5491419"/>
            <a:ext cx="5503599" cy="520223"/>
          </a:xfrm>
          <a:prstGeom prst="rect">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455" name="Google Shape;455;p31"/>
          <p:cNvCxnSpPr>
            <a:endCxn id="446" idx="1"/>
          </p:cNvCxnSpPr>
          <p:nvPr/>
        </p:nvCxnSpPr>
        <p:spPr>
          <a:xfrm flipH="1" rot="10800000">
            <a:off x="5454496" y="2868603"/>
            <a:ext cx="1501800" cy="560400"/>
          </a:xfrm>
          <a:prstGeom prst="straightConnector1">
            <a:avLst/>
          </a:prstGeom>
          <a:noFill/>
          <a:ln cap="flat" cmpd="sng" w="9525">
            <a:solidFill>
              <a:srgbClr val="FF0000"/>
            </a:solidFill>
            <a:prstDash val="solid"/>
            <a:round/>
            <a:headEnd len="sm" w="sm" type="none"/>
            <a:tailEnd len="med" w="med" type="triangle"/>
          </a:ln>
        </p:spPr>
      </p:cxnSp>
      <p:cxnSp>
        <p:nvCxnSpPr>
          <p:cNvPr id="456" name="Google Shape;456;p31"/>
          <p:cNvCxnSpPr>
            <a:endCxn id="448" idx="1"/>
          </p:cNvCxnSpPr>
          <p:nvPr/>
        </p:nvCxnSpPr>
        <p:spPr>
          <a:xfrm>
            <a:off x="5454630" y="4313417"/>
            <a:ext cx="2327700" cy="306900"/>
          </a:xfrm>
          <a:prstGeom prst="straightConnector1">
            <a:avLst/>
          </a:prstGeom>
          <a:noFill/>
          <a:ln cap="flat" cmpd="sng" w="9525">
            <a:solidFill>
              <a:srgbClr val="FF0000"/>
            </a:solidFill>
            <a:prstDash val="solid"/>
            <a:round/>
            <a:headEnd len="sm" w="sm" type="none"/>
            <a:tailEnd len="med" w="med" type="triangle"/>
          </a:ln>
        </p:spPr>
      </p:cxnSp>
      <p:cxnSp>
        <p:nvCxnSpPr>
          <p:cNvPr id="457" name="Google Shape;457;p31"/>
          <p:cNvCxnSpPr>
            <a:endCxn id="454" idx="1"/>
          </p:cNvCxnSpPr>
          <p:nvPr/>
        </p:nvCxnSpPr>
        <p:spPr>
          <a:xfrm>
            <a:off x="4409550" y="4934031"/>
            <a:ext cx="1729500" cy="8175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nvSpPr>
        <p:spPr>
          <a:xfrm>
            <a:off x="1231330" y="93879"/>
            <a:ext cx="540083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@ComponentScan</a:t>
            </a:r>
            <a:endParaRPr b="0" i="0" sz="4800" u="none" cap="none" strike="noStrike">
              <a:solidFill>
                <a:srgbClr val="86C5F0"/>
              </a:solidFill>
              <a:latin typeface="Arial"/>
              <a:ea typeface="Arial"/>
              <a:cs typeface="Arial"/>
              <a:sym typeface="Arial"/>
            </a:endParaRPr>
          </a:p>
        </p:txBody>
      </p:sp>
      <p:pic>
        <p:nvPicPr>
          <p:cNvPr id="463" name="Google Shape;463;p32"/>
          <p:cNvPicPr preferRelativeResize="0"/>
          <p:nvPr/>
        </p:nvPicPr>
        <p:blipFill rotWithShape="1">
          <a:blip r:embed="rId3">
            <a:alphaModFix/>
          </a:blip>
          <a:srcRect b="0" l="0" r="0" t="0"/>
          <a:stretch/>
        </p:blipFill>
        <p:spPr>
          <a:xfrm>
            <a:off x="2978556" y="1052513"/>
            <a:ext cx="6234888" cy="2376487"/>
          </a:xfrm>
          <a:prstGeom prst="rect">
            <a:avLst/>
          </a:prstGeom>
          <a:noFill/>
          <a:ln>
            <a:noFill/>
          </a:ln>
        </p:spPr>
      </p:pic>
      <p:sp>
        <p:nvSpPr>
          <p:cNvPr id="464" name="Google Shape;464;p32"/>
          <p:cNvSpPr txBox="1"/>
          <p:nvPr/>
        </p:nvSpPr>
        <p:spPr>
          <a:xfrm>
            <a:off x="1499191" y="3556637"/>
            <a:ext cx="405431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@Component는 이러한 계층구조를 가지고 있다.</a:t>
            </a:r>
            <a:endParaRPr b="0" i="0" sz="1400" u="none" cap="none" strike="noStrike">
              <a:solidFill>
                <a:srgbClr val="000000"/>
              </a:solidFill>
              <a:latin typeface="Arial"/>
              <a:ea typeface="Arial"/>
              <a:cs typeface="Arial"/>
              <a:sym typeface="Arial"/>
            </a:endParaRPr>
          </a:p>
        </p:txBody>
      </p:sp>
      <p:sp>
        <p:nvSpPr>
          <p:cNvPr id="465" name="Google Shape;465;p32"/>
          <p:cNvSpPr txBox="1"/>
          <p:nvPr/>
        </p:nvSpPr>
        <p:spPr>
          <a:xfrm>
            <a:off x="978196" y="4151539"/>
            <a:ext cx="1121380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 1) @Component  : 스테레오 타입의 최상위 객체</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 2) @Controller : Spring MVC 개발에서 자동으로 Controller로 인식하게 하는 &lt;bean&gt;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 3) @Service    : &lt;bean&gt;으로 등록 되어 지긴 하지만 역할이 없음, 비지니스의 동작을 위해서 사용 </a:t>
            </a:r>
            <a:r>
              <a:rPr b="0" i="0" lang="ko-KR" sz="1400" u="sng" cap="none" strike="noStrike">
                <a:solidFill>
                  <a:srgbClr val="000000"/>
                </a:solidFill>
                <a:latin typeface="Consolas"/>
                <a:ea typeface="Consolas"/>
                <a:cs typeface="Consolas"/>
                <a:sym typeface="Consolas"/>
              </a:rPr>
              <a:t>ex&gt; Transaction 제어 등</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 4) @Repository : 일반적인 MVC의 Data Access Object인 </a:t>
            </a:r>
            <a:r>
              <a:rPr b="0" i="0" lang="ko-KR" sz="1400" u="sng" cap="none" strike="noStrike">
                <a:solidFill>
                  <a:srgbClr val="000000"/>
                </a:solidFill>
                <a:latin typeface="Consolas"/>
                <a:ea typeface="Consolas"/>
                <a:cs typeface="Consolas"/>
                <a:sym typeface="Consolas"/>
              </a:rPr>
              <a:t>Dao역할을 하게 됨</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3"/>
          <p:cNvSpPr txBox="1"/>
          <p:nvPr/>
        </p:nvSpPr>
        <p:spPr>
          <a:xfrm>
            <a:off x="1231330" y="93879"/>
            <a:ext cx="540083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@ComponentScan</a:t>
            </a:r>
            <a:endParaRPr b="0" i="0" sz="4800" u="none" cap="none" strike="noStrike">
              <a:solidFill>
                <a:srgbClr val="86C5F0"/>
              </a:solidFill>
              <a:latin typeface="Arial"/>
              <a:ea typeface="Arial"/>
              <a:cs typeface="Arial"/>
              <a:sym typeface="Arial"/>
            </a:endParaRPr>
          </a:p>
        </p:txBody>
      </p:sp>
      <p:sp>
        <p:nvSpPr>
          <p:cNvPr id="471" name="Google Shape;471;p33"/>
          <p:cNvSpPr txBox="1"/>
          <p:nvPr/>
        </p:nvSpPr>
        <p:spPr>
          <a:xfrm>
            <a:off x="1127124" y="1212112"/>
            <a:ext cx="759157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@ComponentScan은 @Component 어노테이션이 붙은 클래스를 빈으로 등록해준다.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기본패키지를 설정해주지 않으면, 현재 패키지 하위로 설정된다.</a:t>
            </a:r>
            <a:endParaRPr b="0" i="0" sz="1400" u="none" cap="none" strike="noStrike">
              <a:solidFill>
                <a:srgbClr val="000000"/>
              </a:solidFill>
              <a:latin typeface="Arial"/>
              <a:ea typeface="Arial"/>
              <a:cs typeface="Arial"/>
              <a:sym typeface="Arial"/>
            </a:endParaRPr>
          </a:p>
        </p:txBody>
      </p:sp>
      <p:pic>
        <p:nvPicPr>
          <p:cNvPr id="472" name="Google Shape;472;p33"/>
          <p:cNvPicPr preferRelativeResize="0"/>
          <p:nvPr/>
        </p:nvPicPr>
        <p:blipFill rotWithShape="1">
          <a:blip r:embed="rId3">
            <a:alphaModFix/>
          </a:blip>
          <a:srcRect b="0" l="0" r="0" t="0"/>
          <a:stretch/>
        </p:blipFill>
        <p:spPr>
          <a:xfrm>
            <a:off x="1127125" y="1735332"/>
            <a:ext cx="6115768" cy="2964138"/>
          </a:xfrm>
          <a:prstGeom prst="rect">
            <a:avLst/>
          </a:prstGeom>
          <a:noFill/>
          <a:ln>
            <a:noFill/>
          </a:ln>
        </p:spPr>
      </p:pic>
      <p:sp>
        <p:nvSpPr>
          <p:cNvPr id="473" name="Google Shape;473;p33"/>
          <p:cNvSpPr txBox="1"/>
          <p:nvPr/>
        </p:nvSpPr>
        <p:spPr>
          <a:xfrm>
            <a:off x="4155349" y="4961080"/>
            <a:ext cx="617508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ComponentScan에는 많은 기능들이 있지만 이번 시간에는 어떠한 기준으로</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어노테이션을 탐색하며, 어떻게 사용할지 만을 알아보자</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34"/>
          <p:cNvPicPr preferRelativeResize="0"/>
          <p:nvPr/>
        </p:nvPicPr>
        <p:blipFill rotWithShape="1">
          <a:blip r:embed="rId3">
            <a:alphaModFix/>
          </a:blip>
          <a:srcRect b="0" l="0" r="0" t="0"/>
          <a:stretch/>
        </p:blipFill>
        <p:spPr>
          <a:xfrm>
            <a:off x="4642880" y="1377057"/>
            <a:ext cx="3583098" cy="1118068"/>
          </a:xfrm>
          <a:prstGeom prst="rect">
            <a:avLst/>
          </a:prstGeom>
          <a:noFill/>
          <a:ln>
            <a:noFill/>
          </a:ln>
        </p:spPr>
      </p:pic>
      <p:pic>
        <p:nvPicPr>
          <p:cNvPr id="479" name="Google Shape;479;p34"/>
          <p:cNvPicPr preferRelativeResize="0"/>
          <p:nvPr/>
        </p:nvPicPr>
        <p:blipFill rotWithShape="1">
          <a:blip r:embed="rId4">
            <a:alphaModFix/>
          </a:blip>
          <a:srcRect b="0" l="0" r="0" t="0"/>
          <a:stretch/>
        </p:blipFill>
        <p:spPr>
          <a:xfrm>
            <a:off x="8257877" y="1334692"/>
            <a:ext cx="3591426" cy="1086002"/>
          </a:xfrm>
          <a:prstGeom prst="rect">
            <a:avLst/>
          </a:prstGeom>
          <a:noFill/>
          <a:ln>
            <a:noFill/>
          </a:ln>
        </p:spPr>
      </p:pic>
      <p:pic>
        <p:nvPicPr>
          <p:cNvPr id="480" name="Google Shape;480;p34"/>
          <p:cNvPicPr preferRelativeResize="0"/>
          <p:nvPr/>
        </p:nvPicPr>
        <p:blipFill rotWithShape="1">
          <a:blip r:embed="rId5">
            <a:alphaModFix/>
          </a:blip>
          <a:srcRect b="0" l="0" r="0" t="0"/>
          <a:stretch/>
        </p:blipFill>
        <p:spPr>
          <a:xfrm>
            <a:off x="1193321" y="1409123"/>
            <a:ext cx="3439005" cy="1076475"/>
          </a:xfrm>
          <a:prstGeom prst="rect">
            <a:avLst/>
          </a:prstGeom>
          <a:noFill/>
          <a:ln>
            <a:noFill/>
          </a:ln>
        </p:spPr>
      </p:pic>
      <p:sp>
        <p:nvSpPr>
          <p:cNvPr id="481" name="Google Shape;481;p34"/>
          <p:cNvSpPr txBox="1"/>
          <p:nvPr/>
        </p:nvSpPr>
        <p:spPr>
          <a:xfrm>
            <a:off x="1231330" y="93879"/>
            <a:ext cx="540083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@ComponentScan</a:t>
            </a:r>
            <a:endParaRPr b="0" i="0" sz="4800" u="none" cap="none" strike="noStrike">
              <a:solidFill>
                <a:srgbClr val="86C5F0"/>
              </a:solidFill>
              <a:latin typeface="Arial"/>
              <a:ea typeface="Arial"/>
              <a:cs typeface="Arial"/>
              <a:sym typeface="Arial"/>
            </a:endParaRPr>
          </a:p>
        </p:txBody>
      </p:sp>
      <p:sp>
        <p:nvSpPr>
          <p:cNvPr id="482" name="Google Shape;482;p34"/>
          <p:cNvSpPr txBox="1"/>
          <p:nvPr/>
        </p:nvSpPr>
        <p:spPr>
          <a:xfrm>
            <a:off x="2126512" y="2485598"/>
            <a:ext cx="122341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@Repository</a:t>
            </a:r>
            <a:endParaRPr b="0" i="0" sz="1400" u="none" cap="none" strike="noStrike">
              <a:solidFill>
                <a:srgbClr val="000000"/>
              </a:solidFill>
              <a:latin typeface="Arial"/>
              <a:ea typeface="Arial"/>
              <a:cs typeface="Arial"/>
              <a:sym typeface="Arial"/>
            </a:endParaRPr>
          </a:p>
        </p:txBody>
      </p:sp>
      <p:sp>
        <p:nvSpPr>
          <p:cNvPr id="483" name="Google Shape;483;p34"/>
          <p:cNvSpPr txBox="1"/>
          <p:nvPr/>
        </p:nvSpPr>
        <p:spPr>
          <a:xfrm>
            <a:off x="5565517" y="2485597"/>
            <a:ext cx="96532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@Service</a:t>
            </a:r>
            <a:endParaRPr b="0" i="0" sz="1400" u="none" cap="none" strike="noStrike">
              <a:solidFill>
                <a:srgbClr val="000000"/>
              </a:solidFill>
              <a:latin typeface="Arial"/>
              <a:ea typeface="Arial"/>
              <a:cs typeface="Arial"/>
              <a:sym typeface="Arial"/>
            </a:endParaRPr>
          </a:p>
        </p:txBody>
      </p:sp>
      <p:sp>
        <p:nvSpPr>
          <p:cNvPr id="484" name="Google Shape;484;p34"/>
          <p:cNvSpPr txBox="1"/>
          <p:nvPr/>
        </p:nvSpPr>
        <p:spPr>
          <a:xfrm>
            <a:off x="9441884" y="2420694"/>
            <a:ext cx="11432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@Controller</a:t>
            </a:r>
            <a:endParaRPr b="0" i="0" sz="1400" u="none" cap="none" strike="noStrike">
              <a:solidFill>
                <a:srgbClr val="000000"/>
              </a:solidFill>
              <a:latin typeface="Arial"/>
              <a:ea typeface="Arial"/>
              <a:cs typeface="Arial"/>
              <a:sym typeface="Arial"/>
            </a:endParaRPr>
          </a:p>
        </p:txBody>
      </p:sp>
      <p:sp>
        <p:nvSpPr>
          <p:cNvPr id="485" name="Google Shape;485;p34"/>
          <p:cNvSpPr txBox="1"/>
          <p:nvPr/>
        </p:nvSpPr>
        <p:spPr>
          <a:xfrm>
            <a:off x="1127125" y="3652476"/>
            <a:ext cx="9509334"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@Component 의 하위계층은 모두 @Component를 메타 어노테이션으로 가지고 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@CopmpnentScan은 어노테이션의 내부에 @Component 를 가지고 있는가를 판단하고 있으면 선언돼 있는 클래스를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자동으로 빈에 등록 시킵니다.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(@Configuration 도 내부에 @Component가 있다)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5"/>
          <p:cNvSpPr txBox="1"/>
          <p:nvPr/>
        </p:nvSpPr>
        <p:spPr>
          <a:xfrm>
            <a:off x="1231330" y="93879"/>
            <a:ext cx="1022427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@ComponentScan 여러 패키지 등록</a:t>
            </a:r>
            <a:endParaRPr b="0" i="0" sz="1400" u="none" cap="none" strike="noStrike">
              <a:solidFill>
                <a:srgbClr val="000000"/>
              </a:solidFill>
              <a:latin typeface="Arial"/>
              <a:ea typeface="Arial"/>
              <a:cs typeface="Arial"/>
              <a:sym typeface="Arial"/>
            </a:endParaRPr>
          </a:p>
        </p:txBody>
      </p:sp>
      <p:pic>
        <p:nvPicPr>
          <p:cNvPr id="491" name="Google Shape;491;p35"/>
          <p:cNvPicPr preferRelativeResize="0"/>
          <p:nvPr/>
        </p:nvPicPr>
        <p:blipFill rotWithShape="1">
          <a:blip r:embed="rId3">
            <a:alphaModFix/>
          </a:blip>
          <a:srcRect b="0" l="0" r="0" t="0"/>
          <a:stretch/>
        </p:blipFill>
        <p:spPr>
          <a:xfrm>
            <a:off x="1127125" y="1158838"/>
            <a:ext cx="1952898" cy="2400635"/>
          </a:xfrm>
          <a:prstGeom prst="rect">
            <a:avLst/>
          </a:prstGeom>
          <a:noFill/>
          <a:ln>
            <a:noFill/>
          </a:ln>
        </p:spPr>
      </p:pic>
      <p:sp>
        <p:nvSpPr>
          <p:cNvPr id="492" name="Google Shape;492;p35"/>
          <p:cNvSpPr txBox="1"/>
          <p:nvPr/>
        </p:nvSpPr>
        <p:spPr>
          <a:xfrm>
            <a:off x="3934047" y="1392865"/>
            <a:ext cx="619111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com.min.edu.anno05 와 06 패키지를 동시에 Scan하고 싶으면 어떻게 할까?</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pic>
        <p:nvPicPr>
          <p:cNvPr id="493" name="Google Shape;493;p35"/>
          <p:cNvPicPr preferRelativeResize="0"/>
          <p:nvPr/>
        </p:nvPicPr>
        <p:blipFill rotWithShape="1">
          <a:blip r:embed="rId4">
            <a:alphaModFix/>
          </a:blip>
          <a:srcRect b="0" l="0" r="0" t="0"/>
          <a:stretch/>
        </p:blipFill>
        <p:spPr>
          <a:xfrm>
            <a:off x="4295051" y="1815162"/>
            <a:ext cx="5830114" cy="342948"/>
          </a:xfrm>
          <a:prstGeom prst="rect">
            <a:avLst/>
          </a:prstGeom>
          <a:noFill/>
          <a:ln>
            <a:noFill/>
          </a:ln>
        </p:spPr>
      </p:pic>
      <p:pic>
        <p:nvPicPr>
          <p:cNvPr id="494" name="Google Shape;494;p35"/>
          <p:cNvPicPr preferRelativeResize="0"/>
          <p:nvPr/>
        </p:nvPicPr>
        <p:blipFill rotWithShape="1">
          <a:blip r:embed="rId5">
            <a:alphaModFix/>
          </a:blip>
          <a:srcRect b="0" l="0" r="0" t="0"/>
          <a:stretch/>
        </p:blipFill>
        <p:spPr>
          <a:xfrm>
            <a:off x="4295051" y="2291741"/>
            <a:ext cx="4982270" cy="438211"/>
          </a:xfrm>
          <a:prstGeom prst="rect">
            <a:avLst/>
          </a:prstGeom>
          <a:noFill/>
          <a:ln>
            <a:noFill/>
          </a:ln>
        </p:spPr>
      </p:pic>
      <p:sp>
        <p:nvSpPr>
          <p:cNvPr id="495" name="Google Shape;495;p35"/>
          <p:cNvSpPr txBox="1"/>
          <p:nvPr/>
        </p:nvSpPr>
        <p:spPr>
          <a:xfrm>
            <a:off x="3934047" y="2291741"/>
            <a:ext cx="2870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pic>
        <p:nvPicPr>
          <p:cNvPr id="496" name="Google Shape;496;p35"/>
          <p:cNvPicPr preferRelativeResize="0"/>
          <p:nvPr/>
        </p:nvPicPr>
        <p:blipFill rotWithShape="1">
          <a:blip r:embed="rId6">
            <a:alphaModFix/>
          </a:blip>
          <a:srcRect b="0" l="0" r="0" t="0"/>
          <a:stretch/>
        </p:blipFill>
        <p:spPr>
          <a:xfrm>
            <a:off x="3943418" y="3296188"/>
            <a:ext cx="1619476" cy="1733792"/>
          </a:xfrm>
          <a:prstGeom prst="rect">
            <a:avLst/>
          </a:prstGeom>
          <a:noFill/>
          <a:ln>
            <a:noFill/>
          </a:ln>
        </p:spPr>
      </p:pic>
      <p:sp>
        <p:nvSpPr>
          <p:cNvPr id="497" name="Google Shape;497;p35"/>
          <p:cNvSpPr txBox="1"/>
          <p:nvPr/>
        </p:nvSpPr>
        <p:spPr>
          <a:xfrm>
            <a:off x="6311247" y="3133985"/>
            <a:ext cx="514435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com.min.edu.anno05 와 06 패키지의 빈을 모두 가지고 온 것을</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볼 수 있다.</a:t>
            </a:r>
            <a:endParaRPr b="0" i="0" sz="1400" u="none" cap="none" strike="noStrike">
              <a:solidFill>
                <a:srgbClr val="000000"/>
              </a:solidFill>
              <a:latin typeface="Arial"/>
              <a:ea typeface="Arial"/>
              <a:cs typeface="Arial"/>
              <a:sym typeface="Arial"/>
            </a:endParaRPr>
          </a:p>
        </p:txBody>
      </p:sp>
      <p:sp>
        <p:nvSpPr>
          <p:cNvPr id="498" name="Google Shape;498;p35"/>
          <p:cNvSpPr txBox="1"/>
          <p:nvPr/>
        </p:nvSpPr>
        <p:spPr>
          <a:xfrm>
            <a:off x="3934047" y="2863583"/>
            <a:ext cx="603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F0000"/>
                </a:solidFill>
                <a:latin typeface="Arial"/>
                <a:ea typeface="Arial"/>
                <a:cs typeface="Arial"/>
                <a:sym typeface="Arial"/>
              </a:rPr>
              <a:t>결과)</a:t>
            </a:r>
            <a:endParaRPr b="0" i="0" sz="1400" u="none" cap="none" strike="noStrike">
              <a:solidFill>
                <a:srgbClr val="FF0000"/>
              </a:solidFill>
              <a:latin typeface="Arial"/>
              <a:ea typeface="Arial"/>
              <a:cs typeface="Arial"/>
              <a:sym typeface="Arial"/>
            </a:endParaRPr>
          </a:p>
        </p:txBody>
      </p:sp>
      <p:sp>
        <p:nvSpPr>
          <p:cNvPr id="499" name="Google Shape;499;p35"/>
          <p:cNvSpPr txBox="1"/>
          <p:nvPr/>
        </p:nvSpPr>
        <p:spPr>
          <a:xfrm>
            <a:off x="6288817" y="3657205"/>
            <a:ext cx="484299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참고로 getBeanDefinitionNames() 메소드를 사용하면</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Bean의 이름만 뽑아올 수 있다.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6"/>
          <p:cNvSpPr txBox="1"/>
          <p:nvPr/>
        </p:nvSpPr>
        <p:spPr>
          <a:xfrm>
            <a:off x="1231330" y="93879"/>
            <a:ext cx="422102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빈 중복과 충돌</a:t>
            </a:r>
            <a:endParaRPr b="0" i="0" sz="1400" u="none" cap="none" strike="noStrike">
              <a:solidFill>
                <a:srgbClr val="000000"/>
              </a:solidFill>
              <a:latin typeface="Arial"/>
              <a:ea typeface="Arial"/>
              <a:cs typeface="Arial"/>
              <a:sym typeface="Arial"/>
            </a:endParaRPr>
          </a:p>
        </p:txBody>
      </p:sp>
      <p:sp>
        <p:nvSpPr>
          <p:cNvPr id="505" name="Google Shape;505;p36"/>
          <p:cNvSpPr txBox="1"/>
          <p:nvPr/>
        </p:nvSpPr>
        <p:spPr>
          <a:xfrm>
            <a:off x="1427093" y="1265274"/>
            <a:ext cx="93378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프로젝트에 빈을 몇 개 정도만 추가한다면 별 일 없겠지만, 많은 숫자를 등록하면 빈의 이름이 중복되는 경우가 있다.</a:t>
            </a:r>
            <a:endParaRPr b="0" i="0" sz="1400" u="none" cap="none" strike="noStrike">
              <a:solidFill>
                <a:srgbClr val="000000"/>
              </a:solidFill>
              <a:latin typeface="Arial"/>
              <a:ea typeface="Arial"/>
              <a:cs typeface="Arial"/>
              <a:sym typeface="Arial"/>
            </a:endParaRPr>
          </a:p>
        </p:txBody>
      </p:sp>
      <p:sp>
        <p:nvSpPr>
          <p:cNvPr id="506" name="Google Shape;506;p36"/>
          <p:cNvSpPr txBox="1"/>
          <p:nvPr/>
        </p:nvSpPr>
        <p:spPr>
          <a:xfrm>
            <a:off x="1690577" y="1935126"/>
            <a:ext cx="9570249"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자동 빈 등록 vs 자동 빈 등록 :  @ComponentScan 등을 통해 빈을 등록시키는 경우.</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		            </a:t>
            </a:r>
            <a:r>
              <a:rPr b="0" i="0" lang="ko-KR" sz="1400" u="none" cap="none" strike="noStrike">
                <a:solidFill>
                  <a:srgbClr val="FF0000"/>
                </a:solidFill>
                <a:latin typeface="Arial"/>
                <a:ea typeface="Arial"/>
                <a:cs typeface="Arial"/>
                <a:sym typeface="Arial"/>
              </a:rPr>
              <a:t>ConflictingBeanDefinitionException</a:t>
            </a:r>
            <a:r>
              <a:rPr b="0" i="0" lang="ko-KR" sz="1400" u="none" cap="none" strike="noStrike">
                <a:solidFill>
                  <a:srgbClr val="000000"/>
                </a:solidFill>
                <a:latin typeface="Arial"/>
                <a:ea typeface="Arial"/>
                <a:cs typeface="Arial"/>
                <a:sym typeface="Arial"/>
              </a:rPr>
              <a:t>이 발생함</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수동 빈 등록 vs 자동 빈 등록 : @Configuration 에서 @Bean 을 수동으로 등록시키고 한쪽에선 자동으로 등록 시켰을때</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		            수동 빈 등록이 우선권을 가짐(수동 빈이 자동 빈을 오버라이딩)</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		            (최근 Spring Boot 에서는 오류가 발생하도록 기본값을 바뀌었다. 원하면 설정 변경 가능)</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1"/>
          <p:cNvSpPr txBox="1"/>
          <p:nvPr/>
        </p:nvSpPr>
        <p:spPr>
          <a:xfrm>
            <a:off x="1498060" y="185003"/>
            <a:ext cx="340509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 Boot</a:t>
            </a:r>
            <a:endParaRPr b="0" i="0" sz="4800" u="none" cap="none" strike="noStrike">
              <a:solidFill>
                <a:srgbClr val="86C5F0"/>
              </a:solidFill>
              <a:latin typeface="Arial"/>
              <a:ea typeface="Arial"/>
              <a:cs typeface="Arial"/>
              <a:sym typeface="Arial"/>
            </a:endParaRPr>
          </a:p>
        </p:txBody>
      </p:sp>
      <p:sp>
        <p:nvSpPr>
          <p:cNvPr id="238" name="Google Shape;238;p21"/>
          <p:cNvSpPr txBox="1"/>
          <p:nvPr/>
        </p:nvSpPr>
        <p:spPr>
          <a:xfrm>
            <a:off x="1127125" y="1888855"/>
            <a:ext cx="10600587"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ko-KR" sz="2000" u="none" cap="none" strike="noStrike">
                <a:solidFill>
                  <a:srgbClr val="212529"/>
                </a:solidFill>
                <a:latin typeface="Arial"/>
                <a:ea typeface="Arial"/>
                <a:cs typeface="Arial"/>
                <a:sym typeface="Arial"/>
              </a:rPr>
              <a:t>Spring Boot?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1252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212529"/>
                </a:solidFill>
                <a:latin typeface="Arial"/>
                <a:ea typeface="Arial"/>
                <a:cs typeface="Arial"/>
                <a:sym typeface="Arial"/>
              </a:rPr>
              <a:t>스프링 프레임워크는 기능이 많은만큼 환경설정이 복잡한 편이다. 이에 어려움을 느끼는 사용자들을 위해 나온 것이 바로 스프링 부트다. 스프링 부트는 스프링 프레임워크를 사용하기 위한 설정의 많은 부분을 자동화하여 사용자가 정말 편하게 스프링을 활용할 수 있도록 돕는다. 스프링 부트 </a:t>
            </a:r>
            <a:r>
              <a:rPr b="0" i="0" lang="ko-KR" sz="1600" u="none" cap="none" strike="noStrike">
                <a:solidFill>
                  <a:srgbClr val="FF0000"/>
                </a:solidFill>
                <a:latin typeface="Arial"/>
                <a:ea typeface="Arial"/>
                <a:cs typeface="Arial"/>
                <a:sym typeface="Arial"/>
              </a:rPr>
              <a:t>starter 디펜던시</a:t>
            </a:r>
            <a:r>
              <a:rPr b="0" i="0" lang="ko-KR" sz="1600" u="none" cap="none" strike="noStrike">
                <a:solidFill>
                  <a:srgbClr val="212529"/>
                </a:solidFill>
                <a:latin typeface="Arial"/>
                <a:ea typeface="Arial"/>
                <a:cs typeface="Arial"/>
                <a:sym typeface="Arial"/>
              </a:rPr>
              <a:t>만 추가해주면 바로 API를 정의하고, </a:t>
            </a:r>
            <a:r>
              <a:rPr b="0" i="0" lang="ko-KR" sz="1600" u="none" cap="none" strike="noStrike">
                <a:solidFill>
                  <a:srgbClr val="FF0000"/>
                </a:solidFill>
                <a:latin typeface="Arial"/>
                <a:ea typeface="Arial"/>
                <a:cs typeface="Arial"/>
                <a:sym typeface="Arial"/>
              </a:rPr>
              <a:t>내장된 톰캣이나 제티</a:t>
            </a:r>
            <a:r>
              <a:rPr b="0" i="0" lang="ko-KR" sz="1600" u="none" cap="none" strike="noStrike">
                <a:solidFill>
                  <a:srgbClr val="212529"/>
                </a:solidFill>
                <a:latin typeface="Arial"/>
                <a:ea typeface="Arial"/>
                <a:cs typeface="Arial"/>
                <a:sym typeface="Arial"/>
              </a:rPr>
              <a:t>로 웹 애플리케이션 서버를 실행할 수 있다. 심지어 스프링 홈페이지의 이니셜라이저를 사용하면 바로 실행 가능한 코드를 만들어준다. </a:t>
            </a:r>
            <a:r>
              <a:rPr b="0" i="0" lang="ko-KR" sz="1600" u="none" cap="none" strike="noStrike">
                <a:solidFill>
                  <a:srgbClr val="FF0000"/>
                </a:solidFill>
                <a:latin typeface="Arial"/>
                <a:ea typeface="Arial"/>
                <a:cs typeface="Arial"/>
                <a:sym typeface="Arial"/>
              </a:rPr>
              <a:t>실행환경이나 의존성 관리 등의 인프라 관련 등은 신경쓸 필요 없이 바로 코딩을 시작</a:t>
            </a:r>
            <a:r>
              <a:rPr b="0" i="0" lang="ko-KR" sz="1600" u="none" cap="none" strike="noStrike">
                <a:solidFill>
                  <a:srgbClr val="212529"/>
                </a:solidFill>
                <a:latin typeface="Arial"/>
                <a:ea typeface="Arial"/>
                <a:cs typeface="Arial"/>
                <a:sym typeface="Arial"/>
              </a:rPr>
              <a:t>하면 된다. 그리고 바로 그것이 스프링의 키 포인트이다.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nvSpPr>
        <p:spPr>
          <a:xfrm>
            <a:off x="1231330" y="93879"/>
            <a:ext cx="880561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DI) 필드 주입에 의한 순환 참조</a:t>
            </a:r>
            <a:endParaRPr b="0" i="0" sz="1400" u="none" cap="none" strike="noStrike">
              <a:solidFill>
                <a:srgbClr val="000000"/>
              </a:solidFill>
              <a:latin typeface="Arial"/>
              <a:ea typeface="Arial"/>
              <a:cs typeface="Arial"/>
              <a:sym typeface="Arial"/>
            </a:endParaRPr>
          </a:p>
        </p:txBody>
      </p:sp>
      <p:sp>
        <p:nvSpPr>
          <p:cNvPr id="512" name="Google Shape;512;p37"/>
          <p:cNvSpPr txBox="1"/>
          <p:nvPr/>
        </p:nvSpPr>
        <p:spPr>
          <a:xfrm>
            <a:off x="1371600" y="1350335"/>
            <a:ext cx="8016949"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212529"/>
                </a:solidFill>
                <a:latin typeface="Arial"/>
                <a:ea typeface="Arial"/>
                <a:cs typeface="Arial"/>
                <a:sym typeface="Arial"/>
              </a:rPr>
              <a:t>DI (의존성 주입) 에는 크게 3가지 방법이 있다.</a:t>
            </a:r>
            <a:endParaRPr b="0" i="0" sz="1400" u="none" cap="none" strike="noStrike">
              <a:solidFill>
                <a:srgbClr val="21252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0" i="0" lang="ko-KR" sz="1400" u="none" cap="none" strike="noStrike">
                <a:solidFill>
                  <a:srgbClr val="212529"/>
                </a:solidFill>
                <a:latin typeface="Arial"/>
                <a:ea typeface="Arial"/>
                <a:cs typeface="Arial"/>
                <a:sym typeface="Arial"/>
              </a:rPr>
              <a:t>Field Injection(필드 주입)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0" i="0" lang="ko-KR" sz="1400" u="none" cap="none" strike="noStrike">
                <a:solidFill>
                  <a:srgbClr val="212529"/>
                </a:solidFill>
                <a:latin typeface="Arial"/>
                <a:ea typeface="Arial"/>
                <a:cs typeface="Arial"/>
                <a:sym typeface="Arial"/>
              </a:rPr>
              <a:t>Setter Injection(세터 주입)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0" i="0" lang="ko-KR" sz="1400" u="none" cap="none" strike="noStrike">
                <a:solidFill>
                  <a:srgbClr val="212529"/>
                </a:solidFill>
                <a:latin typeface="Arial"/>
                <a:ea typeface="Arial"/>
                <a:cs typeface="Arial"/>
                <a:sym typeface="Arial"/>
              </a:rPr>
              <a:t>Constructor Injection(생성자 주입)</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그 중 Field와 Setter는 </a:t>
            </a:r>
            <a:r>
              <a:rPr b="0" i="0" lang="ko-KR" sz="1400" u="none" cap="none" strike="noStrike">
                <a:solidFill>
                  <a:srgbClr val="212529"/>
                </a:solidFill>
                <a:latin typeface="Arial"/>
                <a:ea typeface="Arial"/>
                <a:cs typeface="Arial"/>
                <a:sym typeface="Arial"/>
              </a:rPr>
              <a:t>의존성이 있는 객체가 생성되지 않아도 이를 포함하고 있는 객체가 생성 가능(컴파일시 오류가 발생하지 않음)하여 이를 미리 인지하지 못하다가 런타임시에 오류가 발생하여 위험</a:t>
            </a:r>
            <a:endParaRPr b="0" i="0" sz="1400" u="none" cap="none" strike="noStrike">
              <a:solidFill>
                <a:srgbClr val="000000"/>
              </a:solidFill>
              <a:latin typeface="Arial"/>
              <a:ea typeface="Arial"/>
              <a:cs typeface="Arial"/>
              <a:sym typeface="Arial"/>
            </a:endParaRPr>
          </a:p>
        </p:txBody>
      </p:sp>
      <p:sp>
        <p:nvSpPr>
          <p:cNvPr id="513" name="Google Shape;513;p37"/>
          <p:cNvSpPr txBox="1"/>
          <p:nvPr/>
        </p:nvSpPr>
        <p:spPr>
          <a:xfrm>
            <a:off x="1371599" y="3429000"/>
            <a:ext cx="783619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212529"/>
                </a:solidFill>
                <a:latin typeface="Arial"/>
                <a:ea typeface="Arial"/>
                <a:cs typeface="Arial"/>
                <a:sym typeface="Arial"/>
              </a:rPr>
              <a:t>이에 반해 생성자 주입은 생성자에서 의존관계 주입이 일어나기 때문에</a:t>
            </a:r>
            <a:br>
              <a:rPr b="0" i="0" lang="ko-KR" sz="1400" u="none" cap="none" strike="noStrike">
                <a:solidFill>
                  <a:srgbClr val="000000"/>
                </a:solidFill>
                <a:latin typeface="Arial"/>
                <a:ea typeface="Arial"/>
                <a:cs typeface="Arial"/>
                <a:sym typeface="Arial"/>
              </a:rPr>
            </a:br>
            <a:r>
              <a:rPr b="0" i="0" lang="ko-KR" sz="1400" u="none" cap="none" strike="noStrike">
                <a:solidFill>
                  <a:srgbClr val="212529"/>
                </a:solidFill>
                <a:latin typeface="Arial"/>
                <a:ea typeface="Arial"/>
                <a:cs typeface="Arial"/>
                <a:sym typeface="Arial"/>
              </a:rPr>
              <a:t>생성자가 실행 될 때 즉 객체가 생성 될 때 의존 객체의 null 여부를 검사하므로</a:t>
            </a:r>
            <a:br>
              <a:rPr b="0" i="0" lang="ko-KR" sz="1400" u="none" cap="none" strike="noStrike">
                <a:solidFill>
                  <a:srgbClr val="000000"/>
                </a:solidFill>
                <a:latin typeface="Arial"/>
                <a:ea typeface="Arial"/>
                <a:cs typeface="Arial"/>
                <a:sym typeface="Arial"/>
              </a:rPr>
            </a:br>
            <a:r>
              <a:rPr b="0" i="0" lang="ko-KR" sz="1400" u="none" cap="none" strike="noStrike">
                <a:solidFill>
                  <a:srgbClr val="212529"/>
                </a:solidFill>
                <a:latin typeface="Arial"/>
                <a:ea typeface="Arial"/>
                <a:cs typeface="Arial"/>
                <a:sym typeface="Arial"/>
              </a:rPr>
              <a:t>컴파일시에 오류를 발생시켜 런타임시에 오류가 발생하는 참사를 미연에 방지</a:t>
            </a:r>
            <a:endParaRPr b="0" i="0" sz="1400" u="none" cap="none" strike="noStrike">
              <a:solidFill>
                <a:srgbClr val="000000"/>
              </a:solidFill>
              <a:latin typeface="Arial"/>
              <a:ea typeface="Arial"/>
              <a:cs typeface="Arial"/>
              <a:sym typeface="Arial"/>
            </a:endParaRPr>
          </a:p>
        </p:txBody>
      </p:sp>
      <p:sp>
        <p:nvSpPr>
          <p:cNvPr id="514" name="Google Shape;514;p37"/>
          <p:cNvSpPr txBox="1"/>
          <p:nvPr/>
        </p:nvSpPr>
        <p:spPr>
          <a:xfrm>
            <a:off x="1371599" y="4843414"/>
            <a:ext cx="61084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212529"/>
                </a:solidFill>
                <a:latin typeface="Arial"/>
                <a:ea typeface="Arial"/>
                <a:cs typeface="Arial"/>
                <a:sym typeface="Arial"/>
              </a:rPr>
              <a:t>또한 생성자 주입 방식이 </a:t>
            </a:r>
            <a:r>
              <a:rPr b="0" i="0" lang="ko-KR" sz="1400" u="none" cap="none" strike="noStrike">
                <a:solidFill>
                  <a:srgbClr val="FF0000"/>
                </a:solidFill>
                <a:latin typeface="Arial"/>
                <a:ea typeface="Arial"/>
                <a:cs typeface="Arial"/>
                <a:sym typeface="Arial"/>
              </a:rPr>
              <a:t>순환참조</a:t>
            </a:r>
            <a:r>
              <a:rPr b="0" i="0" lang="ko-KR" sz="1400" u="none" cap="none" strike="noStrike">
                <a:solidFill>
                  <a:srgbClr val="212529"/>
                </a:solidFill>
                <a:latin typeface="Arial"/>
                <a:ea typeface="Arial"/>
                <a:cs typeface="Arial"/>
                <a:sym typeface="Arial"/>
              </a:rPr>
              <a:t>도 컴파일시에 미리 파악 할 수 있다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8"/>
          <p:cNvSpPr txBox="1"/>
          <p:nvPr/>
        </p:nvSpPr>
        <p:spPr>
          <a:xfrm>
            <a:off x="1231330" y="93879"/>
            <a:ext cx="880561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DI) 필드 주입에 의한 순환 참조</a:t>
            </a:r>
            <a:endParaRPr b="0" i="0" sz="1400" u="none" cap="none" strike="noStrike">
              <a:solidFill>
                <a:srgbClr val="000000"/>
              </a:solidFill>
              <a:latin typeface="Arial"/>
              <a:ea typeface="Arial"/>
              <a:cs typeface="Arial"/>
              <a:sym typeface="Arial"/>
            </a:endParaRPr>
          </a:p>
        </p:txBody>
      </p:sp>
      <p:sp>
        <p:nvSpPr>
          <p:cNvPr id="520" name="Google Shape;520;p38"/>
          <p:cNvSpPr txBox="1"/>
          <p:nvPr/>
        </p:nvSpPr>
        <p:spPr>
          <a:xfrm>
            <a:off x="1231330" y="1563860"/>
            <a:ext cx="4095582"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 TestDtoOne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@Autowired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private</a:t>
            </a:r>
            <a:r>
              <a:rPr b="1" i="0" lang="ko-KR" sz="1400" u="none" cap="none" strike="noStrike">
                <a:solidFill>
                  <a:srgbClr val="000000"/>
                </a:solidFill>
                <a:latin typeface="Consolas"/>
                <a:ea typeface="Consolas"/>
                <a:cs typeface="Consolas"/>
                <a:sym typeface="Consolas"/>
              </a:rPr>
              <a:t> TestDtoTwo </a:t>
            </a:r>
            <a:r>
              <a:rPr b="1" i="0" lang="ko-KR" sz="1400" u="none" cap="none" strike="noStrike">
                <a:solidFill>
                  <a:srgbClr val="0000C0"/>
                </a:solidFill>
                <a:latin typeface="Consolas"/>
                <a:ea typeface="Consolas"/>
                <a:cs typeface="Consolas"/>
                <a:sym typeface="Consolas"/>
              </a:rPr>
              <a:t>testTwo</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TestDtoOne() {</a:t>
            </a: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TestDtoOne(TestDtoTwo </a:t>
            </a:r>
            <a:r>
              <a:rPr b="1" i="0" lang="ko-KR" sz="1400" u="none" cap="none" strike="noStrike">
                <a:solidFill>
                  <a:srgbClr val="6A3E3E"/>
                </a:solidFill>
                <a:latin typeface="Consolas"/>
                <a:ea typeface="Consolas"/>
                <a:cs typeface="Consolas"/>
                <a:sym typeface="Consolas"/>
              </a:rPr>
              <a:t>testTwo</a:t>
            </a:r>
            <a:r>
              <a:rPr b="1" i="0" lang="ko-KR"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this</a:t>
            </a:r>
            <a:r>
              <a:rPr b="1" i="0" lang="ko-KR" sz="1400" u="none" cap="none" strike="noStrike">
                <a:solidFill>
                  <a:srgbClr val="000000"/>
                </a:solidFill>
                <a:latin typeface="Consolas"/>
                <a:ea typeface="Consolas"/>
                <a:cs typeface="Consolas"/>
                <a:sym typeface="Consolas"/>
              </a:rPr>
              <a:t>.</a:t>
            </a:r>
            <a:r>
              <a:rPr b="1" i="0" lang="ko-KR" sz="1400" u="none" cap="none" strike="noStrike">
                <a:solidFill>
                  <a:srgbClr val="0000C0"/>
                </a:solidFill>
                <a:latin typeface="Consolas"/>
                <a:ea typeface="Consolas"/>
                <a:cs typeface="Consolas"/>
                <a:sym typeface="Consolas"/>
              </a:rPr>
              <a:t>testTwo</a:t>
            </a:r>
            <a:r>
              <a:rPr b="1" i="0" lang="ko-KR" sz="1400" u="none" cap="none" strike="noStrike">
                <a:solidFill>
                  <a:srgbClr val="000000"/>
                </a:solidFill>
                <a:latin typeface="Consolas"/>
                <a:ea typeface="Consolas"/>
                <a:cs typeface="Consolas"/>
                <a:sym typeface="Consolas"/>
              </a:rPr>
              <a:t> = </a:t>
            </a:r>
            <a:r>
              <a:rPr b="1" i="0" lang="ko-KR" sz="1400" u="none" cap="none" strike="noStrike">
                <a:solidFill>
                  <a:srgbClr val="6A3E3E"/>
                </a:solidFill>
                <a:latin typeface="Consolas"/>
                <a:ea typeface="Consolas"/>
                <a:cs typeface="Consolas"/>
                <a:sym typeface="Consolas"/>
              </a:rPr>
              <a:t>testTwo</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p:txBody>
      </p:sp>
      <p:sp>
        <p:nvSpPr>
          <p:cNvPr id="521" name="Google Shape;521;p38"/>
          <p:cNvSpPr txBox="1"/>
          <p:nvPr/>
        </p:nvSpPr>
        <p:spPr>
          <a:xfrm>
            <a:off x="1231330" y="1256083"/>
            <a:ext cx="15279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TestDtoOne.java</a:t>
            </a:r>
            <a:endParaRPr b="0" i="0" sz="1400" u="none" cap="none" strike="noStrike">
              <a:solidFill>
                <a:srgbClr val="000000"/>
              </a:solidFill>
              <a:latin typeface="Arial"/>
              <a:ea typeface="Arial"/>
              <a:cs typeface="Arial"/>
              <a:sym typeface="Arial"/>
            </a:endParaRPr>
          </a:p>
        </p:txBody>
      </p:sp>
      <p:sp>
        <p:nvSpPr>
          <p:cNvPr id="522" name="Google Shape;522;p38"/>
          <p:cNvSpPr txBox="1"/>
          <p:nvPr/>
        </p:nvSpPr>
        <p:spPr>
          <a:xfrm>
            <a:off x="6865088" y="1409971"/>
            <a:ext cx="4095582"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@Component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a:t>
            </a:r>
            <a:r>
              <a:rPr b="1" i="0" lang="ko-KR" sz="1400" u="none" cap="none" strike="noStrike">
                <a:solidFill>
                  <a:srgbClr val="7F0055"/>
                </a:solidFill>
                <a:latin typeface="Consolas"/>
                <a:ea typeface="Consolas"/>
                <a:cs typeface="Consolas"/>
                <a:sym typeface="Consolas"/>
              </a:rPr>
              <a:t>class</a:t>
            </a:r>
            <a:r>
              <a:rPr b="1" i="0" lang="ko-KR" sz="1400" u="none" cap="none" strike="noStrike">
                <a:solidFill>
                  <a:srgbClr val="000000"/>
                </a:solidFill>
                <a:latin typeface="Consolas"/>
                <a:ea typeface="Consolas"/>
                <a:cs typeface="Consolas"/>
                <a:sym typeface="Consolas"/>
              </a:rPr>
              <a:t> TestDtoTwo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646464"/>
                </a:solidFill>
                <a:latin typeface="Consolas"/>
                <a:ea typeface="Consolas"/>
                <a:cs typeface="Consolas"/>
                <a:sym typeface="Consolas"/>
              </a:rPr>
              <a:t>@Autowired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private</a:t>
            </a:r>
            <a:r>
              <a:rPr b="1" i="0" lang="ko-KR" sz="1400" u="none" cap="none" strike="noStrike">
                <a:solidFill>
                  <a:srgbClr val="000000"/>
                </a:solidFill>
                <a:latin typeface="Consolas"/>
                <a:ea typeface="Consolas"/>
                <a:cs typeface="Consolas"/>
                <a:sym typeface="Consolas"/>
              </a:rPr>
              <a:t> TestDtoOne </a:t>
            </a:r>
            <a:r>
              <a:rPr b="1" i="0" lang="ko-KR" sz="1400" u="none" cap="none" strike="noStrike">
                <a:solidFill>
                  <a:srgbClr val="0000C0"/>
                </a:solidFill>
                <a:latin typeface="Consolas"/>
                <a:ea typeface="Consolas"/>
                <a:cs typeface="Consolas"/>
                <a:sym typeface="Consolas"/>
              </a:rPr>
              <a:t>testOne</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TestDtoTwo()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public</a:t>
            </a:r>
            <a:r>
              <a:rPr b="1" i="0" lang="ko-KR" sz="1400" u="none" cap="none" strike="noStrike">
                <a:solidFill>
                  <a:srgbClr val="000000"/>
                </a:solidFill>
                <a:latin typeface="Consolas"/>
                <a:ea typeface="Consolas"/>
                <a:cs typeface="Consolas"/>
                <a:sym typeface="Consolas"/>
              </a:rPr>
              <a:t> TestDtoTwo(TestDtoOne </a:t>
            </a:r>
            <a:r>
              <a:rPr b="1" i="0" lang="ko-KR" sz="1400" u="none" cap="none" strike="noStrike">
                <a:solidFill>
                  <a:srgbClr val="6A3E3E"/>
                </a:solidFill>
                <a:latin typeface="Consolas"/>
                <a:ea typeface="Consolas"/>
                <a:cs typeface="Consolas"/>
                <a:sym typeface="Consolas"/>
              </a:rPr>
              <a:t>testOne</a:t>
            </a:r>
            <a:r>
              <a:rPr b="1" i="0" lang="ko-KR"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7F0055"/>
                </a:solidFill>
                <a:latin typeface="Consolas"/>
                <a:ea typeface="Consolas"/>
                <a:cs typeface="Consolas"/>
                <a:sym typeface="Consolas"/>
              </a:rPr>
              <a:t>this</a:t>
            </a:r>
            <a:r>
              <a:rPr b="1" i="0" lang="ko-KR" sz="1400" u="none" cap="none" strike="noStrike">
                <a:solidFill>
                  <a:srgbClr val="000000"/>
                </a:solidFill>
                <a:latin typeface="Consolas"/>
                <a:ea typeface="Consolas"/>
                <a:cs typeface="Consolas"/>
                <a:sym typeface="Consolas"/>
              </a:rPr>
              <a:t>.</a:t>
            </a:r>
            <a:r>
              <a:rPr b="1" i="0" lang="ko-KR" sz="1400" u="none" cap="none" strike="noStrike">
                <a:solidFill>
                  <a:srgbClr val="0000C0"/>
                </a:solidFill>
                <a:latin typeface="Consolas"/>
                <a:ea typeface="Consolas"/>
                <a:cs typeface="Consolas"/>
                <a:sym typeface="Consolas"/>
              </a:rPr>
              <a:t>testOne</a:t>
            </a:r>
            <a:r>
              <a:rPr b="1" i="0" lang="ko-KR" sz="1400" u="none" cap="none" strike="noStrike">
                <a:solidFill>
                  <a:srgbClr val="000000"/>
                </a:solidFill>
                <a:latin typeface="Consolas"/>
                <a:ea typeface="Consolas"/>
                <a:cs typeface="Consolas"/>
                <a:sym typeface="Consolas"/>
              </a:rPr>
              <a:t> = </a:t>
            </a:r>
            <a:r>
              <a:rPr b="1" i="0" lang="ko-KR" sz="1400" u="none" cap="none" strike="noStrike">
                <a:solidFill>
                  <a:srgbClr val="6A3E3E"/>
                </a:solidFill>
                <a:latin typeface="Consolas"/>
                <a:ea typeface="Consolas"/>
                <a:cs typeface="Consolas"/>
                <a:sym typeface="Consolas"/>
              </a:rPr>
              <a:t>testOne</a:t>
            </a:r>
            <a:r>
              <a:rPr b="1"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523" name="Google Shape;523;p38"/>
          <p:cNvSpPr txBox="1"/>
          <p:nvPr/>
        </p:nvSpPr>
        <p:spPr>
          <a:xfrm>
            <a:off x="6865088" y="1102194"/>
            <a:ext cx="15279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TestDtoTwo.java</a:t>
            </a:r>
            <a:endParaRPr b="0" i="0" sz="1400" u="none" cap="none" strike="noStrike">
              <a:solidFill>
                <a:srgbClr val="000000"/>
              </a:solidFill>
              <a:latin typeface="Arial"/>
              <a:ea typeface="Arial"/>
              <a:cs typeface="Arial"/>
              <a:sym typeface="Arial"/>
            </a:endParaRPr>
          </a:p>
        </p:txBody>
      </p:sp>
      <p:sp>
        <p:nvSpPr>
          <p:cNvPr id="524" name="Google Shape;524;p38"/>
          <p:cNvSpPr txBox="1"/>
          <p:nvPr/>
        </p:nvSpPr>
        <p:spPr>
          <a:xfrm>
            <a:off x="1467293" y="4423144"/>
            <a:ext cx="962314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서로가 서로를 @Autowired를 통해 참조하는 코드이다.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이렇게 코드를 잘못 짰을 경우 TestDtoTwo -&gt; TestDtoOne -&gt; TestDtoTwo -&gt; TestDtoOne -&gt; 식으로 서로가 서로를 계속</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참조해 버리는 무한루프가 발생하여 터져버릴 수 도 있다.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nvSpPr>
        <p:spPr>
          <a:xfrm>
            <a:off x="1498060" y="185003"/>
            <a:ext cx="404950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프로젝트 생성</a:t>
            </a:r>
            <a:endParaRPr b="0" i="0" sz="1400" u="none" cap="none" strike="noStrike">
              <a:solidFill>
                <a:srgbClr val="000000"/>
              </a:solidFill>
              <a:latin typeface="Arial"/>
              <a:ea typeface="Arial"/>
              <a:cs typeface="Arial"/>
              <a:sym typeface="Arial"/>
            </a:endParaRPr>
          </a:p>
        </p:txBody>
      </p:sp>
      <p:pic>
        <p:nvPicPr>
          <p:cNvPr id="244" name="Google Shape;244;p22"/>
          <p:cNvPicPr preferRelativeResize="0"/>
          <p:nvPr/>
        </p:nvPicPr>
        <p:blipFill rotWithShape="1">
          <a:blip r:embed="rId3">
            <a:alphaModFix/>
          </a:blip>
          <a:srcRect b="0" l="0" r="0" t="0"/>
          <a:stretch/>
        </p:blipFill>
        <p:spPr>
          <a:xfrm>
            <a:off x="2228310" y="1180977"/>
            <a:ext cx="7735380" cy="3667637"/>
          </a:xfrm>
          <a:prstGeom prst="rect">
            <a:avLst/>
          </a:prstGeom>
          <a:noFill/>
          <a:ln>
            <a:noFill/>
          </a:ln>
        </p:spPr>
      </p:pic>
      <p:sp>
        <p:nvSpPr>
          <p:cNvPr id="245" name="Google Shape;245;p22"/>
          <p:cNvSpPr txBox="1"/>
          <p:nvPr/>
        </p:nvSpPr>
        <p:spPr>
          <a:xfrm>
            <a:off x="2228310" y="5013591"/>
            <a:ext cx="7735380"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Eclipse 2021-03 버전 &gt; STS 검색 Spring 3 add on 먼저 설치 &gt;  Spring Tools 4 (aka Spring Tool Suti 4)를 인스톨</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3"/>
          <p:cNvSpPr txBox="1"/>
          <p:nvPr/>
        </p:nvSpPr>
        <p:spPr>
          <a:xfrm>
            <a:off x="1498060" y="185003"/>
            <a:ext cx="545213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프로젝트 생성 방법</a:t>
            </a:r>
            <a:endParaRPr b="0" i="0" sz="1400" u="none" cap="none" strike="noStrike">
              <a:solidFill>
                <a:srgbClr val="000000"/>
              </a:solidFill>
              <a:latin typeface="Arial"/>
              <a:ea typeface="Arial"/>
              <a:cs typeface="Arial"/>
              <a:sym typeface="Arial"/>
            </a:endParaRPr>
          </a:p>
        </p:txBody>
      </p:sp>
      <p:pic>
        <p:nvPicPr>
          <p:cNvPr id="251" name="Google Shape;251;p23"/>
          <p:cNvPicPr preferRelativeResize="0"/>
          <p:nvPr/>
        </p:nvPicPr>
        <p:blipFill rotWithShape="1">
          <a:blip r:embed="rId3">
            <a:alphaModFix/>
          </a:blip>
          <a:srcRect b="0" l="0" r="0" t="0"/>
          <a:stretch/>
        </p:blipFill>
        <p:spPr>
          <a:xfrm>
            <a:off x="1127125" y="1016000"/>
            <a:ext cx="5630061" cy="4725059"/>
          </a:xfrm>
          <a:prstGeom prst="rect">
            <a:avLst/>
          </a:prstGeom>
          <a:noFill/>
          <a:ln>
            <a:noFill/>
          </a:ln>
        </p:spPr>
      </p:pic>
      <p:sp>
        <p:nvSpPr>
          <p:cNvPr id="252" name="Google Shape;252;p23"/>
          <p:cNvSpPr txBox="1"/>
          <p:nvPr/>
        </p:nvSpPr>
        <p:spPr>
          <a:xfrm>
            <a:off x="6757186" y="2793754"/>
            <a:ext cx="53158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000000"/>
                </a:solidFill>
                <a:latin typeface="Arial"/>
                <a:ea typeface="Arial"/>
                <a:cs typeface="Arial"/>
                <a:sym typeface="Arial"/>
              </a:rPr>
              <a:t>설치 완료 후 [File]-&gt; [New] -&gt; [Other..]  클릭 후  spring을</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000000"/>
                </a:solidFill>
                <a:latin typeface="Arial"/>
                <a:ea typeface="Arial"/>
                <a:cs typeface="Arial"/>
                <a:sym typeface="Arial"/>
              </a:rPr>
              <a:t>검색 하면 사진과 같이 Spring Start Project가 생긴다.</a:t>
            </a:r>
            <a:endParaRPr b="0" i="0" sz="1600" u="none" cap="none" strike="noStrike">
              <a:solidFill>
                <a:srgbClr val="000000"/>
              </a:solidFill>
              <a:latin typeface="Arial"/>
              <a:ea typeface="Arial"/>
              <a:cs typeface="Arial"/>
              <a:sym typeface="Arial"/>
            </a:endParaRPr>
          </a:p>
        </p:txBody>
      </p:sp>
      <p:sp>
        <p:nvSpPr>
          <p:cNvPr id="253" name="Google Shape;253;p23"/>
          <p:cNvSpPr/>
          <p:nvPr/>
        </p:nvSpPr>
        <p:spPr>
          <a:xfrm>
            <a:off x="1498060" y="4137102"/>
            <a:ext cx="1847306" cy="312234"/>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4"/>
          <p:cNvPicPr preferRelativeResize="0"/>
          <p:nvPr/>
        </p:nvPicPr>
        <p:blipFill rotWithShape="1">
          <a:blip r:embed="rId3">
            <a:alphaModFix/>
          </a:blip>
          <a:srcRect b="0" l="0" r="0" t="0"/>
          <a:stretch/>
        </p:blipFill>
        <p:spPr>
          <a:xfrm>
            <a:off x="1127125" y="1052513"/>
            <a:ext cx="4024823" cy="5610359"/>
          </a:xfrm>
          <a:prstGeom prst="rect">
            <a:avLst/>
          </a:prstGeom>
          <a:noFill/>
          <a:ln>
            <a:noFill/>
          </a:ln>
        </p:spPr>
      </p:pic>
      <p:sp>
        <p:nvSpPr>
          <p:cNvPr id="259" name="Google Shape;259;p24"/>
          <p:cNvSpPr txBox="1"/>
          <p:nvPr/>
        </p:nvSpPr>
        <p:spPr>
          <a:xfrm>
            <a:off x="1498060" y="185003"/>
            <a:ext cx="404950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프로젝트 생성</a:t>
            </a:r>
            <a:endParaRPr b="0" i="0" sz="1400" u="none" cap="none" strike="noStrike">
              <a:solidFill>
                <a:srgbClr val="000000"/>
              </a:solidFill>
              <a:latin typeface="Arial"/>
              <a:ea typeface="Arial"/>
              <a:cs typeface="Arial"/>
              <a:sym typeface="Arial"/>
            </a:endParaRPr>
          </a:p>
        </p:txBody>
      </p:sp>
      <p:graphicFrame>
        <p:nvGraphicFramePr>
          <p:cNvPr id="260" name="Google Shape;260;p24"/>
          <p:cNvGraphicFramePr/>
          <p:nvPr/>
        </p:nvGraphicFramePr>
        <p:xfrm>
          <a:off x="5714767" y="2501900"/>
          <a:ext cx="3000000" cy="3000000"/>
        </p:xfrm>
        <a:graphic>
          <a:graphicData uri="http://schemas.openxmlformats.org/drawingml/2006/table">
            <a:tbl>
              <a:tblPr bandRow="1" firstRow="1">
                <a:noFill/>
                <a:tableStyleId>{7E4F6F57-FCCA-4BD5-8584-95C8BEE5B496}</a:tableStyleId>
              </a:tblPr>
              <a:tblGrid>
                <a:gridCol w="1455475"/>
                <a:gridCol w="2419825"/>
                <a:gridCol w="2219100"/>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t>구분</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t>설명</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t>값</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Name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프로젝트명</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Type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라이브러리 관리 도구</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Maven, Gradle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Packaging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패키징 파일 형식</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War, Jar</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Java Version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자바 버전</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8, 11, 17, 18</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5"/>
          <p:cNvPicPr preferRelativeResize="0"/>
          <p:nvPr/>
        </p:nvPicPr>
        <p:blipFill rotWithShape="1">
          <a:blip r:embed="rId3">
            <a:alphaModFix/>
          </a:blip>
          <a:srcRect b="0" l="0" r="0" t="0"/>
          <a:stretch/>
        </p:blipFill>
        <p:spPr>
          <a:xfrm>
            <a:off x="1127125" y="1083684"/>
            <a:ext cx="4080055" cy="5774316"/>
          </a:xfrm>
          <a:prstGeom prst="rect">
            <a:avLst/>
          </a:prstGeom>
          <a:noFill/>
          <a:ln>
            <a:noFill/>
          </a:ln>
        </p:spPr>
      </p:pic>
      <p:pic>
        <p:nvPicPr>
          <p:cNvPr id="266" name="Google Shape;266;p25"/>
          <p:cNvPicPr preferRelativeResize="0"/>
          <p:nvPr/>
        </p:nvPicPr>
        <p:blipFill rotWithShape="1">
          <a:blip r:embed="rId4">
            <a:alphaModFix/>
          </a:blip>
          <a:srcRect b="0" l="0" r="0" t="0"/>
          <a:stretch/>
        </p:blipFill>
        <p:spPr>
          <a:xfrm>
            <a:off x="4056191" y="2141279"/>
            <a:ext cx="3886742" cy="1762371"/>
          </a:xfrm>
          <a:prstGeom prst="rect">
            <a:avLst/>
          </a:prstGeom>
          <a:noFill/>
          <a:ln>
            <a:noFill/>
          </a:ln>
        </p:spPr>
      </p:pic>
      <p:sp>
        <p:nvSpPr>
          <p:cNvPr id="267" name="Google Shape;267;p25"/>
          <p:cNvSpPr txBox="1"/>
          <p:nvPr/>
        </p:nvSpPr>
        <p:spPr>
          <a:xfrm>
            <a:off x="1498060" y="185003"/>
            <a:ext cx="404950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프로젝트 생성</a:t>
            </a:r>
            <a:endParaRPr b="0" i="0" sz="1400" u="none" cap="none" strike="noStrike">
              <a:solidFill>
                <a:srgbClr val="000000"/>
              </a:solidFill>
              <a:latin typeface="Arial"/>
              <a:ea typeface="Arial"/>
              <a:cs typeface="Arial"/>
              <a:sym typeface="Arial"/>
            </a:endParaRPr>
          </a:p>
        </p:txBody>
      </p:sp>
      <p:sp>
        <p:nvSpPr>
          <p:cNvPr id="268" name="Google Shape;268;p25"/>
          <p:cNvSpPr txBox="1"/>
          <p:nvPr/>
        </p:nvSpPr>
        <p:spPr>
          <a:xfrm>
            <a:off x="5453906" y="1449987"/>
            <a:ext cx="21467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Dependencies 추가 단계</a:t>
            </a:r>
            <a:endParaRPr b="0" i="0" sz="1400" u="none" cap="none" strike="noStrike">
              <a:solidFill>
                <a:srgbClr val="000000"/>
              </a:solidFill>
              <a:latin typeface="Arial"/>
              <a:ea typeface="Arial"/>
              <a:cs typeface="Arial"/>
              <a:sym typeface="Arial"/>
            </a:endParaRPr>
          </a:p>
        </p:txBody>
      </p:sp>
      <p:sp>
        <p:nvSpPr>
          <p:cNvPr id="269" name="Google Shape;269;p25"/>
          <p:cNvSpPr txBox="1"/>
          <p:nvPr/>
        </p:nvSpPr>
        <p:spPr>
          <a:xfrm>
            <a:off x="5296171" y="4168019"/>
            <a:ext cx="460895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Web 추가시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Spring MVC를 사용하여 웹 애플리케이션을</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빌드하며, Apache Tomcat을 기본 내장 컨테이너로 사용</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
          <p:cNvSpPr txBox="1"/>
          <p:nvPr/>
        </p:nvSpPr>
        <p:spPr>
          <a:xfrm>
            <a:off x="1498060" y="185003"/>
            <a:ext cx="404950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프로젝트 생성</a:t>
            </a:r>
            <a:endParaRPr b="0" i="0" sz="1400" u="none" cap="none" strike="noStrike">
              <a:solidFill>
                <a:srgbClr val="000000"/>
              </a:solidFill>
              <a:latin typeface="Arial"/>
              <a:ea typeface="Arial"/>
              <a:cs typeface="Arial"/>
              <a:sym typeface="Arial"/>
            </a:endParaRPr>
          </a:p>
        </p:txBody>
      </p:sp>
      <p:sp>
        <p:nvSpPr>
          <p:cNvPr id="275" name="Google Shape;275;p1"/>
          <p:cNvSpPr txBox="1"/>
          <p:nvPr/>
        </p:nvSpPr>
        <p:spPr>
          <a:xfrm>
            <a:off x="1294598" y="1304330"/>
            <a:ext cx="7962689"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생성된 Project에 Project Dependency 추가</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프로젝트 오른쪽버튼 &gt;   Spring &gt; Add Starters </a:t>
            </a:r>
            <a:endParaRPr b="0" i="0" sz="1400" u="none" cap="none" strike="noStrike">
              <a:solidFill>
                <a:srgbClr val="000000"/>
              </a:solidFill>
              <a:latin typeface="Arial"/>
              <a:ea typeface="Arial"/>
              <a:cs typeface="Arial"/>
              <a:sym typeface="Arial"/>
            </a:endParaRPr>
          </a:p>
        </p:txBody>
      </p:sp>
      <p:pic>
        <p:nvPicPr>
          <p:cNvPr id="276" name="Google Shape;276;p1"/>
          <p:cNvPicPr preferRelativeResize="0"/>
          <p:nvPr/>
        </p:nvPicPr>
        <p:blipFill rotWithShape="1">
          <a:blip r:embed="rId3">
            <a:alphaModFix/>
          </a:blip>
          <a:srcRect b="0" l="0" r="0" t="0"/>
          <a:stretch/>
        </p:blipFill>
        <p:spPr>
          <a:xfrm>
            <a:off x="1365768" y="2102583"/>
            <a:ext cx="4181799" cy="999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nvSpPr>
        <p:spPr>
          <a:xfrm>
            <a:off x="1498060" y="185003"/>
            <a:ext cx="867096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ko-KR" sz="4800" u="none" cap="none" strike="noStrike">
                <a:solidFill>
                  <a:srgbClr val="86C5F0"/>
                </a:solidFill>
                <a:latin typeface="Arial"/>
                <a:ea typeface="Arial"/>
                <a:cs typeface="Arial"/>
                <a:sym typeface="Arial"/>
              </a:rPr>
              <a:t>Spring.io를 통한 프로젝트 생성</a:t>
            </a:r>
            <a:endParaRPr b="0" i="0" sz="1400" u="none" cap="none" strike="noStrike">
              <a:solidFill>
                <a:srgbClr val="000000"/>
              </a:solidFill>
              <a:latin typeface="Arial"/>
              <a:ea typeface="Arial"/>
              <a:cs typeface="Arial"/>
              <a:sym typeface="Arial"/>
            </a:endParaRPr>
          </a:p>
        </p:txBody>
      </p:sp>
      <p:sp>
        <p:nvSpPr>
          <p:cNvPr id="282" name="Google Shape;282;p26"/>
          <p:cNvSpPr txBox="1"/>
          <p:nvPr/>
        </p:nvSpPr>
        <p:spPr>
          <a:xfrm>
            <a:off x="1228087" y="1052513"/>
            <a:ext cx="611086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https://start.spring.io/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사이트에 들어가면</a:t>
            </a:r>
            <a:endParaRPr b="0" i="0" sz="1400" u="none" cap="none" strike="noStrike">
              <a:solidFill>
                <a:srgbClr val="000000"/>
              </a:solidFill>
              <a:latin typeface="Arial"/>
              <a:ea typeface="Arial"/>
              <a:cs typeface="Arial"/>
              <a:sym typeface="Arial"/>
            </a:endParaRPr>
          </a:p>
        </p:txBody>
      </p:sp>
      <p:pic>
        <p:nvPicPr>
          <p:cNvPr id="283" name="Google Shape;283;p26"/>
          <p:cNvPicPr preferRelativeResize="0"/>
          <p:nvPr/>
        </p:nvPicPr>
        <p:blipFill rotWithShape="1">
          <a:blip r:embed="rId3">
            <a:alphaModFix/>
          </a:blip>
          <a:srcRect b="0" l="0" r="0" t="0"/>
          <a:stretch/>
        </p:blipFill>
        <p:spPr>
          <a:xfrm>
            <a:off x="1144858" y="1575733"/>
            <a:ext cx="9902283" cy="4374149"/>
          </a:xfrm>
          <a:prstGeom prst="rect">
            <a:avLst/>
          </a:prstGeom>
          <a:noFill/>
          <a:ln>
            <a:noFill/>
          </a:ln>
        </p:spPr>
      </p:pic>
      <p:sp>
        <p:nvSpPr>
          <p:cNvPr id="284" name="Google Shape;284;p26"/>
          <p:cNvSpPr txBox="1"/>
          <p:nvPr/>
        </p:nvSpPr>
        <p:spPr>
          <a:xfrm>
            <a:off x="6521199" y="3992718"/>
            <a:ext cx="611086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아래의 GENERATE 버튼을 클릭 후 다운 받아진 프로젝트를</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임포트 시키면 된다.</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2022-01-29T16:51:16Z</dcterms:created>
  <dc:creator>최진혁</dc:creator>
</cp:coreProperties>
</file>