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61" r:id="rId8"/>
    <p:sldId id="264" r:id="rId9"/>
    <p:sldId id="263" r:id="rId10"/>
    <p:sldId id="270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1224"/>
      </p:cViewPr>
      <p:guideLst>
        <p:guide orient="horz" pos="482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3490F-0D6A-46FE-9759-D6C332D2C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6CA88D-D836-409C-B9F3-E32E61D8F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0287F-96CD-4D9D-8B7C-E904EE58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B74-27E1-4038-B90E-D871C078E4B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1C293-B708-4C7B-B2D2-467AA4C6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B814E-800A-47EA-844B-58AD196E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05E-A7EC-473A-BEDE-63E9C636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95EC8-CE77-484E-BC8D-86076F99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22EB17-E64C-4537-84F7-05536952E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67F53-81B5-4C81-B46E-81B1A669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B74-27E1-4038-B90E-D871C078E4B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5A541-381E-4558-8C58-CCBD7311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78341-97C0-4DA2-9744-A20BEA80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05E-A7EC-473A-BEDE-63E9C636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8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89D6E5-87DB-41E9-BFDB-F02977A2B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3194A-F9B2-4DDD-9138-6398D85BA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3C70C-09E6-4ABE-B782-5248ADB5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B74-27E1-4038-B90E-D871C078E4B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7E452-A2B1-48AD-8743-0468FDF5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6F619-7209-4E6B-8C8B-B8B3FA87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05E-A7EC-473A-BEDE-63E9C636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1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31437-5FE2-4331-B530-531B2EC9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7E5B7-34C5-4610-83FE-5137D7A9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4FB7D-B9AC-4609-89D6-0A04502B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B74-27E1-4038-B90E-D871C078E4B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77764-62BE-4443-9FF8-47EB75A6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BBC6E-5719-4556-A64E-3F89B1A8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05E-A7EC-473A-BEDE-63E9C636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3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C3900-E98B-4648-82B0-9E701218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F4D1B-20C8-44C4-BF0A-EF54BDD43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45B2D-57CD-4573-9917-4877B22F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B74-27E1-4038-B90E-D871C078E4B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70BC6-132D-4261-B207-750A6BA5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3D0EB-2844-4187-8528-DBFD73FC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05E-A7EC-473A-BEDE-63E9C636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0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4B0AC-2369-4A75-98A6-858839F3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56E90-C12F-4537-A621-4618C6A94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CCFF8D-4AFF-448D-8923-50956FF10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F803A-BFBB-4526-8076-13F4B9EB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B74-27E1-4038-B90E-D871C078E4B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91ECA-68B1-45AA-AED1-E2E94046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FA0A3-D80B-4BC2-868E-2FCB6711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05E-A7EC-473A-BEDE-63E9C636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3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B9406-EBBB-4F89-8100-34CC0560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456A3-D761-4D93-997B-388911572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D13846-2374-4F8B-A8FF-FF1C578B8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C9606-800E-4634-8143-FD60E7F3A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B158CF-8EF7-492C-8862-5EC6D741E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2BEB06-16F9-426C-96F1-EA160DA8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B74-27E1-4038-B90E-D871C078E4B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012E63-7DE1-4E0D-8E89-020F0475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28D0F1-6B0F-44BB-900F-B0B70BC0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05E-A7EC-473A-BEDE-63E9C636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7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20067-D44A-4548-B353-49B1BE36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85C41-6011-42BC-A1E5-BA8A1F01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B74-27E1-4038-B90E-D871C078E4B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44F0FA-D090-460B-887E-5744A0CA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A3F51-43D2-4DC4-AE2B-0F47083C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05E-A7EC-473A-BEDE-63E9C636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6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2942F2-26FC-468C-B145-CE2EAD23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B74-27E1-4038-B90E-D871C078E4B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E0777D-91F1-4B9D-AF48-96D39C9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D6B31A-125F-4B7A-8E51-DB1E70D7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05E-A7EC-473A-BEDE-63E9C636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27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8545D-C6D4-4EBE-AF2C-6A605A98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B75E9-D0F4-49D0-A882-7D3ED4CA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3BC76-0101-41D0-9ABF-478D47C8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257F5-E8F6-4BAE-84D0-0CDA208E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B74-27E1-4038-B90E-D871C078E4B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2E3C8-8241-4DBD-A38E-CAFEBA6B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FB083-32F3-499C-BA58-46B31E42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05E-A7EC-473A-BEDE-63E9C636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3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DC021-460A-4F97-ABC5-DC1A13AF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D99091-9712-48FF-9B3B-48EDCC072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A44D2D-346A-46D3-B881-E070D728B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89C52-1BFA-44DC-A212-5AAAEED0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B74-27E1-4038-B90E-D871C078E4B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ACB24-933E-460F-AB12-BE210541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AABE6-4831-42EF-88E8-8AFA3446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05E-A7EC-473A-BEDE-63E9C636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0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6F91D5-F63E-43DA-B737-6890B4D2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C7E16A-E2E6-49C2-AEE8-D0EB44D02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116CB-444B-40FC-8F90-A4267945A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29B74-27E1-4038-B90E-D871C078E4B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DB8AF-8D5F-4B06-89D4-47E5DF686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81453-E34E-4A71-BDB4-290115361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205E-A7EC-473A-BEDE-63E9C6366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0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66BE6-5B13-4F5D-B531-E60AAE4F5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SpringBoot JSP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703EF1-E139-428D-9D9D-B752830E8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김우연</a:t>
            </a:r>
          </a:p>
        </p:txBody>
      </p:sp>
    </p:spTree>
    <p:extLst>
      <p:ext uri="{BB962C8B-B14F-4D97-AF65-F5344CB8AC3E}">
        <p14:creationId xmlns:p14="http://schemas.microsoft.com/office/powerpoint/2010/main" val="319887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EB8866-708B-4BE6-8805-1AC5F50EC253}"/>
              </a:ext>
            </a:extLst>
          </p:cNvPr>
          <p:cNvSpPr txBox="1"/>
          <p:nvPr/>
        </p:nvSpPr>
        <p:spPr>
          <a:xfrm>
            <a:off x="510363" y="105969"/>
            <a:ext cx="884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JSP </a:t>
            </a:r>
            <a:r>
              <a:rPr lang="ko-KR" altLang="en-US" sz="3200" smtClean="0"/>
              <a:t>세팅 </a:t>
            </a:r>
            <a:r>
              <a:rPr lang="en-US" altLang="ko-KR" sz="3200" smtClean="0"/>
              <a:t>- </a:t>
            </a:r>
            <a:r>
              <a:rPr lang="ko-KR" altLang="en-US" sz="3200" smtClean="0"/>
              <a:t>실습 환경 및 화면 출력</a:t>
            </a:r>
            <a:endParaRPr lang="ko-KR" alt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7A6CB-FD70-40B2-90B6-3E46262088F0}"/>
              </a:ext>
            </a:extLst>
          </p:cNvPr>
          <p:cNvSpPr txBox="1"/>
          <p:nvPr/>
        </p:nvSpPr>
        <p:spPr>
          <a:xfrm>
            <a:off x="334963" y="935939"/>
            <a:ext cx="8122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Spring Framework</a:t>
            </a:r>
            <a:r>
              <a:rPr lang="ko-KR" altLang="en-US" sz="1600" smtClean="0"/>
              <a:t>의 기본 화면 구성이 </a:t>
            </a:r>
            <a:r>
              <a:rPr lang="en-US" altLang="ko-KR" sz="1600" smtClean="0"/>
              <a:t>Controller, Parameter </a:t>
            </a:r>
            <a:r>
              <a:rPr lang="ko-KR" altLang="en-US" sz="1600" smtClean="0"/>
              <a:t>전달</a:t>
            </a:r>
            <a:r>
              <a:rPr lang="en-US" altLang="ko-KR" sz="1600" smtClean="0"/>
              <a:t>, JSP </a:t>
            </a:r>
            <a:r>
              <a:rPr lang="ko-KR" altLang="en-US" sz="1600" smtClean="0"/>
              <a:t>구성 처리 실행</a:t>
            </a:r>
            <a:endParaRPr lang="ko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7A6CB-FD70-40B2-90B6-3E46262088F0}"/>
              </a:ext>
            </a:extLst>
          </p:cNvPr>
          <p:cNvSpPr txBox="1"/>
          <p:nvPr/>
        </p:nvSpPr>
        <p:spPr>
          <a:xfrm>
            <a:off x="334963" y="1519688"/>
            <a:ext cx="5146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1. UserDTO : </a:t>
            </a:r>
            <a:r>
              <a:rPr lang="ko-KR" altLang="en-US" sz="1600" smtClean="0"/>
              <a:t>요청값을 처리 하기 위한 객체</a:t>
            </a:r>
            <a:endParaRPr lang="en-US" altLang="ko-KR" sz="1600" smtClean="0"/>
          </a:p>
          <a:p>
            <a:r>
              <a:rPr lang="en-US" altLang="ko-KR" sz="1600" smtClean="0"/>
              <a:t>2. </a:t>
            </a:r>
            <a:r>
              <a:rPr lang="en-US" altLang="ko-KR" sz="1600" smtClean="0"/>
              <a:t>HomeController : </a:t>
            </a:r>
            <a:r>
              <a:rPr lang="ko-KR" altLang="en-US" sz="1600" smtClean="0"/>
              <a:t>요청에 의한 </a:t>
            </a:r>
            <a:r>
              <a:rPr lang="en-US" altLang="ko-KR" sz="1600" smtClean="0"/>
              <a:t>FrontController </a:t>
            </a:r>
            <a:r>
              <a:rPr lang="ko-KR" altLang="en-US" sz="1600" smtClean="0"/>
              <a:t>객체</a:t>
            </a:r>
            <a:endParaRPr lang="en-US" altLang="ko-KR" sz="1600" smtClean="0"/>
          </a:p>
          <a:p>
            <a:r>
              <a:rPr lang="en-US" altLang="ko-KR" sz="1600" smtClean="0"/>
              <a:t>3. index.jsp </a:t>
            </a:r>
            <a:r>
              <a:rPr lang="ko-KR" altLang="en-US" sz="1600" smtClean="0"/>
              <a:t>첫페이지</a:t>
            </a:r>
            <a:r>
              <a:rPr lang="en-US" altLang="ko-KR" sz="1600" smtClean="0"/>
              <a:t>, home.jsp </a:t>
            </a:r>
            <a:r>
              <a:rPr lang="ko-KR" altLang="en-US" sz="1600" smtClean="0"/>
              <a:t>이동페이지</a:t>
            </a:r>
            <a:endParaRPr lang="ko-KR" altLang="en-US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43" y="2480203"/>
            <a:ext cx="7682357" cy="41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2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D8B7EB-11D7-4F91-BA21-F2AD87DC66E9}"/>
              </a:ext>
            </a:extLst>
          </p:cNvPr>
          <p:cNvSpPr txBox="1"/>
          <p:nvPr/>
        </p:nvSpPr>
        <p:spPr>
          <a:xfrm>
            <a:off x="510363" y="105969"/>
            <a:ext cx="5833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Command Object</a:t>
            </a:r>
            <a:endParaRPr lang="ko-KR" alt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8C19D-52D3-4326-B36B-B6BFC3749EEA}"/>
              </a:ext>
            </a:extLst>
          </p:cNvPr>
          <p:cNvSpPr txBox="1"/>
          <p:nvPr/>
        </p:nvSpPr>
        <p:spPr>
          <a:xfrm>
            <a:off x="378301" y="1208544"/>
            <a:ext cx="609777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</a:p>
          <a:p>
            <a:pPr algn="l"/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String getName() {</a:t>
            </a:r>
          </a:p>
          <a:p>
            <a:pPr algn="l"/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setName(String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getAge() {</a:t>
            </a:r>
          </a:p>
          <a:p>
            <a:pPr algn="l"/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setAge(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600">
              <a:latin typeface="Consolas" panose="020B0609020204030204" pitchFamily="49" charset="0"/>
            </a:endParaRPr>
          </a:p>
          <a:p>
            <a:pPr algn="l"/>
            <a:endParaRPr lang="ko-KR" altLang="en-US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D09F-DA77-4E52-A77A-B6F406921C28}"/>
              </a:ext>
            </a:extLst>
          </p:cNvPr>
          <p:cNvSpPr txBox="1"/>
          <p:nvPr/>
        </p:nvSpPr>
        <p:spPr>
          <a:xfrm>
            <a:off x="4915649" y="1754372"/>
            <a:ext cx="72763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우선 시작전에 저는 파라미터를 쉽게 관리할 수 있도록 </a:t>
            </a:r>
            <a:r>
              <a:rPr lang="en-US" altLang="ko-KR" sz="1400" b="0" i="0">
                <a:effectLst/>
              </a:rPr>
              <a:t>Spring-Command Object</a:t>
            </a:r>
            <a:r>
              <a:rPr lang="en-US" altLang="ko-KR" sz="1400"/>
              <a:t> </a:t>
            </a:r>
            <a:r>
              <a:rPr lang="ko-KR" altLang="en-US" sz="1400"/>
              <a:t>객체를</a:t>
            </a:r>
            <a:endParaRPr lang="en-US" altLang="ko-KR" sz="1400"/>
          </a:p>
          <a:p>
            <a:r>
              <a:rPr lang="ko-KR" altLang="en-US" sz="1400"/>
              <a:t>만들었습니다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커맨드 객체는 저희가 일반적으로 사용하는 </a:t>
            </a:r>
            <a:r>
              <a:rPr lang="en-US" altLang="ko-KR" sz="1400"/>
              <a:t>DTO/VO </a:t>
            </a:r>
            <a:r>
              <a:rPr lang="ko-KR" altLang="en-US" sz="1400"/>
              <a:t>라고 생각하시면 됩니다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그 중 </a:t>
            </a:r>
            <a:r>
              <a:rPr lang="en-US" altLang="ko-KR" sz="1400"/>
              <a:t>DB</a:t>
            </a:r>
            <a:r>
              <a:rPr lang="ko-KR" altLang="en-US" sz="1400"/>
              <a:t>의 </a:t>
            </a:r>
            <a:r>
              <a:rPr lang="en-US" altLang="ko-KR" sz="1400"/>
              <a:t>Table </a:t>
            </a:r>
            <a:r>
              <a:rPr lang="ko-KR" altLang="en-US" sz="1400"/>
              <a:t>을 다루면 </a:t>
            </a:r>
            <a:r>
              <a:rPr lang="en-US" altLang="ko-KR" sz="1400"/>
              <a:t>DTO , </a:t>
            </a:r>
            <a:r>
              <a:rPr lang="ko-KR" altLang="en-US" sz="1400"/>
              <a:t>파라미터를 다루면 </a:t>
            </a:r>
            <a:r>
              <a:rPr lang="en-US" altLang="ko-KR" sz="1400"/>
              <a:t>Command </a:t>
            </a:r>
            <a:r>
              <a:rPr lang="ko-KR" altLang="en-US" sz="1400"/>
              <a:t>정도로 생각하시면</a:t>
            </a:r>
            <a:endParaRPr lang="en-US" altLang="ko-KR" sz="1400"/>
          </a:p>
          <a:p>
            <a:r>
              <a:rPr lang="ko-KR" altLang="en-US" sz="1400"/>
              <a:t>편합니다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18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E666AD-3A97-4059-9F30-D90305C86F4F}"/>
              </a:ext>
            </a:extLst>
          </p:cNvPr>
          <p:cNvSpPr txBox="1"/>
          <p:nvPr/>
        </p:nvSpPr>
        <p:spPr>
          <a:xfrm>
            <a:off x="510363" y="105969"/>
            <a:ext cx="5833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Command Object</a:t>
            </a:r>
            <a:endParaRPr lang="ko-KR" alt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0A557-6E03-418E-BDB4-66DCC8AD721C}"/>
              </a:ext>
            </a:extLst>
          </p:cNvPr>
          <p:cNvSpPr txBox="1"/>
          <p:nvPr/>
        </p:nvSpPr>
        <p:spPr>
          <a:xfrm>
            <a:off x="334962" y="1043081"/>
            <a:ext cx="768844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"/info.do"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method = RequestMethod.</a:t>
            </a:r>
            <a:r>
              <a:rPr lang="en-US" altLang="ko-KR" sz="1600" b="1" i="1">
                <a:solidFill>
                  <a:srgbClr val="0000C0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String info(String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, Model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600">
                <a:solidFill>
                  <a:srgbClr val="0000C0"/>
                </a:solidFill>
                <a:latin typeface="Consolas" panose="020B0609020204030204" pitchFamily="49" charset="0"/>
              </a:rPr>
              <a:t>  logger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"info </a:t>
            </a:r>
            <a:r>
              <a:rPr lang="ko-KR" altLang="en-US" sz="1600">
                <a:solidFill>
                  <a:srgbClr val="2A00FF"/>
                </a:solidFill>
                <a:latin typeface="Consolas" panose="020B0609020204030204" pitchFamily="49" charset="0"/>
              </a:rPr>
              <a:t>메서드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600">
                <a:solidFill>
                  <a:srgbClr val="2A00FF"/>
                </a:solidFill>
                <a:latin typeface="Consolas" panose="020B0609020204030204" pitchFamily="49" charset="0"/>
              </a:rPr>
              <a:t>전달 받은 파라미터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: {} "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  model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.addAttribute(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"infoname"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  model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.addAttribute(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"infoage"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2A00FF"/>
                </a:solidFill>
                <a:latin typeface="Consolas" panose="020B0609020204030204" pitchFamily="49" charset="0"/>
              </a:rPr>
              <a:t>"info"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4C11A-9C63-451A-9500-B1E90486B973}"/>
              </a:ext>
            </a:extLst>
          </p:cNvPr>
          <p:cNvSpPr txBox="1"/>
          <p:nvPr/>
        </p:nvSpPr>
        <p:spPr>
          <a:xfrm>
            <a:off x="403412" y="3003176"/>
            <a:ext cx="106795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강사님의 코드입니다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파라미터에 </a:t>
            </a:r>
            <a:r>
              <a:rPr lang="en-US" altLang="ko-KR" sz="1400"/>
              <a:t>String name, int age </a:t>
            </a:r>
            <a:r>
              <a:rPr lang="ko-KR" altLang="en-US" sz="1400"/>
              <a:t>라고 선언 해두고 받아온 파라미터를 자동 매핑해서 사용하고 있습니다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지금은 편할지 몰라도 만약 극단적으로 파라미터가 </a:t>
            </a:r>
            <a:r>
              <a:rPr lang="en-US" altLang="ko-KR" sz="1400"/>
              <a:t>100</a:t>
            </a:r>
            <a:r>
              <a:rPr lang="ko-KR" altLang="en-US" sz="1400"/>
              <a:t>개씩 들어온다고 치면 그 코드는 매우 길어지며</a:t>
            </a:r>
            <a:r>
              <a:rPr lang="en-US" altLang="ko-KR" sz="1400"/>
              <a:t>, </a:t>
            </a:r>
            <a:r>
              <a:rPr lang="ko-KR" altLang="en-US" sz="1400"/>
              <a:t>가독성 또한 현저히 떨어질</a:t>
            </a:r>
            <a:endParaRPr lang="en-US" altLang="ko-KR" sz="1400"/>
          </a:p>
          <a:p>
            <a:r>
              <a:rPr lang="ko-KR" altLang="en-US" sz="1400"/>
              <a:t>것입니다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물론 </a:t>
            </a:r>
            <a:r>
              <a:rPr lang="en-US" altLang="ko-KR" sz="1400"/>
              <a:t>@RequestParam </a:t>
            </a:r>
            <a:r>
              <a:rPr lang="ko-KR" altLang="en-US" sz="1400"/>
              <a:t>이란 어노테이션도 있지만 이 경우 </a:t>
            </a:r>
            <a:r>
              <a:rPr lang="en-US" altLang="ko-KR" sz="1400"/>
              <a:t>@RequestParam("id") String id </a:t>
            </a:r>
            <a:r>
              <a:rPr lang="ko-KR" altLang="en-US" sz="1400"/>
              <a:t>처럼 하나하나 명시해주어야 합니다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58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0476FC3-0C08-4DDC-90CC-4AD7C025E08D}"/>
              </a:ext>
            </a:extLst>
          </p:cNvPr>
          <p:cNvCxnSpPr>
            <a:cxnSpLocks/>
          </p:cNvCxnSpPr>
          <p:nvPr/>
        </p:nvCxnSpPr>
        <p:spPr>
          <a:xfrm>
            <a:off x="5840176" y="1300845"/>
            <a:ext cx="0" cy="3023196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4A7B29E-3F64-4020-A30A-3DAFA144B738}"/>
              </a:ext>
            </a:extLst>
          </p:cNvPr>
          <p:cNvSpPr txBox="1"/>
          <p:nvPr/>
        </p:nvSpPr>
        <p:spPr>
          <a:xfrm>
            <a:off x="2511618" y="86310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AFDBE-25B2-4738-9754-058E0DDA23B7}"/>
              </a:ext>
            </a:extLst>
          </p:cNvPr>
          <p:cNvSpPr txBox="1"/>
          <p:nvPr/>
        </p:nvSpPr>
        <p:spPr>
          <a:xfrm>
            <a:off x="8004419" y="863101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 Boot (</a:t>
            </a:r>
            <a:r>
              <a:rPr lang="en-US" altLang="ko-KR" sz="1800"/>
              <a:t>Command Object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8AB-2592-4229-BE2E-B47DE8D7C184}"/>
              </a:ext>
            </a:extLst>
          </p:cNvPr>
          <p:cNvSpPr txBox="1"/>
          <p:nvPr/>
        </p:nvSpPr>
        <p:spPr>
          <a:xfrm>
            <a:off x="4989547" y="777625"/>
            <a:ext cx="2251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20220401_Spring_Step02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35255-C709-42C1-B21E-0A15B421C07A}"/>
              </a:ext>
            </a:extLst>
          </p:cNvPr>
          <p:cNvSpPr txBox="1"/>
          <p:nvPr/>
        </p:nvSpPr>
        <p:spPr>
          <a:xfrm>
            <a:off x="510363" y="105969"/>
            <a:ext cx="798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과 </a:t>
            </a:r>
            <a:r>
              <a:rPr lang="en-US" altLang="ko-KR" sz="3200"/>
              <a:t>Spring Boot (Command Object)</a:t>
            </a:r>
            <a:endParaRPr lang="ko-KR" alt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5AA3-A099-41C6-B811-D43F53ECABE7}"/>
              </a:ext>
            </a:extLst>
          </p:cNvPr>
          <p:cNvSpPr txBox="1"/>
          <p:nvPr/>
        </p:nvSpPr>
        <p:spPr>
          <a:xfrm>
            <a:off x="71297" y="1613118"/>
            <a:ext cx="57385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"/info.do"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method = RequestMethod.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info(String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, Model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</a:rPr>
              <a:t>  logger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"info </a:t>
            </a:r>
            <a:r>
              <a:rPr lang="ko-KR" altLang="en-US" sz="1400">
                <a:solidFill>
                  <a:srgbClr val="2A00FF"/>
                </a:solidFill>
                <a:latin typeface="Consolas" panose="020B0609020204030204" pitchFamily="49" charset="0"/>
              </a:rPr>
              <a:t>메서드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400">
                <a:solidFill>
                  <a:srgbClr val="2A00FF"/>
                </a:solidFill>
                <a:latin typeface="Consolas" panose="020B0609020204030204" pitchFamily="49" charset="0"/>
              </a:rPr>
              <a:t>전달 받은 파라미터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: {} "</a:t>
            </a: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(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  model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.addAttribute(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"infoname"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  model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.addAttribute(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"infoage"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2A00FF"/>
                </a:solidFill>
                <a:latin typeface="Consolas" panose="020B0609020204030204" pitchFamily="49" charset="0"/>
              </a:rPr>
              <a:t>"info"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75C80-0E34-4FB8-BEAA-C46450B2EE49}"/>
              </a:ext>
            </a:extLst>
          </p:cNvPr>
          <p:cNvSpPr txBox="1"/>
          <p:nvPr/>
        </p:nvSpPr>
        <p:spPr>
          <a:xfrm>
            <a:off x="5903421" y="1613118"/>
            <a:ext cx="66168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"/info.do"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method = RequestMethod.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info(User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, Model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.getName();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.getAge();</a:t>
            </a:r>
          </a:p>
          <a:p>
            <a:pPr algn="l"/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</a:rPr>
              <a:t>  logger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"info </a:t>
            </a:r>
            <a:r>
              <a:rPr lang="ko-KR" altLang="en-US" sz="1400">
                <a:solidFill>
                  <a:srgbClr val="2A00FF"/>
                </a:solidFill>
                <a:latin typeface="Consolas" panose="020B0609020204030204" pitchFamily="49" charset="0"/>
              </a:rPr>
              <a:t>메서드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400">
                <a:solidFill>
                  <a:srgbClr val="2A00FF"/>
                </a:solidFill>
                <a:latin typeface="Consolas" panose="020B0609020204030204" pitchFamily="49" charset="0"/>
              </a:rPr>
              <a:t>전달 받은 파라미터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: {} "</a:t>
            </a: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(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  model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.addAttribute(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"infoname"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  model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.addAttribute(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"infoage"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2A00FF"/>
                </a:solidFill>
                <a:latin typeface="Consolas" panose="020B0609020204030204" pitchFamily="49" charset="0"/>
              </a:rPr>
              <a:t>"info"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84F57A-9EDE-4253-B293-C07C5560B211}"/>
              </a:ext>
            </a:extLst>
          </p:cNvPr>
          <p:cNvSpPr/>
          <p:nvPr/>
        </p:nvSpPr>
        <p:spPr>
          <a:xfrm>
            <a:off x="1972235" y="2061882"/>
            <a:ext cx="2139148" cy="242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7D312C-FE94-441B-96AA-026C0E55998C}"/>
              </a:ext>
            </a:extLst>
          </p:cNvPr>
          <p:cNvSpPr/>
          <p:nvPr/>
        </p:nvSpPr>
        <p:spPr>
          <a:xfrm>
            <a:off x="7790329" y="1900518"/>
            <a:ext cx="1013012" cy="2363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C9133E9-6A80-4119-8553-33665929622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111383" y="2018698"/>
            <a:ext cx="3678946" cy="1642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CA5B9-3825-4732-9EB5-3336CD306792}"/>
              </a:ext>
            </a:extLst>
          </p:cNvPr>
          <p:cNvSpPr txBox="1"/>
          <p:nvPr/>
        </p:nvSpPr>
        <p:spPr>
          <a:xfrm>
            <a:off x="1972235" y="4697506"/>
            <a:ext cx="821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String name, int age </a:t>
            </a:r>
            <a:r>
              <a:rPr lang="ko-KR" altLang="en-US" sz="1400"/>
              <a:t>를 </a:t>
            </a:r>
            <a:r>
              <a:rPr lang="en-US" altLang="ko-KR" sz="1400"/>
              <a:t>User</a:t>
            </a:r>
            <a:r>
              <a:rPr lang="ko-KR" altLang="en-US" sz="1400"/>
              <a:t>라는 커맨드 객체에 담아 준다면 </a:t>
            </a:r>
            <a:r>
              <a:rPr lang="en-US" altLang="ko-KR" sz="1400"/>
              <a:t>parameter</a:t>
            </a:r>
            <a:r>
              <a:rPr lang="ko-KR" altLang="en-US" sz="1400"/>
              <a:t>에 일일이 적어줄 필요 없이</a:t>
            </a:r>
            <a:endParaRPr lang="en-US" altLang="ko-KR" sz="1400"/>
          </a:p>
          <a:p>
            <a:r>
              <a:rPr lang="en-US" altLang="ko-KR" sz="1400"/>
              <a:t>DTO</a:t>
            </a:r>
            <a:r>
              <a:rPr lang="ko-KR" altLang="en-US" sz="1400"/>
              <a:t>처럼 </a:t>
            </a:r>
            <a:r>
              <a:rPr lang="en-US" altLang="ko-KR" sz="1400"/>
              <a:t>getter / setter </a:t>
            </a:r>
            <a:r>
              <a:rPr lang="ko-KR" altLang="en-US" sz="1400"/>
              <a:t>로 사용하면 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0945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608984-762F-4A21-8DB3-AE8E0562C729}"/>
              </a:ext>
            </a:extLst>
          </p:cNvPr>
          <p:cNvSpPr txBox="1"/>
          <p:nvPr/>
        </p:nvSpPr>
        <p:spPr>
          <a:xfrm>
            <a:off x="510363" y="105969"/>
            <a:ext cx="4113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JSP</a:t>
            </a:r>
            <a:r>
              <a:rPr lang="ko-KR" altLang="en-US" sz="3200"/>
              <a:t> 세팅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7F298-E1CE-47A0-BA86-C69922A227F6}"/>
              </a:ext>
            </a:extLst>
          </p:cNvPr>
          <p:cNvSpPr txBox="1"/>
          <p:nvPr/>
        </p:nvSpPr>
        <p:spPr>
          <a:xfrm>
            <a:off x="606056" y="1424763"/>
            <a:ext cx="797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스프링 공식 문서에 보면 내장된 서블릿 컨테이너에는 </a:t>
            </a:r>
            <a:r>
              <a:rPr lang="en-US" altLang="ko-KR" sz="1400"/>
              <a:t>jsp </a:t>
            </a:r>
            <a:r>
              <a:rPr lang="ko-KR" altLang="en-US" sz="1400"/>
              <a:t>제한사항이 있습니다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스프링 부트는 가능하다면 </a:t>
            </a:r>
            <a:r>
              <a:rPr lang="en-US" altLang="ko-KR" sz="1400"/>
              <a:t>jsp</a:t>
            </a:r>
            <a:r>
              <a:rPr lang="ko-KR" altLang="en-US" sz="1400"/>
              <a:t>는 피하고 </a:t>
            </a:r>
            <a:r>
              <a:rPr lang="en-US" altLang="ko-KR" sz="1400"/>
              <a:t>Thymeleaf</a:t>
            </a:r>
            <a:r>
              <a:rPr lang="ko-KR" altLang="en-US" sz="1400"/>
              <a:t>와 같은 템플릿 엔진을 사용하라고 권장합니다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7BEA0-CCB3-41D3-8737-4D1A9620BD55}"/>
              </a:ext>
            </a:extLst>
          </p:cNvPr>
          <p:cNvSpPr txBox="1"/>
          <p:nvPr/>
        </p:nvSpPr>
        <p:spPr>
          <a:xfrm>
            <a:off x="433276" y="2001146"/>
            <a:ext cx="117587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1">
                <a:solidFill>
                  <a:srgbClr val="333333"/>
                </a:solidFill>
                <a:effectLst/>
                <a:latin typeface="Noto Sans Demilight"/>
              </a:rPr>
              <a:t>7.1.10. Template Engines</a:t>
            </a:r>
            <a:endParaRPr lang="ko-KR" altLang="en-US" b="0" i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>
                <a:solidFill>
                  <a:srgbClr val="333333"/>
                </a:solidFill>
                <a:effectLst/>
                <a:latin typeface="Noto Sans Demilight"/>
              </a:rPr>
              <a:t>As well as REST web services, you can also use Spring MVC to serve dynamic HTML content. </a:t>
            </a:r>
            <a:br>
              <a:rPr lang="en-US" altLang="ko-KR" b="0" i="0">
                <a:solidFill>
                  <a:srgbClr val="333333"/>
                </a:solidFill>
                <a:effectLst/>
                <a:latin typeface="Noto Sans Demilight"/>
              </a:rPr>
            </a:br>
            <a:r>
              <a:rPr lang="en-US" altLang="ko-KR" b="0" i="0">
                <a:solidFill>
                  <a:srgbClr val="333333"/>
                </a:solidFill>
                <a:effectLst/>
                <a:latin typeface="Noto Sans Demilight"/>
              </a:rPr>
              <a:t>Spring MVC supports a variety of templating technologies, including Thymeleaf, FreeMarker, and JSPs. </a:t>
            </a:r>
            <a:br>
              <a:rPr lang="en-US" altLang="ko-KR" b="0" i="0">
                <a:solidFill>
                  <a:srgbClr val="333333"/>
                </a:solidFill>
                <a:effectLst/>
                <a:latin typeface="Noto Sans Demilight"/>
              </a:rPr>
            </a:br>
            <a:r>
              <a:rPr lang="en-US" altLang="ko-KR" b="0" i="0">
                <a:solidFill>
                  <a:srgbClr val="333333"/>
                </a:solidFill>
                <a:effectLst/>
                <a:latin typeface="Noto Sans Demilight"/>
              </a:rPr>
              <a:t>Also, many other templating engines include their own Spring MVC integrations.</a:t>
            </a:r>
            <a:br>
              <a:rPr lang="en-US" altLang="ko-KR" b="0" i="0">
                <a:solidFill>
                  <a:srgbClr val="333333"/>
                </a:solidFill>
                <a:effectLst/>
                <a:latin typeface="Noto Sans Demilight"/>
              </a:rPr>
            </a:br>
            <a:r>
              <a:rPr lang="en-US" altLang="ko-KR" b="0" i="0">
                <a:solidFill>
                  <a:srgbClr val="333333"/>
                </a:solidFill>
                <a:effectLst/>
                <a:latin typeface="Noto Sans Demilight"/>
              </a:rPr>
              <a:t/>
            </a:r>
            <a:br>
              <a:rPr lang="en-US" altLang="ko-KR" b="0" i="0">
                <a:solidFill>
                  <a:srgbClr val="333333"/>
                </a:solidFill>
                <a:effectLst/>
                <a:latin typeface="Noto Sans Demilight"/>
              </a:rPr>
            </a:br>
            <a:r>
              <a:rPr lang="en-US" altLang="ko-KR" b="0" i="0">
                <a:solidFill>
                  <a:srgbClr val="333333"/>
                </a:solidFill>
                <a:effectLst/>
                <a:latin typeface="Noto Sans Demilight"/>
              </a:rPr>
              <a:t>Spring Boot includes auto-configuration support for the following templating engines:</a:t>
            </a:r>
            <a:br>
              <a:rPr lang="en-US" altLang="ko-KR" b="0" i="0">
                <a:solidFill>
                  <a:srgbClr val="333333"/>
                </a:solidFill>
                <a:effectLst/>
                <a:latin typeface="Noto Sans Demilight"/>
              </a:rPr>
            </a:br>
            <a:r>
              <a:rPr lang="en-US" altLang="ko-KR" b="0" i="0">
                <a:solidFill>
                  <a:srgbClr val="333333"/>
                </a:solidFill>
                <a:effectLst/>
                <a:latin typeface="Noto Sans Demilight"/>
              </a:rPr>
              <a:t>FreeMarker, Groovy, Thymeleaf, Mustache</a:t>
            </a:r>
            <a:br>
              <a:rPr lang="en-US" altLang="ko-KR" b="0" i="0">
                <a:solidFill>
                  <a:srgbClr val="333333"/>
                </a:solidFill>
                <a:effectLst/>
                <a:latin typeface="Noto Sans Demilight"/>
              </a:rPr>
            </a:br>
            <a:r>
              <a:rPr lang="en-US" altLang="ko-KR" b="0" i="0">
                <a:solidFill>
                  <a:srgbClr val="333333"/>
                </a:solidFill>
                <a:effectLst/>
                <a:latin typeface="Noto Sans Demilight"/>
              </a:rPr>
              <a:t/>
            </a:r>
            <a:br>
              <a:rPr lang="en-US" altLang="ko-KR" b="0" i="0">
                <a:solidFill>
                  <a:srgbClr val="333333"/>
                </a:solidFill>
                <a:effectLst/>
                <a:latin typeface="Noto Sans Demilight"/>
              </a:rPr>
            </a:br>
            <a:r>
              <a:rPr lang="en-US" altLang="ko-KR" b="0" i="0">
                <a:solidFill>
                  <a:srgbClr val="333333"/>
                </a:solidFill>
                <a:effectLst/>
                <a:latin typeface="Noto Sans Demilight"/>
              </a:rPr>
              <a:t>If possible, JSPs should be avoided. There are several known limitations when using them with embedded servlet containers.</a:t>
            </a:r>
            <a:endParaRPr lang="ko-KR" altLang="en-US" b="0" i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출저 </a:t>
            </a:r>
            <a:r>
              <a:rPr lang="en-US" altLang="ko-KR"/>
              <a:t>: https://docs.spring.io/spring-boot/docs/current/reference/html/features.html#web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93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BE7C5B-8CFC-494C-AEB8-6D5050314682}"/>
              </a:ext>
            </a:extLst>
          </p:cNvPr>
          <p:cNvSpPr txBox="1"/>
          <p:nvPr/>
        </p:nvSpPr>
        <p:spPr>
          <a:xfrm>
            <a:off x="334962" y="925608"/>
            <a:ext cx="11594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Apple SD Gothic Neo"/>
              </a:rPr>
              <a:t>spring-boot-starter-web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pple SD Gothic Neo"/>
              </a:rPr>
              <a:t>에 포함된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pple SD Gothic Neo"/>
              </a:rPr>
              <a:t>tomcat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pple SD Gothic Neo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pple SD Gothic Neo"/>
              </a:rPr>
              <a:t>JSP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pple SD Gothic Neo"/>
              </a:rPr>
              <a:t>엔진을 포함하고 있지 않다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pple SD Gothic Neo"/>
              </a:rPr>
              <a:t>. jsp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pple SD Gothic Neo"/>
              </a:rPr>
              <a:t>파일은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pple SD Gothic Neo"/>
              </a:rPr>
              <a:t>Springboot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pple SD Gothic Neo"/>
              </a:rPr>
              <a:t>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pple SD Gothic Neo"/>
              </a:rPr>
              <a:t>templates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pple SD Gothic Neo"/>
              </a:rPr>
              <a:t>폴더안에서 작동하지 않는다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pple SD Gothic Neo"/>
              </a:rPr>
              <a:t>그래서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pple SD Gothic Neo"/>
              </a:rPr>
              <a:t>jsp</a:t>
            </a:r>
            <a:r>
              <a:rPr lang="ko-KR" altLang="en-US" b="0" i="0">
                <a:solidFill>
                  <a:srgbClr val="000000"/>
                </a:solidFill>
                <a:effectLst/>
                <a:latin typeface="Apple SD Gothic Neo"/>
              </a:rPr>
              <a:t>를 적용하기 위해서는 아래와 같은 의존성을 추가해야한다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77646-BC73-4553-8272-FA75901DCE28}"/>
              </a:ext>
            </a:extLst>
          </p:cNvPr>
          <p:cNvSpPr txBox="1"/>
          <p:nvPr/>
        </p:nvSpPr>
        <p:spPr>
          <a:xfrm>
            <a:off x="510363" y="105969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JSP</a:t>
            </a:r>
            <a:r>
              <a:rPr lang="ko-KR" altLang="en-US" sz="3200"/>
              <a:t> </a:t>
            </a:r>
            <a:r>
              <a:rPr lang="ko-KR" altLang="en-US" sz="3200" smtClean="0"/>
              <a:t>세팅 </a:t>
            </a:r>
            <a:r>
              <a:rPr lang="en-US" altLang="ko-KR" sz="3200" smtClean="0"/>
              <a:t>- </a:t>
            </a:r>
            <a:r>
              <a:rPr lang="en-US" altLang="ko-KR" sz="3200" smtClean="0"/>
              <a:t>pom.xml 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10793-BF9F-4823-8205-6D868D25EE1D}"/>
              </a:ext>
            </a:extLst>
          </p:cNvPr>
          <p:cNvSpPr txBox="1"/>
          <p:nvPr/>
        </p:nvSpPr>
        <p:spPr>
          <a:xfrm>
            <a:off x="510363" y="1700127"/>
            <a:ext cx="60073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&gt;javax.servlet&lt;/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&gt;jstl&lt;/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ko-KR" altLang="en-US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&gt;org.apache.tomcat.embed&lt;/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&gt;tomcat-embed-jasper&lt;/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5D1B9-A68F-48C5-82FF-A46962506465}"/>
              </a:ext>
            </a:extLst>
          </p:cNvPr>
          <p:cNvSpPr txBox="1"/>
          <p:nvPr/>
        </p:nvSpPr>
        <p:spPr>
          <a:xfrm>
            <a:off x="334962" y="4720855"/>
            <a:ext cx="11004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기본적으로 </a:t>
            </a:r>
            <a:r>
              <a:rPr lang="en-US" altLang="ko-KR" sz="1600"/>
              <a:t>Spring Boot </a:t>
            </a:r>
            <a:r>
              <a:rPr lang="ko-KR" altLang="en-US" sz="1600"/>
              <a:t>는 내장톰캣을 가지고 있지만</a:t>
            </a:r>
            <a:r>
              <a:rPr lang="en-US" altLang="ko-KR" sz="1600"/>
              <a:t>, jsp </a:t>
            </a:r>
            <a:r>
              <a:rPr lang="ko-KR" altLang="en-US" sz="1600"/>
              <a:t>엔진이 존재하지 않기 때문에 </a:t>
            </a:r>
            <a:r>
              <a:rPr lang="en-US" altLang="ko-KR" sz="1600"/>
              <a:t>jaspe</a:t>
            </a:r>
            <a:r>
              <a:rPr lang="ko-KR" altLang="en-US" sz="1600"/>
              <a:t>와 </a:t>
            </a:r>
            <a:r>
              <a:rPr lang="en-US" altLang="ko-KR" sz="1600"/>
              <a:t>jsp </a:t>
            </a:r>
            <a:r>
              <a:rPr lang="ko-KR" altLang="en-US" sz="1600"/>
              <a:t>라이브러리</a:t>
            </a:r>
            <a:r>
              <a:rPr lang="en-US" altLang="ko-KR" sz="1600"/>
              <a:t> jstl</a:t>
            </a:r>
            <a:r>
              <a:rPr lang="ko-KR" altLang="en-US" sz="1600"/>
              <a:t>을</a:t>
            </a:r>
            <a:endParaRPr lang="en-US" altLang="ko-KR" sz="1600"/>
          </a:p>
          <a:p>
            <a:r>
              <a:rPr lang="ko-KR" altLang="en-US" sz="1600"/>
              <a:t>사용할 수 있도록 </a:t>
            </a:r>
            <a:r>
              <a:rPr lang="en-US" altLang="ko-KR" sz="1600"/>
              <a:t>Dependency</a:t>
            </a:r>
            <a:r>
              <a:rPr lang="ko-KR" altLang="en-US" sz="1600"/>
              <a:t>를 추가해줘야 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81200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938FD4F8-8D49-4557-B701-3B8AEF82A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887" y="2435848"/>
            <a:ext cx="3943900" cy="1343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C5AD53-B5D1-491A-A7B5-400C7809A5A0}"/>
              </a:ext>
            </a:extLst>
          </p:cNvPr>
          <p:cNvSpPr txBox="1"/>
          <p:nvPr/>
        </p:nvSpPr>
        <p:spPr>
          <a:xfrm>
            <a:off x="334963" y="76517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뷰 경로 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4102E-CDD1-4C31-8765-E7C5C2B98AD7}"/>
              </a:ext>
            </a:extLst>
          </p:cNvPr>
          <p:cNvSpPr txBox="1"/>
          <p:nvPr/>
        </p:nvSpPr>
        <p:spPr>
          <a:xfrm>
            <a:off x="689381" y="1134507"/>
            <a:ext cx="9158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방금 말했듯이 스프링 부트에서는 </a:t>
            </a:r>
            <a:r>
              <a:rPr lang="en-US" altLang="ko-KR" sz="1600"/>
              <a:t>jsp</a:t>
            </a:r>
            <a:r>
              <a:rPr lang="ko-KR" altLang="en-US" sz="1600"/>
              <a:t>를 기본 지원하지 않기 때문에 아래와 같은 </a:t>
            </a:r>
            <a:r>
              <a:rPr lang="en-US" altLang="ko-KR" sz="1600"/>
              <a:t>prefix</a:t>
            </a:r>
            <a:r>
              <a:rPr lang="ko-KR" altLang="en-US" sz="1600"/>
              <a:t>와 </a:t>
            </a:r>
            <a:r>
              <a:rPr lang="en-US" altLang="ko-KR" sz="1600"/>
              <a:t>suffix</a:t>
            </a:r>
            <a:r>
              <a:rPr lang="ko-KR" altLang="en-US" sz="1600"/>
              <a:t>를 </a:t>
            </a:r>
            <a:endParaRPr lang="en-US" altLang="ko-KR" sz="1600"/>
          </a:p>
          <a:p>
            <a:r>
              <a:rPr lang="en-US" altLang="ko-KR" sz="1600"/>
              <a:t>application.properties</a:t>
            </a:r>
            <a:r>
              <a:rPr lang="ko-KR" altLang="en-US" sz="1600"/>
              <a:t>에 설정해서</a:t>
            </a:r>
            <a:endParaRPr lang="en-US" altLang="ko-KR" sz="1600"/>
          </a:p>
          <a:p>
            <a:r>
              <a:rPr lang="en-US" altLang="ko-KR" sz="1600"/>
              <a:t>Spring</a:t>
            </a:r>
            <a:r>
              <a:rPr lang="ko-KR" altLang="en-US" sz="1600"/>
              <a:t> </a:t>
            </a:r>
            <a:r>
              <a:rPr lang="en-US" altLang="ko-KR" sz="1600"/>
              <a:t>Boot</a:t>
            </a:r>
            <a:r>
              <a:rPr lang="ko-KR" altLang="en-US" sz="1600"/>
              <a:t>에게 </a:t>
            </a:r>
            <a:r>
              <a:rPr lang="en-US" altLang="ko-KR" sz="1600"/>
              <a:t>jsp </a:t>
            </a:r>
            <a:r>
              <a:rPr lang="ko-KR" altLang="en-US" sz="1600"/>
              <a:t>뷰의 경로를 알려주어야 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65475A-A5CB-484F-9BFC-DD1C1CA4D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2096562"/>
            <a:ext cx="2648320" cy="195289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736F13-2813-4488-93AF-57AEF7F75C2A}"/>
              </a:ext>
            </a:extLst>
          </p:cNvPr>
          <p:cNvCxnSpPr>
            <a:cxnSpLocks/>
          </p:cNvCxnSpPr>
          <p:nvPr/>
        </p:nvCxnSpPr>
        <p:spPr>
          <a:xfrm flipV="1">
            <a:off x="2573079" y="2444273"/>
            <a:ext cx="961808" cy="125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596E0B7-B1C3-4BE3-B831-C38E2B309535}"/>
              </a:ext>
            </a:extLst>
          </p:cNvPr>
          <p:cNvCxnSpPr>
            <a:cxnSpLocks/>
          </p:cNvCxnSpPr>
          <p:nvPr/>
        </p:nvCxnSpPr>
        <p:spPr>
          <a:xfrm>
            <a:off x="2573079" y="3701748"/>
            <a:ext cx="961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44C158-D140-4FCB-8202-D87B20A3591C}"/>
              </a:ext>
            </a:extLst>
          </p:cNvPr>
          <p:cNvSpPr txBox="1"/>
          <p:nvPr/>
        </p:nvSpPr>
        <p:spPr>
          <a:xfrm>
            <a:off x="1170026" y="4596016"/>
            <a:ext cx="9185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※ </a:t>
            </a:r>
            <a:r>
              <a:rPr lang="ko-KR" altLang="en-US" sz="1600"/>
              <a:t>나중에 여기 </a:t>
            </a:r>
            <a:r>
              <a:rPr lang="en-US" altLang="ko-KR" sz="1600"/>
              <a:t>DB </a:t>
            </a:r>
            <a:r>
              <a:rPr lang="ko-KR" altLang="en-US" sz="1600"/>
              <a:t>정보도 입력할건데 </a:t>
            </a:r>
            <a:r>
              <a:rPr lang="en-US" altLang="ko-KR" sz="1600"/>
              <a:t>password</a:t>
            </a:r>
            <a:r>
              <a:rPr lang="ko-KR" altLang="en-US" sz="1600"/>
              <a:t>나 </a:t>
            </a:r>
            <a:r>
              <a:rPr lang="en-US" altLang="ko-KR" sz="1600"/>
              <a:t>ID</a:t>
            </a:r>
            <a:r>
              <a:rPr lang="ko-KR" altLang="en-US" sz="1600"/>
              <a:t>에 </a:t>
            </a:r>
            <a:r>
              <a:rPr lang="en-US" altLang="ko-KR" sz="1600"/>
              <a:t>#</a:t>
            </a:r>
            <a:r>
              <a:rPr lang="ko-KR" altLang="en-US" sz="1600"/>
              <a:t>이 들어가게 되면 주석이 될 수도 있는데</a:t>
            </a:r>
            <a:endParaRPr lang="en-US" altLang="ko-KR" sz="1600"/>
          </a:p>
          <a:p>
            <a:r>
              <a:rPr lang="ko-KR" altLang="en-US" sz="1600"/>
              <a:t>해결 방법은 </a:t>
            </a:r>
            <a:r>
              <a:rPr lang="en-US" altLang="ko-KR" sz="1600"/>
              <a:t>\(</a:t>
            </a:r>
            <a:r>
              <a:rPr lang="ko-KR" altLang="en-US" sz="1600"/>
              <a:t>역슬래쉬</a:t>
            </a:r>
            <a:r>
              <a:rPr lang="en-US" altLang="ko-KR" sz="1600"/>
              <a:t>) </a:t>
            </a:r>
            <a:r>
              <a:rPr lang="ko-KR" altLang="en-US" sz="1600"/>
              <a:t>붙여주면 됩니다</a:t>
            </a:r>
            <a:r>
              <a:rPr lang="en-US" altLang="ko-KR" sz="1600"/>
              <a:t>~</a:t>
            </a:r>
          </a:p>
          <a:p>
            <a:r>
              <a:rPr lang="en-US" altLang="ko-KR" sz="1600"/>
              <a:t>ex)</a:t>
            </a:r>
            <a:r>
              <a:rPr lang="ko-KR" altLang="en-US" sz="1600"/>
              <a:t> </a:t>
            </a:r>
            <a:r>
              <a:rPr lang="en-US" altLang="ko-KR" sz="1600"/>
              <a:t>ID=</a:t>
            </a:r>
            <a:r>
              <a:rPr lang="ko-KR" altLang="en-US" sz="1600"/>
              <a:t> </a:t>
            </a:r>
            <a:r>
              <a:rPr lang="en-US" altLang="ko-KR" sz="1600"/>
              <a:t>##GD  -&gt; ID= \#\#GD</a:t>
            </a:r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5FB768-0342-46C8-B1EE-1E7CAEE4B5A5}"/>
              </a:ext>
            </a:extLst>
          </p:cNvPr>
          <p:cNvSpPr txBox="1"/>
          <p:nvPr/>
        </p:nvSpPr>
        <p:spPr>
          <a:xfrm>
            <a:off x="510363" y="105969"/>
            <a:ext cx="6611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JSP</a:t>
            </a:r>
            <a:r>
              <a:rPr lang="ko-KR" altLang="en-US" sz="3200"/>
              <a:t> </a:t>
            </a:r>
            <a:r>
              <a:rPr lang="ko-KR" altLang="en-US" sz="3200" smtClean="0"/>
              <a:t>세팅 </a:t>
            </a:r>
            <a:r>
              <a:rPr lang="en-US" altLang="ko-KR" sz="3200" smtClean="0"/>
              <a:t>- properties</a:t>
            </a:r>
            <a:endParaRPr lang="ko-KR" altLang="en-US" sz="32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CD9B73-A2FD-4C13-8187-46BB32B28119}"/>
              </a:ext>
            </a:extLst>
          </p:cNvPr>
          <p:cNvCxnSpPr/>
          <p:nvPr/>
        </p:nvCxnSpPr>
        <p:spPr>
          <a:xfrm>
            <a:off x="5390707" y="2541181"/>
            <a:ext cx="2200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033DC8-43A9-4153-A173-D987678553A7}"/>
              </a:ext>
            </a:extLst>
          </p:cNvPr>
          <p:cNvSpPr txBox="1"/>
          <p:nvPr/>
        </p:nvSpPr>
        <p:spPr>
          <a:xfrm>
            <a:off x="7591647" y="235651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포트번호 설정</a:t>
            </a:r>
          </a:p>
        </p:txBody>
      </p:sp>
    </p:spTree>
    <p:extLst>
      <p:ext uri="{BB962C8B-B14F-4D97-AF65-F5344CB8AC3E}">
        <p14:creationId xmlns:p14="http://schemas.microsoft.com/office/powerpoint/2010/main" val="210621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59CE2C-81AE-48A6-AB1C-54A80E0B5B51}"/>
              </a:ext>
            </a:extLst>
          </p:cNvPr>
          <p:cNvCxnSpPr>
            <a:cxnSpLocks/>
          </p:cNvCxnSpPr>
          <p:nvPr/>
        </p:nvCxnSpPr>
        <p:spPr>
          <a:xfrm>
            <a:off x="6084849" y="1402404"/>
            <a:ext cx="0" cy="2595438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2BF27C-0C35-42D6-B82A-643451329025}"/>
              </a:ext>
            </a:extLst>
          </p:cNvPr>
          <p:cNvSpPr txBox="1"/>
          <p:nvPr/>
        </p:nvSpPr>
        <p:spPr>
          <a:xfrm>
            <a:off x="2511618" y="86310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62984-FC3B-4170-A299-597BCC2D6BD0}"/>
              </a:ext>
            </a:extLst>
          </p:cNvPr>
          <p:cNvSpPr txBox="1"/>
          <p:nvPr/>
        </p:nvSpPr>
        <p:spPr>
          <a:xfrm>
            <a:off x="8419089" y="86310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 Boot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FE907-472F-4847-8B9F-1D283214C792}"/>
              </a:ext>
            </a:extLst>
          </p:cNvPr>
          <p:cNvSpPr txBox="1"/>
          <p:nvPr/>
        </p:nvSpPr>
        <p:spPr>
          <a:xfrm>
            <a:off x="-1772" y="2213282"/>
            <a:ext cx="60977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"org.springframework.web.servlet.view.InternalResourceViewResolver"</a:t>
            </a:r>
            <a:r>
              <a:rPr lang="en-US" altLang="ko-KR" sz="14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"prefix" </a:t>
            </a:r>
            <a:r>
              <a:rPr lang="en-US" altLang="ko-KR" sz="1400" i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"/WEB-INF/views/"</a:t>
            </a:r>
            <a:r>
              <a:rPr lang="en-US" altLang="ko-KR" sz="1400" i="1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"suffix" </a:t>
            </a:r>
            <a:r>
              <a:rPr lang="en-US" altLang="ko-KR" sz="1400" i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".jsp"</a:t>
            </a:r>
            <a:r>
              <a:rPr lang="en-US" altLang="ko-KR" sz="1400" i="1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64871-8974-401D-AE75-B4C02322CB3F}"/>
              </a:ext>
            </a:extLst>
          </p:cNvPr>
          <p:cNvSpPr txBox="1"/>
          <p:nvPr/>
        </p:nvSpPr>
        <p:spPr>
          <a:xfrm>
            <a:off x="6309170" y="2788822"/>
            <a:ext cx="6113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spring.mvc.view.prefix=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/WEB-INF/views/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spring.mvc.view.suffix=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.jsp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F51FC-436B-4D32-81AD-76BDAB7A8F67}"/>
              </a:ext>
            </a:extLst>
          </p:cNvPr>
          <p:cNvSpPr txBox="1"/>
          <p:nvPr/>
        </p:nvSpPr>
        <p:spPr>
          <a:xfrm>
            <a:off x="510363" y="105969"/>
            <a:ext cx="714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JSP</a:t>
            </a:r>
            <a:r>
              <a:rPr lang="ko-KR" altLang="en-US" sz="3200"/>
              <a:t> </a:t>
            </a:r>
            <a:r>
              <a:rPr lang="ko-KR" altLang="en-US" sz="3200" smtClean="0"/>
              <a:t>세팅 </a:t>
            </a:r>
            <a:r>
              <a:rPr lang="en-US" altLang="ko-KR" sz="3200" smtClean="0"/>
              <a:t>- ViewResolver </a:t>
            </a:r>
            <a:endParaRPr lang="ko-KR" altLang="en-US" sz="3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D531A-D7B7-4CE0-88B8-4C0935ACC4C9}"/>
              </a:ext>
            </a:extLst>
          </p:cNvPr>
          <p:cNvSpPr txBox="1"/>
          <p:nvPr/>
        </p:nvSpPr>
        <p:spPr>
          <a:xfrm>
            <a:off x="1846738" y="1838456"/>
            <a:ext cx="1928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servlet-context.xml</a:t>
            </a:r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82109-BFEB-472A-9DC5-83E38CC99667}"/>
              </a:ext>
            </a:extLst>
          </p:cNvPr>
          <p:cNvSpPr txBox="1"/>
          <p:nvPr/>
        </p:nvSpPr>
        <p:spPr>
          <a:xfrm>
            <a:off x="7920812" y="1838456"/>
            <a:ext cx="2204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application.properties</a:t>
            </a:r>
            <a:endParaRPr lang="ko-KR" altLang="en-US" sz="16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786CB1-5DC0-4F39-9D5D-16FBC2D1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19" y="4406304"/>
            <a:ext cx="4758032" cy="22281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9D48D6-2662-4AA4-ACA2-B303D5150202}"/>
              </a:ext>
            </a:extLst>
          </p:cNvPr>
          <p:cNvSpPr txBox="1"/>
          <p:nvPr/>
        </p:nvSpPr>
        <p:spPr>
          <a:xfrm>
            <a:off x="1135256" y="4064726"/>
            <a:ext cx="9899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저장하게 되면 </a:t>
            </a:r>
            <a:r>
              <a:rPr lang="en-US" altLang="ko-KR" sz="1600"/>
              <a:t>3,4 </a:t>
            </a:r>
            <a:r>
              <a:rPr lang="ko-KR" altLang="en-US" sz="1600"/>
              <a:t>라인에 한글때문에 아래와 같은 오류가 뜰 수 있는데 </a:t>
            </a:r>
            <a:r>
              <a:rPr lang="en-US" altLang="ko-KR" sz="1600"/>
              <a:t>Save as UTF-8 </a:t>
            </a:r>
            <a:r>
              <a:rPr lang="ko-KR" altLang="en-US" sz="1600"/>
              <a:t>눌러주시면 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6392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9F51FC-436B-4D32-81AD-76BDAB7A8F67}"/>
              </a:ext>
            </a:extLst>
          </p:cNvPr>
          <p:cNvSpPr txBox="1"/>
          <p:nvPr/>
        </p:nvSpPr>
        <p:spPr>
          <a:xfrm>
            <a:off x="510363" y="105969"/>
            <a:ext cx="8384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JSP</a:t>
            </a:r>
            <a:r>
              <a:rPr lang="ko-KR" altLang="en-US" sz="3200"/>
              <a:t> </a:t>
            </a:r>
            <a:r>
              <a:rPr lang="ko-KR" altLang="en-US" sz="3200" smtClean="0"/>
              <a:t>세팅 </a:t>
            </a:r>
            <a:r>
              <a:rPr lang="en-US" altLang="ko-KR" sz="3200" smtClean="0"/>
              <a:t>- Properties </a:t>
            </a:r>
            <a:r>
              <a:rPr lang="ko-KR" altLang="en-US" sz="3200" smtClean="0"/>
              <a:t>설정 파일</a:t>
            </a:r>
            <a:endParaRPr lang="ko-KR" altLang="en-US" sz="3200"/>
          </a:p>
        </p:txBody>
      </p:sp>
      <p:sp>
        <p:nvSpPr>
          <p:cNvPr id="3" name="직사각형 2"/>
          <p:cNvSpPr/>
          <p:nvPr/>
        </p:nvSpPr>
        <p:spPr>
          <a:xfrm>
            <a:off x="510363" y="1297725"/>
            <a:ext cx="6711847" cy="30162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#SpringBoot 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실행시 기본포트는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8080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이기 때문에 사용자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Port 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설정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server.port=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8099</a:t>
            </a:r>
          </a:p>
          <a:p>
            <a:endParaRPr lang="ko-KR" altLang="en-US" sz="1000"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#JSP 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페이지 실행을 위한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ViewResolver 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설정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spring.mvc.view.prefix=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/WEB-INF/views/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spring.mvc.view.suffix=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u="sng">
                <a:solidFill>
                  <a:srgbClr val="2A00FF"/>
                </a:solidFill>
                <a:latin typeface="Consolas" panose="020B0609020204030204" pitchFamily="49" charset="0"/>
              </a:rPr>
              <a:t>jsp</a:t>
            </a:r>
          </a:p>
          <a:p>
            <a:endParaRPr lang="ko-KR" altLang="en-US" sz="1000">
              <a:latin typeface="Consolas" panose="020B0609020204030204" pitchFamily="49" charset="0"/>
            </a:endParaRPr>
          </a:p>
          <a:p>
            <a:endParaRPr lang="ko-KR" altLang="en-US" sz="1000"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로그 설정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logging.file.name=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C:/eclipse-</a:t>
            </a:r>
            <a:r>
              <a:rPr lang="en-US" altLang="ko-KR" sz="1000" u="sng">
                <a:solidFill>
                  <a:srgbClr val="2A00FF"/>
                </a:solidFill>
                <a:latin typeface="Consolas" panose="020B0609020204030204" pitchFamily="49" charset="0"/>
              </a:rPr>
              <a:t>jee-2020-12-R-win32-x86_64/log/application-debug.log</a:t>
            </a:r>
          </a:p>
          <a:p>
            <a:endParaRPr lang="ko-KR" altLang="en-US" sz="1000"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logging.pattern.console=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%-5level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%logger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000" u="sng">
                <a:solidFill>
                  <a:srgbClr val="2A00FF"/>
                </a:solidFill>
                <a:latin typeface="Consolas" panose="020B0609020204030204" pitchFamily="49" charset="0"/>
              </a:rPr>
              <a:t>msg%n"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logging.pattern.file=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%-5level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[%thread]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%logger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000" u="sng">
                <a:solidFill>
                  <a:srgbClr val="2A00FF"/>
                </a:solidFill>
                <a:latin typeface="Consolas" panose="020B0609020204030204" pitchFamily="49" charset="0"/>
              </a:rPr>
              <a:t>msg%n"</a:t>
            </a:r>
          </a:p>
          <a:p>
            <a:endParaRPr lang="ko-KR" altLang="en-US" sz="1000"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logging.file.max-history=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logging.file.max-size=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10MB</a:t>
            </a:r>
          </a:p>
          <a:p>
            <a:endParaRPr lang="ko-KR" altLang="en-US" sz="1000"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logging.level.org.springframework.web: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info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logging.level.com.min.edu: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</a:rPr>
              <a:t>INFO</a:t>
            </a:r>
            <a:endParaRPr lang="ko-KR" alt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510363" y="765175"/>
            <a:ext cx="3828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spring port , VireResolver, </a:t>
            </a:r>
            <a:r>
              <a:rPr lang="ko-KR" altLang="en-US" sz="1400" smtClean="0"/>
              <a:t>로그</a:t>
            </a:r>
            <a:r>
              <a:rPr lang="en-US" altLang="ko-KR" sz="1400" smtClean="0"/>
              <a:t>(console&amp;file)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285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BF904B-752A-4F65-BA9B-3A78570F6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802389"/>
            <a:ext cx="1762371" cy="14861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E133DEB-5166-4BA7-8DFF-B859C0F0EDF8}"/>
              </a:ext>
            </a:extLst>
          </p:cNvPr>
          <p:cNvSpPr/>
          <p:nvPr/>
        </p:nvSpPr>
        <p:spPr>
          <a:xfrm>
            <a:off x="935665" y="1860698"/>
            <a:ext cx="1161669" cy="427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752AD3B-690A-45DC-AD05-B7DEB3ADFA44}"/>
              </a:ext>
            </a:extLst>
          </p:cNvPr>
          <p:cNvCxnSpPr>
            <a:stCxn id="4" idx="3"/>
          </p:cNvCxnSpPr>
          <p:nvPr/>
        </p:nvCxnSpPr>
        <p:spPr>
          <a:xfrm flipV="1">
            <a:off x="2097334" y="2073349"/>
            <a:ext cx="869150" cy="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04DB1D-168F-473F-9800-43E18FC44804}"/>
              </a:ext>
            </a:extLst>
          </p:cNvPr>
          <p:cNvSpPr txBox="1"/>
          <p:nvPr/>
        </p:nvSpPr>
        <p:spPr>
          <a:xfrm>
            <a:off x="3010477" y="1888683"/>
            <a:ext cx="8997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Spring Boot </a:t>
            </a:r>
            <a:r>
              <a:rPr lang="ko-KR" altLang="en-US" sz="1600"/>
              <a:t>에서는 기본으로 제공하는 다른 뷰 들과는 달리 </a:t>
            </a:r>
            <a:r>
              <a:rPr lang="en-US" altLang="ko-KR" sz="1600"/>
              <a:t>JSP</a:t>
            </a:r>
            <a:r>
              <a:rPr lang="ko-KR" altLang="en-US" sz="1600"/>
              <a:t>는 </a:t>
            </a:r>
            <a:r>
              <a:rPr lang="en-US" altLang="ko-KR" sz="1600"/>
              <a:t>src/main/resources</a:t>
            </a:r>
            <a:r>
              <a:rPr lang="ko-KR" altLang="en-US" sz="1600"/>
              <a:t>란 템플릿</a:t>
            </a:r>
            <a:endParaRPr lang="en-US" altLang="ko-KR" sz="1600"/>
          </a:p>
          <a:p>
            <a:r>
              <a:rPr lang="ko-KR" altLang="en-US" sz="1600"/>
              <a:t>폴더를</a:t>
            </a:r>
            <a:r>
              <a:rPr lang="en-US" altLang="ko-KR" sz="1600"/>
              <a:t> </a:t>
            </a:r>
            <a:r>
              <a:rPr lang="ko-KR" altLang="en-US" sz="1600"/>
              <a:t>이용할 수 없어서 직접 만들어줘야 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WEB-INF </a:t>
            </a:r>
            <a:r>
              <a:rPr lang="ko-KR" altLang="en-US" sz="1600"/>
              <a:t>와 </a:t>
            </a:r>
            <a:r>
              <a:rPr lang="en-US" altLang="ko-KR" sz="1600"/>
              <a:t>views</a:t>
            </a:r>
            <a:r>
              <a:rPr lang="ko-KR" altLang="en-US" sz="1600"/>
              <a:t>까지 만들어 주자</a:t>
            </a:r>
            <a:r>
              <a:rPr lang="en-US" altLang="ko-KR" sz="1600"/>
              <a:t>.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4A9F5-2A82-4562-AD79-C9A9ADA2F46A}"/>
              </a:ext>
            </a:extLst>
          </p:cNvPr>
          <p:cNvSpPr txBox="1"/>
          <p:nvPr/>
        </p:nvSpPr>
        <p:spPr>
          <a:xfrm>
            <a:off x="510363" y="105969"/>
            <a:ext cx="806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JSP</a:t>
            </a:r>
            <a:r>
              <a:rPr lang="ko-KR" altLang="en-US" sz="3200"/>
              <a:t> </a:t>
            </a:r>
            <a:r>
              <a:rPr lang="ko-KR" altLang="en-US" sz="3200" smtClean="0"/>
              <a:t>세팅 </a:t>
            </a:r>
            <a:r>
              <a:rPr lang="en-US" altLang="ko-KR" sz="3200" smtClean="0"/>
              <a:t>- JSP </a:t>
            </a:r>
            <a:r>
              <a:rPr lang="ko-KR" altLang="en-US" sz="3200" smtClean="0"/>
              <a:t>파일 폴더 생성</a:t>
            </a:r>
            <a:endParaRPr lang="ko-KR" altLang="en-US" sz="3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C5C05-F058-479F-8F72-09BE269774F8}"/>
              </a:ext>
            </a:extLst>
          </p:cNvPr>
          <p:cNvSpPr txBox="1"/>
          <p:nvPr/>
        </p:nvSpPr>
        <p:spPr>
          <a:xfrm>
            <a:off x="510363" y="2980148"/>
            <a:ext cx="7364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다음은 인코딩인데 </a:t>
            </a:r>
            <a:r>
              <a:rPr lang="en-US" altLang="ko-KR" sz="1400"/>
              <a:t>Boot</a:t>
            </a:r>
            <a:r>
              <a:rPr lang="ko-KR" altLang="en-US" sz="1400"/>
              <a:t>에서는 인코딩 방법이 두가지 있습니다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하나는 </a:t>
            </a:r>
            <a:r>
              <a:rPr lang="en-US" altLang="ko-KR" sz="1400"/>
              <a:t>bean</a:t>
            </a:r>
            <a:r>
              <a:rPr lang="ko-KR" altLang="en-US" sz="1400"/>
              <a:t>으로 </a:t>
            </a:r>
            <a:r>
              <a:rPr lang="en-US" altLang="ko-KR" sz="1400"/>
              <a:t>filter</a:t>
            </a:r>
            <a:r>
              <a:rPr lang="ko-KR" altLang="en-US" sz="1400"/>
              <a:t>를 등록하는 방법</a:t>
            </a:r>
            <a:endParaRPr lang="en-US" altLang="ko-KR" sz="1400"/>
          </a:p>
          <a:p>
            <a:r>
              <a:rPr lang="ko-KR" altLang="en-US" sz="1400"/>
              <a:t>하나는 </a:t>
            </a:r>
            <a:r>
              <a:rPr lang="en-US" altLang="ko-KR" sz="1400"/>
              <a:t>properties</a:t>
            </a:r>
            <a:r>
              <a:rPr lang="ko-KR" altLang="en-US" sz="1400"/>
              <a:t>에서 제공하는 속성으로 등록하는 방법인데 저희는 이 방법을 쓸겁니다</a:t>
            </a:r>
            <a:r>
              <a:rPr lang="en-US" altLang="ko-KR" sz="1400"/>
              <a:t>.</a:t>
            </a:r>
          </a:p>
          <a:p>
            <a:endParaRPr lang="ko-KR" altLang="en-US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51528" b="31664"/>
          <a:stretch/>
        </p:blipFill>
        <p:spPr>
          <a:xfrm>
            <a:off x="648843" y="3671101"/>
            <a:ext cx="3631287" cy="277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7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D163C9-CAB9-4D62-AE40-EFC26B87A2ED}"/>
              </a:ext>
            </a:extLst>
          </p:cNvPr>
          <p:cNvSpPr txBox="1"/>
          <p:nvPr/>
        </p:nvSpPr>
        <p:spPr>
          <a:xfrm>
            <a:off x="334963" y="1765909"/>
            <a:ext cx="6788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>
                <a:solidFill>
                  <a:srgbClr val="93A1A1"/>
                </a:solidFill>
                <a:latin typeface="Consolas" panose="020B0609020204030204" pitchFamily="49" charset="0"/>
              </a:rPr>
              <a:t># JSP 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server.servlet.jsp.init-parameters.development=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true</a:t>
            </a:r>
            <a:endParaRPr lang="ko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A9E2E-8A25-48AF-A1AD-5349AFE40FEB}"/>
              </a:ext>
            </a:extLst>
          </p:cNvPr>
          <p:cNvSpPr txBox="1"/>
          <p:nvPr/>
        </p:nvSpPr>
        <p:spPr>
          <a:xfrm>
            <a:off x="510363" y="105969"/>
            <a:ext cx="7925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JSP</a:t>
            </a:r>
            <a:r>
              <a:rPr lang="ko-KR" altLang="en-US" sz="3200"/>
              <a:t> </a:t>
            </a:r>
            <a:r>
              <a:rPr lang="ko-KR" altLang="en-US" sz="3200" smtClean="0"/>
              <a:t>세팅 </a:t>
            </a:r>
            <a:r>
              <a:rPr lang="en-US" altLang="ko-KR" sz="3200" smtClean="0"/>
              <a:t>- JSP </a:t>
            </a:r>
            <a:r>
              <a:rPr lang="ko-KR" altLang="en-US" sz="3200" smtClean="0"/>
              <a:t>새로고침 설정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7A6CB-FD70-40B2-90B6-3E46262088F0}"/>
              </a:ext>
            </a:extLst>
          </p:cNvPr>
          <p:cNvSpPr txBox="1"/>
          <p:nvPr/>
        </p:nvSpPr>
        <p:spPr>
          <a:xfrm>
            <a:off x="334963" y="935939"/>
            <a:ext cx="10676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Spring Boot </a:t>
            </a:r>
            <a:r>
              <a:rPr lang="ko-KR" altLang="en-US" sz="1600"/>
              <a:t>에선 서버를 실행시켜 놓고 </a:t>
            </a:r>
            <a:r>
              <a:rPr lang="en-US" altLang="ko-KR" sz="1600"/>
              <a:t>jsp</a:t>
            </a:r>
            <a:r>
              <a:rPr lang="ko-KR" altLang="en-US" sz="1600"/>
              <a:t>를 수정하면 아무리 새로고침을 눌러도 변경사항이 적용되지 않습니다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그럴때 아래의 설정을 </a:t>
            </a:r>
            <a:r>
              <a:rPr lang="en-US" altLang="ko-KR" sz="1600"/>
              <a:t>application.properties</a:t>
            </a:r>
            <a:r>
              <a:rPr lang="ko-KR" altLang="en-US" sz="1600"/>
              <a:t>에 </a:t>
            </a:r>
            <a:r>
              <a:rPr lang="en-US" altLang="ko-KR" sz="1600"/>
              <a:t>true</a:t>
            </a:r>
            <a:r>
              <a:rPr lang="ko-KR" altLang="en-US" sz="1600"/>
              <a:t>로 설정해두면 이제야 변경사항이 적용됩니다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EA74B-6545-4B2E-888F-0DF38FC71079}"/>
              </a:ext>
            </a:extLst>
          </p:cNvPr>
          <p:cNvSpPr txBox="1"/>
          <p:nvPr/>
        </p:nvSpPr>
        <p:spPr>
          <a:xfrm>
            <a:off x="334963" y="2643656"/>
            <a:ext cx="6734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설정 후 서버 리스타트 하기</a:t>
            </a:r>
            <a:r>
              <a:rPr lang="en-US" altLang="ko-KR" sz="1600"/>
              <a:t>!</a:t>
            </a:r>
          </a:p>
          <a:p>
            <a:r>
              <a:rPr lang="ko-KR" altLang="en-US" sz="1600"/>
              <a:t>참고로 저 방법은 </a:t>
            </a:r>
            <a:r>
              <a:rPr lang="en-US" altLang="ko-KR" sz="1600"/>
              <a:t>Springboot 2.0 </a:t>
            </a:r>
            <a:r>
              <a:rPr lang="ko-KR" altLang="en-US" sz="1600"/>
              <a:t>이상 버전만 가능하고 그 이전 버전은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17385-DF4C-4DEC-ACD4-1804677AED79}"/>
              </a:ext>
            </a:extLst>
          </p:cNvPr>
          <p:cNvSpPr txBox="1"/>
          <p:nvPr/>
        </p:nvSpPr>
        <p:spPr>
          <a:xfrm>
            <a:off x="334963" y="3630151"/>
            <a:ext cx="6788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>
                <a:solidFill>
                  <a:srgbClr val="93A1A1"/>
                </a:solidFill>
                <a:latin typeface="Consolas" panose="020B0609020204030204" pitchFamily="49" charset="0"/>
              </a:rPr>
              <a:t># JSP 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server.jsp-servlet.init-parameters.development=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true</a:t>
            </a:r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DBB13-164D-4E57-93AE-10EEC709FD8C}"/>
              </a:ext>
            </a:extLst>
          </p:cNvPr>
          <p:cNvSpPr txBox="1"/>
          <p:nvPr/>
        </p:nvSpPr>
        <p:spPr>
          <a:xfrm>
            <a:off x="389278" y="4324258"/>
            <a:ext cx="2220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라고 설정해주면 된다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47825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8606B8-6975-45A2-901E-EB1B56D64FDD}"/>
              </a:ext>
            </a:extLst>
          </p:cNvPr>
          <p:cNvSpPr txBox="1"/>
          <p:nvPr/>
        </p:nvSpPr>
        <p:spPr>
          <a:xfrm>
            <a:off x="-12923" y="1786004"/>
            <a:ext cx="60977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3F5FBF"/>
                </a:solidFill>
                <a:latin typeface="Consolas" panose="020B0609020204030204" pitchFamily="49" charset="0"/>
              </a:rPr>
              <a:t>&lt;!-- DispatcherServlet</a:t>
            </a:r>
            <a:r>
              <a:rPr lang="ko-KR" altLang="en-US" sz="1400">
                <a:solidFill>
                  <a:srgbClr val="3F5FBF"/>
                </a:solidFill>
                <a:latin typeface="Consolas" panose="020B0609020204030204" pitchFamily="49" charset="0"/>
              </a:rPr>
              <a:t>으로 요청되는 모든 값을 인코딩 처리함  </a:t>
            </a:r>
            <a:r>
              <a:rPr lang="en-US" altLang="ko-KR" sz="140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filter-name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encodingFilter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filter-name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filter-class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org.springframework.web.filter.CharacterEncodingFilter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filter-class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UTF-8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forceEncoding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init-param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filter-mapping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filter-name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encodingFilter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filter-name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/*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filter-mapping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A9DE4C-87A2-4D3F-93B4-2CF1A4BDD75C}"/>
              </a:ext>
            </a:extLst>
          </p:cNvPr>
          <p:cNvCxnSpPr>
            <a:cxnSpLocks/>
          </p:cNvCxnSpPr>
          <p:nvPr/>
        </p:nvCxnSpPr>
        <p:spPr>
          <a:xfrm>
            <a:off x="6084849" y="1402404"/>
            <a:ext cx="0" cy="5168406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3A63C5-1ED7-4069-96DC-0D11EF2B011E}"/>
              </a:ext>
            </a:extLst>
          </p:cNvPr>
          <p:cNvSpPr txBox="1"/>
          <p:nvPr/>
        </p:nvSpPr>
        <p:spPr>
          <a:xfrm>
            <a:off x="2511618" y="86310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42C54-1777-43A8-8369-E81282C979ED}"/>
              </a:ext>
            </a:extLst>
          </p:cNvPr>
          <p:cNvSpPr txBox="1"/>
          <p:nvPr/>
        </p:nvSpPr>
        <p:spPr>
          <a:xfrm>
            <a:off x="8419089" y="86310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 Boot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9376D-D3E0-403A-A68E-727464D8FE34}"/>
              </a:ext>
            </a:extLst>
          </p:cNvPr>
          <p:cNvSpPr txBox="1"/>
          <p:nvPr/>
        </p:nvSpPr>
        <p:spPr>
          <a:xfrm>
            <a:off x="2427749" y="1232433"/>
            <a:ext cx="9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web.xml</a:t>
            </a:r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AC654-F140-474A-940E-77D0677A4B13}"/>
              </a:ext>
            </a:extLst>
          </p:cNvPr>
          <p:cNvSpPr txBox="1"/>
          <p:nvPr/>
        </p:nvSpPr>
        <p:spPr>
          <a:xfrm>
            <a:off x="7793222" y="1232433"/>
            <a:ext cx="2204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application.properties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603E7-62E4-47B8-9578-5A7F64493A91}"/>
              </a:ext>
            </a:extLst>
          </p:cNvPr>
          <p:cNvSpPr txBox="1"/>
          <p:nvPr/>
        </p:nvSpPr>
        <p:spPr>
          <a:xfrm>
            <a:off x="6107152" y="1786004"/>
            <a:ext cx="61137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93A1A1"/>
                </a:solidFill>
                <a:latin typeface="Consolas" panose="020B0609020204030204" pitchFamily="49" charset="0"/>
              </a:rPr>
              <a:t>#Encoding UTF-8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spring.http.encoding.charset=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UTF-8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spring.http.encoding.enabled=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spring.http.encoding.force=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true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2C288-7FDB-427E-80D4-8BD9F89C40A9}"/>
              </a:ext>
            </a:extLst>
          </p:cNvPr>
          <p:cNvSpPr txBox="1"/>
          <p:nvPr/>
        </p:nvSpPr>
        <p:spPr>
          <a:xfrm>
            <a:off x="6188149" y="3247942"/>
            <a:ext cx="56220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설정에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CharacterEncodingFilter </a:t>
            </a: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가 없는 이유는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1400"/>
              <a:t>이미 </a:t>
            </a:r>
            <a:r>
              <a:rPr lang="en-US" altLang="ko-KR" sz="1400"/>
              <a:t>Spring Boot </a:t>
            </a:r>
            <a:r>
              <a:rPr lang="ko-KR" altLang="en-US" sz="1400"/>
              <a:t>에서는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CharacterEncodingFilter</a:t>
            </a: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가 등록되어 </a:t>
            </a:r>
            <a:endParaRPr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있어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force</a:t>
            </a: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true </a:t>
            </a: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로만 바꾸어 주면 되기 때문입니다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EB8866-708B-4BE6-8805-1AC5F50EC253}"/>
              </a:ext>
            </a:extLst>
          </p:cNvPr>
          <p:cNvSpPr txBox="1"/>
          <p:nvPr/>
        </p:nvSpPr>
        <p:spPr>
          <a:xfrm>
            <a:off x="510363" y="105969"/>
            <a:ext cx="6434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JSP </a:t>
            </a:r>
            <a:r>
              <a:rPr lang="ko-KR" altLang="en-US" sz="3200" smtClean="0"/>
              <a:t>세팅 </a:t>
            </a:r>
            <a:r>
              <a:rPr lang="en-US" altLang="ko-KR" sz="3200"/>
              <a:t>- </a:t>
            </a:r>
            <a:r>
              <a:rPr lang="en-US" altLang="ko-KR" sz="3200" smtClean="0"/>
              <a:t>Encoding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8108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1050</Words>
  <Application>Microsoft Office PowerPoint</Application>
  <PresentationFormat>와이드스크린</PresentationFormat>
  <Paragraphs>178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Apple SD Gothic Neo</vt:lpstr>
      <vt:lpstr>Noto Sans Demilight</vt:lpstr>
      <vt:lpstr>Noto Sans KR</vt:lpstr>
      <vt:lpstr>맑은 고딕</vt:lpstr>
      <vt:lpstr>Arial</vt:lpstr>
      <vt:lpstr>Consolas</vt:lpstr>
      <vt:lpstr>Office 테마</vt:lpstr>
      <vt:lpstr>SpringBoot JSP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</dc:creator>
  <cp:lastModifiedBy>GDJ44</cp:lastModifiedBy>
  <cp:revision>20</cp:revision>
  <dcterms:created xsi:type="dcterms:W3CDTF">2022-04-03T06:47:06Z</dcterms:created>
  <dcterms:modified xsi:type="dcterms:W3CDTF">2022-05-20T01:48:35Z</dcterms:modified>
</cp:coreProperties>
</file>