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63" r:id="rId8"/>
    <p:sldId id="264" r:id="rId9"/>
    <p:sldId id="265" r:id="rId10"/>
    <p:sldId id="259" r:id="rId11"/>
    <p:sldId id="267" r:id="rId12"/>
    <p:sldId id="268" r:id="rId13"/>
    <p:sldId id="272" r:id="rId14"/>
    <p:sldId id="266" r:id="rId15"/>
    <p:sldId id="269" r:id="rId16"/>
    <p:sldId id="270" r:id="rId17"/>
    <p:sldId id="271" r:id="rId18"/>
    <p:sldId id="278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1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65483-D6AB-485E-AAB5-CB21A31B71E2}" v="1454" dt="2022-04-05T15:12:14.510"/>
    <p1510:client id="{96607FC0-AAC2-4A65-A140-1D004439A13F}" vWet="4" dt="2022-04-05T11:54:33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30" y="126"/>
      </p:cViewPr>
      <p:guideLst>
        <p:guide orient="horz" pos="414"/>
        <p:guide pos="1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2D6BC-5E29-4A6E-B0E4-77C8EFFE0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9D6CC-1368-48AB-8BF3-14B4FF97A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45F4B-0D9F-46E9-AB0A-8E1E04CA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C864-F31C-4049-BCC3-BDC07AC29DD0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7A203-B512-4C1B-9D76-67CA25C6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A1F64-2601-483A-B9A6-1B81BB31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A2C9-84D5-48A5-984D-6E5C59893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6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85FD8-5885-4EAF-829A-4D09EBEA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6E25AA-DCEF-4A8D-8BCC-33DEA3A60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0912F-305A-4480-97C2-6326E860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C864-F31C-4049-BCC3-BDC07AC29DD0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5F91C-4B05-419D-B2B1-92E04863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75606-15D7-49C6-B35A-C4F48DA1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A2C9-84D5-48A5-984D-6E5C59893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4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5EFEF4-9683-48FA-A83B-3FE62D12D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2E1901-2B8B-458B-8759-3F5D3784B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C4A1D-7B96-4AC3-82E3-E7E251BC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C864-F31C-4049-BCC3-BDC07AC29DD0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799F0-058D-4D28-821F-103A36DE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C219-EB26-43AD-A8BF-95DB62FD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A2C9-84D5-48A5-984D-6E5C59893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6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A51D0-A84B-4B27-8F78-2A3B41E2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0B620-A1BC-4650-8901-A9DB75C72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A7AFE-D299-4E04-AC94-7088A1D4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C864-F31C-4049-BCC3-BDC07AC29DD0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4E961-BFD8-4DE0-B98B-4AC1DEAA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A6A95-8930-4752-BADB-379755D2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A2C9-84D5-48A5-984D-6E5C59893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00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10AB0-C878-4C2B-B7FB-9F01DAEF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D25CB-B4F1-417B-8FFF-F339DC9AB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F24E1-7C24-4E4F-A6F2-372CB41A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C864-F31C-4049-BCC3-BDC07AC29DD0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D3B0D-84A5-4641-B536-530101BF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238F3-0546-45B8-98D0-239AEEB1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A2C9-84D5-48A5-984D-6E5C59893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8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04EAC-CDFF-4B88-8456-B64D733E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5EAB5-EB78-4B7B-AFF1-37BE8B0FC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84A501-A0E9-4266-AA0B-991CE15CA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AA818-533F-4E08-AB27-5987CF01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C864-F31C-4049-BCC3-BDC07AC29DD0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C6050-B7F5-4128-B8D7-2AD4C828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A4EC5-9999-4C25-A2BB-89DF5BFE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A2C9-84D5-48A5-984D-6E5C59893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68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589F0-FEE2-4A30-ABAC-B55A6DB1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6D80D-C3E1-4258-842E-FA027AD21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23D3A-5C0B-4FF0-AF15-E8FE11944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3137E9-5D14-44D2-B556-BC05CE776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943BC5-3A16-4381-80C2-A2CEA2AE6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E4734D-D232-4B76-B1FD-F2EA36AF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C864-F31C-4049-BCC3-BDC07AC29DD0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E40ED-DB49-4358-A3D7-A7B3C987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956DA2-A45D-47BA-B6AC-21C3D35C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A2C9-84D5-48A5-984D-6E5C59893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2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FAF3D-6A83-4553-ADCE-56A0688E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1B7BEA-6BD7-4FB1-BC1A-5CBCE29F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C864-F31C-4049-BCC3-BDC07AC29DD0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2CDA5D-76C6-45CF-8679-3FFC0222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56DA77-415A-4424-A20B-CB9C8923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A2C9-84D5-48A5-984D-6E5C59893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5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BEE2FE-AF5D-4799-88AB-F819995D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C864-F31C-4049-BCC3-BDC07AC29DD0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CCA802-B59F-452E-9390-430557D5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A46A94-7285-48CF-8438-CEE5927E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A2C9-84D5-48A5-984D-6E5C59893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1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78111-0DDA-4D68-B3CB-838C44BC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5F4E2-EFF1-4DAB-B3BA-BDA78F83E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A5A409-2998-42F2-96CC-879EF557A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CB781-CF17-4396-976A-B3B1EE82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C864-F31C-4049-BCC3-BDC07AC29DD0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2185E-E8F2-4F02-99BF-4B3E1273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1CC12-AFFE-4C44-9677-95DDC4E9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A2C9-84D5-48A5-984D-6E5C59893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2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6FE12-07C0-4268-ACE3-173C038A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B665FE-D32C-4AE7-BCFC-7B0EA291B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CA8F3-AADF-4624-9288-6F970A43D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AB6DE9-019C-45E7-9D22-9EBA2808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C864-F31C-4049-BCC3-BDC07AC29DD0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04954F-98C7-4B17-B318-CC96D619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0461C3-4D36-4B08-B678-7440634B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A2C9-84D5-48A5-984D-6E5C59893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3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E662C9-2A4F-4ABA-AF46-B9035A98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1A150-F638-4769-8031-FEF61E13A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F1160-A40D-4231-98C3-8934BD1E3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EC864-F31C-4049-BCC3-BDC07AC29DD0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1C1B0-9F6A-4DC6-B0C3-5D084D8D7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3A9D4-04B9-4153-AC2B-2043E9599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CA2C9-84D5-48A5-984D-6E5C59893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67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02823-6824-45DB-8B5D-085865A29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Spring Boot MyBatis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915F82-F8CF-4962-9241-61D28F632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김우연</a:t>
            </a:r>
          </a:p>
        </p:txBody>
      </p:sp>
    </p:spTree>
    <p:extLst>
      <p:ext uri="{BB962C8B-B14F-4D97-AF65-F5344CB8AC3E}">
        <p14:creationId xmlns:p14="http://schemas.microsoft.com/office/powerpoint/2010/main" val="4158808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9ACE7E-C080-45D3-A5E3-58BEADE077B0}"/>
              </a:ext>
            </a:extLst>
          </p:cNvPr>
          <p:cNvSpPr txBox="1"/>
          <p:nvPr/>
        </p:nvSpPr>
        <p:spPr>
          <a:xfrm>
            <a:off x="300038" y="45555"/>
            <a:ext cx="8557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MyBatis </a:t>
            </a:r>
            <a:r>
              <a:rPr lang="ko-KR" altLang="en-US" sz="3200"/>
              <a:t>사용하는</a:t>
            </a:r>
            <a:r>
              <a:rPr lang="en-US" altLang="ko-KR" sz="3200"/>
              <a:t> 3</a:t>
            </a:r>
            <a:r>
              <a:rPr lang="ko-KR" altLang="en-US" sz="3200"/>
              <a:t>가지 방법 </a:t>
            </a:r>
            <a:r>
              <a:rPr lang="en-US" altLang="ko-KR" sz="3200"/>
              <a:t>(2)</a:t>
            </a:r>
            <a:endParaRPr lang="ko-KR" altLang="en-US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B390A-CAE7-419F-8266-030FB6CC3FD9}"/>
              </a:ext>
            </a:extLst>
          </p:cNvPr>
          <p:cNvSpPr txBox="1"/>
          <p:nvPr/>
        </p:nvSpPr>
        <p:spPr>
          <a:xfrm>
            <a:off x="300038" y="1066799"/>
            <a:ext cx="102957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첫번째 방법은 </a:t>
            </a:r>
            <a:r>
              <a:rPr lang="en-US" altLang="ko-KR" sz="1600"/>
              <a:t>Mapper.xml </a:t>
            </a:r>
            <a:r>
              <a:rPr lang="ko-KR" altLang="en-US" sz="1600"/>
              <a:t>파일을 만들지 않아서 편리할 순 있지만</a:t>
            </a:r>
            <a:endParaRPr lang="en-US" altLang="ko-KR" sz="1600"/>
          </a:p>
          <a:p>
            <a:r>
              <a:rPr lang="ko-KR" altLang="en-US" sz="1600"/>
              <a:t>만약 쿼리문이 많아지는 경우 </a:t>
            </a:r>
            <a:r>
              <a:rPr lang="en-US" altLang="ko-KR" sz="1600"/>
              <a:t>Mapper Interface</a:t>
            </a:r>
            <a:r>
              <a:rPr lang="ko-KR" altLang="en-US" sz="1600"/>
              <a:t>가 아주 지저분 해지면서 가독성이 매우 떨어지게 될 것입니다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sz="1600"/>
              <a:t>그래도 이번에 사용할 두번째 방법은 </a:t>
            </a:r>
            <a:r>
              <a:rPr lang="en-US" altLang="ko-KR" sz="1600"/>
              <a:t>Mapper.xml</a:t>
            </a:r>
            <a:r>
              <a:rPr lang="ko-KR" altLang="en-US" sz="1600"/>
              <a:t>파일을 만들어 </a:t>
            </a:r>
            <a:r>
              <a:rPr lang="en-US" altLang="ko-KR" sz="1600"/>
              <a:t>Mapper Interface </a:t>
            </a:r>
            <a:r>
              <a:rPr lang="ko-KR" altLang="en-US" sz="1600"/>
              <a:t>에 매핑 시킬 수 있도록</a:t>
            </a:r>
            <a:endParaRPr lang="en-US" altLang="ko-KR" sz="1600"/>
          </a:p>
          <a:p>
            <a:r>
              <a:rPr lang="en-US" altLang="ko-KR" sz="1600"/>
              <a:t>application.properties</a:t>
            </a:r>
            <a:r>
              <a:rPr lang="ko-KR" altLang="en-US" sz="1600"/>
              <a:t>에 경로를 설정할 것이며 추가로 알리아스 설정도 해 줄 것입니다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FB7FE3-9DCC-476D-97ED-0A5CF1BA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49" y="2390237"/>
            <a:ext cx="3250609" cy="4422207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2CEEDCF2-812F-4BD3-B3AA-7E495591E03A}"/>
              </a:ext>
            </a:extLst>
          </p:cNvPr>
          <p:cNvCxnSpPr/>
          <p:nvPr/>
        </p:nvCxnSpPr>
        <p:spPr>
          <a:xfrm flipV="1">
            <a:off x="2543175" y="3790950"/>
            <a:ext cx="2847975" cy="227647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C4F2A9-4590-496E-A785-0858E28D9BF1}"/>
              </a:ext>
            </a:extLst>
          </p:cNvPr>
          <p:cNvSpPr txBox="1"/>
          <p:nvPr/>
        </p:nvSpPr>
        <p:spPr>
          <a:xfrm>
            <a:off x="5504329" y="3648635"/>
            <a:ext cx="2420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Edu_Statement.xml </a:t>
            </a:r>
            <a:r>
              <a:rPr lang="ko-KR" altLang="en-US" sz="160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44956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8692F3-9C40-4162-9455-4B1FCC5C8FE3}"/>
              </a:ext>
            </a:extLst>
          </p:cNvPr>
          <p:cNvSpPr txBox="1"/>
          <p:nvPr/>
        </p:nvSpPr>
        <p:spPr>
          <a:xfrm>
            <a:off x="300038" y="45555"/>
            <a:ext cx="8557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MyBatis </a:t>
            </a:r>
            <a:r>
              <a:rPr lang="ko-KR" altLang="en-US" sz="3200"/>
              <a:t>사용하는</a:t>
            </a:r>
            <a:r>
              <a:rPr lang="en-US" altLang="ko-KR" sz="3200"/>
              <a:t> 3</a:t>
            </a:r>
            <a:r>
              <a:rPr lang="ko-KR" altLang="en-US" sz="3200"/>
              <a:t>가지 방법 </a:t>
            </a:r>
            <a:r>
              <a:rPr lang="en-US" altLang="ko-KR" sz="3200"/>
              <a:t>(2)</a:t>
            </a:r>
            <a:endParaRPr lang="ko-KR" altLang="en-US" sz="32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3F6693B-243D-4598-80DC-94C29B78763C}"/>
              </a:ext>
            </a:extLst>
          </p:cNvPr>
          <p:cNvCxnSpPr>
            <a:cxnSpLocks/>
          </p:cNvCxnSpPr>
          <p:nvPr/>
        </p:nvCxnSpPr>
        <p:spPr>
          <a:xfrm>
            <a:off x="6185647" y="1527752"/>
            <a:ext cx="0" cy="4933507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C45676C-977A-4351-BB17-27771DECF6E7}"/>
              </a:ext>
            </a:extLst>
          </p:cNvPr>
          <p:cNvSpPr txBox="1"/>
          <p:nvPr/>
        </p:nvSpPr>
        <p:spPr>
          <a:xfrm>
            <a:off x="4578613" y="626931"/>
            <a:ext cx="85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Spring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EF9AC-B802-4801-B46E-553EB94054CB}"/>
              </a:ext>
            </a:extLst>
          </p:cNvPr>
          <p:cNvSpPr txBox="1"/>
          <p:nvPr/>
        </p:nvSpPr>
        <p:spPr>
          <a:xfrm>
            <a:off x="8339254" y="1240882"/>
            <a:ext cx="14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Spring Boot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879C36-BF39-499F-9B09-2D007CD678A5}"/>
              </a:ext>
            </a:extLst>
          </p:cNvPr>
          <p:cNvSpPr txBox="1"/>
          <p:nvPr/>
        </p:nvSpPr>
        <p:spPr>
          <a:xfrm>
            <a:off x="9683813" y="291776"/>
            <a:ext cx="2508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20220401_Spring_Step03</a:t>
            </a:r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D7533-DF83-45BD-A87E-95AFC45DA9E5}"/>
              </a:ext>
            </a:extLst>
          </p:cNvPr>
          <p:cNvSpPr txBox="1"/>
          <p:nvPr/>
        </p:nvSpPr>
        <p:spPr>
          <a:xfrm>
            <a:off x="6270811" y="3091883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>
                <a:solidFill>
                  <a:srgbClr val="93A1A1"/>
                </a:solidFill>
                <a:latin typeface="Consolas" panose="020B0609020204030204" pitchFamily="49" charset="0"/>
              </a:rPr>
              <a:t>#oracle db connection</a:t>
            </a:r>
          </a:p>
          <a:p>
            <a:pPr algn="l"/>
            <a:r>
              <a:rPr lang="en-US" altLang="ko-KR" sz="1400">
                <a:solidFill>
                  <a:srgbClr val="93A1A1"/>
                </a:solidFill>
                <a:latin typeface="Consolas" panose="020B0609020204030204" pitchFamily="49" charset="0"/>
              </a:rPr>
              <a:t>#datasource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spring.datasource.driver-class-name=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oracle.jdbc.driver.OracleDriver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spring.datasource.url=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jdbc:oracle:thin:@localhost:1521:XE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spring.datasource.username=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GD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spring.datasource.password=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gd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EE1B7-1483-48AB-9FD4-0609F648E4DD}"/>
              </a:ext>
            </a:extLst>
          </p:cNvPr>
          <p:cNvSpPr txBox="1"/>
          <p:nvPr/>
        </p:nvSpPr>
        <p:spPr>
          <a:xfrm>
            <a:off x="4483" y="1222141"/>
            <a:ext cx="6181164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100">
                <a:solidFill>
                  <a:srgbClr val="3F5FBF"/>
                </a:solidFill>
                <a:latin typeface="Consolas" panose="020B0609020204030204" pitchFamily="49" charset="0"/>
              </a:rPr>
              <a:t>&lt;!-- M001 properties </a:t>
            </a:r>
            <a:r>
              <a:rPr lang="ko-KR" altLang="en-US" sz="1100">
                <a:solidFill>
                  <a:srgbClr val="3F5FBF"/>
                </a:solidFill>
                <a:latin typeface="Consolas" panose="020B0609020204030204" pitchFamily="49" charset="0"/>
              </a:rPr>
              <a:t>파일을 읽어서 </a:t>
            </a:r>
            <a:r>
              <a:rPr lang="en-US" altLang="ko-KR" sz="1100">
                <a:solidFill>
                  <a:srgbClr val="3F5FBF"/>
                </a:solidFill>
                <a:latin typeface="Consolas" panose="020B0609020204030204" pitchFamily="49" charset="0"/>
              </a:rPr>
              <a:t>bean</a:t>
            </a:r>
            <a:r>
              <a:rPr lang="ko-KR" altLang="en-US" sz="1100">
                <a:solidFill>
                  <a:srgbClr val="3F5FBF"/>
                </a:solidFill>
                <a:latin typeface="Consolas" panose="020B0609020204030204" pitchFamily="49" charset="0"/>
              </a:rPr>
              <a:t>으로 만듬 </a:t>
            </a:r>
            <a:r>
              <a:rPr lang="en-US" altLang="ko-KR" sz="110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pPr algn="l"/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</a:rPr>
              <a:t>"org.springframework.beans.factory.config.PropertyPlaceholderConfigurer"</a:t>
            </a:r>
            <a:r>
              <a:rPr lang="en-US" altLang="ko-KR" sz="11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u="sng">
                <a:solidFill>
                  <a:srgbClr val="2A00FF"/>
                </a:solidFill>
                <a:latin typeface="Consolas" panose="020B0609020204030204" pitchFamily="49" charset="0"/>
              </a:rPr>
              <a:t>locations"</a:t>
            </a:r>
            <a:r>
              <a:rPr lang="en-US" altLang="ko-KR" sz="1100" i="1" u="sng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classpath:properties/db.properties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ko-KR" altLang="en-US" sz="1100">
              <a:latin typeface="Consolas" panose="020B0609020204030204" pitchFamily="49" charset="0"/>
            </a:endParaRPr>
          </a:p>
          <a:p>
            <a:pPr algn="l"/>
            <a:r>
              <a:rPr lang="en-US" altLang="ko-KR" sz="1100">
                <a:solidFill>
                  <a:srgbClr val="3F5FBF"/>
                </a:solidFill>
                <a:latin typeface="Consolas" panose="020B0609020204030204" pitchFamily="49" charset="0"/>
              </a:rPr>
              <a:t>&lt;!-- M002 DataSource bean --&gt;</a:t>
            </a:r>
          </a:p>
          <a:p>
            <a:pPr algn="l"/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</a:rPr>
              <a:t>"dataSource" </a:t>
            </a:r>
            <a:r>
              <a:rPr lang="en-US" altLang="ko-KR" sz="1100" i="1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</a:rPr>
              <a:t>"org.apache.commons.dbcp.BasicDataSource"</a:t>
            </a:r>
            <a:r>
              <a:rPr lang="en-US" altLang="ko-KR" sz="11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u="sng">
                <a:solidFill>
                  <a:srgbClr val="2A00FF"/>
                </a:solidFill>
                <a:latin typeface="Consolas" panose="020B0609020204030204" pitchFamily="49" charset="0"/>
              </a:rPr>
              <a:t>driverClassName" </a:t>
            </a:r>
            <a:r>
              <a:rPr lang="en-US" altLang="ko-KR" sz="1100" i="1" u="sng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100" i="1" u="sng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u="sng">
                <a:solidFill>
                  <a:srgbClr val="2A00FF"/>
                </a:solidFill>
                <a:latin typeface="Consolas" panose="020B0609020204030204" pitchFamily="49" charset="0"/>
              </a:rPr>
              <a:t>"${driver}"</a:t>
            </a:r>
            <a:r>
              <a:rPr lang="en-US" altLang="ko-KR" sz="1100" i="1" u="sng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u="sng">
                <a:solidFill>
                  <a:srgbClr val="2A00FF"/>
                </a:solidFill>
                <a:latin typeface="Consolas" panose="020B0609020204030204" pitchFamily="49" charset="0"/>
              </a:rPr>
              <a:t>url" </a:t>
            </a:r>
            <a:r>
              <a:rPr lang="en-US" altLang="ko-KR" sz="1100" i="1" u="sng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100" i="1" u="sng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u="sng">
                <a:solidFill>
                  <a:srgbClr val="2A00FF"/>
                </a:solidFill>
                <a:latin typeface="Consolas" panose="020B0609020204030204" pitchFamily="49" charset="0"/>
              </a:rPr>
              <a:t>"${url}"</a:t>
            </a:r>
            <a:r>
              <a:rPr lang="en-US" altLang="ko-KR" sz="1100" i="1" u="sng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u="sng">
                <a:solidFill>
                  <a:srgbClr val="2A00FF"/>
                </a:solidFill>
                <a:latin typeface="Consolas" panose="020B0609020204030204" pitchFamily="49" charset="0"/>
              </a:rPr>
              <a:t>username" </a:t>
            </a:r>
            <a:r>
              <a:rPr lang="en-US" altLang="ko-KR" sz="1100" i="1" u="sng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100" i="1" u="sng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u="sng">
                <a:solidFill>
                  <a:srgbClr val="2A00FF"/>
                </a:solidFill>
                <a:latin typeface="Consolas" panose="020B0609020204030204" pitchFamily="49" charset="0"/>
              </a:rPr>
              <a:t>"${username}"</a:t>
            </a:r>
            <a:r>
              <a:rPr lang="en-US" altLang="ko-KR" sz="1100" i="1" u="sng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u="sng">
                <a:solidFill>
                  <a:srgbClr val="2A00FF"/>
                </a:solidFill>
                <a:latin typeface="Consolas" panose="020B0609020204030204" pitchFamily="49" charset="0"/>
              </a:rPr>
              <a:t>password" </a:t>
            </a:r>
            <a:r>
              <a:rPr lang="en-US" altLang="ko-KR" sz="1100" i="1" u="sng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100" i="1" u="sng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u="sng">
                <a:solidFill>
                  <a:srgbClr val="2A00FF"/>
                </a:solidFill>
                <a:latin typeface="Consolas" panose="020B0609020204030204" pitchFamily="49" charset="0"/>
              </a:rPr>
              <a:t>"${password}"</a:t>
            </a:r>
            <a:r>
              <a:rPr lang="en-US" altLang="ko-KR" sz="1100" i="1" u="sng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ko-KR" altLang="en-US" sz="1100">
              <a:latin typeface="Consolas" panose="020B0609020204030204" pitchFamily="49" charset="0"/>
            </a:endParaRPr>
          </a:p>
          <a:p>
            <a:pPr algn="l"/>
            <a:r>
              <a:rPr lang="en-US" altLang="ko-KR" sz="1100">
                <a:solidFill>
                  <a:srgbClr val="3F5FBF"/>
                </a:solidFill>
                <a:latin typeface="Consolas" panose="020B0609020204030204" pitchFamily="49" charset="0"/>
              </a:rPr>
              <a:t>&lt;!-- M003 SqlSessionFactory</a:t>
            </a:r>
            <a:r>
              <a:rPr lang="ko-KR" altLang="en-US" sz="1100">
                <a:solidFill>
                  <a:srgbClr val="3F5FBF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100">
                <a:solidFill>
                  <a:srgbClr val="3F5FBF"/>
                </a:solidFill>
                <a:latin typeface="Consolas" panose="020B0609020204030204" pitchFamily="49" charset="0"/>
              </a:rPr>
              <a:t>bean</a:t>
            </a:r>
            <a:r>
              <a:rPr lang="ko-KR" altLang="en-US" sz="1100">
                <a:solidFill>
                  <a:srgbClr val="3F5FBF"/>
                </a:solidFill>
                <a:latin typeface="Consolas" panose="020B0609020204030204" pitchFamily="49" charset="0"/>
              </a:rPr>
              <a:t>으로 만들어준다</a:t>
            </a:r>
            <a:r>
              <a:rPr lang="en-US" altLang="ko-KR" sz="1100">
                <a:solidFill>
                  <a:srgbClr val="3F5FBF"/>
                </a:solidFill>
                <a:latin typeface="Consolas" panose="020B0609020204030204" pitchFamily="49" charset="0"/>
              </a:rPr>
              <a:t>. --&gt;</a:t>
            </a:r>
          </a:p>
          <a:p>
            <a:pPr algn="l"/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</a:rPr>
              <a:t>"sqlSessionFactoryBean" </a:t>
            </a:r>
            <a:r>
              <a:rPr lang="en-US" altLang="ko-KR" sz="1100" i="1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</a:rPr>
              <a:t>"org.mybatis.spring.SqlSessionFactoryBean"</a:t>
            </a:r>
            <a:r>
              <a:rPr lang="en-US" altLang="ko-KR" sz="11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u="sng">
                <a:solidFill>
                  <a:srgbClr val="2A00FF"/>
                </a:solidFill>
                <a:latin typeface="Consolas" panose="020B0609020204030204" pitchFamily="49" charset="0"/>
              </a:rPr>
              <a:t>dataSource" </a:t>
            </a:r>
            <a:r>
              <a:rPr lang="en-US" altLang="ko-KR" sz="1100" i="1" u="sng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en-US" altLang="ko-KR" sz="1100" i="1" u="sng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u="sng">
                <a:solidFill>
                  <a:srgbClr val="2A00FF"/>
                </a:solidFill>
                <a:latin typeface="Consolas" panose="020B0609020204030204" pitchFamily="49" charset="0"/>
              </a:rPr>
              <a:t>"dataSource"</a:t>
            </a:r>
            <a:r>
              <a:rPr lang="en-US" altLang="ko-KR" sz="1100" i="1" u="sng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i="1" u="sng">
                <a:solidFill>
                  <a:srgbClr val="2A00FF"/>
                </a:solidFill>
                <a:latin typeface="Consolas" panose="020B0609020204030204" pitchFamily="49" charset="0"/>
              </a:rPr>
              <a:t>configLocation" </a:t>
            </a:r>
            <a:r>
              <a:rPr lang="en-US" altLang="ko-KR" sz="1100" i="1" u="sng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100" i="1" u="sng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u="sng">
                <a:solidFill>
                  <a:srgbClr val="2A00FF"/>
                </a:solidFill>
                <a:latin typeface="Consolas" panose="020B0609020204030204" pitchFamily="49" charset="0"/>
              </a:rPr>
              <a:t>"classpath:mybatis/Configuration.xml"</a:t>
            </a:r>
            <a:r>
              <a:rPr lang="en-US" altLang="ko-KR" sz="1100" i="1" u="sng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ko-KR" altLang="en-US" sz="1100">
              <a:latin typeface="Consolas" panose="020B0609020204030204" pitchFamily="49" charset="0"/>
            </a:endParaRPr>
          </a:p>
          <a:p>
            <a:pPr algn="l"/>
            <a:r>
              <a:rPr lang="en-US" altLang="ko-KR" sz="1100">
                <a:solidFill>
                  <a:srgbClr val="3F5FBF"/>
                </a:solidFill>
                <a:latin typeface="Consolas" panose="020B0609020204030204" pitchFamily="49" charset="0"/>
              </a:rPr>
              <a:t>&lt;!-- M004 </a:t>
            </a:r>
            <a:r>
              <a:rPr lang="en-US" altLang="ko-KR" sz="1100" u="sng">
                <a:solidFill>
                  <a:srgbClr val="3F5FBF"/>
                </a:solidFill>
                <a:latin typeface="Consolas" panose="020B0609020204030204" pitchFamily="49" charset="0"/>
              </a:rPr>
              <a:t>Mybatis</a:t>
            </a:r>
            <a:r>
              <a:rPr lang="ko-KR" altLang="en-US" sz="1100" u="sng">
                <a:solidFill>
                  <a:srgbClr val="3F5FBF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100" u="sng">
                <a:solidFill>
                  <a:srgbClr val="3F5FBF"/>
                </a:solidFill>
                <a:latin typeface="Consolas" panose="020B0609020204030204" pitchFamily="49" charset="0"/>
              </a:rPr>
              <a:t>SqlSessionFactory bean</a:t>
            </a:r>
            <a:r>
              <a:rPr lang="ko-KR" altLang="en-US" sz="1100" u="sng">
                <a:solidFill>
                  <a:srgbClr val="3F5FBF"/>
                </a:solidFill>
                <a:latin typeface="Consolas" panose="020B0609020204030204" pitchFamily="49" charset="0"/>
              </a:rPr>
              <a:t>을 </a:t>
            </a:r>
            <a:r>
              <a:rPr lang="en-US" altLang="ko-KR" sz="1100" u="sng">
                <a:solidFill>
                  <a:srgbClr val="3F5FBF"/>
                </a:solidFill>
                <a:latin typeface="Consolas" panose="020B0609020204030204" pitchFamily="49" charset="0"/>
              </a:rPr>
              <a:t>spring</a:t>
            </a:r>
            <a:r>
              <a:rPr lang="ko-KR" altLang="en-US" sz="1100" u="sng">
                <a:solidFill>
                  <a:srgbClr val="3F5FBF"/>
                </a:solidFill>
                <a:latin typeface="Consolas" panose="020B0609020204030204" pitchFamily="49" charset="0"/>
              </a:rPr>
              <a:t>에서 사용하는 </a:t>
            </a:r>
            <a:r>
              <a:rPr lang="en-US" altLang="ko-KR" sz="1100" u="sng">
                <a:solidFill>
                  <a:srgbClr val="3F5FBF"/>
                </a:solidFill>
                <a:latin typeface="Consolas" panose="020B0609020204030204" pitchFamily="49" charset="0"/>
              </a:rPr>
              <a:t>template</a:t>
            </a:r>
            <a:r>
              <a:rPr lang="ko-KR" altLang="en-US" sz="1100" u="sng">
                <a:solidFill>
                  <a:srgbClr val="3F5FBF"/>
                </a:solidFill>
                <a:latin typeface="Consolas" panose="020B0609020204030204" pitchFamily="49" charset="0"/>
              </a:rPr>
              <a:t>으로 만들어서 </a:t>
            </a:r>
            <a:r>
              <a:rPr lang="en-US" altLang="ko-KR" sz="1100" u="sng">
                <a:solidFill>
                  <a:srgbClr val="3F5FBF"/>
                </a:solidFill>
                <a:latin typeface="Consolas" panose="020B0609020204030204" pitchFamily="49" charset="0"/>
              </a:rPr>
              <a:t>Autowired</a:t>
            </a:r>
            <a:r>
              <a:rPr lang="ko-KR" altLang="en-US" sz="1100" u="sng">
                <a:solidFill>
                  <a:srgbClr val="3F5FBF"/>
                </a:solidFill>
                <a:latin typeface="Consolas" panose="020B0609020204030204" pitchFamily="49" charset="0"/>
              </a:rPr>
              <a:t>를 통해 사용하기 위함 </a:t>
            </a:r>
            <a:r>
              <a:rPr lang="en-US" altLang="ko-KR" sz="1100" u="sng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pPr algn="l"/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</a:rPr>
              <a:t>"sqlSessionTemplate" </a:t>
            </a:r>
            <a:r>
              <a:rPr lang="en-US" altLang="ko-KR" sz="1100" i="1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</a:rPr>
              <a:t>"org.mybatis.spring.SqlSessionTemplate"</a:t>
            </a:r>
            <a:r>
              <a:rPr lang="en-US" altLang="ko-KR" sz="11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</a:rPr>
              <a:t>constructor-arg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</a:rPr>
              <a:t>"sqlSessionFactoryBean"</a:t>
            </a:r>
            <a:r>
              <a:rPr lang="en-US" altLang="ko-KR" sz="1100" i="1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ko-KR" sz="1100" i="1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7CB8E-27DC-441E-B3A6-3B700026BFEE}"/>
              </a:ext>
            </a:extLst>
          </p:cNvPr>
          <p:cNvSpPr txBox="1"/>
          <p:nvPr/>
        </p:nvSpPr>
        <p:spPr>
          <a:xfrm>
            <a:off x="300038" y="816370"/>
            <a:ext cx="207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application-context.xml</a:t>
            </a:r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A33D2E-DD31-4A62-80A8-1C6ED39347E4}"/>
              </a:ext>
            </a:extLst>
          </p:cNvPr>
          <p:cNvSpPr txBox="1"/>
          <p:nvPr/>
        </p:nvSpPr>
        <p:spPr>
          <a:xfrm>
            <a:off x="9898134" y="914364"/>
            <a:ext cx="1951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application.properties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4944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F17E26-28BE-408D-9EC7-7F4ECFEB7FF1}"/>
              </a:ext>
            </a:extLst>
          </p:cNvPr>
          <p:cNvSpPr txBox="1"/>
          <p:nvPr/>
        </p:nvSpPr>
        <p:spPr>
          <a:xfrm>
            <a:off x="6844893" y="2463714"/>
            <a:ext cx="45092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>
                <a:solidFill>
                  <a:srgbClr val="93A1A1"/>
                </a:solidFill>
                <a:latin typeface="Consolas" panose="020B0609020204030204" pitchFamily="49" charset="0"/>
              </a:rPr>
              <a:t>#MyBatis Mapping</a:t>
            </a:r>
          </a:p>
          <a:p>
            <a:pPr algn="l"/>
            <a:r>
              <a:rPr lang="en-US" altLang="ko-KR" sz="1400">
                <a:solidFill>
                  <a:srgbClr val="93A1A1"/>
                </a:solidFill>
                <a:latin typeface="Consolas" panose="020B0609020204030204" pitchFamily="49" charset="0"/>
              </a:rPr>
              <a:t>#prefix </a:t>
            </a:r>
            <a:r>
              <a:rPr lang="ko-KR" altLang="en-US" sz="1400">
                <a:solidFill>
                  <a:srgbClr val="93A1A1"/>
                </a:solidFill>
                <a:latin typeface="Consolas" panose="020B0609020204030204" pitchFamily="49" charset="0"/>
              </a:rPr>
              <a:t>개념</a:t>
            </a:r>
          </a:p>
          <a:p>
            <a:pPr algn="l"/>
            <a:r>
              <a:rPr lang="en-US" altLang="ko-KR" sz="1400">
                <a:solidFill>
                  <a:srgbClr val="93A1A1"/>
                </a:solidFill>
                <a:latin typeface="Consolas" panose="020B0609020204030204" pitchFamily="49" charset="0"/>
              </a:rPr>
              <a:t>#typeAliases - TypeAliase - type,alias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mybatis.type-aliases-package: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com.min.edu.vo</a:t>
            </a:r>
          </a:p>
          <a:p>
            <a:pPr algn="l"/>
            <a:endParaRPr lang="en-US" altLang="ko-KR" sz="140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solidFill>
                  <a:srgbClr val="93A1A1"/>
                </a:solidFill>
                <a:latin typeface="Consolas" panose="020B0609020204030204" pitchFamily="49" charset="0"/>
              </a:rPr>
              <a:t>#Mapper.xml location</a:t>
            </a:r>
          </a:p>
          <a:p>
            <a:pPr algn="l"/>
            <a:r>
              <a:rPr lang="en-US" altLang="ko-KR" sz="1400">
                <a:solidFill>
                  <a:srgbClr val="93A1A1"/>
                </a:solidFill>
                <a:latin typeface="Consolas" panose="020B0609020204030204" pitchFamily="49" charset="0"/>
              </a:rPr>
              <a:t>#Mappers - Mapper - resources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mybatis.mapper-locations: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classpath:sqls/*.xml</a:t>
            </a:r>
          </a:p>
          <a:p>
            <a:pPr algn="l"/>
            <a:endParaRPr lang="en-US" altLang="ko-KR" sz="1400">
              <a:solidFill>
                <a:srgbClr val="2AA198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A302D5-09F4-49A3-8E7E-B0C6493F64D3}"/>
              </a:ext>
            </a:extLst>
          </p:cNvPr>
          <p:cNvCxnSpPr>
            <a:cxnSpLocks/>
          </p:cNvCxnSpPr>
          <p:nvPr/>
        </p:nvCxnSpPr>
        <p:spPr>
          <a:xfrm>
            <a:off x="6064296" y="1389529"/>
            <a:ext cx="0" cy="530324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88EEB8-470C-4DFB-B779-85F82D25B895}"/>
              </a:ext>
            </a:extLst>
          </p:cNvPr>
          <p:cNvSpPr txBox="1"/>
          <p:nvPr/>
        </p:nvSpPr>
        <p:spPr>
          <a:xfrm>
            <a:off x="1764924" y="80860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Spring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D60E5-9804-49F9-A6B4-7D03559E4FAF}"/>
              </a:ext>
            </a:extLst>
          </p:cNvPr>
          <p:cNvSpPr txBox="1"/>
          <p:nvPr/>
        </p:nvSpPr>
        <p:spPr>
          <a:xfrm>
            <a:off x="8384417" y="88750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Spring Boot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F29682-55A0-410D-BBE5-FE11AC786D5E}"/>
              </a:ext>
            </a:extLst>
          </p:cNvPr>
          <p:cNvSpPr txBox="1"/>
          <p:nvPr/>
        </p:nvSpPr>
        <p:spPr>
          <a:xfrm>
            <a:off x="300038" y="267915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typeAliases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typeAlias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</a:rPr>
              <a:t>"com.min.edu.vo.EduVo" </a:t>
            </a:r>
            <a:r>
              <a:rPr lang="en-US" altLang="ko-KR" sz="1400" i="1">
                <a:solidFill>
                  <a:srgbClr val="7F007F"/>
                </a:solidFill>
                <a:latin typeface="Consolas" panose="020B0609020204030204" pitchFamily="49" charset="0"/>
              </a:rPr>
              <a:t>alias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</a:rPr>
              <a:t>"eDto"</a:t>
            </a:r>
            <a:r>
              <a:rPr lang="en-US" altLang="ko-KR" sz="1400" i="1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typeAliases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ko-KR" altLang="en-US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mappers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mapper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</a:rPr>
              <a:t>resource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</a:rPr>
              <a:t>"sqls/Edu_Statement.xml"</a:t>
            </a:r>
            <a:r>
              <a:rPr lang="en-US" altLang="ko-KR" sz="1400" i="1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mappers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A9D19-D165-4969-8DE7-A4FD37FDE366}"/>
              </a:ext>
            </a:extLst>
          </p:cNvPr>
          <p:cNvSpPr txBox="1"/>
          <p:nvPr/>
        </p:nvSpPr>
        <p:spPr>
          <a:xfrm>
            <a:off x="9623784" y="1521722"/>
            <a:ext cx="2204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application.properties</a:t>
            </a:r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1D9C1-5222-4156-AFB9-FAD61C96B6E9}"/>
              </a:ext>
            </a:extLst>
          </p:cNvPr>
          <p:cNvSpPr txBox="1"/>
          <p:nvPr/>
        </p:nvSpPr>
        <p:spPr>
          <a:xfrm>
            <a:off x="374964" y="1480665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Configuration.xml</a:t>
            </a:r>
            <a:endParaRPr lang="ko-KR" alt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8D3F6-119F-41FC-A75C-0E300815C978}"/>
              </a:ext>
            </a:extLst>
          </p:cNvPr>
          <p:cNvSpPr txBox="1"/>
          <p:nvPr/>
        </p:nvSpPr>
        <p:spPr>
          <a:xfrm>
            <a:off x="300038" y="45555"/>
            <a:ext cx="8557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MyBatis </a:t>
            </a:r>
            <a:r>
              <a:rPr lang="ko-KR" altLang="en-US" sz="3200"/>
              <a:t>사용하는</a:t>
            </a:r>
            <a:r>
              <a:rPr lang="en-US" altLang="ko-KR" sz="3200"/>
              <a:t> 3</a:t>
            </a:r>
            <a:r>
              <a:rPr lang="ko-KR" altLang="en-US" sz="3200"/>
              <a:t>가지 방법 </a:t>
            </a:r>
            <a:r>
              <a:rPr lang="en-US" altLang="ko-KR" sz="3200"/>
              <a:t>(2)</a:t>
            </a:r>
            <a:endParaRPr lang="ko-KR" altLang="en-US" sz="320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C41A2D3-F523-4BAE-905D-E3A678169E3D}"/>
              </a:ext>
            </a:extLst>
          </p:cNvPr>
          <p:cNvCxnSpPr/>
          <p:nvPr/>
        </p:nvCxnSpPr>
        <p:spPr>
          <a:xfrm>
            <a:off x="5585012" y="3281082"/>
            <a:ext cx="13267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946A54C-4D95-4630-AC32-7028A0E61EDB}"/>
              </a:ext>
            </a:extLst>
          </p:cNvPr>
          <p:cNvCxnSpPr>
            <a:cxnSpLocks/>
          </p:cNvCxnSpPr>
          <p:nvPr/>
        </p:nvCxnSpPr>
        <p:spPr>
          <a:xfrm>
            <a:off x="4652683" y="4150659"/>
            <a:ext cx="22591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1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2D58A6-FD5B-47D2-82E1-7B724C95AA78}"/>
              </a:ext>
            </a:extLst>
          </p:cNvPr>
          <p:cNvSpPr txBox="1"/>
          <p:nvPr/>
        </p:nvSpPr>
        <p:spPr>
          <a:xfrm>
            <a:off x="6766617" y="2007459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400" u="sng">
                <a:solidFill>
                  <a:srgbClr val="3F7F5F"/>
                </a:solidFill>
                <a:latin typeface="Consolas" panose="020B0609020204030204" pitchFamily="49" charset="0"/>
              </a:rPr>
              <a:t>Mapper Interface</a:t>
            </a:r>
          </a:p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@Mapper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IEduBoardDao {</a:t>
            </a:r>
          </a:p>
          <a:p>
            <a:pPr algn="l"/>
            <a:endParaRPr lang="ko-KR" altLang="en-US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ko-KR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List&lt;EduVo&gt; selectBoard();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2A8667-A906-4DD1-9D75-6A0781DE159F}"/>
              </a:ext>
            </a:extLst>
          </p:cNvPr>
          <p:cNvCxnSpPr>
            <a:cxnSpLocks/>
          </p:cNvCxnSpPr>
          <p:nvPr/>
        </p:nvCxnSpPr>
        <p:spPr>
          <a:xfrm>
            <a:off x="6449778" y="1389529"/>
            <a:ext cx="0" cy="530324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93082E-5156-48CB-BF48-704B26B0D2B6}"/>
              </a:ext>
            </a:extLst>
          </p:cNvPr>
          <p:cNvSpPr txBox="1"/>
          <p:nvPr/>
        </p:nvSpPr>
        <p:spPr>
          <a:xfrm>
            <a:off x="1764924" y="80860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Spring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B67C8-151D-4B87-91A0-24C06AF4835E}"/>
              </a:ext>
            </a:extLst>
          </p:cNvPr>
          <p:cNvSpPr txBox="1"/>
          <p:nvPr/>
        </p:nvSpPr>
        <p:spPr>
          <a:xfrm>
            <a:off x="8384417" y="88750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Spring Boot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5D689-5DF3-4ADD-B929-0C7EE3B94839}"/>
              </a:ext>
            </a:extLst>
          </p:cNvPr>
          <p:cNvSpPr txBox="1"/>
          <p:nvPr/>
        </p:nvSpPr>
        <p:spPr>
          <a:xfrm>
            <a:off x="102767" y="1521396"/>
            <a:ext cx="70014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IEduBoardDao {</a:t>
            </a:r>
          </a:p>
          <a:p>
            <a:pPr algn="l"/>
            <a:endParaRPr lang="ko-KR" altLang="en-US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List&lt;EduVo&gt; selectBoard();</a:t>
            </a:r>
          </a:p>
          <a:p>
            <a:pPr algn="l"/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4C921-711E-4C65-8C88-581EF3C1AF54}"/>
              </a:ext>
            </a:extLst>
          </p:cNvPr>
          <p:cNvSpPr txBox="1"/>
          <p:nvPr/>
        </p:nvSpPr>
        <p:spPr>
          <a:xfrm>
            <a:off x="102767" y="2924409"/>
            <a:ext cx="634701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@Repository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EduBoardDaoImpl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IEduBoardDao {</a:t>
            </a:r>
          </a:p>
          <a:p>
            <a:pPr algn="l"/>
            <a:endParaRPr lang="ko-KR" altLang="en-US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Logger </a:t>
            </a:r>
            <a:r>
              <a:rPr lang="en-US" altLang="ko-KR" sz="1400" b="1" i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 = LoggerFactory.getLogger(EduBoardDaoImpl.</a:t>
            </a:r>
            <a:r>
              <a:rPr lang="en-US" altLang="ko-KR" sz="1400" b="1" i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>
                <a:solidFill>
                  <a:srgbClr val="0000C0"/>
                </a:solidFill>
                <a:latin typeface="Consolas" panose="020B0609020204030204" pitchFamily="49" charset="0"/>
              </a:rPr>
              <a:t>NS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>
                <a:solidFill>
                  <a:srgbClr val="2A00FF"/>
                </a:solidFill>
                <a:latin typeface="Consolas" panose="020B0609020204030204" pitchFamily="49" charset="0"/>
              </a:rPr>
              <a:t>"com.min.edu.model.EduBoardDaoImpl."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@Autowired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SqlSessionTemplate </a:t>
            </a:r>
            <a:r>
              <a:rPr lang="en-US" altLang="ko-KR" sz="1400" b="1">
                <a:solidFill>
                  <a:srgbClr val="0000C0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altLang="ko-KR" sz="1400" b="1" u="sng">
                <a:solidFill>
                  <a:srgbClr val="000000"/>
                </a:solidFill>
                <a:latin typeface="Consolas" panose="020B0609020204030204" pitchFamily="49" charset="0"/>
              </a:rPr>
              <a:t>EduVo&gt; selectBoard() {</a:t>
            </a:r>
          </a:p>
          <a:p>
            <a:pPr algn="l"/>
            <a:r>
              <a:rPr lang="en-US" altLang="ko-KR" sz="1400" b="1" i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400" b="1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>
                <a:solidFill>
                  <a:srgbClr val="2A00FF"/>
                </a:solidFill>
                <a:latin typeface="Consolas" panose="020B0609020204030204" pitchFamily="49" charset="0"/>
              </a:rPr>
              <a:t>사용자 로거</a:t>
            </a:r>
            <a:r>
              <a:rPr lang="en-US" altLang="ko-KR" sz="1400" b="1" i="1">
                <a:solidFill>
                  <a:srgbClr val="2A00FF"/>
                </a:solidFill>
                <a:latin typeface="Consolas" panose="020B0609020204030204" pitchFamily="49" charset="0"/>
              </a:rPr>
              <a:t>{}"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>
                <a:solidFill>
                  <a:srgbClr val="2A00FF"/>
                </a:solidFill>
                <a:latin typeface="Consolas" panose="020B0609020204030204" pitchFamily="49" charset="0"/>
              </a:rPr>
              <a:t>"selectBoard"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0000C0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.selectList(</a:t>
            </a:r>
            <a:r>
              <a:rPr lang="en-US" altLang="ko-KR" sz="1400" b="1">
                <a:solidFill>
                  <a:srgbClr val="0000C0"/>
                </a:solidFill>
                <a:latin typeface="Consolas" panose="020B0609020204030204" pitchFamily="49" charset="0"/>
              </a:rPr>
              <a:t>NS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b="1">
                <a:solidFill>
                  <a:srgbClr val="2A00FF"/>
                </a:solidFill>
                <a:latin typeface="Consolas" panose="020B0609020204030204" pitchFamily="49" charset="0"/>
              </a:rPr>
              <a:t>"selectBoard"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F6FA4-FBF6-4BBD-9DAB-F33FE2346353}"/>
              </a:ext>
            </a:extLst>
          </p:cNvPr>
          <p:cNvSpPr txBox="1"/>
          <p:nvPr/>
        </p:nvSpPr>
        <p:spPr>
          <a:xfrm>
            <a:off x="78891" y="1087561"/>
            <a:ext cx="14382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com.min.edu.model</a:t>
            </a:r>
          </a:p>
          <a:p>
            <a:r>
              <a:rPr lang="en-US" altLang="ko-KR" sz="1100" smtClean="0"/>
              <a:t>IEduBoardDao.java</a:t>
            </a:r>
            <a:endParaRPr lang="ko-KR" altLang="en-US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6F28B-9EA0-4AD1-8119-FCD6B1275854}"/>
              </a:ext>
            </a:extLst>
          </p:cNvPr>
          <p:cNvSpPr txBox="1"/>
          <p:nvPr/>
        </p:nvSpPr>
        <p:spPr>
          <a:xfrm>
            <a:off x="300038" y="45555"/>
            <a:ext cx="8557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MyBatis </a:t>
            </a:r>
            <a:r>
              <a:rPr lang="ko-KR" altLang="en-US" sz="3200"/>
              <a:t>사용하는</a:t>
            </a:r>
            <a:r>
              <a:rPr lang="en-US" altLang="ko-KR" sz="3200"/>
              <a:t> 3</a:t>
            </a:r>
            <a:r>
              <a:rPr lang="ko-KR" altLang="en-US" sz="3200"/>
              <a:t>가지 방법 </a:t>
            </a:r>
            <a:r>
              <a:rPr lang="en-US" altLang="ko-KR" sz="3200"/>
              <a:t>(2)</a:t>
            </a:r>
            <a:endParaRPr lang="ko-KR" alt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E54971-AD1C-4DF9-B839-192FBC16A475}"/>
              </a:ext>
            </a:extLst>
          </p:cNvPr>
          <p:cNvSpPr txBox="1"/>
          <p:nvPr/>
        </p:nvSpPr>
        <p:spPr>
          <a:xfrm>
            <a:off x="6773223" y="1425855"/>
            <a:ext cx="2015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com.min.edu.model</a:t>
            </a:r>
            <a:endParaRPr lang="en-US" altLang="ko-KR" sz="1600" smtClean="0"/>
          </a:p>
          <a:p>
            <a:r>
              <a:rPr lang="en-US" altLang="ko-KR" sz="1600" smtClean="0"/>
              <a:t>IEduBoardDao.java</a:t>
            </a:r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9993E2-ACF4-4D89-941B-4E12D6BEAB79}"/>
              </a:ext>
            </a:extLst>
          </p:cNvPr>
          <p:cNvSpPr txBox="1"/>
          <p:nvPr/>
        </p:nvSpPr>
        <p:spPr>
          <a:xfrm>
            <a:off x="78891" y="2607370"/>
            <a:ext cx="2269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EduBoardDaoImpl.java</a:t>
            </a:r>
            <a:endParaRPr lang="ko-KR" altLang="en-US" sz="1600"/>
          </a:p>
        </p:txBody>
      </p:sp>
      <p:sp>
        <p:nvSpPr>
          <p:cNvPr id="2" name="직사각형 1"/>
          <p:cNvSpPr/>
          <p:nvPr/>
        </p:nvSpPr>
        <p:spPr>
          <a:xfrm>
            <a:off x="9029051" y="2901348"/>
            <a:ext cx="1087783" cy="2294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857189" y="3130844"/>
            <a:ext cx="16930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u="sng" smtClean="0"/>
              <a:t>mybatis mapper</a:t>
            </a:r>
            <a:r>
              <a:rPr lang="ko-KR" altLang="en-US" sz="1100" u="sng" smtClean="0"/>
              <a:t>의 </a:t>
            </a:r>
            <a:r>
              <a:rPr lang="en-US" altLang="ko-KR" sz="1100" u="sng" smtClean="0"/>
              <a:t>ID</a:t>
            </a:r>
            <a:r>
              <a:rPr lang="ko-KR" altLang="en-US" sz="1100" u="sng" smtClean="0"/>
              <a:t>값</a:t>
            </a:r>
            <a:endParaRPr lang="ko-KR" altLang="en-US" sz="1100" u="sng"/>
          </a:p>
        </p:txBody>
      </p:sp>
    </p:spTree>
    <p:extLst>
      <p:ext uri="{BB962C8B-B14F-4D97-AF65-F5344CB8AC3E}">
        <p14:creationId xmlns:p14="http://schemas.microsoft.com/office/powerpoint/2010/main" val="3150331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421D0E-3B8D-4484-8838-81FA72FC0EEE}"/>
              </a:ext>
            </a:extLst>
          </p:cNvPr>
          <p:cNvCxnSpPr>
            <a:cxnSpLocks/>
          </p:cNvCxnSpPr>
          <p:nvPr/>
        </p:nvCxnSpPr>
        <p:spPr>
          <a:xfrm>
            <a:off x="6096000" y="1335741"/>
            <a:ext cx="0" cy="3406588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BC42AC-4B42-404A-8B75-684CD3DDE477}"/>
              </a:ext>
            </a:extLst>
          </p:cNvPr>
          <p:cNvSpPr txBox="1"/>
          <p:nvPr/>
        </p:nvSpPr>
        <p:spPr>
          <a:xfrm>
            <a:off x="1764924" y="80860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Spring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E5398-A94C-4EA2-8A36-051A80F7A581}"/>
              </a:ext>
            </a:extLst>
          </p:cNvPr>
          <p:cNvSpPr txBox="1"/>
          <p:nvPr/>
        </p:nvSpPr>
        <p:spPr>
          <a:xfrm>
            <a:off x="8384417" y="88750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Spring Boot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3249C-4F42-4575-A0FB-CF4688039388}"/>
              </a:ext>
            </a:extLst>
          </p:cNvPr>
          <p:cNvSpPr txBox="1"/>
          <p:nvPr/>
        </p:nvSpPr>
        <p:spPr>
          <a:xfrm>
            <a:off x="6252555" y="2628781"/>
            <a:ext cx="54015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mapper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</a:rPr>
              <a:t>"com.min.edu.model.IEduBoardDao"</a:t>
            </a:r>
            <a:r>
              <a:rPr lang="en-US" altLang="ko-KR" sz="14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ko-KR" altLang="en-US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select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</a:rPr>
              <a:t>"selectBoard" </a:t>
            </a:r>
            <a:r>
              <a:rPr lang="en-US" altLang="ko-KR" sz="1400" i="1">
                <a:solidFill>
                  <a:srgbClr val="7F007F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</a:rPr>
              <a:t>"EduVo"</a:t>
            </a:r>
            <a:r>
              <a:rPr lang="en-US" altLang="ko-KR" sz="14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SELECT SEQ,ID,TITLE,CONTENT,DELFLAG,REGDATE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FROM GDBOARD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ORDER BY REGDATE DESC</a:t>
            </a:r>
          </a:p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59C2C-E323-4F7C-B03E-7B38EAE6CCEB}"/>
              </a:ext>
            </a:extLst>
          </p:cNvPr>
          <p:cNvSpPr txBox="1"/>
          <p:nvPr/>
        </p:nvSpPr>
        <p:spPr>
          <a:xfrm>
            <a:off x="300038" y="2628781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mapper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</a:rPr>
              <a:t>"com.min.edu.model.EduBoardDaoImpl"</a:t>
            </a:r>
            <a:r>
              <a:rPr lang="en-US" altLang="ko-KR" sz="14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ko-KR" altLang="en-US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select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</a:rPr>
              <a:t>"selectBoard" </a:t>
            </a:r>
            <a:r>
              <a:rPr lang="en-US" altLang="ko-KR" sz="1400" i="1">
                <a:solidFill>
                  <a:srgbClr val="7F007F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</a:rPr>
              <a:t>"eDto"</a:t>
            </a:r>
            <a:r>
              <a:rPr lang="en-US" altLang="ko-KR" sz="14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SELECT SEQ,ID,TITLE,CONTENT,DELFLAG,REGDATE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FROM GDBOARD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ORDER BY REGDATE DESC</a:t>
            </a:r>
          </a:p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13F5A-166D-4790-B8CD-8A0E07A5B5F2}"/>
              </a:ext>
            </a:extLst>
          </p:cNvPr>
          <p:cNvSpPr txBox="1"/>
          <p:nvPr/>
        </p:nvSpPr>
        <p:spPr>
          <a:xfrm>
            <a:off x="300038" y="1797595"/>
            <a:ext cx="215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Edu_Statement.xml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1338F-E370-468F-BFAD-E547E1EF81F1}"/>
              </a:ext>
            </a:extLst>
          </p:cNvPr>
          <p:cNvSpPr txBox="1"/>
          <p:nvPr/>
        </p:nvSpPr>
        <p:spPr>
          <a:xfrm>
            <a:off x="9587473" y="1797595"/>
            <a:ext cx="215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Edu_Statement.xml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BE5F09-F330-4FC9-A6B2-181675B6A7C0}"/>
              </a:ext>
            </a:extLst>
          </p:cNvPr>
          <p:cNvSpPr txBox="1"/>
          <p:nvPr/>
        </p:nvSpPr>
        <p:spPr>
          <a:xfrm>
            <a:off x="846885" y="4917313"/>
            <a:ext cx="92179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Edu_Statement.xml </a:t>
            </a:r>
            <a:r>
              <a:rPr lang="ko-KR" altLang="en-US" sz="1600"/>
              <a:t>달라질게 없습니다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다만 </a:t>
            </a:r>
            <a:r>
              <a:rPr lang="en-US" altLang="ko-KR" sz="1600"/>
              <a:t>Spring Boot</a:t>
            </a:r>
            <a:r>
              <a:rPr lang="ko-KR" altLang="en-US" sz="1600"/>
              <a:t>에서는 </a:t>
            </a:r>
            <a:r>
              <a:rPr lang="en-US" altLang="ko-KR" sz="1600"/>
              <a:t>DaoImpl</a:t>
            </a:r>
            <a:r>
              <a:rPr lang="ko-KR" altLang="en-US" sz="1600"/>
              <a:t>을 생략했기 때문에 </a:t>
            </a:r>
            <a:r>
              <a:rPr lang="en-US" altLang="ko-KR" sz="1600"/>
              <a:t>namespace</a:t>
            </a:r>
            <a:r>
              <a:rPr lang="ko-KR" altLang="en-US" sz="1600"/>
              <a:t>를 인터페이스로 잡아주었습니다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sz="1600"/>
              <a:t>그 외 </a:t>
            </a:r>
            <a:r>
              <a:rPr lang="en-US" altLang="ko-KR" sz="1600"/>
              <a:t>Service</a:t>
            </a:r>
            <a:r>
              <a:rPr lang="ko-KR" altLang="en-US" sz="1600"/>
              <a:t>나 </a:t>
            </a:r>
            <a:r>
              <a:rPr lang="en-US" altLang="ko-KR" sz="1600"/>
              <a:t>Controller </a:t>
            </a:r>
            <a:r>
              <a:rPr lang="ko-KR" altLang="en-US" sz="1600"/>
              <a:t>부분은 </a:t>
            </a:r>
            <a:r>
              <a:rPr lang="en-US" altLang="ko-KR" sz="1600"/>
              <a:t>Spring</a:t>
            </a:r>
            <a:r>
              <a:rPr lang="ko-KR" altLang="en-US" sz="1600"/>
              <a:t>과 같기 때문에 생략하겠습니다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4B0DA1-A745-4263-BF00-89EA52CB2F5B}"/>
              </a:ext>
            </a:extLst>
          </p:cNvPr>
          <p:cNvSpPr/>
          <p:nvPr/>
        </p:nvSpPr>
        <p:spPr>
          <a:xfrm>
            <a:off x="4007224" y="2689754"/>
            <a:ext cx="1532961" cy="196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377755-6B7F-44E6-91AE-C3232F8C1C38}"/>
              </a:ext>
            </a:extLst>
          </p:cNvPr>
          <p:cNvSpPr/>
          <p:nvPr/>
        </p:nvSpPr>
        <p:spPr>
          <a:xfrm>
            <a:off x="9955586" y="2689754"/>
            <a:ext cx="1380561" cy="196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5C89A5-6DB1-4391-81E6-1EC23A74DD39}"/>
              </a:ext>
            </a:extLst>
          </p:cNvPr>
          <p:cNvSpPr txBox="1"/>
          <p:nvPr/>
        </p:nvSpPr>
        <p:spPr>
          <a:xfrm>
            <a:off x="300038" y="45555"/>
            <a:ext cx="8557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MyBatis </a:t>
            </a:r>
            <a:r>
              <a:rPr lang="ko-KR" altLang="en-US" sz="3200"/>
              <a:t>사용하는</a:t>
            </a:r>
            <a:r>
              <a:rPr lang="en-US" altLang="ko-KR" sz="3200"/>
              <a:t> 3</a:t>
            </a:r>
            <a:r>
              <a:rPr lang="ko-KR" altLang="en-US" sz="3200"/>
              <a:t>가지 방법 </a:t>
            </a:r>
            <a:r>
              <a:rPr lang="en-US" altLang="ko-KR" sz="3200"/>
              <a:t>(2)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43468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C89A5-6DB1-4391-81E6-1EC23A74DD39}"/>
              </a:ext>
            </a:extLst>
          </p:cNvPr>
          <p:cNvSpPr txBox="1"/>
          <p:nvPr/>
        </p:nvSpPr>
        <p:spPr>
          <a:xfrm>
            <a:off x="300038" y="45555"/>
            <a:ext cx="6947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 smtClean="0"/>
              <a:t>MyBatis </a:t>
            </a:r>
            <a:r>
              <a:rPr lang="ko-KR" altLang="en-US" sz="3200" smtClean="0"/>
              <a:t>테스트 </a:t>
            </a:r>
            <a:r>
              <a:rPr lang="en-US" altLang="ko-KR" sz="3200" smtClean="0"/>
              <a:t>/ </a:t>
            </a:r>
            <a:r>
              <a:rPr lang="ko-KR" altLang="en-US" sz="3200" smtClean="0"/>
              <a:t>흐름 </a:t>
            </a:r>
            <a:r>
              <a:rPr lang="en-US" altLang="ko-KR" sz="3200" smtClean="0"/>
              <a:t>/</a:t>
            </a:r>
            <a:endParaRPr lang="ko-KR" altLang="en-US" sz="3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8" y="657225"/>
            <a:ext cx="11066462" cy="5994334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3299460" y="2270760"/>
            <a:ext cx="2979420" cy="51816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6484620" y="2270760"/>
            <a:ext cx="121920" cy="10633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6161348" y="3459480"/>
            <a:ext cx="1086426" cy="10668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6431280" y="3691539"/>
            <a:ext cx="1005840" cy="221396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560320" y="2910840"/>
            <a:ext cx="12135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90824" y="2301240"/>
            <a:ext cx="8314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015564" y="3459480"/>
            <a:ext cx="17187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57764" y="6012180"/>
            <a:ext cx="71060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156196" y="3699159"/>
            <a:ext cx="25781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36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3A620-A989-4A2D-A0DC-F71E7ADC1811}"/>
              </a:ext>
            </a:extLst>
          </p:cNvPr>
          <p:cNvSpPr txBox="1"/>
          <p:nvPr/>
        </p:nvSpPr>
        <p:spPr>
          <a:xfrm>
            <a:off x="300038" y="45555"/>
            <a:ext cx="8557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MyBatis </a:t>
            </a:r>
            <a:r>
              <a:rPr lang="ko-KR" altLang="en-US" sz="3200"/>
              <a:t>사용하는</a:t>
            </a:r>
            <a:r>
              <a:rPr lang="en-US" altLang="ko-KR" sz="3200"/>
              <a:t> 3</a:t>
            </a:r>
            <a:r>
              <a:rPr lang="ko-KR" altLang="en-US" sz="3200"/>
              <a:t>가지 방법 </a:t>
            </a:r>
            <a:r>
              <a:rPr lang="en-US" altLang="ko-KR" sz="3200"/>
              <a:t>(3)</a:t>
            </a:r>
            <a:endParaRPr lang="ko-KR" altLang="en-US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8571A-110F-4BBF-8C79-196198DC5846}"/>
              </a:ext>
            </a:extLst>
          </p:cNvPr>
          <p:cNvSpPr txBox="1"/>
          <p:nvPr/>
        </p:nvSpPr>
        <p:spPr>
          <a:xfrm>
            <a:off x="228320" y="2598003"/>
            <a:ext cx="7582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마지막 방법은 </a:t>
            </a:r>
            <a:r>
              <a:rPr lang="en-US" altLang="ko-KR" sz="1600"/>
              <a:t>Spring </a:t>
            </a:r>
            <a:r>
              <a:rPr lang="ko-KR" altLang="en-US" sz="1600"/>
              <a:t>처럼 직접 세팅을 해주는 것입니다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다만 이 방법은 그다지 추천하지 않습니다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만약 </a:t>
            </a:r>
            <a:r>
              <a:rPr lang="en-US" altLang="ko-KR" sz="1600"/>
              <a:t>MyBatis </a:t>
            </a:r>
            <a:r>
              <a:rPr lang="ko-KR" altLang="en-US" sz="1600"/>
              <a:t>설정을 임의로 커스텀 하고 싶은 분들이면 해보는 것을 추천합니다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954367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D6E567-F642-41B5-9829-E52D45D8A6B4}"/>
              </a:ext>
            </a:extLst>
          </p:cNvPr>
          <p:cNvSpPr txBox="1"/>
          <p:nvPr/>
        </p:nvSpPr>
        <p:spPr>
          <a:xfrm>
            <a:off x="300038" y="151179"/>
            <a:ext cx="10192871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@MapperScan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(value = 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</a:rPr>
              <a:t>"com.min.edu.model"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MyBatisConfig {</a:t>
            </a:r>
          </a:p>
          <a:p>
            <a:pPr algn="l"/>
            <a:endParaRPr lang="ko-KR" altLang="en-US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DataSource dataSource() {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DataSourceBuilder.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create()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.url(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</a:rPr>
              <a:t>"jdbc:oracle:thin:@localhost:1521/xe"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.driverClassName(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</a:rPr>
              <a:t>"oracle.jdbc.OracleDriver"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.username(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</a:rPr>
              <a:t>"GD"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.password(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</a:rPr>
              <a:t>"gd"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.build();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SqlSessionFactory sqlSessionFactory(DataSource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SqlSessionFactoryBean </a:t>
            </a:r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SqlSessionFactoryBean();</a:t>
            </a:r>
          </a:p>
          <a:p>
            <a:pPr algn="l"/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.setDataSource(</a:t>
            </a:r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Resource[] </a:t>
            </a:r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PathMatchingResourcePatternResolver().getResources(</a:t>
            </a:r>
            <a:r>
              <a:rPr lang="en-US" altLang="ko-KR" sz="1400" b="1">
                <a:solidFill>
                  <a:srgbClr val="2A00FF"/>
                </a:solidFill>
                <a:latin typeface="Consolas" panose="020B0609020204030204" pitchFamily="49" charset="0"/>
              </a:rPr>
              <a:t>"classpath:sqls/*.xml"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.setMapperLocations(</a:t>
            </a:r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.getObject();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SqlSessionTemplate sqlSessionTemplate(SqlSessionFactory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sqlSessionFactory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SqlSessionTemplate(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sqlSessionFactory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85765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F3BE4C-CD0F-435E-81D5-75F8DEE71C9B}"/>
              </a:ext>
            </a:extLst>
          </p:cNvPr>
          <p:cNvSpPr txBox="1"/>
          <p:nvPr/>
        </p:nvSpPr>
        <p:spPr>
          <a:xfrm>
            <a:off x="300038" y="45555"/>
            <a:ext cx="8557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MyBatis </a:t>
            </a:r>
            <a:r>
              <a:rPr lang="ko-KR" altLang="en-US" sz="3200"/>
              <a:t>사용하는</a:t>
            </a:r>
            <a:r>
              <a:rPr lang="en-US" altLang="ko-KR" sz="3200"/>
              <a:t> 3</a:t>
            </a:r>
            <a:r>
              <a:rPr lang="ko-KR" altLang="en-US" sz="3200"/>
              <a:t>가지 방법 </a:t>
            </a:r>
            <a:r>
              <a:rPr lang="en-US" altLang="ko-KR" sz="3200"/>
              <a:t>(3)</a:t>
            </a:r>
            <a:endParaRPr lang="ko-KR" altLang="en-US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0219A-BDAF-4AA4-A9B1-995507A52648}"/>
              </a:ext>
            </a:extLst>
          </p:cNvPr>
          <p:cNvSpPr txBox="1"/>
          <p:nvPr/>
        </p:nvSpPr>
        <p:spPr>
          <a:xfrm>
            <a:off x="546847" y="869577"/>
            <a:ext cx="102335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제가 이 방법을 추천드리지 않는 이유는 이미 저희는 </a:t>
            </a:r>
            <a:r>
              <a:rPr lang="en-US" altLang="ko-KR" b="0" i="0">
                <a:effectLst/>
                <a:latin typeface="verdana" panose="020B0604030504040204" pitchFamily="34" charset="0"/>
              </a:rPr>
              <a:t>mybatis-spring-boot-starter </a:t>
            </a:r>
            <a:r>
              <a:rPr lang="ko-KR" altLang="en-US" b="0" i="0">
                <a:effectLst/>
                <a:latin typeface="verdana" panose="020B0604030504040204" pitchFamily="34" charset="0"/>
              </a:rPr>
              <a:t>를 추가했기</a:t>
            </a:r>
            <a:endParaRPr lang="en-US" altLang="ko-KR" b="0" i="0">
              <a:effectLst/>
              <a:latin typeface="verdana" panose="020B0604030504040204" pitchFamily="34" charset="0"/>
            </a:endParaRPr>
          </a:p>
          <a:p>
            <a:r>
              <a:rPr lang="ko-KR" altLang="en-US">
                <a:latin typeface="verdana" panose="020B0604030504040204" pitchFamily="34" charset="0"/>
              </a:rPr>
              <a:t>때문입니다</a:t>
            </a:r>
            <a:r>
              <a:rPr lang="en-US" altLang="ko-KR">
                <a:latin typeface="verdana" panose="020B0604030504040204" pitchFamily="34" charset="0"/>
              </a:rPr>
              <a:t>.</a:t>
            </a:r>
          </a:p>
          <a:p>
            <a:endParaRPr lang="en-US" altLang="ko-KR">
              <a:latin typeface="verdana" panose="020B0604030504040204" pitchFamily="34" charset="0"/>
            </a:endParaRPr>
          </a:p>
          <a:p>
            <a:r>
              <a:rPr lang="ko-KR" altLang="en-US">
                <a:latin typeface="verdana" panose="020B0604030504040204" pitchFamily="34" charset="0"/>
              </a:rPr>
              <a:t>위에서 말했듯 </a:t>
            </a:r>
            <a:r>
              <a:rPr lang="en-US" altLang="ko-KR">
                <a:latin typeface="verdana" panose="020B0604030504040204" pitchFamily="34" charset="0"/>
              </a:rPr>
              <a:t>starter</a:t>
            </a:r>
            <a:r>
              <a:rPr lang="ko-KR" altLang="en-US">
                <a:latin typeface="verdana" panose="020B0604030504040204" pitchFamily="34" charset="0"/>
              </a:rPr>
              <a:t>는 의존성 조합을 구축해주며 </a:t>
            </a:r>
            <a:r>
              <a:rPr lang="en-US" altLang="ko-KR">
                <a:latin typeface="verdana" panose="020B0604030504040204" pitchFamily="34" charset="0"/>
              </a:rPr>
              <a:t>parent </a:t>
            </a:r>
            <a:r>
              <a:rPr lang="ko-KR" altLang="en-US">
                <a:latin typeface="verdana" panose="020B0604030504040204" pitchFamily="34" charset="0"/>
              </a:rPr>
              <a:t>는 그 버전을 맞추어 줍니다</a:t>
            </a:r>
            <a:r>
              <a:rPr lang="en-US" altLang="ko-KR">
                <a:latin typeface="verdana" panose="020B0604030504040204" pitchFamily="34" charset="0"/>
              </a:rPr>
              <a:t>.</a:t>
            </a:r>
          </a:p>
          <a:p>
            <a:r>
              <a:rPr lang="en-US" altLang="ko-KR"/>
              <a:t>mybatis starter</a:t>
            </a:r>
            <a:r>
              <a:rPr lang="ko-KR" altLang="en-US"/>
              <a:t>를 추가해 주었으면 그 조합으로</a:t>
            </a:r>
            <a:endParaRPr lang="en-US" altLang="ko-KR"/>
          </a:p>
          <a:p>
            <a:r>
              <a:rPr lang="en-US" altLang="ko-KR"/>
              <a:t>mybatis-spring-boot-autoconfigure </a:t>
            </a:r>
            <a:r>
              <a:rPr lang="ko-KR" altLang="en-US"/>
              <a:t>이 따라 왔을 것입니다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016EFF-6E59-486A-8182-CF705331D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63150"/>
            <a:ext cx="10704880" cy="1761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6145C7-0357-40A0-A742-BBF822806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47" y="3090702"/>
            <a:ext cx="3460376" cy="3532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046472-EE39-43ED-9D50-CB6F09FB4CCD}"/>
              </a:ext>
            </a:extLst>
          </p:cNvPr>
          <p:cNvSpPr txBox="1"/>
          <p:nvPr/>
        </p:nvSpPr>
        <p:spPr>
          <a:xfrm>
            <a:off x="4831976" y="3818742"/>
            <a:ext cx="52036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내부는 이런 모습인데 제일 상위의 패키지를 열어보면 </a:t>
            </a:r>
            <a:endParaRPr lang="en-US" altLang="ko-KR" sz="1600"/>
          </a:p>
          <a:p>
            <a:r>
              <a:rPr lang="en-US" altLang="ko-KR" sz="1600"/>
              <a:t>MybatisAutoConfiguration.class</a:t>
            </a:r>
          </a:p>
          <a:p>
            <a:r>
              <a:rPr lang="en-US" altLang="ko-KR" sz="1600"/>
              <a:t>MybatisProperties.class</a:t>
            </a:r>
          </a:p>
          <a:p>
            <a:r>
              <a:rPr lang="ko-KR" altLang="en-US" sz="1600"/>
              <a:t>가 있습니다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70259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2DE3B0-52E5-4D77-B775-7CB9817E6C5C}"/>
              </a:ext>
            </a:extLst>
          </p:cNvPr>
          <p:cNvSpPr txBox="1"/>
          <p:nvPr/>
        </p:nvSpPr>
        <p:spPr>
          <a:xfrm>
            <a:off x="300038" y="45555"/>
            <a:ext cx="8557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MyBatis </a:t>
            </a:r>
            <a:r>
              <a:rPr lang="ko-KR" altLang="en-US" sz="3200"/>
              <a:t>사용하는</a:t>
            </a:r>
            <a:r>
              <a:rPr lang="en-US" altLang="ko-KR" sz="3200"/>
              <a:t> 3</a:t>
            </a:r>
            <a:r>
              <a:rPr lang="ko-KR" altLang="en-US" sz="3200"/>
              <a:t>가지 방법 </a:t>
            </a:r>
            <a:r>
              <a:rPr lang="en-US" altLang="ko-KR" sz="3200"/>
              <a:t>(3)</a:t>
            </a:r>
            <a:endParaRPr lang="ko-KR" altLang="en-US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E39E8-417E-432B-8107-7119779887B2}"/>
              </a:ext>
            </a:extLst>
          </p:cNvPr>
          <p:cNvSpPr txBox="1"/>
          <p:nvPr/>
        </p:nvSpPr>
        <p:spPr>
          <a:xfrm>
            <a:off x="564777" y="869353"/>
            <a:ext cx="11053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클래스의 안을 살펴보면 </a:t>
            </a:r>
            <a:r>
              <a:rPr lang="en-US" altLang="ko-KR" sz="1600"/>
              <a:t>MybatisProperties.class </a:t>
            </a:r>
            <a:r>
              <a:rPr lang="ko-KR" altLang="en-US" sz="1600"/>
              <a:t>에서 </a:t>
            </a:r>
            <a:r>
              <a:rPr lang="en-US" altLang="ko-KR" sz="1600"/>
              <a:t>application.properties</a:t>
            </a:r>
            <a:r>
              <a:rPr lang="ko-KR" altLang="en-US" sz="1600"/>
              <a:t> 의 값을 </a:t>
            </a:r>
            <a:r>
              <a:rPr lang="en-US" altLang="ko-KR" sz="1600"/>
              <a:t>key ,</a:t>
            </a:r>
            <a:r>
              <a:rPr lang="ko-KR" altLang="en-US" sz="1600"/>
              <a:t> </a:t>
            </a:r>
            <a:r>
              <a:rPr lang="en-US" altLang="ko-KR" sz="1600"/>
              <a:t>value </a:t>
            </a:r>
            <a:r>
              <a:rPr lang="ko-KR" altLang="en-US" sz="1600"/>
              <a:t>로 가져와 멤버필드에</a:t>
            </a:r>
            <a:endParaRPr lang="en-US" altLang="ko-KR" sz="1600"/>
          </a:p>
          <a:p>
            <a:r>
              <a:rPr lang="ko-KR" altLang="en-US" sz="1600"/>
              <a:t>세팅하고 </a:t>
            </a:r>
            <a:r>
              <a:rPr lang="en-US" altLang="ko-KR" sz="1600"/>
              <a:t>MybatisAutoConfiguration.class </a:t>
            </a:r>
            <a:r>
              <a:rPr lang="ko-KR" altLang="en-US" sz="1600"/>
              <a:t>에서 사용하는 것을 볼 수 있습니다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D3E1F3-1B9E-476B-8363-F661B2F6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2310848"/>
            <a:ext cx="8002117" cy="2743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8C4D03-AF56-488F-8B77-6EF670AC6BC9}"/>
              </a:ext>
            </a:extLst>
          </p:cNvPr>
          <p:cNvSpPr txBox="1"/>
          <p:nvPr/>
        </p:nvSpPr>
        <p:spPr>
          <a:xfrm>
            <a:off x="300038" y="1939373"/>
            <a:ext cx="274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MybatisAutoConfiguration.class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4372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69F00E-3375-413A-9357-C92383C4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690180"/>
            <a:ext cx="5544324" cy="5477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BB0ACF-8EBC-403E-89DC-49E60A7EF579}"/>
              </a:ext>
            </a:extLst>
          </p:cNvPr>
          <p:cNvSpPr txBox="1"/>
          <p:nvPr/>
        </p:nvSpPr>
        <p:spPr>
          <a:xfrm>
            <a:off x="5844362" y="3208030"/>
            <a:ext cx="67510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Spring Boot DevTools</a:t>
            </a:r>
          </a:p>
          <a:p>
            <a:endParaRPr lang="en-US" altLang="ko-KR" sz="1600"/>
          </a:p>
          <a:p>
            <a:r>
              <a:rPr lang="en-US" altLang="ko-KR" sz="1600"/>
              <a:t>SrpingBoot_JSP ppt</a:t>
            </a:r>
            <a:r>
              <a:rPr lang="ko-KR" altLang="en-US" sz="1600"/>
              <a:t>를 보면 </a:t>
            </a:r>
            <a:r>
              <a:rPr lang="en-US" altLang="ko-KR" sz="1600"/>
              <a:t>View</a:t>
            </a:r>
            <a:r>
              <a:rPr lang="ko-KR" altLang="en-US" sz="1600"/>
              <a:t>를 수정 후 아무리 화면에서 </a:t>
            </a:r>
            <a:endParaRPr lang="en-US" altLang="ko-KR" sz="1600"/>
          </a:p>
          <a:p>
            <a:r>
              <a:rPr lang="ko-KR" altLang="en-US" sz="1600"/>
              <a:t>새로고침이 안되는 경우가 있었다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sz="1600"/>
              <a:t>그때 우리는 </a:t>
            </a:r>
            <a:r>
              <a:rPr lang="en-US" altLang="ko-KR" sz="1600"/>
              <a:t>application.properties </a:t>
            </a:r>
            <a:r>
              <a:rPr lang="ko-KR" altLang="en-US" sz="1600"/>
              <a:t>에 아래와 같은 설정을 넣어</a:t>
            </a:r>
            <a:endParaRPr lang="en-US" altLang="ko-KR" sz="1600"/>
          </a:p>
          <a:p>
            <a:r>
              <a:rPr lang="ko-KR" altLang="en-US" sz="1600"/>
              <a:t>주었지만 </a:t>
            </a:r>
            <a:r>
              <a:rPr lang="en-US" altLang="ko-KR" sz="1600"/>
              <a:t>Spring Boot DevTools</a:t>
            </a:r>
            <a:r>
              <a:rPr lang="ko-KR" altLang="en-US" sz="1600"/>
              <a:t> </a:t>
            </a:r>
            <a:r>
              <a:rPr lang="en-US" altLang="ko-KR" sz="1600"/>
              <a:t>Dependency</a:t>
            </a:r>
            <a:r>
              <a:rPr lang="ko-KR" altLang="en-US" sz="1600"/>
              <a:t>를 추가하면 </a:t>
            </a:r>
            <a:endParaRPr lang="en-US" altLang="ko-KR" sz="1600"/>
          </a:p>
          <a:p>
            <a:r>
              <a:rPr lang="ko-KR" altLang="en-US" sz="1600"/>
              <a:t>그런 수고로움이 줄어들며 여러 편리한 기능들 또한 추가된다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pPr algn="l"/>
            <a:r>
              <a:rPr lang="en-US" altLang="ko-KR" sz="1600">
                <a:solidFill>
                  <a:srgbClr val="93A1A1"/>
                </a:solidFill>
                <a:latin typeface="Consolas" panose="020B0609020204030204" pitchFamily="49" charset="0"/>
              </a:rPr>
              <a:t># JSP </a:t>
            </a: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server.servlet.jsp.init-parameters.development=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true</a:t>
            </a:r>
            <a:endParaRPr lang="ko-KR" altLang="en-US" sz="1600"/>
          </a:p>
          <a:p>
            <a:endParaRPr lang="en-US" altLang="ko-KR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71371-7428-4105-AABD-446F1AC68F5B}"/>
              </a:ext>
            </a:extLst>
          </p:cNvPr>
          <p:cNvSpPr txBox="1"/>
          <p:nvPr/>
        </p:nvSpPr>
        <p:spPr>
          <a:xfrm>
            <a:off x="510363" y="105969"/>
            <a:ext cx="4862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Dependency</a:t>
            </a:r>
            <a:endParaRPr lang="ko-KR" altLang="en-US" sz="3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ED033-EC71-4840-B980-5FD59EB445D7}"/>
              </a:ext>
            </a:extLst>
          </p:cNvPr>
          <p:cNvSpPr txBox="1"/>
          <p:nvPr/>
        </p:nvSpPr>
        <p:spPr>
          <a:xfrm>
            <a:off x="5844362" y="824754"/>
            <a:ext cx="62968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우선 왼쪽 사진과 같이 </a:t>
            </a:r>
            <a:r>
              <a:rPr lang="en-US" altLang="ko-KR" sz="1600"/>
              <a:t>5</a:t>
            </a:r>
            <a:r>
              <a:rPr lang="ko-KR" altLang="en-US" sz="1600"/>
              <a:t>개의 디펜던시를 추가해 줍니다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Lombok,</a:t>
            </a:r>
            <a:r>
              <a:rPr lang="ko-KR" altLang="en-US" sz="1600"/>
              <a:t> </a:t>
            </a:r>
            <a:r>
              <a:rPr lang="en-US" altLang="ko-KR" sz="1600"/>
              <a:t>MyBatis Framework, Oracle Driver</a:t>
            </a:r>
            <a:r>
              <a:rPr lang="ko-KR" altLang="en-US" sz="1600"/>
              <a:t>는 다들 알고 계실테니</a:t>
            </a:r>
            <a:endParaRPr lang="en-US" altLang="ko-KR" sz="1600"/>
          </a:p>
          <a:p>
            <a:r>
              <a:rPr lang="ko-KR" altLang="en-US" sz="1600"/>
              <a:t>생략하고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Spring Boot DevTools </a:t>
            </a:r>
            <a:r>
              <a:rPr lang="ko-KR" altLang="en-US" sz="1600"/>
              <a:t>을 소개하려 한다</a:t>
            </a:r>
            <a:r>
              <a:rPr lang="en-US" altLang="ko-KR" sz="160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0342CA-53AC-430C-83FF-533823320A80}"/>
              </a:ext>
            </a:extLst>
          </p:cNvPr>
          <p:cNvSpPr/>
          <p:nvPr/>
        </p:nvSpPr>
        <p:spPr>
          <a:xfrm>
            <a:off x="3260436" y="2382982"/>
            <a:ext cx="1542473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6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952DD-F6D2-49BF-9003-239030F998DA}"/>
              </a:ext>
            </a:extLst>
          </p:cNvPr>
          <p:cNvSpPr txBox="1"/>
          <p:nvPr/>
        </p:nvSpPr>
        <p:spPr>
          <a:xfrm>
            <a:off x="300038" y="747068"/>
            <a:ext cx="5316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다시 </a:t>
            </a:r>
            <a:r>
              <a:rPr lang="en-US" altLang="ko-KR" sz="1600"/>
              <a:t>MybatisAutoConfiguration.class </a:t>
            </a:r>
            <a:r>
              <a:rPr lang="ko-KR" altLang="en-US" sz="1600"/>
              <a:t>를 더 깊숙히 보면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A8227-8F7E-4AEA-87AA-B4E570A6883A}"/>
              </a:ext>
            </a:extLst>
          </p:cNvPr>
          <p:cNvSpPr txBox="1"/>
          <p:nvPr/>
        </p:nvSpPr>
        <p:spPr>
          <a:xfrm>
            <a:off x="300038" y="45555"/>
            <a:ext cx="8557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MyBatis </a:t>
            </a:r>
            <a:r>
              <a:rPr lang="ko-KR" altLang="en-US" sz="3200"/>
              <a:t>사용하는</a:t>
            </a:r>
            <a:r>
              <a:rPr lang="en-US" altLang="ko-KR" sz="3200"/>
              <a:t> 3</a:t>
            </a:r>
            <a:r>
              <a:rPr lang="ko-KR" altLang="en-US" sz="3200"/>
              <a:t>가지 방법 </a:t>
            </a:r>
            <a:r>
              <a:rPr lang="en-US" altLang="ko-KR" sz="3200"/>
              <a:t>(3)</a:t>
            </a:r>
            <a:endParaRPr lang="ko-KR" altLang="en-US" sz="3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30E866-58BE-4D02-92EA-750A7EB5E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1202360"/>
            <a:ext cx="8377866" cy="16215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DCC017-FAA3-4EB4-8797-87F701B7C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8" y="2940620"/>
            <a:ext cx="6420746" cy="1724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8A1723-38E4-48EC-B5A5-AB0FB82B60B8}"/>
              </a:ext>
            </a:extLst>
          </p:cNvPr>
          <p:cNvSpPr txBox="1"/>
          <p:nvPr/>
        </p:nvSpPr>
        <p:spPr>
          <a:xfrm>
            <a:off x="300038" y="4781624"/>
            <a:ext cx="5670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과 같이 제가 쳤던 코드가 그대로 있는 것을 볼 수 있습니다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26448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A92998-0473-4C4F-B593-DACDEF4C7972}"/>
              </a:ext>
            </a:extLst>
          </p:cNvPr>
          <p:cNvSpPr txBox="1"/>
          <p:nvPr/>
        </p:nvSpPr>
        <p:spPr>
          <a:xfrm>
            <a:off x="510363" y="105969"/>
            <a:ext cx="7606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Dependency </a:t>
            </a:r>
            <a:r>
              <a:rPr lang="en-US" altLang="ko-KR" sz="2000"/>
              <a:t>Spring Boot DevTools 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065E3-C432-43B2-B0DB-AF55B69F3ADA}"/>
              </a:ext>
            </a:extLst>
          </p:cNvPr>
          <p:cNvSpPr txBox="1"/>
          <p:nvPr/>
        </p:nvSpPr>
        <p:spPr>
          <a:xfrm>
            <a:off x="407615" y="788006"/>
            <a:ext cx="2631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Spring Boot DevTools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7A545-5F49-4398-A9EC-7AC2B69065BC}"/>
              </a:ext>
            </a:extLst>
          </p:cNvPr>
          <p:cNvSpPr txBox="1"/>
          <p:nvPr/>
        </p:nvSpPr>
        <p:spPr>
          <a:xfrm>
            <a:off x="735106" y="1157338"/>
            <a:ext cx="10165412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 의존성은 여러가지 편리한 기능을 사용할 수 있지만</a:t>
            </a:r>
            <a:r>
              <a:rPr lang="en-US" altLang="ko-KR" sz="1400"/>
              <a:t>, </a:t>
            </a:r>
            <a:r>
              <a:rPr lang="ko-KR" altLang="en-US" sz="1400"/>
              <a:t>그 중 가장 대표적인 </a:t>
            </a:r>
            <a:r>
              <a:rPr lang="en-US" altLang="ko-KR" sz="1400"/>
              <a:t>3</a:t>
            </a:r>
            <a:r>
              <a:rPr lang="ko-KR" altLang="en-US" sz="1400"/>
              <a:t>가지 기능이 있다</a:t>
            </a:r>
            <a:r>
              <a:rPr lang="en-US" altLang="ko-KR" sz="1400"/>
              <a:t>.</a:t>
            </a:r>
          </a:p>
          <a:p>
            <a:r>
              <a:rPr lang="en-US" altLang="ko-KR" sz="1600"/>
              <a:t>1. </a:t>
            </a:r>
            <a:r>
              <a:rPr lang="en-US" altLang="ko-KR" sz="1600" i="0">
                <a:solidFill>
                  <a:srgbClr val="333333"/>
                </a:solidFill>
                <a:effectLst/>
                <a:latin typeface="-apple-system"/>
              </a:rPr>
              <a:t>Property Defaults</a:t>
            </a:r>
          </a:p>
          <a:p>
            <a:r>
              <a:rPr lang="en-US" altLang="ko-KR" sz="1600"/>
              <a:t>2. </a:t>
            </a:r>
            <a:r>
              <a:rPr lang="en-US" altLang="ko-KR" sz="1600" i="0">
                <a:solidFill>
                  <a:srgbClr val="333333"/>
                </a:solidFill>
                <a:effectLst/>
                <a:latin typeface="-apple-system"/>
              </a:rPr>
              <a:t>Automatic Restart</a:t>
            </a:r>
          </a:p>
          <a:p>
            <a:r>
              <a:rPr lang="en-US" altLang="ko-KR" sz="1600"/>
              <a:t>3. </a:t>
            </a:r>
            <a:r>
              <a:rPr lang="en-US" altLang="ko-KR" sz="1600" i="0">
                <a:solidFill>
                  <a:srgbClr val="333333"/>
                </a:solidFill>
                <a:effectLst/>
                <a:latin typeface="-apple-system"/>
              </a:rPr>
              <a:t>LiveReload</a:t>
            </a:r>
          </a:p>
          <a:p>
            <a:endParaRPr lang="en-US" altLang="ko-KR" sz="1400"/>
          </a:p>
          <a:p>
            <a:r>
              <a:rPr lang="en-US" altLang="ko-KR" sz="1400"/>
              <a:t>Property</a:t>
            </a:r>
            <a:r>
              <a:rPr lang="ko-KR" altLang="en-US" sz="1400"/>
              <a:t> </a:t>
            </a:r>
            <a:r>
              <a:rPr lang="en-US" altLang="ko-KR" sz="1400"/>
              <a:t>Defaults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다양한 템플릿</a:t>
            </a:r>
            <a:r>
              <a:rPr lang="en-US" altLang="ko-KR" sz="1400"/>
              <a:t>(thymeleaf, jsp ....)</a:t>
            </a:r>
            <a:r>
              <a:rPr lang="ko-KR" altLang="en-US" sz="1400"/>
              <a:t>에 대한 개발 캐싱을 모두 자동 비활성화 처리 한다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	           </a:t>
            </a:r>
            <a:r>
              <a:rPr lang="ko-KR" altLang="en-US" sz="1400"/>
              <a:t>만약 개발과정에 캐싱이 되어있다면</a:t>
            </a:r>
            <a:r>
              <a:rPr lang="en-US" altLang="ko-KR" sz="1400"/>
              <a:t>, </a:t>
            </a:r>
            <a:r>
              <a:rPr lang="ko-KR" altLang="en-US" sz="1400"/>
              <a:t>우리가 </a:t>
            </a:r>
            <a:r>
              <a:rPr lang="en-US" altLang="ko-KR" sz="1400"/>
              <a:t>jsp</a:t>
            </a:r>
            <a:r>
              <a:rPr lang="ko-KR" altLang="en-US" sz="1400"/>
              <a:t>를 아무리 수정해도 반여되지가 않을 것이다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en-US" altLang="ko-KR" sz="1400"/>
              <a:t>Automatic Restart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Spring Boot </a:t>
            </a:r>
            <a:r>
              <a:rPr lang="ko-KR" altLang="en-US" sz="1400"/>
              <a:t>를 사용하다 보면 파일 수정 후 재시작을 해주어야 하는 경우가 많다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                         Automatic Restatr</a:t>
            </a:r>
            <a:r>
              <a:rPr lang="ko-KR" altLang="en-US" sz="1400"/>
              <a:t>는 설정해 둔 </a:t>
            </a:r>
            <a:r>
              <a:rPr lang="en-US" altLang="ko-KR" sz="1400"/>
              <a:t>ClassPath</a:t>
            </a:r>
            <a:r>
              <a:rPr lang="ko-KR" altLang="en-US" sz="1400"/>
              <a:t>에 존재하는 파일의 변경을 감지하고</a:t>
            </a:r>
            <a:r>
              <a:rPr lang="en-US" altLang="ko-KR" sz="1400"/>
              <a:t>, </a:t>
            </a:r>
            <a:r>
              <a:rPr lang="ko-KR" altLang="en-US" sz="1400"/>
              <a:t>자동으로 서버를</a:t>
            </a:r>
            <a:endParaRPr lang="en-US" altLang="ko-KR" sz="1400"/>
          </a:p>
          <a:p>
            <a:r>
              <a:rPr lang="en-US" altLang="ko-KR" sz="1400"/>
              <a:t>                          </a:t>
            </a:r>
            <a:r>
              <a:rPr lang="ko-KR" altLang="en-US" sz="1400"/>
              <a:t>재시작 해준다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en-US" altLang="ko-KR" sz="1400"/>
              <a:t>LiveReload : </a:t>
            </a:r>
            <a:r>
              <a:rPr lang="ko-KR" altLang="en-US" sz="1400"/>
              <a:t>소스에 변화가 있을때 </a:t>
            </a:r>
            <a:r>
              <a:rPr lang="en-US" altLang="ko-KR" sz="1400"/>
              <a:t>application</a:t>
            </a:r>
            <a:r>
              <a:rPr lang="ko-KR" altLang="en-US" sz="1400"/>
              <a:t>이 자동으로 브라우저를 새로고침 할 수 있는 트리거를 사용할 수 있게 해주는</a:t>
            </a:r>
            <a:endParaRPr lang="en-US" altLang="ko-KR" sz="1400"/>
          </a:p>
          <a:p>
            <a:r>
              <a:rPr lang="en-US" altLang="ko-KR" sz="1400"/>
              <a:t>                 </a:t>
            </a:r>
            <a:r>
              <a:rPr lang="ko-KR" altLang="en-US" sz="1400"/>
              <a:t>프로토콜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3C292-2C7A-44E6-B167-98A88245A3AC}"/>
              </a:ext>
            </a:extLst>
          </p:cNvPr>
          <p:cNvSpPr txBox="1"/>
          <p:nvPr/>
        </p:nvSpPr>
        <p:spPr>
          <a:xfrm>
            <a:off x="735106" y="4573657"/>
            <a:ext cx="4991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이번 </a:t>
            </a:r>
            <a:r>
              <a:rPr lang="en-US" altLang="ko-KR" sz="1400"/>
              <a:t>ppt</a:t>
            </a:r>
            <a:r>
              <a:rPr lang="ko-KR" altLang="en-US" sz="1400"/>
              <a:t>에서는 </a:t>
            </a:r>
            <a:r>
              <a:rPr lang="en-US" altLang="ko-KR" sz="1400"/>
              <a:t>Property Defaults </a:t>
            </a:r>
            <a:r>
              <a:rPr lang="ko-KR" altLang="en-US" sz="1400"/>
              <a:t>기능만 사용할 것 입니다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37681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29C8-1054-4EF4-9E9E-587B490511FB}"/>
              </a:ext>
            </a:extLst>
          </p:cNvPr>
          <p:cNvSpPr txBox="1"/>
          <p:nvPr/>
        </p:nvSpPr>
        <p:spPr>
          <a:xfrm>
            <a:off x="6396038" y="660026"/>
            <a:ext cx="56794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&gt;org.springframework.boot&lt;/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&gt;spring-boot-starter-web&lt;/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ko-KR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E3D6C-F165-4CFD-BE99-80AE79DFBA93}"/>
              </a:ext>
            </a:extLst>
          </p:cNvPr>
          <p:cNvSpPr txBox="1"/>
          <p:nvPr/>
        </p:nvSpPr>
        <p:spPr>
          <a:xfrm>
            <a:off x="300038" y="0"/>
            <a:ext cx="8595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 Boot Starter &amp; Parent</a:t>
            </a:r>
            <a:r>
              <a:rPr lang="ko-KR" altLang="en-US" sz="3200"/>
              <a:t> </a:t>
            </a:r>
            <a:r>
              <a:rPr lang="en-US" altLang="ko-KR" sz="2000"/>
              <a:t>spring-boot-starter-web</a:t>
            </a:r>
            <a:endParaRPr lang="ko-KR" alt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7D553-6F6C-489E-9AC1-AC7821C49E2B}"/>
              </a:ext>
            </a:extLst>
          </p:cNvPr>
          <p:cNvSpPr txBox="1"/>
          <p:nvPr/>
        </p:nvSpPr>
        <p:spPr>
          <a:xfrm>
            <a:off x="362791" y="3169528"/>
            <a:ext cx="105609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개발을 하다 보면 라이브러리들의 의존성 관리와 버전 충돌을 격게 됩니다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지금은 배우는 단계라 작은 프로젝트에서 의존성을 추가해 충돌이 매우 적지만 마지막 프로젝트를 시작하게 되면</a:t>
            </a:r>
            <a:endParaRPr lang="en-US" altLang="ko-KR" sz="1600"/>
          </a:p>
          <a:p>
            <a:r>
              <a:rPr lang="ko-KR" altLang="en-US" sz="1600"/>
              <a:t>많은 라이브러리를 필요로 하고 당연히 충돌이 따라오게 됩니다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Spring Boot</a:t>
            </a:r>
            <a:r>
              <a:rPr lang="ko-KR" altLang="en-US" sz="1600"/>
              <a:t> 에서는 이러한 라이브러리간의 의존성</a:t>
            </a:r>
            <a:r>
              <a:rPr lang="en-US" altLang="ko-KR" sz="1600"/>
              <a:t>, </a:t>
            </a:r>
            <a:r>
              <a:rPr lang="ko-KR" altLang="en-US" sz="1600"/>
              <a:t>버전 조합을 자동으로 맞춰주는 </a:t>
            </a:r>
            <a:r>
              <a:rPr lang="en-US" altLang="ko-KR" sz="1600"/>
              <a:t>starte</a:t>
            </a:r>
            <a:r>
              <a:rPr lang="ko-KR" altLang="en-US" sz="1600"/>
              <a:t>를 제공했습니다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Spring Boot </a:t>
            </a:r>
            <a:r>
              <a:rPr lang="ko-KR" altLang="en-US" sz="1600"/>
              <a:t>를 사용하면서 자주 사용하게 되는 라이브러리간의 조합을 각각 테스트 후 공개해 신뢰성이 높긴</a:t>
            </a:r>
            <a:endParaRPr lang="en-US" altLang="ko-KR" sz="1600"/>
          </a:p>
          <a:p>
            <a:r>
              <a:rPr lang="ko-KR" altLang="en-US" sz="1600"/>
              <a:t>하지만 수많은 라이브러리의 모든 조합을 커버하지는 못합니다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sz="1600"/>
              <a:t>다만 자주 사용되는 라이브러리들에 대해서는 큰 스트레스를 받지 않고도 설정 할 수 있게 되었습니다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4D4101-CE92-451F-9A39-F2112AE8CB71}"/>
              </a:ext>
            </a:extLst>
          </p:cNvPr>
          <p:cNvSpPr txBox="1"/>
          <p:nvPr/>
        </p:nvSpPr>
        <p:spPr>
          <a:xfrm>
            <a:off x="300038" y="660026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parent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&gt;org.springframework.boot&lt;/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&gt;spring-boot-starter-parent&lt;/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&gt;2.6.6&lt;/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relativePath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endParaRPr lang="en-US" altLang="ko-KR" sz="160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parent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4317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DADF96-A4BA-4F79-B642-7348B4036550}"/>
              </a:ext>
            </a:extLst>
          </p:cNvPr>
          <p:cNvSpPr txBox="1"/>
          <p:nvPr/>
        </p:nvSpPr>
        <p:spPr>
          <a:xfrm>
            <a:off x="300038" y="0"/>
            <a:ext cx="8595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 Boot Starter &amp; Parent</a:t>
            </a:r>
            <a:r>
              <a:rPr lang="ko-KR" altLang="en-US" sz="3200"/>
              <a:t> </a:t>
            </a:r>
            <a:r>
              <a:rPr lang="en-US" altLang="ko-KR" sz="2000"/>
              <a:t>spring-boot-starter-web</a:t>
            </a:r>
            <a:endParaRPr lang="ko-KR" altLang="en-US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4A84D-7BF7-45FC-9033-9972D268D352}"/>
              </a:ext>
            </a:extLst>
          </p:cNvPr>
          <p:cNvSpPr txBox="1"/>
          <p:nvPr/>
        </p:nvSpPr>
        <p:spPr>
          <a:xfrm>
            <a:off x="412376" y="726141"/>
            <a:ext cx="10368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예를 </a:t>
            </a:r>
            <a:r>
              <a:rPr lang="ko-KR" altLang="en-US" sz="1600"/>
              <a:t>들어</a:t>
            </a:r>
            <a:r>
              <a:rPr lang="ko-KR" altLang="en-US"/>
              <a:t> </a:t>
            </a:r>
            <a:r>
              <a:rPr lang="en-US" altLang="ko-KR"/>
              <a:t>Spring </a:t>
            </a:r>
            <a:r>
              <a:rPr lang="ko-KR" altLang="en-US"/>
              <a:t>에서는 </a:t>
            </a:r>
            <a:r>
              <a:rPr lang="en-US" altLang="ko-KR"/>
              <a:t>AspectJ </a:t>
            </a:r>
            <a:r>
              <a:rPr lang="ko-KR" altLang="en-US"/>
              <a:t>를 사용하기 위해 왼쪽처럼 두개의 의존성을 추가했다면</a:t>
            </a:r>
            <a:r>
              <a:rPr lang="en-US" altLang="ko-KR"/>
              <a:t>,</a:t>
            </a:r>
          </a:p>
          <a:p>
            <a:r>
              <a:rPr lang="en-US" altLang="ko-KR"/>
              <a:t>Spring Boot</a:t>
            </a:r>
            <a:r>
              <a:rPr lang="ko-KR" altLang="en-US"/>
              <a:t>는 </a:t>
            </a:r>
            <a:r>
              <a:rPr lang="en-US" altLang="ko-KR"/>
              <a:t>spring-boot-starter-web</a:t>
            </a:r>
            <a:r>
              <a:rPr lang="ko-KR" altLang="en-US"/>
              <a:t>에 의해 오른쪽과 같이 </a:t>
            </a:r>
            <a:r>
              <a:rPr lang="en-US" altLang="ko-KR"/>
              <a:t>aop </a:t>
            </a:r>
            <a:r>
              <a:rPr lang="ko-KR" altLang="en-US"/>
              <a:t>하나만 추가해 주어도</a:t>
            </a:r>
            <a:r>
              <a:rPr lang="en-US" altLang="ko-KR"/>
              <a:t> </a:t>
            </a:r>
            <a:r>
              <a:rPr lang="ko-KR" altLang="en-US"/>
              <a:t>의존성의</a:t>
            </a:r>
            <a:endParaRPr lang="en-US" altLang="ko-KR"/>
          </a:p>
          <a:p>
            <a:r>
              <a:rPr lang="ko-KR" altLang="en-US"/>
              <a:t>조합을 제공합니다</a:t>
            </a:r>
            <a:r>
              <a:rPr lang="en-US" altLang="ko-KR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41DBF-5BCE-4020-AA16-F90494A7E073}"/>
              </a:ext>
            </a:extLst>
          </p:cNvPr>
          <p:cNvSpPr txBox="1"/>
          <p:nvPr/>
        </p:nvSpPr>
        <p:spPr>
          <a:xfrm>
            <a:off x="591670" y="3226756"/>
            <a:ext cx="46885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3F5FBF"/>
                </a:solidFill>
                <a:latin typeface="Consolas" panose="020B0609020204030204" pitchFamily="49" charset="0"/>
              </a:rPr>
              <a:t>&lt;!-- AOP </a:t>
            </a:r>
            <a:r>
              <a:rPr lang="ko-KR" altLang="en-US" sz="1400">
                <a:solidFill>
                  <a:srgbClr val="3F5FBF"/>
                </a:solidFill>
                <a:latin typeface="Consolas" panose="020B0609020204030204" pitchFamily="49" charset="0"/>
              </a:rPr>
              <a:t>처리를 위한 </a:t>
            </a:r>
            <a:r>
              <a:rPr lang="en-US" altLang="ko-KR" sz="1400">
                <a:solidFill>
                  <a:srgbClr val="3F5FBF"/>
                </a:solidFill>
                <a:latin typeface="Consolas" panose="020B0609020204030204" pitchFamily="49" charset="0"/>
              </a:rPr>
              <a:t>aspect </a:t>
            </a:r>
            <a:r>
              <a:rPr lang="ko-KR" altLang="en-US" sz="1400">
                <a:solidFill>
                  <a:srgbClr val="3F5FBF"/>
                </a:solidFill>
                <a:latin typeface="Consolas" panose="020B0609020204030204" pitchFamily="49" charset="0"/>
              </a:rPr>
              <a:t>라이브러리 </a:t>
            </a:r>
            <a:r>
              <a:rPr lang="en-US" altLang="ko-KR" sz="140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org.aspectj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aspectjrt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${org.aspect}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ko-KR" altLang="en-US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org.aspectj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aspectjweaver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${org.aspect}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17B9A4-5435-4FBC-B4F0-E46CE31AE8B5}"/>
              </a:ext>
            </a:extLst>
          </p:cNvPr>
          <p:cNvSpPr txBox="1"/>
          <p:nvPr/>
        </p:nvSpPr>
        <p:spPr>
          <a:xfrm>
            <a:off x="6777321" y="3429000"/>
            <a:ext cx="50023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&gt;org.springframework.boot&lt;/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&gt;spring-boot-starter-aop&lt;/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8BCACF-2595-43DE-8639-A4C67A22C478}"/>
              </a:ext>
            </a:extLst>
          </p:cNvPr>
          <p:cNvCxnSpPr>
            <a:cxnSpLocks/>
          </p:cNvCxnSpPr>
          <p:nvPr/>
        </p:nvCxnSpPr>
        <p:spPr>
          <a:xfrm flipH="1">
            <a:off x="6064296" y="2438400"/>
            <a:ext cx="36557" cy="4254369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0B1563-FE74-48B4-8CEF-4D954EFDC334}"/>
              </a:ext>
            </a:extLst>
          </p:cNvPr>
          <p:cNvSpPr txBox="1"/>
          <p:nvPr/>
        </p:nvSpPr>
        <p:spPr>
          <a:xfrm>
            <a:off x="2249018" y="245810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Spring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BD086F-5639-435B-A5B5-D446C6DEFB53}"/>
              </a:ext>
            </a:extLst>
          </p:cNvPr>
          <p:cNvSpPr txBox="1"/>
          <p:nvPr/>
        </p:nvSpPr>
        <p:spPr>
          <a:xfrm>
            <a:off x="8384417" y="2438400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Spring Boot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9DF0EC-C777-4FDC-BD77-0F29CFA327B3}"/>
              </a:ext>
            </a:extLst>
          </p:cNvPr>
          <p:cNvSpPr txBox="1"/>
          <p:nvPr/>
        </p:nvSpPr>
        <p:spPr>
          <a:xfrm>
            <a:off x="300038" y="0"/>
            <a:ext cx="8756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 Boot Starter &amp; Parent</a:t>
            </a:r>
            <a:r>
              <a:rPr lang="ko-KR" altLang="en-US" sz="3200"/>
              <a:t> </a:t>
            </a:r>
            <a:r>
              <a:rPr lang="en-US" altLang="ko-KR" sz="2000"/>
              <a:t>spring-boot-starter-parent</a:t>
            </a:r>
            <a:endParaRPr lang="ko-KR" alt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C0C4C-BE56-4B85-AD57-F61C361C4D7A}"/>
              </a:ext>
            </a:extLst>
          </p:cNvPr>
          <p:cNvSpPr txBox="1"/>
          <p:nvPr/>
        </p:nvSpPr>
        <p:spPr>
          <a:xfrm>
            <a:off x="300038" y="657225"/>
            <a:ext cx="10547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spring-boot-starter-parent</a:t>
            </a:r>
          </a:p>
          <a:p>
            <a:endParaRPr lang="en-US" altLang="ko-KR"/>
          </a:p>
          <a:p>
            <a:r>
              <a:rPr lang="en-US" altLang="ko-KR"/>
              <a:t>starter</a:t>
            </a:r>
            <a:r>
              <a:rPr lang="ko-KR" altLang="en-US"/>
              <a:t>가 의존성 조합을 제공해준다면 </a:t>
            </a:r>
            <a:r>
              <a:rPr lang="en-US" altLang="ko-KR"/>
              <a:t>parent</a:t>
            </a:r>
            <a:r>
              <a:rPr lang="ko-KR" altLang="en-US"/>
              <a:t>는 해당 의존성 조합간의 충돌 문제가 없는 검증 된 버전 정보 조합을 제공합니다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아래의 사이트에 접속하시면 </a:t>
            </a:r>
            <a:r>
              <a:rPr lang="en-US" altLang="ko-KR"/>
              <a:t>parent 2.6.6 </a:t>
            </a:r>
            <a:r>
              <a:rPr lang="ko-KR" altLang="en-US"/>
              <a:t>버전의 여러 의존성 버전 조합을 볼 수 있으며</a:t>
            </a:r>
            <a:endParaRPr lang="en-US" altLang="ko-KR"/>
          </a:p>
          <a:p>
            <a:r>
              <a:rPr lang="en-US" altLang="ko-KR"/>
              <a:t>mvnrepository </a:t>
            </a:r>
          </a:p>
          <a:p>
            <a:r>
              <a:rPr lang="en-US" altLang="ko-KR"/>
              <a:t>https://mvnrepository.com/artifact/org.springframework.boot/spring-boot-starter-parent/2.6.6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8C4E77-3B1C-4151-8E18-F6205BA60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3200368"/>
            <a:ext cx="1876687" cy="457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1FA34A-5DAB-44B3-8B8E-160E81AE47FA}"/>
              </a:ext>
            </a:extLst>
          </p:cNvPr>
          <p:cNvSpPr txBox="1"/>
          <p:nvPr/>
        </p:nvSpPr>
        <p:spPr>
          <a:xfrm>
            <a:off x="300038" y="3892451"/>
            <a:ext cx="9998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pom.xml</a:t>
            </a:r>
            <a:r>
              <a:rPr lang="ko-KR" altLang="en-US" sz="1600"/>
              <a:t>의 하단에 있는 태그인 </a:t>
            </a:r>
            <a:r>
              <a:rPr lang="en-US" altLang="ko-KR" sz="1600"/>
              <a:t>Effective</a:t>
            </a:r>
            <a:r>
              <a:rPr lang="ko-KR" altLang="en-US" sz="1600"/>
              <a:t>를 보시면 현재 어떤 버전을 사용하고 있는지 확인 할 수 있습니다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52B48C-AC54-48F9-8FF9-7A6CBBBF8C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6974" b="46974"/>
          <a:stretch/>
        </p:blipFill>
        <p:spPr>
          <a:xfrm>
            <a:off x="300038" y="2268652"/>
            <a:ext cx="4540439" cy="43893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D2D344-FAE2-42C1-A7F4-357B13E9020F}"/>
              </a:ext>
            </a:extLst>
          </p:cNvPr>
          <p:cNvSpPr txBox="1"/>
          <p:nvPr/>
        </p:nvSpPr>
        <p:spPr>
          <a:xfrm>
            <a:off x="4840477" y="6200775"/>
            <a:ext cx="861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Effective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3691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40B58D-0F02-4978-8BB6-7FA3F353510A}"/>
              </a:ext>
            </a:extLst>
          </p:cNvPr>
          <p:cNvSpPr txBox="1"/>
          <p:nvPr/>
        </p:nvSpPr>
        <p:spPr>
          <a:xfrm>
            <a:off x="300038" y="45555"/>
            <a:ext cx="8557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MyBatis </a:t>
            </a:r>
            <a:r>
              <a:rPr lang="ko-KR" altLang="en-US" sz="3200"/>
              <a:t>사용하는</a:t>
            </a:r>
            <a:r>
              <a:rPr lang="en-US" altLang="ko-KR" sz="3200"/>
              <a:t> 3</a:t>
            </a:r>
            <a:r>
              <a:rPr lang="ko-KR" altLang="en-US" sz="3200"/>
              <a:t>가지 방법 </a:t>
            </a:r>
            <a:r>
              <a:rPr lang="en-US" altLang="ko-KR" sz="3200"/>
              <a:t>(1)</a:t>
            </a:r>
            <a:endParaRPr lang="ko-KR" altLang="en-US" sz="3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FC946A-78D5-48B5-8954-290F6C49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1478481"/>
            <a:ext cx="3372321" cy="3715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B6C6EE-4CC4-4783-B59D-6799B117496E}"/>
              </a:ext>
            </a:extLst>
          </p:cNvPr>
          <p:cNvSpPr txBox="1"/>
          <p:nvPr/>
        </p:nvSpPr>
        <p:spPr>
          <a:xfrm>
            <a:off x="300038" y="885128"/>
            <a:ext cx="7335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Spring Boot</a:t>
            </a:r>
            <a:r>
              <a:rPr lang="ko-KR" altLang="en-US" sz="1600"/>
              <a:t>에서는 클래스 </a:t>
            </a:r>
            <a:r>
              <a:rPr lang="en-US" altLang="ko-KR" sz="1600"/>
              <a:t>4</a:t>
            </a:r>
            <a:r>
              <a:rPr lang="ko-KR" altLang="en-US" sz="1600"/>
              <a:t>개만 가지고 </a:t>
            </a:r>
            <a:r>
              <a:rPr lang="en-US" altLang="ko-KR" sz="1600"/>
              <a:t>Select</a:t>
            </a:r>
            <a:r>
              <a:rPr lang="ko-KR" altLang="en-US" sz="1600"/>
              <a:t>를 </a:t>
            </a:r>
            <a:r>
              <a:rPr lang="en-US" altLang="ko-KR" sz="1600"/>
              <a:t>View</a:t>
            </a:r>
            <a:r>
              <a:rPr lang="ko-KR" altLang="en-US" sz="1600"/>
              <a:t>에 찍어낼 수 있습니다</a:t>
            </a:r>
            <a:r>
              <a:rPr lang="en-US" altLang="ko-KR" sz="160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3EE9D9-0EA9-4C80-82D3-19CAD045E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526" y="2288896"/>
            <a:ext cx="3305636" cy="7049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C78B89-6423-45FA-866A-A95DE5839DDA}"/>
              </a:ext>
            </a:extLst>
          </p:cNvPr>
          <p:cNvSpPr txBox="1"/>
          <p:nvPr/>
        </p:nvSpPr>
        <p:spPr>
          <a:xfrm>
            <a:off x="4096325" y="3336115"/>
            <a:ext cx="67890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핵심은 </a:t>
            </a:r>
            <a:r>
              <a:rPr lang="en-US" altLang="ko-KR" sz="1400"/>
              <a:t>@Mapper </a:t>
            </a:r>
            <a:r>
              <a:rPr lang="ko-KR" altLang="en-US" sz="1400"/>
              <a:t>를 </a:t>
            </a:r>
            <a:r>
              <a:rPr lang="en-US" altLang="ko-KR" sz="1400"/>
              <a:t>interface</a:t>
            </a:r>
            <a:r>
              <a:rPr lang="ko-KR" altLang="en-US" sz="1400"/>
              <a:t>에 선언해 주는 것입니다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@Mapper</a:t>
            </a:r>
            <a:r>
              <a:rPr lang="ko-KR" altLang="en-US" sz="1400"/>
              <a:t>로 선언된 </a:t>
            </a:r>
            <a:r>
              <a:rPr lang="en-US" altLang="ko-KR" sz="1400"/>
              <a:t>interface</a:t>
            </a:r>
            <a:r>
              <a:rPr lang="ko-KR" altLang="en-US" sz="1400"/>
              <a:t>는 자동으로 </a:t>
            </a:r>
            <a:r>
              <a:rPr lang="en-US" altLang="ko-KR" sz="1400"/>
              <a:t>DaoImpl</a:t>
            </a:r>
            <a:r>
              <a:rPr lang="ko-KR" altLang="en-US" sz="1400"/>
              <a:t>이 생기는 것과 같아</a:t>
            </a:r>
            <a:endParaRPr lang="en-US" altLang="ko-KR" sz="1400"/>
          </a:p>
          <a:p>
            <a:r>
              <a:rPr lang="ko-KR" altLang="en-US" sz="1400"/>
              <a:t>인터페이스의 메소드를 호출하기만 한다면 정해진 경로에 있는 쿼리를 실행시키고</a:t>
            </a:r>
            <a:endParaRPr lang="en-US" altLang="ko-KR" sz="1400"/>
          </a:p>
          <a:p>
            <a:r>
              <a:rPr lang="ko-KR" altLang="en-US" sz="1400"/>
              <a:t>결과 값을 반환해 줍니다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9529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8A370B-C999-4339-8B5A-5F4862B493B8}"/>
              </a:ext>
            </a:extLst>
          </p:cNvPr>
          <p:cNvSpPr txBox="1"/>
          <p:nvPr/>
        </p:nvSpPr>
        <p:spPr>
          <a:xfrm>
            <a:off x="300038" y="45555"/>
            <a:ext cx="8557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MyBatis </a:t>
            </a:r>
            <a:r>
              <a:rPr lang="ko-KR" altLang="en-US" sz="3200"/>
              <a:t>사용하는</a:t>
            </a:r>
            <a:r>
              <a:rPr lang="en-US" altLang="ko-KR" sz="3200"/>
              <a:t> 3</a:t>
            </a:r>
            <a:r>
              <a:rPr lang="ko-KR" altLang="en-US" sz="3200"/>
              <a:t>가지 방법 </a:t>
            </a:r>
            <a:r>
              <a:rPr lang="en-US" altLang="ko-KR" sz="3200"/>
              <a:t>(1)</a:t>
            </a:r>
            <a:endParaRPr lang="ko-KR" alt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AC79C-EFB1-43A7-830D-D1AD186B8A22}"/>
              </a:ext>
            </a:extLst>
          </p:cNvPr>
          <p:cNvSpPr txBox="1"/>
          <p:nvPr/>
        </p:nvSpPr>
        <p:spPr>
          <a:xfrm>
            <a:off x="300038" y="1476178"/>
            <a:ext cx="6096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>
                <a:solidFill>
                  <a:srgbClr val="93A1A1"/>
                </a:solidFill>
                <a:latin typeface="Consolas" panose="020B0609020204030204" pitchFamily="49" charset="0"/>
              </a:rPr>
              <a:t>#port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server.port=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8099</a:t>
            </a:r>
          </a:p>
          <a:p>
            <a:pPr algn="l"/>
            <a:endParaRPr lang="ko-KR" altLang="en-US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solidFill>
                  <a:srgbClr val="93A1A1"/>
                </a:solidFill>
                <a:latin typeface="Consolas" panose="020B0609020204030204" pitchFamily="49" charset="0"/>
              </a:rPr>
              <a:t>#oracle db connection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spring.datasource.driver-class-name=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oracle.jdbc.OracleDriver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spring.datasource.url=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jdbc:oracle:thin:@localhost:1521/xe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spring.datasource.username=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GD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spring.datasource.password=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gd</a:t>
            </a:r>
          </a:p>
          <a:p>
            <a:pPr algn="l"/>
            <a:endParaRPr lang="ko-KR" altLang="en-US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solidFill>
                  <a:srgbClr val="93A1A1"/>
                </a:solidFill>
                <a:latin typeface="Consolas" panose="020B0609020204030204" pitchFamily="49" charset="0"/>
              </a:rPr>
              <a:t>#Encoding UTF-8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spring.http.encoding.charset=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UTF-8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spring.http.encoding.enabled=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true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spring.http.encoding.force=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true</a:t>
            </a:r>
          </a:p>
          <a:p>
            <a:pPr algn="l"/>
            <a:endParaRPr lang="ko-KR" altLang="en-US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solidFill>
                  <a:srgbClr val="93A1A1"/>
                </a:solidFill>
                <a:latin typeface="Consolas" panose="020B0609020204030204" pitchFamily="49" charset="0"/>
              </a:rPr>
              <a:t># JSP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spring.mvc.view.prefix=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/WEB-INF/views/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spring.mvc.view.suffix=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.jsp</a:t>
            </a:r>
            <a:endParaRPr lang="ko-KR" altLang="en-US" sz="140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2567C40-881F-4C8D-A7F0-FA531E477BD1}"/>
              </a:ext>
            </a:extLst>
          </p:cNvPr>
          <p:cNvCxnSpPr/>
          <p:nvPr/>
        </p:nvCxnSpPr>
        <p:spPr>
          <a:xfrm>
            <a:off x="2160494" y="1828800"/>
            <a:ext cx="44913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8AC73B-B468-42CB-96F8-208849EA8778}"/>
              </a:ext>
            </a:extLst>
          </p:cNvPr>
          <p:cNvSpPr txBox="1"/>
          <p:nvPr/>
        </p:nvSpPr>
        <p:spPr>
          <a:xfrm>
            <a:off x="6651812" y="1674911"/>
            <a:ext cx="953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port </a:t>
            </a:r>
            <a:r>
              <a:rPr lang="ko-KR" altLang="en-US" sz="1400"/>
              <a:t>번호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9BA75D0-4486-4944-B9C1-D71686F27AA0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4123765" y="3957918"/>
            <a:ext cx="2528047" cy="13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5E16455E-82EC-4789-9B86-77544879D7DA}"/>
              </a:ext>
            </a:extLst>
          </p:cNvPr>
          <p:cNvSpPr/>
          <p:nvPr/>
        </p:nvSpPr>
        <p:spPr>
          <a:xfrm>
            <a:off x="3890682" y="3612777"/>
            <a:ext cx="233083" cy="71717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D32731-4162-4162-B90E-F57C41C698C6}"/>
              </a:ext>
            </a:extLst>
          </p:cNvPr>
          <p:cNvSpPr txBox="1"/>
          <p:nvPr/>
        </p:nvSpPr>
        <p:spPr>
          <a:xfrm>
            <a:off x="6699715" y="38040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인코딩</a:t>
            </a: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BAC5BDB8-107C-4028-97DC-E7D97AEE1335}"/>
              </a:ext>
            </a:extLst>
          </p:cNvPr>
          <p:cNvSpPr/>
          <p:nvPr/>
        </p:nvSpPr>
        <p:spPr>
          <a:xfrm>
            <a:off x="4167186" y="4693172"/>
            <a:ext cx="135874" cy="4437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2E7454-66E2-451F-A40E-86562F1637B9}"/>
              </a:ext>
            </a:extLst>
          </p:cNvPr>
          <p:cNvCxnSpPr>
            <a:cxnSpLocks/>
          </p:cNvCxnSpPr>
          <p:nvPr/>
        </p:nvCxnSpPr>
        <p:spPr>
          <a:xfrm>
            <a:off x="4303060" y="4915051"/>
            <a:ext cx="23487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4B9575-F9B5-4445-BCDF-02C54E5AB1C9}"/>
              </a:ext>
            </a:extLst>
          </p:cNvPr>
          <p:cNvSpPr txBox="1"/>
          <p:nvPr/>
        </p:nvSpPr>
        <p:spPr>
          <a:xfrm>
            <a:off x="6651812" y="4761162"/>
            <a:ext cx="1581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prefix,</a:t>
            </a:r>
            <a:r>
              <a:rPr lang="ko-KR" altLang="en-US" sz="1400"/>
              <a:t> </a:t>
            </a:r>
            <a:r>
              <a:rPr lang="en-US" altLang="ko-KR" sz="1400"/>
              <a:t>suffix </a:t>
            </a:r>
            <a:r>
              <a:rPr lang="ko-KR" altLang="en-US" sz="1400"/>
              <a:t>설정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A8EEF7-20EF-443D-A265-7811FFA0F588}"/>
              </a:ext>
            </a:extLst>
          </p:cNvPr>
          <p:cNvSpPr txBox="1"/>
          <p:nvPr/>
        </p:nvSpPr>
        <p:spPr>
          <a:xfrm>
            <a:off x="300038" y="1124879"/>
            <a:ext cx="1951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application.properties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70063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CE2852-F58F-42A4-9672-35B846297AA3}"/>
              </a:ext>
            </a:extLst>
          </p:cNvPr>
          <p:cNvSpPr txBox="1"/>
          <p:nvPr/>
        </p:nvSpPr>
        <p:spPr>
          <a:xfrm>
            <a:off x="300038" y="45555"/>
            <a:ext cx="8557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Spring</a:t>
            </a:r>
            <a:r>
              <a:rPr lang="ko-KR" altLang="en-US" sz="3200"/>
              <a:t> </a:t>
            </a:r>
            <a:r>
              <a:rPr lang="en-US" altLang="ko-KR" sz="3200"/>
              <a:t>Boot</a:t>
            </a:r>
            <a:r>
              <a:rPr lang="ko-KR" altLang="en-US" sz="3200"/>
              <a:t> </a:t>
            </a:r>
            <a:r>
              <a:rPr lang="en-US" altLang="ko-KR" sz="3200"/>
              <a:t>MyBatis </a:t>
            </a:r>
            <a:r>
              <a:rPr lang="ko-KR" altLang="en-US" sz="3200"/>
              <a:t>사용하는</a:t>
            </a:r>
            <a:r>
              <a:rPr lang="en-US" altLang="ko-KR" sz="3200"/>
              <a:t> 3</a:t>
            </a:r>
            <a:r>
              <a:rPr lang="ko-KR" altLang="en-US" sz="3200"/>
              <a:t>가지 방법 </a:t>
            </a:r>
            <a:r>
              <a:rPr lang="en-US" altLang="ko-KR" sz="3200"/>
              <a:t>(1)</a:t>
            </a:r>
            <a:endParaRPr lang="ko-KR" alt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2AFFB-629C-403C-9527-95BF69A0564D}"/>
              </a:ext>
            </a:extLst>
          </p:cNvPr>
          <p:cNvSpPr txBox="1"/>
          <p:nvPr/>
        </p:nvSpPr>
        <p:spPr>
          <a:xfrm>
            <a:off x="300038" y="1300564"/>
            <a:ext cx="252384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@Data</a:t>
            </a:r>
          </a:p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@Getter</a:t>
            </a:r>
          </a:p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@Setter</a:t>
            </a:r>
          </a:p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@AllArgsConstructor</a:t>
            </a:r>
          </a:p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@NoArgsConstructor</a:t>
            </a:r>
          </a:p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@ToString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EduVo {</a:t>
            </a:r>
          </a:p>
          <a:p>
            <a:pPr algn="l"/>
            <a:endParaRPr lang="ko-KR" altLang="en-US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0000C0"/>
                </a:solidFill>
                <a:latin typeface="Consolas" panose="020B0609020204030204" pitchFamily="49" charset="0"/>
              </a:rPr>
              <a:t>seq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>
                <a:solidFill>
                  <a:srgbClr val="0000C0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>
                <a:solidFill>
                  <a:srgbClr val="0000C0"/>
                </a:solidFill>
                <a:latin typeface="Consolas" panose="020B0609020204030204" pitchFamily="49" charset="0"/>
              </a:rPr>
              <a:t>delflag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>
                <a:solidFill>
                  <a:srgbClr val="0000C0"/>
                </a:solidFill>
                <a:latin typeface="Consolas" panose="020B0609020204030204" pitchFamily="49" charset="0"/>
              </a:rPr>
              <a:t>regdate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0AAE0-F7B2-40CB-8AEB-8AF93884731E}"/>
              </a:ext>
            </a:extLst>
          </p:cNvPr>
          <p:cNvSpPr txBox="1"/>
          <p:nvPr/>
        </p:nvSpPr>
        <p:spPr>
          <a:xfrm>
            <a:off x="4144953" y="1362119"/>
            <a:ext cx="658009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@Mapper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IEduBoardDao {</a:t>
            </a:r>
          </a:p>
          <a:p>
            <a:pPr algn="l"/>
            <a:endParaRPr lang="ko-KR" altLang="en-US" sz="1400"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@Select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</a:rPr>
              <a:t>"SELECT SEQ,ID,TITLE,CONTENT,DELFLAG,REGDATE FROM GDBOARD ORDER BY REGDATE DESC"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List&lt;EduVo&gt; selectBoard();</a:t>
            </a:r>
          </a:p>
          <a:p>
            <a:pPr algn="l"/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8216D-87E0-462D-BD37-5CC6B59400C0}"/>
              </a:ext>
            </a:extLst>
          </p:cNvPr>
          <p:cNvSpPr txBox="1"/>
          <p:nvPr/>
        </p:nvSpPr>
        <p:spPr>
          <a:xfrm>
            <a:off x="300038" y="992787"/>
            <a:ext cx="1053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EduVo.java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976494-0076-4B78-99F7-1C0323D3200C}"/>
              </a:ext>
            </a:extLst>
          </p:cNvPr>
          <p:cNvSpPr txBox="1"/>
          <p:nvPr/>
        </p:nvSpPr>
        <p:spPr>
          <a:xfrm>
            <a:off x="4144953" y="992787"/>
            <a:ext cx="1732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IEduBoardDao</a:t>
            </a:r>
            <a:r>
              <a:rPr lang="en-US" altLang="ko-KR" sz="1400" smtClean="0"/>
              <a:t>.java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25B17-D291-47AD-AAFC-409F58347C83}"/>
              </a:ext>
            </a:extLst>
          </p:cNvPr>
          <p:cNvSpPr txBox="1"/>
          <p:nvPr/>
        </p:nvSpPr>
        <p:spPr>
          <a:xfrm>
            <a:off x="4144953" y="3090446"/>
            <a:ext cx="6670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이제 </a:t>
            </a:r>
            <a:r>
              <a:rPr lang="en-US" altLang="ko-KR" sz="1600"/>
              <a:t>Controller</a:t>
            </a:r>
            <a:r>
              <a:rPr lang="ko-KR" altLang="en-US" sz="1600"/>
              <a:t>에서 </a:t>
            </a:r>
            <a:r>
              <a:rPr lang="en-US" altLang="ko-KR" sz="1600"/>
              <a:t>IEduBoardDao </a:t>
            </a:r>
            <a:r>
              <a:rPr lang="ko-KR" altLang="en-US" sz="1600"/>
              <a:t>를 불러 </a:t>
            </a:r>
            <a:r>
              <a:rPr lang="en-US" altLang="ko-KR" sz="1600"/>
              <a:t>selectBoard </a:t>
            </a:r>
            <a:r>
              <a:rPr lang="ko-KR" altLang="en-US" sz="1600"/>
              <a:t>메소드를 실행</a:t>
            </a:r>
            <a:endParaRPr lang="en-US" altLang="ko-KR" sz="1600"/>
          </a:p>
          <a:p>
            <a:r>
              <a:rPr lang="ko-KR" altLang="en-US" sz="1600"/>
              <a:t>시키기만 하면 </a:t>
            </a:r>
            <a:r>
              <a:rPr lang="en-US" altLang="ko-KR" sz="1600"/>
              <a:t>@Select </a:t>
            </a:r>
            <a:r>
              <a:rPr lang="ko-KR" altLang="en-US" sz="1600"/>
              <a:t>어노테이션의 쿼리문을 실행시켜 결과 값을</a:t>
            </a:r>
            <a:endParaRPr lang="en-US" altLang="ko-KR" sz="1600"/>
          </a:p>
          <a:p>
            <a:r>
              <a:rPr lang="ko-KR" altLang="en-US" sz="1600"/>
              <a:t>리턴해 줄것입니다</a:t>
            </a:r>
            <a:r>
              <a:rPr lang="en-US" altLang="ko-KR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23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0A4568092ED4F9869D9F6373471B8" ma:contentTypeVersion="2" ma:contentTypeDescription="Create a new document." ma:contentTypeScope="" ma:versionID="11183b292be4c4f5e2a3c8cd889aece7">
  <xsd:schema xmlns:xsd="http://www.w3.org/2001/XMLSchema" xmlns:xs="http://www.w3.org/2001/XMLSchema" xmlns:p="http://schemas.microsoft.com/office/2006/metadata/properties" xmlns:ns3="fac265c4-7fac-4bf7-9c9d-19d3728020fa" targetNamespace="http://schemas.microsoft.com/office/2006/metadata/properties" ma:root="true" ma:fieldsID="a57660a109e583b31b56c6a39e05d5f5" ns3:_="">
    <xsd:import namespace="fac265c4-7fac-4bf7-9c9d-19d3728020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265c4-7fac-4bf7-9c9d-19d3728020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324E22-297F-43DD-9D4F-5F84169963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A5BA4C-99CF-4C52-967F-0816ECB5579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ac265c4-7fac-4bf7-9c9d-19d3728020f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51F31A1-7FFB-4896-BE7A-6ED2B792EC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c265c4-7fac-4bf7-9c9d-19d3728020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1474</Words>
  <Application>Microsoft Office PowerPoint</Application>
  <PresentationFormat>와이드스크린</PresentationFormat>
  <Paragraphs>318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-apple-system</vt:lpstr>
      <vt:lpstr>맑은 고딕</vt:lpstr>
      <vt:lpstr>Arial</vt:lpstr>
      <vt:lpstr>Consolas</vt:lpstr>
      <vt:lpstr>verdana</vt:lpstr>
      <vt:lpstr>Office 테마</vt:lpstr>
      <vt:lpstr>Spring Boot MyBatis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</dc:creator>
  <cp:lastModifiedBy>GDJ44</cp:lastModifiedBy>
  <cp:revision>7</cp:revision>
  <dcterms:created xsi:type="dcterms:W3CDTF">2022-04-04T11:58:11Z</dcterms:created>
  <dcterms:modified xsi:type="dcterms:W3CDTF">2022-05-20T02:52:41Z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0x0101008BD0A4568092ED4F9869D9F6373471B8</vt:lpwstr>
  </property>
</Properties>
</file>