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7" r:id="rId14"/>
    <p:sldId id="268" r:id="rId15"/>
    <p:sldId id="269" r:id="rId16"/>
    <p:sldId id="270" r:id="rId17"/>
    <p:sldId id="271" r:id="rId18"/>
    <p:sldId id="272" r:id="rId19"/>
    <p:sldId id="259" r:id="rId20"/>
    <p:sldId id="260" r:id="rId21"/>
    <p:sldId id="273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8" y="96"/>
      </p:cViewPr>
      <p:guideLst>
        <p:guide orient="horz" pos="4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21012-787E-4906-A694-341E1573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EE2DC-B682-4E99-A012-A6BC050F9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10923-2C2A-46AA-9D25-0828C59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8A07F-2A7E-42C7-AC47-CD1B6368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05D29-046E-4B49-90B9-0F1D3780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8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65AC8-33EC-4A7B-9EB8-77DEF000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DE63C-D938-4D3E-8BC0-BD59AD2D4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2CFE4-E1A9-4159-A518-96431699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1F241-07CD-4CEC-8932-00F99656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A2AC9-9E03-43B7-9B92-DB7F7930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7868FB-8FDF-45D8-94C8-20E6E1E01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2A58E-3861-43A3-B455-B29379B2C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3553D-7F55-4588-89D9-861E4317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D69EB-98E6-4C24-A1A9-68029387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C95AD-0970-4C85-B770-980C1F9B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0A1F3-4EA6-43E4-8562-364E045F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6DE00-F2DD-44FF-97FD-4E42B91A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92F62-EA43-4337-ADB0-C6E5FA66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59D9A-9BC8-4AF5-8AD9-6B92418B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B2405-AA1E-459F-854C-89969D04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1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BA977-9D97-4E03-BA22-04DDD3E2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DC937-2F49-420D-93A4-2BD10DBB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11697-C8E0-44FF-8679-7AAB1B10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E40D4-39D3-4D0C-9558-90B3CF68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1F6B3-956D-4B76-81AE-B3CA46CE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7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0235-8390-4B18-8570-0B902C27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2C714-6058-4EF8-A059-43AF35457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A0D0-7A81-4E2E-95CA-CF6F24B4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94B58-2EA1-4A50-AA28-38E5D836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0B194-EC80-4CD2-B1B1-F7D85AE8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1B5E7-7CAF-4EB1-A739-59E00343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4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8609E-1C8E-47F3-BF55-11EBF013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338A4-6FA9-48C7-9CED-D85B4B2B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31D22-CA00-4821-85DE-3C01A1B3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6B8D04-A9B7-4020-AB74-9B1A2978D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259454-98F4-4C2E-8859-3B5A8A1AF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FE6FE7-DEDA-4919-A8C9-38F1D18D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4FA62E-CC3C-4D4F-8CF8-44F5A111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2DCEE3-4C28-4C3E-8946-2BF19016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96AB7-474D-4948-B0E0-32BEE142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E00ECF-14A1-4AC4-8F29-DD6FAB8C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36C0B8-72CE-472B-8FDD-AC703E3A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8B5C3E-A643-4352-AC50-FCC5C919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B20070-8CFE-47EE-8CFB-8207940F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A5B766-84D2-4FBD-9D0F-74581D9A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633B6-38F9-4C0D-AA91-04F1EAC8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D1820-72DB-4669-BE71-0E9A6942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FD143-358F-4178-8E4C-645300AE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3E6AF1-2326-40E7-A4F2-F06FA1AB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99E43-8B11-4D50-86F8-1FB7B097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F8C76-C709-4D35-B2C8-51D5A7DF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4B2E9-3B60-442F-9B10-6DFA426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3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CAB65-06ED-4C61-9275-1F51824E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0BA062-F32D-4A6D-8810-27A6FD0DC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4E7D67-01DD-4C30-AEDC-C081CABBA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D3BF9-E36D-4FE0-98E6-F8A930B5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1CFD4-D00B-4D37-B5A9-AD6CF122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98198E-929D-41D2-BD1C-7A67C7C1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6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6AA1A4-EE1E-4B36-BD2D-0B7146FF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CF68B-61AD-4B63-998F-A0926A4D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F08B-565D-4095-9447-49245DF98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2CA8-50BC-4419-BABF-D151818D51B6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C2810-DFF6-4ACD-91D6-B9D2E75EA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4016-2C4B-4C8C-80A6-4A26599E3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4C7C-03BA-4ED9-934F-719B0798D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0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030037-6FCE-48F9-A638-3718A2A6A423}"/>
              </a:ext>
            </a:extLst>
          </p:cNvPr>
          <p:cNvSpPr txBox="1"/>
          <p:nvPr/>
        </p:nvSpPr>
        <p:spPr>
          <a:xfrm>
            <a:off x="3984396" y="2767280"/>
            <a:ext cx="4223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/>
              <a:t>Spring Boot</a:t>
            </a:r>
          </a:p>
          <a:p>
            <a:pPr algn="ctr"/>
            <a:r>
              <a:rPr lang="en-US" altLang="ko-KR" sz="4000"/>
              <a:t>Transaction, Filter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6218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E83AC8-9B87-4158-A49D-9614A06972F3}"/>
              </a:ext>
            </a:extLst>
          </p:cNvPr>
          <p:cNvSpPr txBox="1"/>
          <p:nvPr/>
        </p:nvSpPr>
        <p:spPr>
          <a:xfrm>
            <a:off x="63013" y="1105307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loggerFilter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filter-class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com.min.edu.filter.AccessFilter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filter-class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filter-mapping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loggerFilter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/*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filter-mapping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1EDE7F-3773-4A6E-97D1-67B1CE43A047}"/>
              </a:ext>
            </a:extLst>
          </p:cNvPr>
          <p:cNvCxnSpPr>
            <a:cxnSpLocks/>
          </p:cNvCxnSpPr>
          <p:nvPr/>
        </p:nvCxnSpPr>
        <p:spPr>
          <a:xfrm>
            <a:off x="6084849" y="863101"/>
            <a:ext cx="15504" cy="3420929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F648D0-3D76-40E4-946F-D849C3A53B7C}"/>
              </a:ext>
            </a:extLst>
          </p:cNvPr>
          <p:cNvSpPr txBox="1"/>
          <p:nvPr/>
        </p:nvSpPr>
        <p:spPr>
          <a:xfrm>
            <a:off x="2511618" y="86310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CECDB-B59B-4B48-8C87-0A4BACB2DE34}"/>
              </a:ext>
            </a:extLst>
          </p:cNvPr>
          <p:cNvSpPr txBox="1"/>
          <p:nvPr/>
        </p:nvSpPr>
        <p:spPr>
          <a:xfrm>
            <a:off x="8004419" y="863101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 Boot (JUnit)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755AF-243F-4F11-9850-164B250B7B5C}"/>
              </a:ext>
            </a:extLst>
          </p:cNvPr>
          <p:cNvSpPr txBox="1"/>
          <p:nvPr/>
        </p:nvSpPr>
        <p:spPr>
          <a:xfrm>
            <a:off x="6213417" y="1274653"/>
            <a:ext cx="6113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@WebFilter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(urlPatterns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"/*"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filterName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"loggerFilter"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@Slf4j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BootFilter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Filter {</a:t>
            </a:r>
            <a:endParaRPr lang="ko-KR" altLang="en-US" sz="14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A5E226-5C1D-4251-8E26-493F6C75BCB4}"/>
              </a:ext>
            </a:extLst>
          </p:cNvPr>
          <p:cNvCxnSpPr>
            <a:cxnSpLocks/>
          </p:cNvCxnSpPr>
          <p:nvPr/>
        </p:nvCxnSpPr>
        <p:spPr>
          <a:xfrm flipV="1">
            <a:off x="3111899" y="1460583"/>
            <a:ext cx="3203841" cy="13211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654E4B-7CF3-4EAF-9701-6439E851A624}"/>
              </a:ext>
            </a:extLst>
          </p:cNvPr>
          <p:cNvCxnSpPr>
            <a:cxnSpLocks/>
          </p:cNvCxnSpPr>
          <p:nvPr/>
        </p:nvCxnSpPr>
        <p:spPr>
          <a:xfrm flipV="1">
            <a:off x="3997842" y="1452922"/>
            <a:ext cx="2317898" cy="76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3C364C-E6A0-480D-89EB-D9B5E24BAB65}"/>
              </a:ext>
            </a:extLst>
          </p:cNvPr>
          <p:cNvSpPr txBox="1"/>
          <p:nvPr/>
        </p:nvSpPr>
        <p:spPr>
          <a:xfrm>
            <a:off x="626345" y="5383361"/>
            <a:ext cx="101045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보시는 것 과 같이 </a:t>
            </a:r>
            <a:r>
              <a:rPr lang="en-US" altLang="ko-KR" sz="1400"/>
              <a:t>@WebFilter</a:t>
            </a:r>
            <a:r>
              <a:rPr lang="ko-KR" altLang="en-US" sz="1400"/>
              <a:t>를 사용하면 </a:t>
            </a:r>
            <a:r>
              <a:rPr lang="en-US" altLang="ko-KR" sz="1400"/>
              <a:t>@Component</a:t>
            </a:r>
            <a:r>
              <a:rPr lang="ko-KR" altLang="en-US" sz="1400"/>
              <a:t>방식과는 다르게 조금더 세밀하게 조정하며 대신 </a:t>
            </a:r>
            <a:r>
              <a:rPr lang="en-US" altLang="ko-KR" sz="1400"/>
              <a:t>Base Package</a:t>
            </a:r>
            <a:r>
              <a:rPr lang="ko-KR" altLang="en-US" sz="1400"/>
              <a:t>에 </a:t>
            </a:r>
            <a:endParaRPr lang="en-US" altLang="ko-KR" sz="1400"/>
          </a:p>
          <a:p>
            <a:r>
              <a:rPr lang="en-US" altLang="ko-KR" sz="1400"/>
              <a:t>@ServletComponentScan</a:t>
            </a:r>
            <a:r>
              <a:rPr lang="ko-KR" altLang="en-US" sz="1400"/>
              <a:t>을 추가해준 것을 볼 수 있습니다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@Component </a:t>
            </a:r>
            <a:r>
              <a:rPr lang="ko-KR" altLang="en-US" sz="1400"/>
              <a:t>방식은 </a:t>
            </a:r>
            <a:r>
              <a:rPr lang="en-US" altLang="ko-KR" sz="1400"/>
              <a:t>urlPattern</a:t>
            </a:r>
            <a:r>
              <a:rPr lang="ko-KR" altLang="en-US" sz="1400"/>
              <a:t>을 지정하지는 못하지만 지나가는 모든 이동을 가로채 </a:t>
            </a:r>
            <a:r>
              <a:rPr lang="en-US" altLang="ko-KR" sz="1400"/>
              <a:t>Filter</a:t>
            </a:r>
            <a:r>
              <a:rPr lang="ko-KR" altLang="en-US" sz="1400"/>
              <a:t>를 적용시킵니다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그 외에도 </a:t>
            </a:r>
            <a:r>
              <a:rPr lang="en-US" altLang="ko-KR" sz="1400"/>
              <a:t>@Order</a:t>
            </a:r>
            <a:r>
              <a:rPr lang="ko-KR" altLang="en-US" sz="1400"/>
              <a:t>를 통해서 순서를 지정 할 순 있습니다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이후의 코드는 </a:t>
            </a:r>
            <a:r>
              <a:rPr lang="en-US" altLang="ko-KR" sz="1400"/>
              <a:t>Spring </a:t>
            </a:r>
            <a:r>
              <a:rPr lang="ko-KR" altLang="en-US" sz="1400"/>
              <a:t>과 동일하여 생략하겠습니다</a:t>
            </a:r>
            <a:r>
              <a:rPr lang="en-US" altLang="ko-KR" sz="140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637953" y="107375"/>
            <a:ext cx="7747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 </a:t>
            </a:r>
            <a:r>
              <a:rPr lang="ko-KR" altLang="en-US" sz="3200"/>
              <a:t>과 </a:t>
            </a:r>
            <a:r>
              <a:rPr lang="en-US" altLang="ko-KR" sz="3200"/>
              <a:t>Spring Boot. Filter @WebFilter</a:t>
            </a:r>
            <a:endParaRPr lang="ko-KR" altLang="en-US" sz="3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47ED8-1F55-4CDC-8617-C2EF200F81F5}"/>
              </a:ext>
            </a:extLst>
          </p:cNvPr>
          <p:cNvSpPr txBox="1"/>
          <p:nvPr/>
        </p:nvSpPr>
        <p:spPr>
          <a:xfrm>
            <a:off x="6194560" y="2268364"/>
            <a:ext cx="61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@SpringBootApplication</a:t>
            </a: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@ServletComponentScan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</a:rPr>
              <a:t>run(Application.</a:t>
            </a:r>
            <a:r>
              <a:rPr lang="en-US" altLang="ko-KR" sz="1400" b="1" i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075EA0-307C-4BEE-86EE-321EE5526D75}"/>
              </a:ext>
            </a:extLst>
          </p:cNvPr>
          <p:cNvSpPr txBox="1"/>
          <p:nvPr/>
        </p:nvSpPr>
        <p:spPr>
          <a:xfrm>
            <a:off x="548671" y="4455035"/>
            <a:ext cx="6097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@Component</a:t>
            </a: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@Slf4j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BootFilter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Filter {}</a:t>
            </a:r>
            <a:endParaRPr lang="ko-KR" altLang="en-US" sz="14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1D08327-57BA-4338-B1BB-F171A28336D6}"/>
              </a:ext>
            </a:extLst>
          </p:cNvPr>
          <p:cNvCxnSpPr>
            <a:cxnSpLocks/>
          </p:cNvCxnSpPr>
          <p:nvPr/>
        </p:nvCxnSpPr>
        <p:spPr>
          <a:xfrm flipH="1">
            <a:off x="244549" y="4284030"/>
            <a:ext cx="11695814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62EF4A-E2B5-444B-83E2-4F3595D9370E}"/>
              </a:ext>
            </a:extLst>
          </p:cNvPr>
          <p:cNvSpPr txBox="1"/>
          <p:nvPr/>
        </p:nvSpPr>
        <p:spPr>
          <a:xfrm>
            <a:off x="6342495" y="817805"/>
            <a:ext cx="1357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@WebFilter </a:t>
            </a:r>
            <a:r>
              <a:rPr lang="ko-KR" altLang="en-US" sz="1200"/>
              <a:t>방식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62FAC7-4B8C-433A-B2D0-3A83584299DC}"/>
              </a:ext>
            </a:extLst>
          </p:cNvPr>
          <p:cNvSpPr txBox="1"/>
          <p:nvPr/>
        </p:nvSpPr>
        <p:spPr>
          <a:xfrm>
            <a:off x="1832810" y="4364305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@Component </a:t>
            </a:r>
            <a:r>
              <a:rPr lang="ko-KR" altLang="en-US" sz="120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25261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637953" y="107375"/>
            <a:ext cx="7747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 </a:t>
            </a:r>
            <a:r>
              <a:rPr lang="ko-KR" altLang="en-US" sz="3200"/>
              <a:t>과 </a:t>
            </a:r>
            <a:r>
              <a:rPr lang="en-US" altLang="ko-KR" sz="3200"/>
              <a:t>Spring Boot. Filter @WebFilter</a:t>
            </a:r>
            <a:endParaRPr lang="ko-KR" alt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314325" y="819150"/>
            <a:ext cx="44688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filter </a:t>
            </a:r>
            <a:r>
              <a:rPr lang="ko-KR" altLang="en-US" smtClean="0"/>
              <a:t>설정</a:t>
            </a:r>
            <a:endParaRPr lang="en-US" altLang="ko-KR" smtClean="0"/>
          </a:p>
          <a:p>
            <a:r>
              <a:rPr lang="en-US" altLang="ko-KR" smtClean="0"/>
              <a:t>   - @Componet</a:t>
            </a:r>
          </a:p>
          <a:p>
            <a:r>
              <a:rPr lang="en-US" altLang="ko-KR"/>
              <a:t> </a:t>
            </a:r>
            <a:r>
              <a:rPr lang="en-US" altLang="ko-KR" smtClean="0"/>
              <a:t>  - javax.servlet.Filter implements</a:t>
            </a:r>
          </a:p>
          <a:p>
            <a:endParaRPr lang="en-US" altLang="ko-KR"/>
          </a:p>
          <a:p>
            <a:r>
              <a:rPr lang="en-US" altLang="ko-KR" smtClean="0"/>
              <a:t>2. </a:t>
            </a:r>
            <a:r>
              <a:rPr lang="ko-KR" altLang="en-US" smtClean="0"/>
              <a:t>구조</a:t>
            </a:r>
            <a:r>
              <a:rPr lang="en-US" altLang="ko-KR" smtClean="0"/>
              <a:t>(package)</a:t>
            </a:r>
          </a:p>
          <a:p>
            <a:r>
              <a:rPr lang="en-US" altLang="ko-KR"/>
              <a:t> </a:t>
            </a:r>
            <a:r>
              <a:rPr lang="en-US" altLang="ko-KR" smtClean="0"/>
              <a:t> com.min.edu.filter   :  Filter </a:t>
            </a:r>
          </a:p>
          <a:p>
            <a:endParaRPr lang="en-US" altLang="ko-KR"/>
          </a:p>
          <a:p>
            <a:r>
              <a:rPr lang="en-US" altLang="ko-KR" smtClean="0"/>
              <a:t>3.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r>
              <a:rPr lang="en-US" altLang="ko-KR" smtClean="0"/>
              <a:t>  AcceesLogFilter : Filter</a:t>
            </a:r>
            <a:r>
              <a:rPr lang="ko-KR" altLang="en-US" smtClean="0"/>
              <a:t>를 구현한 클래스</a:t>
            </a: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23" y="987536"/>
            <a:ext cx="6255330" cy="1349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23" y="3543282"/>
            <a:ext cx="6255330" cy="1349264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8527769" y="2584450"/>
            <a:ext cx="380438" cy="6096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3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90353"/>
              </p:ext>
            </p:extLst>
          </p:nvPr>
        </p:nvGraphicFramePr>
        <p:xfrm>
          <a:off x="307973" y="900641"/>
          <a:ext cx="11483976" cy="4968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627">
                  <a:extLst>
                    <a:ext uri="{9D8B030D-6E8A-4147-A177-3AD203B41FA5}">
                      <a16:colId xmlns:a16="http://schemas.microsoft.com/office/drawing/2014/main" val="701845338"/>
                    </a:ext>
                  </a:extLst>
                </a:gridCol>
                <a:gridCol w="8515349">
                  <a:extLst>
                    <a:ext uri="{9D8B030D-6E8A-4147-A177-3AD203B41FA5}">
                      <a16:colId xmlns:a16="http://schemas.microsoft.com/office/drawing/2014/main" val="285705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src/main/java/com/min/edu/filter/AccessLogFilter.java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@Component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AccessLogFilter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Filter {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Logger </a:t>
                      </a:r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LoggerFactory.getLogger(AccessLogFilter.</a:t>
                      </a:r>
                      <a:r>
                        <a:rPr lang="en-US" altLang="ko-KR" sz="1000" b="1" i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@Override</a:t>
                      </a:r>
                    </a:p>
                    <a:p>
                      <a:r>
                        <a:rPr lang="fr-FR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public</a:t>
                      </a:r>
                      <a:r>
                        <a:rPr lang="fr-FR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fr-FR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doFilter(ServletRequest </a:t>
                      </a:r>
                      <a:r>
                        <a:rPr lang="fr-FR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request</a:t>
                      </a:r>
                      <a:r>
                        <a:rPr lang="fr-FR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ServletResponse </a:t>
                      </a:r>
                      <a:r>
                        <a:rPr lang="fr-FR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response</a:t>
                      </a:r>
                      <a:r>
                        <a:rPr lang="fr-FR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FilterChain </a:t>
                      </a:r>
                      <a:r>
                        <a:rPr lang="fr-FR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chain</a:t>
                      </a:r>
                      <a:r>
                        <a:rPr lang="fr-FR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throws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IOException, ServletException {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HttpServletRequest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req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(HttpServletRequest)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request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String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remoteAddr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StringUtils.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defaultIfEmpty(</a:t>
                      </a:r>
                      <a:r>
                        <a:rPr lang="en-US" altLang="ko-KR" sz="1000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req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.getRemoteAddr(), 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String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StringUtils.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defaultIfEmpty(</a:t>
                      </a:r>
                      <a:r>
                        <a:rPr lang="en-US" altLang="ko-KR" sz="1000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req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.getRequestURL().toString(), 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String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queryString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StringUtils.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defaultIfEmpty(</a:t>
                      </a:r>
                      <a:r>
                        <a:rPr lang="en-US" altLang="ko-KR" sz="1000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req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.getQueryString(), 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String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fullUrl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 fullUrl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+= StringUtils.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isNotEmpty(</a:t>
                      </a:r>
                      <a:r>
                        <a:rPr lang="en-US" altLang="ko-KR" sz="1000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queryString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)?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"?"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altLang="ko-KR" sz="1000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queryString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000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queryString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StringBuffer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StringBuffer();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 sb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.append(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remoteAddr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).append(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":"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).append(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fullUrl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"╰(*°▽°*)╯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요청된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Client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정보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 {}"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1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 chain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.doFilter(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request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response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@Override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init(FilterConfig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filterConfig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throws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ServletException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"(☞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ﾟヮﾟ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)☞ Filter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들어왔습니다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@Override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destroy()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"☜(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ﾟヮﾟ☜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) Filter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나갔습니다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6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5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637953" y="107375"/>
            <a:ext cx="7959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</a:t>
            </a:r>
            <a:r>
              <a:rPr lang="ko-KR" altLang="en-US" sz="3200"/>
              <a:t> </a:t>
            </a:r>
            <a:r>
              <a:rPr lang="en-US" altLang="ko-KR" sz="3200" smtClean="0"/>
              <a:t>Boot</a:t>
            </a:r>
            <a:r>
              <a:rPr lang="ko-KR" altLang="en-US" sz="3200"/>
              <a:t> </a:t>
            </a:r>
            <a:r>
              <a:rPr lang="en-US" altLang="ko-KR" sz="3200" smtClean="0"/>
              <a:t>MapperClass AOP </a:t>
            </a:r>
            <a:r>
              <a:rPr lang="ko-KR" altLang="en-US" sz="3200" smtClean="0"/>
              <a:t>로그 처리</a:t>
            </a:r>
            <a:endParaRPr lang="ko-KR" alt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314325" y="819150"/>
            <a:ext cx="88344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AOP </a:t>
            </a:r>
            <a:r>
              <a:rPr lang="ko-KR" altLang="en-US" smtClean="0"/>
              <a:t>설정</a:t>
            </a:r>
            <a:endParaRPr lang="en-US" altLang="ko-KR" smtClean="0"/>
          </a:p>
          <a:p>
            <a:r>
              <a:rPr lang="en-US" altLang="ko-KR" smtClean="0"/>
              <a:t>   - @Componet</a:t>
            </a:r>
          </a:p>
          <a:p>
            <a:r>
              <a:rPr lang="en-US" altLang="ko-KR"/>
              <a:t> </a:t>
            </a:r>
            <a:r>
              <a:rPr lang="en-US" altLang="ko-KR" smtClean="0"/>
              <a:t>  - @Aspect</a:t>
            </a:r>
            <a:endParaRPr lang="en-US" altLang="ko-KR"/>
          </a:p>
          <a:p>
            <a:r>
              <a:rPr lang="en-US" altLang="ko-KR" smtClean="0"/>
              <a:t>2. </a:t>
            </a:r>
            <a:r>
              <a:rPr lang="ko-KR" altLang="en-US" smtClean="0"/>
              <a:t>구조</a:t>
            </a:r>
            <a:r>
              <a:rPr lang="en-US" altLang="ko-KR" smtClean="0"/>
              <a:t>(package)</a:t>
            </a:r>
          </a:p>
          <a:p>
            <a:r>
              <a:rPr lang="en-US" altLang="ko-KR"/>
              <a:t> </a:t>
            </a:r>
            <a:r>
              <a:rPr lang="en-US" altLang="ko-KR" smtClean="0"/>
              <a:t> com.min.edu.aop   :  aspect </a:t>
            </a:r>
            <a:r>
              <a:rPr lang="ko-KR" altLang="en-US" smtClean="0"/>
              <a:t>처리 </a:t>
            </a:r>
            <a:r>
              <a:rPr lang="en-US" altLang="ko-KR" smtClean="0"/>
              <a:t>AOP </a:t>
            </a:r>
          </a:p>
          <a:p>
            <a:endParaRPr lang="en-US" altLang="ko-KR"/>
          </a:p>
          <a:p>
            <a:r>
              <a:rPr lang="en-US" altLang="ko-KR" smtClean="0"/>
              <a:t>3.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r>
              <a:rPr lang="en-US" altLang="ko-KR" smtClean="0"/>
              <a:t>  MapperAOP : mapper </a:t>
            </a:r>
            <a:r>
              <a:rPr lang="ko-KR" altLang="en-US" smtClean="0"/>
              <a:t>클래스의 동작 이전 </a:t>
            </a:r>
            <a:r>
              <a:rPr lang="en-US" altLang="ko-KR" smtClean="0"/>
              <a:t>/ </a:t>
            </a:r>
            <a:r>
              <a:rPr lang="ko-KR" altLang="en-US" smtClean="0"/>
              <a:t>이후</a:t>
            </a:r>
            <a:r>
              <a:rPr lang="en-US" altLang="ko-KR" smtClean="0"/>
              <a:t>(</a:t>
            </a:r>
            <a:r>
              <a:rPr lang="ko-KR" altLang="en-US" smtClean="0"/>
              <a:t>예외발생시</a:t>
            </a:r>
            <a:r>
              <a:rPr lang="en-US" altLang="ko-KR" smtClean="0"/>
              <a:t>) </a:t>
            </a:r>
            <a:r>
              <a:rPr lang="ko-KR" altLang="en-US" smtClean="0"/>
              <a:t>작동하는 로그 처리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4. pom.xml </a:t>
            </a:r>
          </a:p>
          <a:p>
            <a:r>
              <a:rPr lang="en-US" altLang="ko-KR" smtClean="0"/>
              <a:t>  &lt;</a:t>
            </a:r>
            <a:r>
              <a:rPr lang="en-US" altLang="ko-KR"/>
              <a:t>dependency&gt;</a:t>
            </a:r>
          </a:p>
          <a:p>
            <a:r>
              <a:rPr lang="en-US" altLang="ko-KR"/>
              <a:t>    </a:t>
            </a:r>
            <a:r>
              <a:rPr lang="en-US" altLang="ko-KR" smtClean="0"/>
              <a:t>  &lt;</a:t>
            </a:r>
            <a:r>
              <a:rPr lang="en-US" altLang="ko-KR"/>
              <a:t>groupId&gt;org.springframework.boot&lt;/groupId&gt;</a:t>
            </a:r>
          </a:p>
          <a:p>
            <a:r>
              <a:rPr lang="en-US" altLang="ko-KR"/>
              <a:t>    </a:t>
            </a:r>
            <a:r>
              <a:rPr lang="en-US" altLang="ko-KR" smtClean="0"/>
              <a:t>  &lt;</a:t>
            </a:r>
            <a:r>
              <a:rPr lang="en-US" altLang="ko-KR"/>
              <a:t>artifactId&gt;spring-boot-starter-aop&lt;/artifactId&gt;</a:t>
            </a:r>
          </a:p>
          <a:p>
            <a:r>
              <a:rPr lang="en-US" altLang="ko-KR" smtClean="0"/>
              <a:t>  &lt;/</a:t>
            </a:r>
            <a:r>
              <a:rPr lang="en-US" altLang="ko-KR"/>
              <a:t>dependency&gt;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2354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819150"/>
            <a:ext cx="8466546" cy="1580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637953" y="107375"/>
            <a:ext cx="7959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</a:t>
            </a:r>
            <a:r>
              <a:rPr lang="ko-KR" altLang="en-US" sz="3200"/>
              <a:t> </a:t>
            </a:r>
            <a:r>
              <a:rPr lang="en-US" altLang="ko-KR" sz="3200" smtClean="0"/>
              <a:t>Boot</a:t>
            </a:r>
            <a:r>
              <a:rPr lang="ko-KR" altLang="en-US" sz="3200"/>
              <a:t> </a:t>
            </a:r>
            <a:r>
              <a:rPr lang="en-US" altLang="ko-KR" sz="3200" smtClean="0"/>
              <a:t>MapperClass AOP </a:t>
            </a:r>
            <a:r>
              <a:rPr lang="ko-KR" altLang="en-US" sz="3200" smtClean="0"/>
              <a:t>로그 처리</a:t>
            </a:r>
            <a:endParaRPr lang="ko-KR" altLang="en-US" sz="3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3284178"/>
            <a:ext cx="8466546" cy="1580282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4427638" y="2537005"/>
            <a:ext cx="380438" cy="6096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5115105"/>
            <a:ext cx="8466546" cy="1580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20200" y="3889653"/>
            <a:ext cx="130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insert </a:t>
            </a:r>
            <a:r>
              <a:rPr lang="ko-KR" altLang="en-US" smtClean="0"/>
              <a:t>성공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20200" y="5720580"/>
            <a:ext cx="130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insert</a:t>
            </a:r>
            <a:r>
              <a:rPr lang="ko-KR" altLang="en-US" smtClean="0"/>
              <a:t> 실패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0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77380"/>
              </p:ext>
            </p:extLst>
          </p:nvPr>
        </p:nvGraphicFramePr>
        <p:xfrm>
          <a:off x="307973" y="900641"/>
          <a:ext cx="11483976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627">
                  <a:extLst>
                    <a:ext uri="{9D8B030D-6E8A-4147-A177-3AD203B41FA5}">
                      <a16:colId xmlns:a16="http://schemas.microsoft.com/office/drawing/2014/main" val="701845338"/>
                    </a:ext>
                  </a:extLst>
                </a:gridCol>
                <a:gridCol w="8515349">
                  <a:extLst>
                    <a:ext uri="{9D8B030D-6E8A-4147-A177-3AD203B41FA5}">
                      <a16:colId xmlns:a16="http://schemas.microsoft.com/office/drawing/2014/main" val="285705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src/main/java/com/min/edu/aop/MapperAOP.java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@Component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@Aspect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MapperAOP {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Logger </a:t>
                      </a:r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LoggerFactory.getLogger(MapperAOP.</a:t>
                      </a:r>
                      <a:r>
                        <a:rPr lang="en-US" altLang="ko-KR" sz="1000" b="1" i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@Pointcut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"execution(public * com.min.edu.model.mapper.*Mapper.*(..))"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point() {};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@Before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(value = 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"point()"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before(JoinPoint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"\n\n"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"AOP(⊙_⊙;)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메소드 시작 전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"AOP(⊙_⊙;)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사용되는 메소드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 {}"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1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.getSignature().getName());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Object[]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.getArgs();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아규먼츠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 {}"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Arrays.toString(</a:t>
                      </a:r>
                      <a:r>
                        <a:rPr lang="en-US" altLang="ko-KR" sz="1000" b="1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"\n\n"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@AfterThrowing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(value = 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"point()"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throwing = 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"exception"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afterThrowing(JoinPoint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, Exception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exception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"\n\n"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"AOP(⊙_⊙;)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사용되는 메소드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 {}"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1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.getSignature().getName());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"AOP(⊙_⊙;)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오류 메시지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 {}"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1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exception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.getMessage());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"\n\n"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  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000" smtClean="0"/>
                    </a:p>
                    <a:p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609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637953" y="107375"/>
            <a:ext cx="7959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</a:t>
            </a:r>
            <a:r>
              <a:rPr lang="ko-KR" altLang="en-US" sz="3200"/>
              <a:t> </a:t>
            </a:r>
            <a:r>
              <a:rPr lang="en-US" altLang="ko-KR" sz="3200" smtClean="0"/>
              <a:t>Boot</a:t>
            </a:r>
            <a:r>
              <a:rPr lang="ko-KR" altLang="en-US" sz="3200"/>
              <a:t> </a:t>
            </a:r>
            <a:r>
              <a:rPr lang="en-US" altLang="ko-KR" sz="3200" smtClean="0"/>
              <a:t>MapperClass AOP </a:t>
            </a:r>
            <a:r>
              <a:rPr lang="ko-KR" altLang="en-US" sz="3200" smtClean="0"/>
              <a:t>로그 처리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11829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FD0569-C652-42C0-A78C-1D97FCD95C6C}"/>
              </a:ext>
            </a:extLst>
          </p:cNvPr>
          <p:cNvSpPr txBox="1"/>
          <p:nvPr/>
        </p:nvSpPr>
        <p:spPr>
          <a:xfrm>
            <a:off x="457200" y="1158949"/>
            <a:ext cx="98073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>
                <a:effectLst/>
                <a:latin typeface="Whitney"/>
              </a:rPr>
              <a:t>Spring Boot</a:t>
            </a:r>
            <a:r>
              <a:rPr lang="ko-KR" altLang="en-US" sz="1400" b="0" i="0">
                <a:effectLst/>
                <a:latin typeface="Whitney"/>
              </a:rPr>
              <a:t>에서 하나의 </a:t>
            </a:r>
            <a:r>
              <a:rPr lang="en-US" altLang="ko-KR" sz="1400" b="0" i="0">
                <a:effectLst/>
                <a:latin typeface="Whitney"/>
              </a:rPr>
              <a:t>method</a:t>
            </a:r>
            <a:r>
              <a:rPr lang="ko-KR" altLang="en-US" sz="1400" b="0" i="0">
                <a:effectLst/>
                <a:latin typeface="Whitney"/>
              </a:rPr>
              <a:t>를 트렌젝션으로 적용하는 방법은</a:t>
            </a:r>
            <a:endParaRPr lang="en-US" altLang="ko-KR" sz="1400" b="0" i="0">
              <a:effectLst/>
              <a:latin typeface="Whitney"/>
            </a:endParaRPr>
          </a:p>
          <a:p>
            <a:r>
              <a:rPr lang="ko-KR" altLang="en-US" sz="1400" b="0" i="0">
                <a:effectLst/>
                <a:latin typeface="Whitney"/>
              </a:rPr>
              <a:t> </a:t>
            </a:r>
            <a:r>
              <a:rPr lang="en-US" altLang="ko-KR" sz="1400" b="0" i="0">
                <a:effectLst/>
                <a:latin typeface="Whitney"/>
              </a:rPr>
              <a:t>method</a:t>
            </a:r>
            <a:r>
              <a:rPr lang="ko-KR" altLang="en-US" sz="1400" b="0" i="0">
                <a:effectLst/>
                <a:latin typeface="Whitney"/>
              </a:rPr>
              <a:t>위에 </a:t>
            </a:r>
            <a:r>
              <a:rPr lang="en-US" altLang="ko-KR" sz="1400" b="0" i="0">
                <a:effectLst/>
                <a:latin typeface="Whitney"/>
              </a:rPr>
              <a:t>@Transactional </a:t>
            </a:r>
            <a:r>
              <a:rPr lang="ko-KR" altLang="en-US" sz="1400" b="0" i="0">
                <a:effectLst/>
                <a:latin typeface="Whitney"/>
              </a:rPr>
              <a:t>어노테이션을 붙여주면 된다</a:t>
            </a:r>
            <a:r>
              <a:rPr lang="en-US" altLang="ko-KR" sz="1400" b="0" i="0">
                <a:effectLst/>
                <a:latin typeface="Whitney"/>
              </a:rPr>
              <a:t>. </a:t>
            </a:r>
          </a:p>
          <a:p>
            <a:r>
              <a:rPr lang="en-US" altLang="ko-KR" sz="1400" b="0" i="0">
                <a:effectLst/>
                <a:latin typeface="Whitney"/>
              </a:rPr>
              <a:t>@Transactional</a:t>
            </a:r>
            <a:r>
              <a:rPr lang="ko-KR" altLang="en-US" sz="1400" b="0" i="0">
                <a:effectLst/>
                <a:latin typeface="Whitney"/>
              </a:rPr>
              <a:t>은 </a:t>
            </a:r>
            <a:r>
              <a:rPr lang="en-US" altLang="ko-KR" sz="1400" b="0" i="0">
                <a:effectLst/>
                <a:latin typeface="Whitney"/>
              </a:rPr>
              <a:t>java</a:t>
            </a:r>
            <a:r>
              <a:rPr lang="ko-KR" altLang="en-US" sz="1400" b="0" i="0">
                <a:effectLst/>
                <a:latin typeface="Whitney"/>
              </a:rPr>
              <a:t>에서 제공하는 것과 </a:t>
            </a:r>
            <a:r>
              <a:rPr lang="en-US" altLang="ko-KR" sz="1400" b="0" i="0">
                <a:effectLst/>
                <a:latin typeface="Whitney"/>
              </a:rPr>
              <a:t>Spring</a:t>
            </a:r>
            <a:r>
              <a:rPr lang="ko-KR" altLang="en-US" sz="1400" b="0" i="0">
                <a:effectLst/>
                <a:latin typeface="Whitney"/>
              </a:rPr>
              <a:t>에서 제공하는 것이 있</a:t>
            </a:r>
            <a:r>
              <a:rPr lang="ko-KR" altLang="en-US" sz="1400">
                <a:latin typeface="Whitney"/>
              </a:rPr>
              <a:t>으며</a:t>
            </a:r>
            <a:r>
              <a:rPr lang="en-US" altLang="ko-KR" sz="1400" b="0" i="0">
                <a:effectLst/>
                <a:latin typeface="Whitney"/>
              </a:rPr>
              <a:t> @Transactional</a:t>
            </a:r>
            <a:r>
              <a:rPr lang="ko-KR" altLang="en-US" sz="1400" b="0" i="0">
                <a:effectLst/>
                <a:latin typeface="Whitney"/>
              </a:rPr>
              <a:t>은 </a:t>
            </a:r>
            <a:r>
              <a:rPr lang="en-US" altLang="ko-KR" sz="1400" b="0" i="0">
                <a:effectLst/>
                <a:latin typeface="Whitney"/>
              </a:rPr>
              <a:t>class</a:t>
            </a:r>
            <a:r>
              <a:rPr lang="ko-KR" altLang="en-US" sz="1400" b="0" i="0">
                <a:effectLst/>
                <a:latin typeface="Whitney"/>
              </a:rPr>
              <a:t>위에 붙일 수도 있다</a:t>
            </a:r>
            <a:r>
              <a:rPr lang="en-US" altLang="ko-KR" sz="1400" b="0" i="0">
                <a:effectLst/>
                <a:latin typeface="Whitney"/>
              </a:rPr>
              <a:t>. </a:t>
            </a:r>
          </a:p>
          <a:p>
            <a:r>
              <a:rPr lang="ko-KR" altLang="en-US" sz="1400" b="0" i="0">
                <a:effectLst/>
                <a:latin typeface="Whitney"/>
              </a:rPr>
              <a:t>이러한 경우 </a:t>
            </a:r>
            <a:r>
              <a:rPr lang="en-US" altLang="ko-KR" sz="1400" b="0" i="0">
                <a:effectLst/>
                <a:latin typeface="Whitney"/>
              </a:rPr>
              <a:t>Class</a:t>
            </a:r>
            <a:r>
              <a:rPr lang="ko-KR" altLang="en-US" sz="1400" b="0" i="0">
                <a:effectLst/>
                <a:latin typeface="Whitney"/>
              </a:rPr>
              <a:t>전체를 </a:t>
            </a:r>
            <a:r>
              <a:rPr lang="en-US" altLang="ko-KR" sz="1400" b="0" i="0">
                <a:effectLst/>
                <a:latin typeface="Whitney"/>
              </a:rPr>
              <a:t>Transaction</a:t>
            </a:r>
            <a:r>
              <a:rPr lang="ko-KR" altLang="en-US" sz="1400" b="0" i="0">
                <a:effectLst/>
                <a:latin typeface="Whitney"/>
              </a:rPr>
              <a:t>화 하겠다는게 아니고 </a:t>
            </a:r>
            <a:r>
              <a:rPr lang="en-US" altLang="ko-KR" sz="1400" b="0" i="0">
                <a:effectLst/>
                <a:latin typeface="Whitney"/>
              </a:rPr>
              <a:t>class</a:t>
            </a:r>
            <a:r>
              <a:rPr lang="ko-KR" altLang="en-US" sz="1400" b="0" i="0">
                <a:effectLst/>
                <a:latin typeface="Whitney"/>
              </a:rPr>
              <a:t>내부에 있는 각각의 </a:t>
            </a:r>
            <a:r>
              <a:rPr lang="en-US" altLang="ko-KR" sz="1400" b="0" i="0">
                <a:effectLst/>
                <a:latin typeface="Whitney"/>
              </a:rPr>
              <a:t>method</a:t>
            </a:r>
            <a:r>
              <a:rPr lang="ko-KR" altLang="en-US" sz="1400" b="0" i="0">
                <a:effectLst/>
                <a:latin typeface="Whitney"/>
              </a:rPr>
              <a:t>를 </a:t>
            </a:r>
            <a:r>
              <a:rPr lang="en-US" altLang="ko-KR" sz="1400" b="0" i="0">
                <a:effectLst/>
                <a:latin typeface="Whitney"/>
              </a:rPr>
              <a:t>transaction</a:t>
            </a:r>
            <a:r>
              <a:rPr lang="ko-KR" altLang="en-US" sz="1400" b="0" i="0">
                <a:effectLst/>
                <a:latin typeface="Whitney"/>
              </a:rPr>
              <a:t>화 하겠다는 것이다</a:t>
            </a:r>
            <a:r>
              <a:rPr lang="en-US" altLang="ko-KR" sz="1400" b="0" i="0">
                <a:effectLst/>
                <a:latin typeface="Whitney"/>
              </a:rPr>
              <a:t>. </a:t>
            </a:r>
          </a:p>
          <a:p>
            <a:r>
              <a:rPr lang="en-US" altLang="ko-KR" sz="1400" b="0" i="0">
                <a:effectLst/>
                <a:latin typeface="Whitney"/>
              </a:rPr>
              <a:t>method</a:t>
            </a:r>
            <a:r>
              <a:rPr lang="ko-KR" altLang="en-US" sz="1400" b="0" i="0">
                <a:effectLst/>
                <a:latin typeface="Whitney"/>
              </a:rPr>
              <a:t>에 추가로 </a:t>
            </a:r>
            <a:r>
              <a:rPr lang="en-US" altLang="ko-KR" sz="1400" b="0" i="0">
                <a:effectLst/>
                <a:latin typeface="Whitney"/>
              </a:rPr>
              <a:t>@Transactional</a:t>
            </a:r>
            <a:r>
              <a:rPr lang="ko-KR" altLang="en-US" sz="1400" b="0" i="0">
                <a:effectLst/>
                <a:latin typeface="Whitney"/>
              </a:rPr>
              <a:t>을 붙이면 </a:t>
            </a:r>
            <a:r>
              <a:rPr lang="en-US" altLang="ko-KR" sz="1400" b="0" i="0">
                <a:effectLst/>
                <a:latin typeface="Whitney"/>
              </a:rPr>
              <a:t>method</a:t>
            </a:r>
            <a:r>
              <a:rPr lang="ko-KR" altLang="en-US" sz="1400" b="0" i="0">
                <a:effectLst/>
                <a:latin typeface="Whitney"/>
              </a:rPr>
              <a:t>에 붙은 걸 우선 적용한다</a:t>
            </a:r>
            <a:r>
              <a:rPr lang="en-US" altLang="ko-KR" sz="1400" b="0" i="0">
                <a:effectLst/>
                <a:latin typeface="Whitney"/>
              </a:rPr>
              <a:t>.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0D82F-BD99-4858-B883-F0C2DAD5D6BC}"/>
              </a:ext>
            </a:extLst>
          </p:cNvPr>
          <p:cNvSpPr txBox="1"/>
          <p:nvPr/>
        </p:nvSpPr>
        <p:spPr>
          <a:xfrm>
            <a:off x="637953" y="107375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 </a:t>
            </a:r>
            <a:r>
              <a:rPr lang="ko-KR" altLang="en-US" sz="3200"/>
              <a:t>과 </a:t>
            </a:r>
            <a:r>
              <a:rPr lang="en-US" altLang="ko-KR" sz="3200"/>
              <a:t>Spring Boot. Transactional</a:t>
            </a:r>
            <a:endParaRPr lang="ko-KR" altLang="en-US" sz="3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8310D-228F-4BF8-A8AD-349FEB573DD3}"/>
              </a:ext>
            </a:extLst>
          </p:cNvPr>
          <p:cNvSpPr txBox="1"/>
          <p:nvPr/>
        </p:nvSpPr>
        <p:spPr>
          <a:xfrm>
            <a:off x="457200" y="3262098"/>
            <a:ext cx="6097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>
                <a:effectLst/>
                <a:latin typeface="Whitney"/>
              </a:rPr>
              <a:t>Checked exception</a:t>
            </a:r>
            <a:r>
              <a:rPr lang="ko-KR" altLang="en-US" sz="1400" b="0" i="0">
                <a:effectLst/>
                <a:latin typeface="Whitney"/>
              </a:rPr>
              <a:t>이 발생하였을 때도 </a:t>
            </a:r>
            <a:r>
              <a:rPr lang="en-US" altLang="ko-KR" sz="1400" b="0" i="0">
                <a:effectLst/>
                <a:latin typeface="Whitney"/>
              </a:rPr>
              <a:t>roll back</a:t>
            </a:r>
            <a:r>
              <a:rPr lang="ko-KR" altLang="en-US" sz="1400" b="0" i="0">
                <a:effectLst/>
                <a:latin typeface="Whitney"/>
              </a:rPr>
              <a:t>을 시키고 싶다면 </a:t>
            </a:r>
            <a:r>
              <a:rPr lang="en-US" altLang="ko-KR" sz="1400" b="0" i="0">
                <a:effectLst/>
                <a:latin typeface="Whitney"/>
              </a:rPr>
              <a:t>@Transactional</a:t>
            </a:r>
            <a:r>
              <a:rPr lang="ko-KR" altLang="en-US" sz="1400" b="0" i="0">
                <a:effectLst/>
                <a:latin typeface="Whitney"/>
              </a:rPr>
              <a:t>어노테이션을 </a:t>
            </a:r>
            <a:r>
              <a:rPr lang="en-US" altLang="ko-KR" sz="1400" b="0" i="0">
                <a:effectLst/>
                <a:latin typeface="Whitney"/>
              </a:rPr>
              <a:t>@Transactional(rollbackFor = Exception.class)</a:t>
            </a:r>
            <a:r>
              <a:rPr lang="ko-KR" altLang="en-US" sz="1400" b="0" i="0">
                <a:effectLst/>
                <a:latin typeface="Whitney"/>
              </a:rPr>
              <a:t>와 같이 해당 </a:t>
            </a:r>
            <a:r>
              <a:rPr lang="en-US" altLang="ko-KR" sz="1400" b="0" i="0">
                <a:effectLst/>
                <a:latin typeface="Whitney"/>
              </a:rPr>
              <a:t>exception</a:t>
            </a:r>
            <a:r>
              <a:rPr lang="ko-KR" altLang="en-US" sz="1400" b="0" i="0">
                <a:effectLst/>
                <a:latin typeface="Whitney"/>
              </a:rPr>
              <a:t>에 </a:t>
            </a:r>
            <a:r>
              <a:rPr lang="en-US" altLang="ko-KR" sz="1400" b="0" i="0">
                <a:effectLst/>
                <a:latin typeface="Whitney"/>
              </a:rPr>
              <a:t>rollback</a:t>
            </a:r>
            <a:r>
              <a:rPr lang="ko-KR" altLang="en-US" sz="1400" b="0" i="0">
                <a:effectLst/>
                <a:latin typeface="Whitney"/>
              </a:rPr>
              <a:t>을 시키도록 하면 된다</a:t>
            </a:r>
            <a:r>
              <a:rPr lang="en-US" altLang="ko-KR" sz="1400" b="0" i="0">
                <a:effectLst/>
                <a:latin typeface="Whitney"/>
              </a:rPr>
              <a:t>.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A8F65-5883-45D3-8412-36C66DE6F9BE}"/>
              </a:ext>
            </a:extLst>
          </p:cNvPr>
          <p:cNvSpPr txBox="1"/>
          <p:nvPr/>
        </p:nvSpPr>
        <p:spPr>
          <a:xfrm>
            <a:off x="457200" y="2533689"/>
            <a:ext cx="1037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>
                <a:effectLst/>
                <a:latin typeface="Whitney"/>
              </a:rPr>
              <a:t>Checked exception</a:t>
            </a:r>
            <a:r>
              <a:rPr lang="ko-KR" altLang="en-US" sz="1400" b="0" i="0">
                <a:effectLst/>
                <a:latin typeface="Whitney"/>
              </a:rPr>
              <a:t>인지 </a:t>
            </a:r>
            <a:r>
              <a:rPr lang="en-US" altLang="ko-KR" sz="1400" b="0" i="0">
                <a:effectLst/>
                <a:latin typeface="Whitney"/>
              </a:rPr>
              <a:t>unchecked exception</a:t>
            </a:r>
            <a:r>
              <a:rPr lang="ko-KR" altLang="en-US" sz="1400" b="0" i="0">
                <a:effectLst/>
                <a:latin typeface="Whitney"/>
              </a:rPr>
              <a:t>인지 확인을 해야한다</a:t>
            </a:r>
            <a:r>
              <a:rPr lang="en-US" altLang="ko-KR" sz="1400" b="0" i="0">
                <a:effectLst/>
                <a:latin typeface="Whitney"/>
              </a:rPr>
              <a:t>. Unchecked exception</a:t>
            </a:r>
            <a:r>
              <a:rPr lang="ko-KR" altLang="en-US" sz="1400" b="0" i="0">
                <a:effectLst/>
                <a:latin typeface="Whitney"/>
              </a:rPr>
              <a:t>이 발생하면 트렌젝션 내용이 </a:t>
            </a:r>
            <a:r>
              <a:rPr lang="en-US" altLang="ko-KR" sz="1400" b="0" i="0">
                <a:effectLst/>
                <a:latin typeface="Whitney"/>
              </a:rPr>
              <a:t>roll back</a:t>
            </a:r>
            <a:r>
              <a:rPr lang="ko-KR" altLang="en-US" sz="1400" b="0" i="0">
                <a:effectLst/>
                <a:latin typeface="Whitney"/>
              </a:rPr>
              <a:t>이 되고 </a:t>
            </a:r>
            <a:endParaRPr lang="en-US" altLang="ko-KR" sz="1400" b="0" i="0">
              <a:effectLst/>
              <a:latin typeface="Whitney"/>
            </a:endParaRPr>
          </a:p>
          <a:p>
            <a:r>
              <a:rPr lang="en-US" altLang="ko-KR" sz="1400" b="0" i="0">
                <a:effectLst/>
                <a:latin typeface="Whitney"/>
              </a:rPr>
              <a:t>Checked exception</a:t>
            </a:r>
            <a:r>
              <a:rPr lang="ko-KR" altLang="en-US" sz="1400" b="0" i="0">
                <a:effectLst/>
                <a:latin typeface="Whitney"/>
              </a:rPr>
              <a:t>은 트랜젝션 내에서 발생하여도 </a:t>
            </a:r>
            <a:r>
              <a:rPr lang="en-US" altLang="ko-KR" sz="1400" b="0" i="0">
                <a:effectLst/>
                <a:latin typeface="Whitney"/>
              </a:rPr>
              <a:t>roll back</a:t>
            </a:r>
            <a:r>
              <a:rPr lang="ko-KR" altLang="en-US" sz="1400" b="0" i="0">
                <a:effectLst/>
                <a:latin typeface="Whitney"/>
              </a:rPr>
              <a:t>되지 않고 반영이 된다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DF4F1-BC1D-47A1-9A2A-D42A2BB22D78}"/>
              </a:ext>
            </a:extLst>
          </p:cNvPr>
          <p:cNvSpPr txBox="1"/>
          <p:nvPr/>
        </p:nvSpPr>
        <p:spPr>
          <a:xfrm>
            <a:off x="457199" y="4100413"/>
            <a:ext cx="81764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@Transactional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(propagation = Propagation.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</a:rPr>
              <a:t>REQUIRED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rollbackFor = Exception.</a:t>
            </a:r>
            <a:r>
              <a:rPr lang="en-US" altLang="ko-KR" sz="1400" b="1" i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transaction(Map&lt;String, Object&gt;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"JobsServiceImpl transaction"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.jobupdate();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.jobInsert(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&gt;1 ||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&gt; 0)?1:0;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9984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5" y="819150"/>
            <a:ext cx="108893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AOP </a:t>
            </a:r>
            <a:r>
              <a:rPr lang="ko-KR" altLang="en-US" smtClean="0"/>
              <a:t>설정</a:t>
            </a:r>
            <a:endParaRPr lang="en-US" altLang="ko-KR" smtClean="0"/>
          </a:p>
          <a:p>
            <a:r>
              <a:rPr lang="en-US" altLang="ko-KR" smtClean="0"/>
              <a:t>   - @</a:t>
            </a:r>
            <a:r>
              <a:rPr lang="en-US" altLang="ko-KR"/>
              <a:t>@Transactional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- @Aspect</a:t>
            </a:r>
          </a:p>
          <a:p>
            <a:endParaRPr lang="en-US" altLang="ko-KR"/>
          </a:p>
          <a:p>
            <a:r>
              <a:rPr lang="en-US" altLang="ko-KR" smtClean="0"/>
              <a:t>2. </a:t>
            </a:r>
            <a:r>
              <a:rPr lang="ko-KR" altLang="en-US" smtClean="0"/>
              <a:t>구조</a:t>
            </a:r>
            <a:r>
              <a:rPr lang="en-US" altLang="ko-KR" smtClean="0"/>
              <a:t>(package)</a:t>
            </a:r>
          </a:p>
          <a:p>
            <a:r>
              <a:rPr lang="en-US" altLang="ko-KR"/>
              <a:t> </a:t>
            </a:r>
            <a:r>
              <a:rPr lang="en-US" altLang="ko-KR" smtClean="0"/>
              <a:t> com.min.edu.model.service   :  service</a:t>
            </a:r>
            <a:r>
              <a:rPr lang="ko-KR" altLang="en-US" smtClean="0"/>
              <a:t>의 특정 메소드를 </a:t>
            </a:r>
            <a:r>
              <a:rPr lang="en-US" altLang="ko-KR" smtClean="0"/>
              <a:t>Transection </a:t>
            </a:r>
            <a:r>
              <a:rPr lang="ko-KR" altLang="en-US" smtClean="0"/>
              <a:t>처리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3. </a:t>
            </a:r>
            <a:r>
              <a:rPr lang="ko-KR" altLang="en-US" smtClean="0"/>
              <a:t>시나리오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1) JOBS table</a:t>
            </a:r>
            <a:r>
              <a:rPr lang="ko-KR" altLang="en-US" smtClean="0"/>
              <a:t>의 모든 </a:t>
            </a:r>
            <a:r>
              <a:rPr lang="en-US" altLang="ko-KR" smtClean="0"/>
              <a:t>ROW</a:t>
            </a:r>
            <a:r>
              <a:rPr lang="ko-KR" altLang="en-US" smtClean="0"/>
              <a:t>의 </a:t>
            </a:r>
            <a:r>
              <a:rPr lang="en-US" altLang="ko-KR" smtClean="0"/>
              <a:t>USEAGE</a:t>
            </a:r>
            <a:r>
              <a:rPr lang="ko-KR" altLang="en-US" smtClean="0"/>
              <a:t>의 값은 </a:t>
            </a:r>
            <a:r>
              <a:rPr lang="en-US" altLang="ko-KR" smtClean="0"/>
              <a:t>N</a:t>
            </a:r>
            <a:r>
              <a:rPr lang="ko-KR" altLang="en-US" smtClean="0"/>
              <a:t>으로 변경한다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2) JOBS table</a:t>
            </a:r>
            <a:r>
              <a:rPr lang="ko-KR" altLang="en-US" smtClean="0"/>
              <a:t>에 한개의 </a:t>
            </a:r>
            <a:r>
              <a:rPr lang="en-US" altLang="ko-KR" smtClean="0"/>
              <a:t>ROW</a:t>
            </a:r>
            <a:r>
              <a:rPr lang="ko-KR" altLang="en-US" smtClean="0"/>
              <a:t>를 입력한다</a:t>
            </a:r>
            <a:r>
              <a:rPr lang="en-US" altLang="ko-KR" smtClean="0"/>
              <a:t>(USEAGE</a:t>
            </a:r>
            <a:r>
              <a:rPr lang="ko-KR" altLang="en-US" smtClean="0"/>
              <a:t>는 </a:t>
            </a:r>
            <a:r>
              <a:rPr lang="en-US" altLang="ko-KR" smtClean="0"/>
              <a:t>Y)</a:t>
            </a:r>
          </a:p>
          <a:p>
            <a:r>
              <a:rPr lang="en-US" altLang="ko-KR"/>
              <a:t> </a:t>
            </a:r>
            <a:r>
              <a:rPr lang="en-US" altLang="ko-KR" smtClean="0"/>
              <a:t> 3) 1</a:t>
            </a:r>
            <a:r>
              <a:rPr lang="ko-KR" altLang="en-US" smtClean="0"/>
              <a:t>단계의 </a:t>
            </a:r>
            <a:r>
              <a:rPr lang="en-US" altLang="ko-KR" smtClean="0"/>
              <a:t>updat</a:t>
            </a:r>
            <a:r>
              <a:rPr lang="ko-KR" altLang="en-US" smtClean="0"/>
              <a:t>는 성공하고 </a:t>
            </a:r>
            <a:r>
              <a:rPr lang="en-US" altLang="ko-KR" smtClean="0"/>
              <a:t>2</a:t>
            </a:r>
            <a:r>
              <a:rPr lang="ko-KR" altLang="en-US" smtClean="0"/>
              <a:t>단계의 </a:t>
            </a:r>
            <a:r>
              <a:rPr lang="en-US" altLang="ko-KR" smtClean="0"/>
              <a:t>inser</a:t>
            </a:r>
            <a:r>
              <a:rPr lang="ko-KR" altLang="en-US" smtClean="0"/>
              <a:t>는 실패 했을 경우  </a:t>
            </a:r>
            <a:r>
              <a:rPr lang="en-US" altLang="ko-KR" smtClean="0"/>
              <a:t>1</a:t>
            </a:r>
            <a:r>
              <a:rPr lang="ko-KR" altLang="en-US" smtClean="0"/>
              <a:t>단계도 같이 </a:t>
            </a:r>
            <a:r>
              <a:rPr lang="en-US" altLang="ko-KR" smtClean="0"/>
              <a:t>Rollback</a:t>
            </a:r>
            <a:r>
              <a:rPr lang="ko-KR" altLang="en-US" smtClean="0"/>
              <a:t>된다</a:t>
            </a:r>
            <a:r>
              <a:rPr lang="en-US" altLang="ko-KR" smtClean="0"/>
              <a:t>(Transaction)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612184" y="4316275"/>
            <a:ext cx="8004873" cy="2094058"/>
            <a:chOff x="2905933" y="4037306"/>
            <a:chExt cx="8004873" cy="2094058"/>
          </a:xfrm>
        </p:grpSpPr>
        <p:sp>
          <p:nvSpPr>
            <p:cNvPr id="5" name="직사각형 4"/>
            <p:cNvSpPr/>
            <p:nvPr/>
          </p:nvSpPr>
          <p:spPr>
            <a:xfrm>
              <a:off x="2905933" y="4037306"/>
              <a:ext cx="2162013" cy="247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Update</a:t>
              </a:r>
              <a:endParaRPr lang="ko-KR" altLang="en-US" sz="11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27737" y="4037306"/>
              <a:ext cx="2162013" cy="247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Update</a:t>
              </a:r>
              <a:endParaRPr lang="ko-KR" altLang="en-US" sz="1100"/>
            </a:p>
          </p:txBody>
        </p:sp>
        <p:sp>
          <p:nvSpPr>
            <p:cNvPr id="7" name="다이아몬드 6"/>
            <p:cNvSpPr/>
            <p:nvPr/>
          </p:nvSpPr>
          <p:spPr>
            <a:xfrm>
              <a:off x="2905933" y="4533255"/>
              <a:ext cx="2162013" cy="836907"/>
            </a:xfrm>
            <a:prstGeom prst="diamond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/>
                <a:t>Exception</a:t>
              </a:r>
              <a:endParaRPr lang="ko-KR" altLang="en-US" sz="1200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6227737" y="4533254"/>
              <a:ext cx="2162013" cy="836907"/>
            </a:xfrm>
            <a:prstGeom prst="diamond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/>
                <a:t>Exception</a:t>
              </a:r>
              <a:endParaRPr lang="ko-KR" altLang="en-US" sz="1200"/>
            </a:p>
          </p:txBody>
        </p:sp>
        <p:cxnSp>
          <p:nvCxnSpPr>
            <p:cNvPr id="11" name="꺾인 연결선 10"/>
            <p:cNvCxnSpPr>
              <a:stCxn id="7" idx="3"/>
              <a:endCxn id="6" idx="1"/>
            </p:cNvCxnSpPr>
            <p:nvPr/>
          </p:nvCxnSpPr>
          <p:spPr>
            <a:xfrm flipV="1">
              <a:off x="5067946" y="4161292"/>
              <a:ext cx="1159791" cy="7904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  <a:endCxn id="7" idx="0"/>
            </p:cNvCxnSpPr>
            <p:nvPr/>
          </p:nvCxnSpPr>
          <p:spPr>
            <a:xfrm>
              <a:off x="3986940" y="4285277"/>
              <a:ext cx="0" cy="247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  <a:endCxn id="9" idx="0"/>
            </p:cNvCxnSpPr>
            <p:nvPr/>
          </p:nvCxnSpPr>
          <p:spPr>
            <a:xfrm>
              <a:off x="7308744" y="4285277"/>
              <a:ext cx="0" cy="24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문서 17"/>
            <p:cNvSpPr/>
            <p:nvPr/>
          </p:nvSpPr>
          <p:spPr>
            <a:xfrm>
              <a:off x="9236989" y="4630117"/>
              <a:ext cx="1673817" cy="643180"/>
            </a:xfrm>
            <a:prstGeom prst="flowChart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종료</a:t>
              </a:r>
              <a:endParaRPr lang="ko-KR" altLang="en-US"/>
            </a:p>
          </p:txBody>
        </p:sp>
        <p:cxnSp>
          <p:nvCxnSpPr>
            <p:cNvPr id="19" name="직선 화살표 연결선 18"/>
            <p:cNvCxnSpPr>
              <a:stCxn id="9" idx="3"/>
              <a:endCxn id="18" idx="1"/>
            </p:cNvCxnSpPr>
            <p:nvPr/>
          </p:nvCxnSpPr>
          <p:spPr>
            <a:xfrm flipV="1">
              <a:off x="8389750" y="4951707"/>
              <a:ext cx="8472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29333" y="469009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성공</a:t>
              </a:r>
              <a:endParaRPr lang="ko-KR" altLang="en-US" sz="11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73462" y="468909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성공</a:t>
              </a:r>
              <a:endParaRPr lang="ko-KR" altLang="en-US" sz="1100"/>
            </a:p>
          </p:txBody>
        </p:sp>
        <p:cxnSp>
          <p:nvCxnSpPr>
            <p:cNvPr id="25" name="직선 화살표 연결선 24"/>
            <p:cNvCxnSpPr>
              <a:stCxn id="7" idx="2"/>
              <a:endCxn id="26" idx="0"/>
            </p:cNvCxnSpPr>
            <p:nvPr/>
          </p:nvCxnSpPr>
          <p:spPr>
            <a:xfrm>
              <a:off x="3986940" y="5370162"/>
              <a:ext cx="0" cy="452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905933" y="5822713"/>
              <a:ext cx="2162013" cy="247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RollBack </a:t>
              </a:r>
              <a:r>
                <a:rPr lang="ko-KR" altLang="en-US" sz="1100" smtClean="0"/>
                <a:t>실행</a:t>
              </a:r>
              <a:endParaRPr lang="ko-KR" altLang="en-US" sz="11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86939" y="5465632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실패</a:t>
              </a:r>
              <a:endParaRPr lang="ko-KR" altLang="en-US" sz="1100"/>
            </a:p>
          </p:txBody>
        </p:sp>
        <p:cxnSp>
          <p:nvCxnSpPr>
            <p:cNvPr id="32" name="직선 화살표 연결선 31"/>
            <p:cNvCxnSpPr>
              <a:stCxn id="9" idx="2"/>
            </p:cNvCxnSpPr>
            <p:nvPr/>
          </p:nvCxnSpPr>
          <p:spPr>
            <a:xfrm flipH="1">
              <a:off x="7308743" y="5370161"/>
              <a:ext cx="1" cy="468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08742" y="547338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실패</a:t>
              </a:r>
              <a:endParaRPr lang="ko-KR" altLang="en-US" sz="11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227737" y="5838209"/>
              <a:ext cx="2162013" cy="247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RollBack </a:t>
              </a:r>
              <a:r>
                <a:rPr lang="ko-KR" altLang="en-US" sz="1100" smtClean="0"/>
                <a:t>실행</a:t>
              </a:r>
              <a:endParaRPr lang="ko-KR" altLang="en-US" sz="1100"/>
            </a:p>
          </p:txBody>
        </p:sp>
        <p:cxnSp>
          <p:nvCxnSpPr>
            <p:cNvPr id="38" name="직선 화살표 연결선 37"/>
            <p:cNvCxnSpPr>
              <a:stCxn id="37" idx="1"/>
              <a:endCxn id="26" idx="3"/>
            </p:cNvCxnSpPr>
            <p:nvPr/>
          </p:nvCxnSpPr>
          <p:spPr>
            <a:xfrm flipH="1" flipV="1">
              <a:off x="5067946" y="5946699"/>
              <a:ext cx="1159791" cy="1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26" idx="2"/>
              <a:endCxn id="18" idx="2"/>
            </p:cNvCxnSpPr>
            <p:nvPr/>
          </p:nvCxnSpPr>
          <p:spPr>
            <a:xfrm rot="5400000" flipH="1" flipV="1">
              <a:off x="6610465" y="2607251"/>
              <a:ext cx="839908" cy="6086958"/>
            </a:xfrm>
            <a:prstGeom prst="bentConnector3">
              <a:avLst>
                <a:gd name="adj1" fmla="val -272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666196" y="52426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7030A0"/>
                  </a:solidFill>
                </a:rPr>
                <a:t>④</a:t>
              </a:r>
              <a:endParaRPr lang="ko-KR" altLang="en-US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95478" y="5354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①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7194" y="57349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②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049862" y="52348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③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28948" y="53701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7030A0"/>
                  </a:solidFill>
                </a:rPr>
                <a:t>①</a:t>
              </a:r>
              <a:endParaRPr lang="ko-KR" altLang="en-US">
                <a:solidFill>
                  <a:srgbClr val="7030A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31200" y="57620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7030A0"/>
                  </a:solidFill>
                </a:rPr>
                <a:t>②</a:t>
              </a:r>
              <a:endParaRPr lang="ko-KR" altLang="en-US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41687" y="57490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7030A0"/>
                  </a:solidFill>
                </a:rPr>
                <a:t>③</a:t>
              </a:r>
              <a:endParaRPr lang="ko-KR" altLang="en-US">
                <a:solidFill>
                  <a:srgbClr val="7030A0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DA0D82F-BD99-4858-B883-F0C2DAD5D6BC}"/>
              </a:ext>
            </a:extLst>
          </p:cNvPr>
          <p:cNvSpPr txBox="1"/>
          <p:nvPr/>
        </p:nvSpPr>
        <p:spPr>
          <a:xfrm>
            <a:off x="637953" y="107375"/>
            <a:ext cx="5347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 Boot - </a:t>
            </a:r>
            <a:r>
              <a:rPr lang="en-US" altLang="ko-KR" sz="3200"/>
              <a:t>Transactional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79691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40763"/>
              </p:ext>
            </p:extLst>
          </p:nvPr>
        </p:nvGraphicFramePr>
        <p:xfrm>
          <a:off x="275580" y="692150"/>
          <a:ext cx="11483976" cy="524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627">
                  <a:extLst>
                    <a:ext uri="{9D8B030D-6E8A-4147-A177-3AD203B41FA5}">
                      <a16:colId xmlns:a16="http://schemas.microsoft.com/office/drawing/2014/main" val="701845338"/>
                    </a:ext>
                  </a:extLst>
                </a:gridCol>
                <a:gridCol w="8515349">
                  <a:extLst>
                    <a:ext uri="{9D8B030D-6E8A-4147-A177-3AD203B41FA5}">
                      <a16:colId xmlns:a16="http://schemas.microsoft.com/office/drawing/2014/main" val="285705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src/main/java/com/min/edu/model/service/IJobsService.java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altLang="ko-KR" sz="1000" u="sng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Trancation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transaction(Map&lt;String, Object&gt;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src/main/java/com/min/edu/model/service/JobsServiceImpl.java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☞ </a:t>
                      </a:r>
                      <a:r>
                        <a:rPr lang="en-US" altLang="ko-KR" sz="1000" smtClean="0"/>
                        <a:t>Service</a:t>
                      </a:r>
                      <a:r>
                        <a:rPr lang="ko-KR" altLang="en-US" sz="1000" smtClean="0"/>
                        <a:t>의 </a:t>
                      </a:r>
                      <a:r>
                        <a:rPr lang="en-US" altLang="ko-KR" sz="1000" smtClean="0"/>
                        <a:t>transaction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메소드에서 </a:t>
                      </a:r>
                      <a:r>
                        <a:rPr lang="en-US" altLang="ko-KR" sz="1000" baseline="0" smtClean="0"/>
                        <a:t>Dao</a:t>
                      </a:r>
                      <a:r>
                        <a:rPr lang="ko-KR" altLang="en-US" sz="1000" baseline="0" smtClean="0"/>
                        <a:t>의 두가지 기능을 조합하고 </a:t>
                      </a:r>
                      <a:r>
                        <a:rPr lang="en-US" altLang="ko-KR" sz="1000" baseline="0" smtClean="0"/>
                        <a:t>@Transaction </a:t>
                      </a:r>
                      <a:r>
                        <a:rPr lang="ko-KR" altLang="en-US" sz="1000" baseline="0" smtClean="0"/>
                        <a:t>처리 한다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...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@Override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@Transactional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(propagation = Propagation.</a:t>
                      </a:r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rollbackFor = Exception.</a:t>
                      </a:r>
                      <a:r>
                        <a:rPr lang="en-US" altLang="ko-KR" sz="1000" b="1" i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transaction(Map&lt;String, Object&gt;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"JobsServiceImpl : Transation update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실행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000" b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dao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.updateJob();  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"JobsServiceImpl : Trancation insert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실행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000" b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dao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.InsertJob(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&gt;0 ||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&gt;0)?1:0;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6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src/main/java/com/min/edu/ctrl/HomeController.java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@RequestMapping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(value = 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"/trancation.do"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method = RequestMethod.</a:t>
                      </a:r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String trancation(Model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model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"HomeController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수정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trancation"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000" b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service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.transaction(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HashMap&lt;String, Object&gt;());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model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.addAttribute(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"trancation"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"result"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00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src/main/resources/sqls/JobsStatement.xml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insert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id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"InsertJob"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parameterType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"java.util.Map"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INSERT INTO GD.JOBS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(JOB_ID, JOB_TITLE, MIN_SALARY, MAX_SALARY,USEAGE)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VALUES(#{id}, #{title}, #{minSal}, #{maxSal},'Y')</a:t>
                      </a:r>
                      <a:r>
                        <a:rPr lang="en-US" altLang="ko-KR" sz="1400" b="1" smtClean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 </a:t>
                      </a:r>
                      <a:endParaRPr lang="en-US" altLang="ko-KR" sz="1000" b="1" smtClean="0">
                        <a:solidFill>
                          <a:srgbClr val="FF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insert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&gt;</a:t>
                      </a:r>
                      <a:endParaRPr lang="ko-KR" altLang="en-US" sz="1000" smtClean="0"/>
                    </a:p>
                    <a:p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2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src/main/webapp/WEB-INF/views/intro.jsp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..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Transaction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처리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"./transaction.do"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Update</a:t>
                      </a:r>
                      <a:r>
                        <a:rPr lang="ko-KR" altLang="en-US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성공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&amp;amp;Insert</a:t>
                      </a:r>
                      <a:r>
                        <a:rPr lang="ko-KR" altLang="en-US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실패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sz="1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45163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7617094" y="3457575"/>
            <a:ext cx="1410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0043" y="327290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오류값 전달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0D82F-BD99-4858-B883-F0C2DAD5D6BC}"/>
              </a:ext>
            </a:extLst>
          </p:cNvPr>
          <p:cNvSpPr txBox="1"/>
          <p:nvPr/>
        </p:nvSpPr>
        <p:spPr>
          <a:xfrm>
            <a:off x="637953" y="107375"/>
            <a:ext cx="5347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 Boot - </a:t>
            </a:r>
            <a:r>
              <a:rPr lang="en-US" altLang="ko-KR" sz="3200"/>
              <a:t>Transactional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107307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5805" b="4074"/>
          <a:stretch/>
        </p:blipFill>
        <p:spPr>
          <a:xfrm>
            <a:off x="294630" y="2725578"/>
            <a:ext cx="6914795" cy="40070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62543" b="53128"/>
          <a:stretch/>
        </p:blipFill>
        <p:spPr>
          <a:xfrm>
            <a:off x="294630" y="969150"/>
            <a:ext cx="3134667" cy="1478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630" y="69215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정상실행 코드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403602" y="1421467"/>
            <a:ext cx="3025695" cy="10477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9897" y="1421467"/>
            <a:ext cx="509400" cy="1025923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44413" b="51412"/>
          <a:stretch/>
        </p:blipFill>
        <p:spPr>
          <a:xfrm>
            <a:off x="3859273" y="969149"/>
            <a:ext cx="3350152" cy="14794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52205" y="692150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Transaction </a:t>
            </a:r>
            <a:r>
              <a:rPr lang="ko-KR" altLang="en-US" sz="1200" smtClean="0"/>
              <a:t>실행 코드</a:t>
            </a:r>
            <a:endParaRPr lang="ko-KR" altLang="en-US" sz="1200"/>
          </a:p>
        </p:txBody>
      </p:sp>
      <p:sp>
        <p:nvSpPr>
          <p:cNvPr id="10" name="오른쪽 화살표 9"/>
          <p:cNvSpPr/>
          <p:nvPr/>
        </p:nvSpPr>
        <p:spPr>
          <a:xfrm>
            <a:off x="3552825" y="1566187"/>
            <a:ext cx="199380" cy="3905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4630" y="3395088"/>
            <a:ext cx="6914795" cy="1219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4629" y="3760500"/>
            <a:ext cx="6914795" cy="11128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4630" y="5040660"/>
            <a:ext cx="6914794" cy="125764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3190" y="2492465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Transaction </a:t>
            </a:r>
            <a:r>
              <a:rPr lang="ko-KR" altLang="en-US" sz="1200" smtClean="0"/>
              <a:t>오류 로그</a:t>
            </a:r>
            <a:endParaRPr lang="ko-KR" altLang="en-US" sz="1200"/>
          </a:p>
        </p:txBody>
      </p:sp>
      <p:cxnSp>
        <p:nvCxnSpPr>
          <p:cNvPr id="17" name="직선 화살표 연결선 16"/>
          <p:cNvCxnSpPr>
            <a:stCxn id="12" idx="3"/>
          </p:cNvCxnSpPr>
          <p:nvPr/>
        </p:nvCxnSpPr>
        <p:spPr>
          <a:xfrm>
            <a:off x="7209424" y="3456048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</p:cNvCxnSpPr>
          <p:nvPr/>
        </p:nvCxnSpPr>
        <p:spPr>
          <a:xfrm>
            <a:off x="7209424" y="5669484"/>
            <a:ext cx="720000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3"/>
          </p:cNvCxnSpPr>
          <p:nvPr/>
        </p:nvCxnSpPr>
        <p:spPr>
          <a:xfrm>
            <a:off x="7209424" y="4316934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929425" y="3395088"/>
            <a:ext cx="4005401" cy="12192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Transaction Controller </a:t>
            </a:r>
            <a:r>
              <a:rPr lang="ko-KR" altLang="en-US" sz="1000" smtClean="0">
                <a:solidFill>
                  <a:schemeClr val="tx1"/>
                </a:solidFill>
              </a:rPr>
              <a:t>실행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29424" y="3760500"/>
            <a:ext cx="4005401" cy="111286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r>
              <a:rPr lang="ko-KR" altLang="en-US" sz="1000" smtClean="0">
                <a:solidFill>
                  <a:schemeClr val="tx1"/>
                </a:solidFill>
              </a:rPr>
              <a:t>번 작업인 </a:t>
            </a:r>
            <a:r>
              <a:rPr lang="en-US" altLang="ko-KR" sz="1000" smtClean="0">
                <a:solidFill>
                  <a:schemeClr val="tx1"/>
                </a:solidFill>
              </a:rPr>
              <a:t>updat</a:t>
            </a:r>
            <a:r>
              <a:rPr lang="ko-KR" altLang="en-US" sz="1000" smtClean="0">
                <a:solidFill>
                  <a:schemeClr val="tx1"/>
                </a:solidFill>
              </a:rPr>
              <a:t>이가 동작되어 </a:t>
            </a:r>
            <a:r>
              <a:rPr lang="en-US" altLang="ko-KR" sz="1000" smtClean="0">
                <a:solidFill>
                  <a:schemeClr val="tx1"/>
                </a:solidFill>
              </a:rPr>
              <a:t>JOBS </a:t>
            </a:r>
            <a:r>
              <a:rPr lang="ko-KR" altLang="en-US" sz="1000" smtClean="0">
                <a:solidFill>
                  <a:schemeClr val="tx1"/>
                </a:solidFill>
              </a:rPr>
              <a:t>테이블에있는 </a:t>
            </a:r>
            <a:r>
              <a:rPr lang="en-US" altLang="ko-KR" sz="1000" smtClean="0">
                <a:solidFill>
                  <a:schemeClr val="tx1"/>
                </a:solidFill>
              </a:rPr>
              <a:t>25</a:t>
            </a:r>
            <a:r>
              <a:rPr lang="ko-KR" altLang="en-US" sz="1000" smtClean="0">
                <a:solidFill>
                  <a:schemeClr val="tx1"/>
                </a:solidFill>
              </a:rPr>
              <a:t>개의 모든 </a:t>
            </a:r>
            <a:r>
              <a:rPr lang="en-US" altLang="ko-KR" sz="1000" smtClean="0">
                <a:solidFill>
                  <a:schemeClr val="tx1"/>
                </a:solidFill>
              </a:rPr>
              <a:t>ROW</a:t>
            </a:r>
            <a:r>
              <a:rPr lang="ko-KR" altLang="en-US" sz="1000" smtClean="0">
                <a:solidFill>
                  <a:schemeClr val="tx1"/>
                </a:solidFill>
              </a:rPr>
              <a:t>가 성공적으로 </a:t>
            </a:r>
            <a:r>
              <a:rPr lang="en-US" altLang="ko-KR" sz="1000" smtClean="0">
                <a:solidFill>
                  <a:schemeClr val="tx1"/>
                </a:solidFill>
              </a:rPr>
              <a:t>update</a:t>
            </a:r>
            <a:r>
              <a:rPr lang="ko-KR" altLang="en-US" sz="1000" smtClean="0">
                <a:solidFill>
                  <a:schemeClr val="tx1"/>
                </a:solidFill>
              </a:rPr>
              <a:t>가 완료됨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29425" y="5040660"/>
            <a:ext cx="4005400" cy="12576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번 작업인 </a:t>
            </a:r>
            <a:r>
              <a:rPr lang="en-US" altLang="ko-KR" sz="1000" smtClean="0">
                <a:solidFill>
                  <a:schemeClr val="tx1"/>
                </a:solidFill>
              </a:rPr>
              <a:t>Insert</a:t>
            </a:r>
            <a:r>
              <a:rPr lang="ko-KR" altLang="en-US" sz="1000" smtClean="0">
                <a:solidFill>
                  <a:schemeClr val="tx1"/>
                </a:solidFill>
              </a:rPr>
              <a:t>가 동작이 되었으나 오류로 인해 </a:t>
            </a:r>
            <a:r>
              <a:rPr lang="en-US" altLang="ko-KR" sz="1000" smtClean="0">
                <a:solidFill>
                  <a:schemeClr val="tx1"/>
                </a:solidFill>
              </a:rPr>
              <a:t>Exception</a:t>
            </a:r>
            <a:r>
              <a:rPr lang="ko-KR" altLang="en-US" sz="1000" smtClean="0">
                <a:solidFill>
                  <a:schemeClr val="tx1"/>
                </a:solidFill>
              </a:rPr>
              <a:t>이 발생함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번 </a:t>
            </a:r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r>
              <a:rPr lang="ko-KR" altLang="en-US" sz="1000" smtClean="0">
                <a:solidFill>
                  <a:schemeClr val="tx1"/>
                </a:solidFill>
              </a:rPr>
              <a:t>번 모든 작업이 </a:t>
            </a:r>
            <a:r>
              <a:rPr lang="en-US" altLang="ko-KR" sz="1000" smtClean="0">
                <a:solidFill>
                  <a:schemeClr val="tx1"/>
                </a:solidFill>
              </a:rPr>
              <a:t>Rollback </a:t>
            </a:r>
            <a:r>
              <a:rPr lang="ko-KR" altLang="en-US" sz="1000" smtClean="0">
                <a:solidFill>
                  <a:schemeClr val="tx1"/>
                </a:solidFill>
              </a:rPr>
              <a:t>처리 됨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6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821FC-507D-4DA2-B0AD-BC8D2085170E}"/>
              </a:ext>
            </a:extLst>
          </p:cNvPr>
          <p:cNvSpPr txBox="1"/>
          <p:nvPr/>
        </p:nvSpPr>
        <p:spPr>
          <a:xfrm>
            <a:off x="119063" y="1414131"/>
            <a:ext cx="1032205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Spring Boot </a:t>
            </a:r>
            <a:r>
              <a:rPr lang="ko-KR" altLang="en-US" sz="1400"/>
              <a:t>에서 </a:t>
            </a:r>
            <a:r>
              <a:rPr lang="en-US" altLang="ko-KR" sz="1400"/>
              <a:t>Filter</a:t>
            </a:r>
            <a:r>
              <a:rPr lang="ko-KR" altLang="en-US" sz="1400"/>
              <a:t>를 거는 방법은 총 </a:t>
            </a:r>
            <a:r>
              <a:rPr lang="en-US" altLang="ko-KR" sz="1400"/>
              <a:t>3</a:t>
            </a:r>
            <a:r>
              <a:rPr lang="ko-KR" altLang="en-US" sz="1400"/>
              <a:t>가지 있습니다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저희 그 중에서 </a:t>
            </a:r>
            <a:r>
              <a:rPr lang="en-US" altLang="ko-KR" sz="1400"/>
              <a:t>2</a:t>
            </a:r>
            <a:r>
              <a:rPr lang="ko-KR" altLang="en-US" sz="1400"/>
              <a:t>가지 방법만 설명할건데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1. @Component </a:t>
            </a:r>
            <a:r>
              <a:rPr lang="ko-KR" altLang="en-US" sz="1400"/>
              <a:t>를 사용해 </a:t>
            </a:r>
            <a:r>
              <a:rPr lang="en-US" altLang="ko-KR" sz="1400"/>
              <a:t>Bean</a:t>
            </a:r>
            <a:r>
              <a:rPr lang="ko-KR" altLang="en-US" sz="1400"/>
              <a:t>으로 등록시켜 </a:t>
            </a:r>
            <a:r>
              <a:rPr lang="en-US" altLang="ko-KR" sz="1400"/>
              <a:t>@ComponentScan </a:t>
            </a:r>
            <a:r>
              <a:rPr lang="ko-KR" altLang="en-US" sz="1400"/>
              <a:t>을 통해 읽어와 동작 시키는 방법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2. @WebFilter</a:t>
            </a:r>
            <a:r>
              <a:rPr lang="ko-KR" altLang="en-US" sz="1400"/>
              <a:t>를 통해 </a:t>
            </a:r>
            <a:r>
              <a:rPr lang="en-US" altLang="ko-KR" sz="1400">
                <a:latin typeface="Consolas" panose="020B0609020204030204" pitchFamily="49" charset="0"/>
              </a:rPr>
              <a:t>@ServletComponentScan</a:t>
            </a:r>
            <a:r>
              <a:rPr lang="ko-KR" altLang="en-US" sz="1400">
                <a:latin typeface="Consolas" panose="020B0609020204030204" pitchFamily="49" charset="0"/>
              </a:rPr>
              <a:t>을 </a:t>
            </a:r>
            <a:r>
              <a:rPr lang="en-US" altLang="ko-KR" sz="1400">
                <a:latin typeface="Consolas" panose="020B0609020204030204" pitchFamily="49" charset="0"/>
              </a:rPr>
              <a:t>Base Package</a:t>
            </a:r>
            <a:r>
              <a:rPr lang="ko-KR" altLang="en-US" sz="1400">
                <a:latin typeface="Consolas" panose="020B0609020204030204" pitchFamily="49" charset="0"/>
              </a:rPr>
              <a:t>에 추가시켜 읽어오는 방법</a:t>
            </a:r>
            <a:r>
              <a:rPr lang="en-US" altLang="ko-KR" sz="1400">
                <a:latin typeface="Consolas" panose="020B0609020204030204" pitchFamily="49" charset="0"/>
              </a:rPr>
              <a:t>.</a:t>
            </a:r>
          </a:p>
          <a:p>
            <a:endParaRPr lang="en-US" altLang="ko-KR" sz="1400">
              <a:latin typeface="Consolas" panose="020B0609020204030204" pitchFamily="49" charset="0"/>
            </a:endParaRPr>
          </a:p>
          <a:p>
            <a:r>
              <a:rPr lang="ko-KR" altLang="en-US" sz="1400">
                <a:latin typeface="Consolas" panose="020B0609020204030204" pitchFamily="49" charset="0"/>
              </a:rPr>
              <a:t>이 두가지 방식에는 각각의 장단점이 있습니다</a:t>
            </a:r>
            <a:r>
              <a:rPr lang="en-US" altLang="ko-KR" sz="1400">
                <a:latin typeface="Consolas" panose="020B0609020204030204" pitchFamily="49" charset="0"/>
              </a:rPr>
              <a:t>.</a:t>
            </a:r>
          </a:p>
          <a:p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@Component </a:t>
            </a:r>
            <a:r>
              <a:rPr lang="ko-KR" altLang="en-US" sz="1400">
                <a:latin typeface="Consolas" panose="020B0609020204030204" pitchFamily="49" charset="0"/>
              </a:rPr>
              <a:t>방식은 </a:t>
            </a:r>
            <a:r>
              <a:rPr lang="en-US" altLang="ko-KR" sz="1400">
                <a:latin typeface="Consolas" panose="020B0609020204030204" pitchFamily="49" charset="0"/>
              </a:rPr>
              <a:t>@Order</a:t>
            </a:r>
            <a:r>
              <a:rPr lang="ko-KR" altLang="en-US" sz="1400">
                <a:latin typeface="Consolas" panose="020B0609020204030204" pitchFamily="49" charset="0"/>
              </a:rPr>
              <a:t>로 순서는 지정할 수 있으나 </a:t>
            </a:r>
            <a:r>
              <a:rPr lang="en-US" altLang="ko-KR" sz="1400">
                <a:latin typeface="Consolas" panose="020B0609020204030204" pitchFamily="49" charset="0"/>
              </a:rPr>
              <a:t>Spring </a:t>
            </a:r>
            <a:r>
              <a:rPr lang="ko-KR" altLang="en-US" sz="1400">
                <a:latin typeface="Consolas" panose="020B0609020204030204" pitchFamily="49" charset="0"/>
              </a:rPr>
              <a:t>에서와 같이 </a:t>
            </a:r>
            <a:r>
              <a:rPr lang="en-US" altLang="ko-KR" sz="1400">
                <a:latin typeface="Consolas" panose="020B0609020204030204" pitchFamily="49" charset="0"/>
              </a:rPr>
              <a:t>urlPattern</a:t>
            </a:r>
            <a:r>
              <a:rPr lang="ko-KR" altLang="en-US" sz="1400">
                <a:latin typeface="Consolas" panose="020B0609020204030204" pitchFamily="49" charset="0"/>
              </a:rPr>
              <a:t>을 지정하는게 불가능 합니다</a:t>
            </a:r>
            <a:r>
              <a:rPr lang="en-US" altLang="ko-KR" sz="140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400">
                <a:latin typeface="Consolas" panose="020B0609020204030204" pitchFamily="49" charset="0"/>
              </a:rPr>
              <a:t>대신 등록이 편합니다</a:t>
            </a:r>
            <a:r>
              <a:rPr lang="en-US" altLang="ko-KR" sz="1400">
                <a:latin typeface="Consolas" panose="020B0609020204030204" pitchFamily="49" charset="0"/>
              </a:rPr>
              <a:t>.</a:t>
            </a:r>
          </a:p>
          <a:p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@ServletComponentScan + @WebFilter </a:t>
            </a:r>
            <a:r>
              <a:rPr lang="ko-KR" altLang="en-US" sz="1400">
                <a:latin typeface="Consolas" panose="020B0609020204030204" pitchFamily="49" charset="0"/>
              </a:rPr>
              <a:t>방식은 반대로 </a:t>
            </a:r>
            <a:r>
              <a:rPr lang="en-US" altLang="ko-KR" sz="1400">
                <a:latin typeface="Consolas" panose="020B0609020204030204" pitchFamily="49" charset="0"/>
              </a:rPr>
              <a:t>urlPattern </a:t>
            </a:r>
            <a:r>
              <a:rPr lang="ko-KR" altLang="en-US" sz="1400">
                <a:latin typeface="Consolas" panose="020B0609020204030204" pitchFamily="49" charset="0"/>
              </a:rPr>
              <a:t>매핑이 가능하나 순서 지정이 불가능 합니다</a:t>
            </a:r>
            <a:r>
              <a:rPr lang="en-US" altLang="ko-KR" sz="1400">
                <a:latin typeface="Consolas" panose="020B0609020204030204" pitchFamily="49" charset="0"/>
              </a:rPr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0450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9071"/>
          <a:stretch/>
        </p:blipFill>
        <p:spPr>
          <a:xfrm>
            <a:off x="264875" y="767166"/>
            <a:ext cx="2294175" cy="6046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204000" y="107375"/>
            <a:ext cx="6926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 aop, filter, transaction </a:t>
            </a:r>
            <a:r>
              <a:rPr lang="ko-KR" altLang="en-US" sz="3200" smtClean="0"/>
              <a:t>구조도</a:t>
            </a:r>
            <a:endParaRPr lang="ko-KR" altLang="en-US" sz="3200"/>
          </a:p>
        </p:txBody>
      </p:sp>
      <p:sp>
        <p:nvSpPr>
          <p:cNvPr id="12" name="직사각형 11"/>
          <p:cNvSpPr/>
          <p:nvPr/>
        </p:nvSpPr>
        <p:spPr>
          <a:xfrm>
            <a:off x="774298" y="1871663"/>
            <a:ext cx="1766806" cy="1547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4298" y="3615225"/>
            <a:ext cx="1766806" cy="1547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4298" y="2824274"/>
            <a:ext cx="1766806" cy="1547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4298" y="4398852"/>
            <a:ext cx="1766806" cy="1547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4298" y="5351463"/>
            <a:ext cx="1766806" cy="1547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4298" y="2515450"/>
            <a:ext cx="1766806" cy="1547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541104" y="1949053"/>
            <a:ext cx="1446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541104" y="2592002"/>
            <a:ext cx="1446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541104" y="2901663"/>
            <a:ext cx="1446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541104" y="3692615"/>
            <a:ext cx="1446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541104" y="4476242"/>
            <a:ext cx="1446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541104" y="5409406"/>
            <a:ext cx="1446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44950" y="1822450"/>
            <a:ext cx="18774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요청 처리를 위한 </a:t>
            </a:r>
            <a:r>
              <a:rPr lang="en-US" altLang="ko-KR" sz="1050" smtClean="0"/>
              <a:t>Controller</a:t>
            </a:r>
            <a:endParaRPr lang="ko-KR" altLang="en-US" sz="1050"/>
          </a:p>
        </p:txBody>
      </p:sp>
      <p:sp>
        <p:nvSpPr>
          <p:cNvPr id="27" name="TextBox 26"/>
          <p:cNvSpPr txBox="1"/>
          <p:nvPr/>
        </p:nvSpPr>
        <p:spPr>
          <a:xfrm>
            <a:off x="3987800" y="2465044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AOP</a:t>
            </a:r>
            <a:r>
              <a:rPr lang="ko-KR" altLang="en-US" sz="1050" smtClean="0"/>
              <a:t>를 통해 기능의 로그 처리</a:t>
            </a:r>
            <a:endParaRPr lang="ko-KR" altLang="en-US" sz="1050"/>
          </a:p>
        </p:txBody>
      </p:sp>
      <p:sp>
        <p:nvSpPr>
          <p:cNvPr id="28" name="TextBox 27"/>
          <p:cNvSpPr txBox="1"/>
          <p:nvPr/>
        </p:nvSpPr>
        <p:spPr>
          <a:xfrm>
            <a:off x="3963196" y="2782031"/>
            <a:ext cx="3065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view</a:t>
            </a:r>
            <a:r>
              <a:rPr lang="ko-KR" altLang="en-US" sz="1050" smtClean="0"/>
              <a:t>의 요청의 정보를 </a:t>
            </a:r>
            <a:r>
              <a:rPr lang="en-US" altLang="ko-KR" sz="1050" smtClean="0"/>
              <a:t>Filter</a:t>
            </a:r>
            <a:r>
              <a:rPr lang="ko-KR" altLang="en-US" sz="1050" smtClean="0"/>
              <a:t>를 통해서 로그 생성</a:t>
            </a:r>
            <a:endParaRPr lang="ko-KR" altLang="en-US" sz="1050"/>
          </a:p>
        </p:txBody>
      </p:sp>
      <p:sp>
        <p:nvSpPr>
          <p:cNvPr id="29" name="TextBox 28"/>
          <p:cNvSpPr txBox="1"/>
          <p:nvPr/>
        </p:nvSpPr>
        <p:spPr>
          <a:xfrm>
            <a:off x="3963195" y="3574733"/>
            <a:ext cx="22188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Dao</a:t>
            </a:r>
            <a:r>
              <a:rPr lang="ko-KR" altLang="en-US" sz="1050" smtClean="0"/>
              <a:t>를 조합하여 </a:t>
            </a:r>
            <a:r>
              <a:rPr lang="en-US" altLang="ko-KR" sz="1050" smtClean="0"/>
              <a:t>Transaction </a:t>
            </a:r>
            <a:r>
              <a:rPr lang="ko-KR" altLang="en-US" sz="1050" smtClean="0"/>
              <a:t>처리</a:t>
            </a:r>
            <a:endParaRPr lang="ko-KR" altLang="en-US" sz="1050"/>
          </a:p>
        </p:txBody>
      </p:sp>
      <p:sp>
        <p:nvSpPr>
          <p:cNvPr id="30" name="TextBox 29"/>
          <p:cNvSpPr txBox="1"/>
          <p:nvPr/>
        </p:nvSpPr>
        <p:spPr>
          <a:xfrm>
            <a:off x="3963194" y="4349284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Mybatis </a:t>
            </a:r>
            <a:r>
              <a:rPr lang="ko-KR" altLang="en-US" sz="1050" smtClean="0"/>
              <a:t>쿼리 </a:t>
            </a:r>
            <a:r>
              <a:rPr lang="en-US" altLang="ko-KR" sz="1050" smtClean="0"/>
              <a:t>xm</a:t>
            </a:r>
            <a:endParaRPr lang="ko-KR" altLang="en-US" sz="1050"/>
          </a:p>
        </p:txBody>
      </p:sp>
      <p:sp>
        <p:nvSpPr>
          <p:cNvPr id="31" name="TextBox 30"/>
          <p:cNvSpPr txBox="1"/>
          <p:nvPr/>
        </p:nvSpPr>
        <p:spPr>
          <a:xfrm>
            <a:off x="3987800" y="5282448"/>
            <a:ext cx="7825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JUnit Test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42922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204000" y="107375"/>
            <a:ext cx="4139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 Boot MyBatis</a:t>
            </a:r>
            <a:endParaRPr lang="ko-KR" alt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314325" y="819150"/>
            <a:ext cx="637777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mybatis </a:t>
            </a:r>
            <a:r>
              <a:rPr lang="ko-KR" altLang="en-US" smtClean="0"/>
              <a:t>설정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1) </a:t>
            </a:r>
            <a:r>
              <a:rPr lang="ko-KR" altLang="en-US" smtClean="0"/>
              <a:t>모두 조회</a:t>
            </a:r>
            <a:r>
              <a:rPr lang="en-US" altLang="ko-KR" smtClean="0"/>
              <a:t>(allSelectJob</a:t>
            </a:r>
            <a:r>
              <a:rPr lang="ko-KR" altLang="en-US" smtClean="0"/>
              <a:t> </a:t>
            </a:r>
            <a:r>
              <a:rPr lang="en-US" altLang="ko-KR" smtClean="0"/>
              <a:t>)</a:t>
            </a:r>
          </a:p>
          <a:p>
            <a:r>
              <a:rPr lang="en-US" altLang="ko-KR"/>
              <a:t> </a:t>
            </a:r>
            <a:r>
              <a:rPr lang="en-US" altLang="ko-KR" smtClean="0"/>
              <a:t> 2) </a:t>
            </a:r>
            <a:r>
              <a:rPr lang="ko-KR" altLang="en-US" smtClean="0"/>
              <a:t>입력</a:t>
            </a:r>
            <a:r>
              <a:rPr lang="en-US" altLang="ko-KR" smtClean="0"/>
              <a:t>(insertJob)</a:t>
            </a:r>
          </a:p>
          <a:p>
            <a:r>
              <a:rPr lang="en-US" altLang="ko-KR"/>
              <a:t> </a:t>
            </a:r>
            <a:r>
              <a:rPr lang="en-US" altLang="ko-KR" smtClean="0"/>
              <a:t> 3) </a:t>
            </a:r>
            <a:r>
              <a:rPr lang="ko-KR" altLang="en-US" smtClean="0"/>
              <a:t>수정</a:t>
            </a:r>
            <a:r>
              <a:rPr lang="en-US" altLang="ko-KR" smtClean="0"/>
              <a:t>(updateJob)</a:t>
            </a:r>
          </a:p>
          <a:p>
            <a:endParaRPr lang="en-US" altLang="ko-KR"/>
          </a:p>
          <a:p>
            <a:r>
              <a:rPr lang="en-US" altLang="ko-KR" smtClean="0"/>
              <a:t>2. </a:t>
            </a:r>
            <a:r>
              <a:rPr lang="ko-KR" altLang="en-US" smtClean="0"/>
              <a:t>구조</a:t>
            </a:r>
            <a:r>
              <a:rPr lang="en-US" altLang="ko-KR" smtClean="0"/>
              <a:t>(package)</a:t>
            </a:r>
          </a:p>
          <a:p>
            <a:r>
              <a:rPr lang="en-US" altLang="ko-KR"/>
              <a:t> </a:t>
            </a:r>
            <a:r>
              <a:rPr lang="en-US" altLang="ko-KR" smtClean="0"/>
              <a:t> com.min.edu.ctrl   :  </a:t>
            </a:r>
            <a:r>
              <a:rPr lang="ko-KR" altLang="en-US" smtClean="0"/>
              <a:t>컨트롤러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com.min.edu.vo    : </a:t>
            </a:r>
            <a:r>
              <a:rPr lang="ko-KR" altLang="en-US"/>
              <a:t> </a:t>
            </a:r>
            <a:r>
              <a:rPr lang="en-US" altLang="ko-KR" smtClean="0"/>
              <a:t>VO/DTO</a:t>
            </a:r>
          </a:p>
          <a:p>
            <a:r>
              <a:rPr lang="en-US" altLang="ko-KR"/>
              <a:t> </a:t>
            </a:r>
            <a:r>
              <a:rPr lang="en-US" altLang="ko-KR" smtClean="0"/>
              <a:t> com.min.edu.model.mapper   :  Repository(interface Dao)</a:t>
            </a:r>
          </a:p>
          <a:p>
            <a:r>
              <a:rPr lang="en-US" altLang="ko-KR"/>
              <a:t> </a:t>
            </a:r>
            <a:r>
              <a:rPr lang="en-US" altLang="ko-KR" smtClean="0"/>
              <a:t> com.min.edu.model.service    :  Service(Transaction)</a:t>
            </a:r>
          </a:p>
          <a:p>
            <a:r>
              <a:rPr lang="en-US" altLang="ko-KR"/>
              <a:t> </a:t>
            </a:r>
            <a:r>
              <a:rPr lang="en-US" altLang="ko-KR" smtClean="0"/>
              <a:t> sqls    :   mybatis SQL mapper(XML)</a:t>
            </a:r>
          </a:p>
          <a:p>
            <a:endParaRPr lang="en-US" altLang="ko-KR"/>
          </a:p>
          <a:p>
            <a:r>
              <a:rPr lang="en-US" altLang="ko-KR" smtClean="0"/>
              <a:t>3.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HomeController</a:t>
            </a:r>
          </a:p>
          <a:p>
            <a:r>
              <a:rPr lang="en-US" altLang="ko-KR"/>
              <a:t> </a:t>
            </a:r>
            <a:r>
              <a:rPr lang="en-US" altLang="ko-KR" smtClean="0"/>
              <a:t> IJobsMapper</a:t>
            </a:r>
          </a:p>
          <a:p>
            <a:r>
              <a:rPr lang="en-US" altLang="ko-KR"/>
              <a:t> </a:t>
            </a:r>
            <a:r>
              <a:rPr lang="en-US" altLang="ko-KR" smtClean="0"/>
              <a:t> IJobsService</a:t>
            </a:r>
          </a:p>
          <a:p>
            <a:r>
              <a:rPr lang="en-US" altLang="ko-KR"/>
              <a:t> </a:t>
            </a:r>
            <a:r>
              <a:rPr lang="en-US" altLang="ko-KR" smtClean="0"/>
              <a:t> JobsServiceImpl</a:t>
            </a:r>
          </a:p>
          <a:p>
            <a:r>
              <a:rPr lang="en-US" altLang="ko-KR"/>
              <a:t> </a:t>
            </a:r>
            <a:r>
              <a:rPr lang="en-US" altLang="ko-KR" smtClean="0"/>
              <a:t> JobsVo</a:t>
            </a:r>
          </a:p>
          <a:p>
            <a:endParaRPr lang="en-US" altLang="ko-KR"/>
          </a:p>
          <a:p>
            <a:r>
              <a:rPr lang="en-US" altLang="ko-KR" smtClean="0"/>
              <a:t>4. SQL</a:t>
            </a:r>
          </a:p>
          <a:p>
            <a:r>
              <a:rPr lang="en-US" altLang="ko-KR"/>
              <a:t> </a:t>
            </a:r>
            <a:r>
              <a:rPr lang="en-US" altLang="ko-KR" smtClean="0"/>
              <a:t> JobsSatement.xml</a:t>
            </a:r>
          </a:p>
        </p:txBody>
      </p:sp>
    </p:spTree>
    <p:extLst>
      <p:ext uri="{BB962C8B-B14F-4D97-AF65-F5344CB8AC3E}">
        <p14:creationId xmlns:p14="http://schemas.microsoft.com/office/powerpoint/2010/main" val="318450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204000" y="107375"/>
            <a:ext cx="827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 Boot MyBatis - select insert update </a:t>
            </a:r>
            <a:endParaRPr lang="ko-KR" altLang="en-US" sz="32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66438"/>
              </p:ext>
            </p:extLst>
          </p:nvPr>
        </p:nvGraphicFramePr>
        <p:xfrm>
          <a:off x="307973" y="900641"/>
          <a:ext cx="11483976" cy="283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627">
                  <a:extLst>
                    <a:ext uri="{9D8B030D-6E8A-4147-A177-3AD203B41FA5}">
                      <a16:colId xmlns:a16="http://schemas.microsoft.com/office/drawing/2014/main" val="701845338"/>
                    </a:ext>
                  </a:extLst>
                </a:gridCol>
                <a:gridCol w="8515349">
                  <a:extLst>
                    <a:ext uri="{9D8B030D-6E8A-4147-A177-3AD203B41FA5}">
                      <a16:colId xmlns:a16="http://schemas.microsoft.com/office/drawing/2014/main" val="285705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src/main/resources/sqls/JobsSatement.xml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&lt;!-- Jobs 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테이블 전체 조회 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--&gt;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select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"allSelectJob"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resultType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"JobsVo"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SELECT JOB_ID, JOB_TITLE ||'-' ||USEAGE as JOB_TITLE , MIN_SALARY,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MAX_SALARY FROM JOBS j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 BY JOB_ID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&lt;!-- Jobs 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테이블 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row 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입력 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--&gt;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insert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"InsertJob"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parameterType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"java.util.Map"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INSERT INTO GD.JOBS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(JOB_ID, JOB_TITLE, MIN_SALARY, MAX_SALARY,USEAGE)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VALUES(#{id}, #{title}, #{minSal}, #{maxSal},'Y')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&lt;!-- Jobs 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테이블의 모든 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row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의 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USEAGE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를 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으로 수정 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</a:rPr>
                        <a:t>--&gt;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update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"updateJob"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UPDATE JOBS SET USEAGE = 'N'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update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sz="1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6094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3072" r="41457" b="35960"/>
          <a:stretch/>
        </p:blipFill>
        <p:spPr>
          <a:xfrm>
            <a:off x="7640194" y="1662641"/>
            <a:ext cx="3987990" cy="188065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75140"/>
              </p:ext>
            </p:extLst>
          </p:nvPr>
        </p:nvGraphicFramePr>
        <p:xfrm>
          <a:off x="307973" y="3943772"/>
          <a:ext cx="11483976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627">
                  <a:extLst>
                    <a:ext uri="{9D8B030D-6E8A-4147-A177-3AD203B41FA5}">
                      <a16:colId xmlns:a16="http://schemas.microsoft.com/office/drawing/2014/main" val="701845338"/>
                    </a:ext>
                  </a:extLst>
                </a:gridCol>
                <a:gridCol w="8515349">
                  <a:extLst>
                    <a:ext uri="{9D8B030D-6E8A-4147-A177-3AD203B41FA5}">
                      <a16:colId xmlns:a16="http://schemas.microsoft.com/office/drawing/2014/main" val="285705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src/main/java/com/min/edu/model/mapper/IJobsMapper.java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@Mapper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interface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IJobsMapper {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   //</a:t>
                      </a:r>
                      <a:r>
                        <a:rPr lang="ko-KR" altLang="en-US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전체 조회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List&lt;JobsVo&gt; allSelectJob();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   //</a:t>
                      </a:r>
                      <a:r>
                        <a:rPr lang="ko-KR" altLang="en-US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입력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InsertJob(Map&lt;String, Object&gt;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   //</a:t>
                      </a:r>
                      <a:r>
                        <a:rPr lang="ko-KR" altLang="en-US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수정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updateJob();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6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50399"/>
              </p:ext>
            </p:extLst>
          </p:nvPr>
        </p:nvGraphicFramePr>
        <p:xfrm>
          <a:off x="307973" y="900641"/>
          <a:ext cx="11483976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627">
                  <a:extLst>
                    <a:ext uri="{9D8B030D-6E8A-4147-A177-3AD203B41FA5}">
                      <a16:colId xmlns:a16="http://schemas.microsoft.com/office/drawing/2014/main" val="701845338"/>
                    </a:ext>
                  </a:extLst>
                </a:gridCol>
                <a:gridCol w="8515349">
                  <a:extLst>
                    <a:ext uri="{9D8B030D-6E8A-4147-A177-3AD203B41FA5}">
                      <a16:colId xmlns:a16="http://schemas.microsoft.com/office/drawing/2014/main" val="285705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src/main/java/com/min/edu/model/service/IJobsService.java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interface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IJobsService {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   //</a:t>
                      </a:r>
                      <a:r>
                        <a:rPr lang="ko-KR" altLang="en-US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전체 조회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List&lt;JobsVo&gt; allSelectJob();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   //</a:t>
                      </a:r>
                      <a:r>
                        <a:rPr lang="ko-KR" altLang="en-US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입력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InsertJob(Map&lt;String, Object&gt;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   //</a:t>
                      </a:r>
                      <a:r>
                        <a:rPr lang="ko-KR" altLang="en-US" sz="100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수정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updateJob();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6094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483"/>
              </p:ext>
            </p:extLst>
          </p:nvPr>
        </p:nvGraphicFramePr>
        <p:xfrm>
          <a:off x="307973" y="2734607"/>
          <a:ext cx="11483976" cy="405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627">
                  <a:extLst>
                    <a:ext uri="{9D8B030D-6E8A-4147-A177-3AD203B41FA5}">
                      <a16:colId xmlns:a16="http://schemas.microsoft.com/office/drawing/2014/main" val="701845338"/>
                    </a:ext>
                  </a:extLst>
                </a:gridCol>
                <a:gridCol w="8515349">
                  <a:extLst>
                    <a:ext uri="{9D8B030D-6E8A-4147-A177-3AD203B41FA5}">
                      <a16:colId xmlns:a16="http://schemas.microsoft.com/office/drawing/2014/main" val="285705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src/main/java/com/min/edu/model/service/JobsServiceImpl.java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@Service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JobsServiceImpl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IJobsService{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private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Logger </a:t>
                      </a:r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LoggerFactory.getLogger(JobsServiceImpl.</a:t>
                      </a:r>
                      <a:r>
                        <a:rPr lang="en-US" altLang="ko-KR" sz="1000" b="1" i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 @Autowired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private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IJobsMapper </a:t>
                      </a:r>
                      <a:r>
                        <a:rPr lang="en-US" altLang="ko-KR" sz="1000" b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dao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 @Override   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List&lt;JobsVo&gt; allSelectJob()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"JobsServiceImpl : Jobs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테이블 전체 조회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allSelectJob"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return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dao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.allSelectJob();  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 @Override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InsertJob(Map&lt;String, Object&gt;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"JobsServiceImpl :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입력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InsertJob,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전달 값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 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1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return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dao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.InsertJob(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 @Override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updateJob()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 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"JobsServiceImpl : USEAGE N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으로 재입력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updateJob"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return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dao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.updateJob();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000" smtClean="0"/>
                    </a:p>
                    <a:p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609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204000" y="107375"/>
            <a:ext cx="827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 Boot MyBatis - select insert update 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14369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16732"/>
              </p:ext>
            </p:extLst>
          </p:nvPr>
        </p:nvGraphicFramePr>
        <p:xfrm>
          <a:off x="307973" y="900641"/>
          <a:ext cx="11483976" cy="588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627">
                  <a:extLst>
                    <a:ext uri="{9D8B030D-6E8A-4147-A177-3AD203B41FA5}">
                      <a16:colId xmlns:a16="http://schemas.microsoft.com/office/drawing/2014/main" val="701845338"/>
                    </a:ext>
                  </a:extLst>
                </a:gridCol>
                <a:gridCol w="8515349">
                  <a:extLst>
                    <a:ext uri="{9D8B030D-6E8A-4147-A177-3AD203B41FA5}">
                      <a16:colId xmlns:a16="http://schemas.microsoft.com/office/drawing/2014/main" val="285705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src/main/java/com/min/edu/ctrl/HomeController.java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@Controller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HomeController {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Logger </a:t>
                      </a:r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LoggerFactory.getLogger(HomeController.</a:t>
                      </a:r>
                      <a:r>
                        <a:rPr lang="en-US" altLang="ko-KR" sz="1000" b="1" i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 @Autowired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private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IJobsService </a:t>
                      </a:r>
                      <a:r>
                        <a:rPr lang="en-US" altLang="ko-KR" sz="1000" b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service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 @RequestMapping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(value = 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"/"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method = RequestMethod.</a:t>
                      </a:r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String welcomePage(Model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model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"HomeController welcomePage"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return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"intro"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 @RequestMapping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(value = 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"/selectJobs.do"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method = RequestMethod.</a:t>
                      </a:r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POST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String select(Model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model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"HomeController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전체조회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Select"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List&lt;JobsVo&gt;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lists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00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service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.allSelectJob();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   model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.addAttribute(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"selectResult </a:t>
                      </a:r>
                      <a:r>
                        <a:rPr lang="ko-KR" altLang="en-US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조회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lists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return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"result"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 @RequestMapping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(value = 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"/insertJobs.do"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method = RequestMethod.</a:t>
                      </a:r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POST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String insert(</a:t>
                      </a:r>
                      <a:r>
                        <a:rPr lang="en-US" altLang="ko-KR" sz="1000" b="1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@RequestParam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Map&lt;String, Object&gt;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Model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model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"HomeController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입력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insert ,  form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값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 {}"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1" i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  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000" b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service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.InsertJob(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   model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.addAttribute(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"insertResult </a:t>
                      </a:r>
                      <a:r>
                        <a:rPr lang="ko-KR" altLang="en-US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입력결과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return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"result"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   @RequestMapping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(value = 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"/updateJobs.do"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method = RequestMethod.</a:t>
                      </a:r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POST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String update(Model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model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000" b="1" i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 log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.info(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"HomeController </a:t>
                      </a:r>
                      <a:r>
                        <a:rPr lang="ko-KR" altLang="en-US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수정 </a:t>
                      </a:r>
                      <a:r>
                        <a:rPr lang="en-US" altLang="ko-KR" sz="1000" b="1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update"</a:t>
                      </a:r>
                      <a:r>
                        <a:rPr lang="en-US" altLang="ko-KR" sz="1000" b="1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 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000" b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service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.updateJob();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  model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.addAttribute(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"updateResult </a:t>
                      </a:r>
                      <a:r>
                        <a:rPr lang="ko-KR" altLang="en-US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입력결과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return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"result"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609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204000" y="107375"/>
            <a:ext cx="827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 Boot MyBatis - select insert update 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46744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16547"/>
              </p:ext>
            </p:extLst>
          </p:nvPr>
        </p:nvGraphicFramePr>
        <p:xfrm>
          <a:off x="307973" y="900641"/>
          <a:ext cx="11483976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627">
                  <a:extLst>
                    <a:ext uri="{9D8B030D-6E8A-4147-A177-3AD203B41FA5}">
                      <a16:colId xmlns:a16="http://schemas.microsoft.com/office/drawing/2014/main" val="701845338"/>
                    </a:ext>
                  </a:extLst>
                </a:gridCol>
                <a:gridCol w="8515349">
                  <a:extLst>
                    <a:ext uri="{9D8B030D-6E8A-4147-A177-3AD203B41FA5}">
                      <a16:colId xmlns:a16="http://schemas.microsoft.com/office/drawing/2014/main" val="285705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src/main/webapp/WEB-INF/views/intro.jsp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전체조회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"./selectJobs.do"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Jobs</a:t>
                      </a:r>
                      <a:r>
                        <a:rPr lang="ko-KR" altLang="en-US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전체조회 실행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입력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form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action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"./insertJobs.do"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method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"post"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아이디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input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"id"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"IT_Test"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직업명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input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"title"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"SpringBootIT"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최소급여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input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"minSal"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"1000"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최대급여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input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"maxSal"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"9999"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사용여부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span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문에서 자동으로 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로 입력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span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input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"submit"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새글입력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sz="10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input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"submit"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새글입력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altLang="ko-KR" sz="1000" smtClean="0">
                        <a:solidFill>
                          <a:srgbClr val="00808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수정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"./updateJobs.do"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JOBS</a:t>
                      </a:r>
                      <a:r>
                        <a:rPr lang="ko-KR" altLang="en-US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의 모든 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USEAGE</a:t>
                      </a:r>
                      <a:r>
                        <a:rPr lang="ko-KR" altLang="en-US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를 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ko-KR" altLang="en-US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으로 변경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sz="1000" smtClean="0"/>
                    </a:p>
                    <a:p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609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204000" y="107375"/>
            <a:ext cx="827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 Boot MyBatis - select insert update 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84309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21358"/>
              </p:ext>
            </p:extLst>
          </p:nvPr>
        </p:nvGraphicFramePr>
        <p:xfrm>
          <a:off x="307973" y="900641"/>
          <a:ext cx="11483976" cy="298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627">
                  <a:extLst>
                    <a:ext uri="{9D8B030D-6E8A-4147-A177-3AD203B41FA5}">
                      <a16:colId xmlns:a16="http://schemas.microsoft.com/office/drawing/2014/main" val="701845338"/>
                    </a:ext>
                  </a:extLst>
                </a:gridCol>
                <a:gridCol w="8515349">
                  <a:extLst>
                    <a:ext uri="{9D8B030D-6E8A-4147-A177-3AD203B41FA5}">
                      <a16:colId xmlns:a16="http://schemas.microsoft.com/office/drawing/2014/main" val="285705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src/main/webapp/WEB-INF/views/result.jsp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button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onclick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"history.back(-1)"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뒤로가기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button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전체조회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c:forEach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"vo"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items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${selectResult </a:t>
                      </a:r>
                      <a:r>
                        <a:rPr lang="ko-KR" altLang="en-US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조회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${vo}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c:forEach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입력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${insertResult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입력결과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endParaRPr lang="ko-KR" altLang="en-US" sz="100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수정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legend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${"updateResult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입력결과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fieldset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sz="1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6094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69788"/>
              </p:ext>
            </p:extLst>
          </p:nvPr>
        </p:nvGraphicFramePr>
        <p:xfrm>
          <a:off x="307973" y="4230032"/>
          <a:ext cx="11483976" cy="253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27992">
                  <a:extLst>
                    <a:ext uri="{9D8B030D-6E8A-4147-A177-3AD203B41FA5}">
                      <a16:colId xmlns:a16="http://schemas.microsoft.com/office/drawing/2014/main" val="1833637876"/>
                    </a:ext>
                  </a:extLst>
                </a:gridCol>
                <a:gridCol w="3827992">
                  <a:extLst>
                    <a:ext uri="{9D8B030D-6E8A-4147-A177-3AD203B41FA5}">
                      <a16:colId xmlns:a16="http://schemas.microsoft.com/office/drawing/2014/main" val="417271154"/>
                    </a:ext>
                  </a:extLst>
                </a:gridCol>
                <a:gridCol w="3827992">
                  <a:extLst>
                    <a:ext uri="{9D8B030D-6E8A-4147-A177-3AD203B41FA5}">
                      <a16:colId xmlns:a16="http://schemas.microsoft.com/office/drawing/2014/main" val="16518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smtClean="0"/>
                        <a:t>/selectJobs.do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smtClean="0"/>
                        <a:t>/insertJobs.do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smtClean="0"/>
                        <a:t>/updateJobs.do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7765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6643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973" y="38876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테스트 결과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3" y="4706018"/>
            <a:ext cx="3400427" cy="18418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12" y="4728261"/>
            <a:ext cx="3359363" cy="18196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836" y="4728261"/>
            <a:ext cx="3364572" cy="1822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55DEE8-F37C-4702-9485-DDDE49A8F655}"/>
              </a:ext>
            </a:extLst>
          </p:cNvPr>
          <p:cNvSpPr txBox="1"/>
          <p:nvPr/>
        </p:nvSpPr>
        <p:spPr>
          <a:xfrm>
            <a:off x="204000" y="107375"/>
            <a:ext cx="827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Spring Boot MyBatis - select insert update 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03199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0A4568092ED4F9869D9F6373471B8" ma:contentTypeVersion="2" ma:contentTypeDescription="Create a new document." ma:contentTypeScope="" ma:versionID="11183b292be4c4f5e2a3c8cd889aece7">
  <xsd:schema xmlns:xsd="http://www.w3.org/2001/XMLSchema" xmlns:xs="http://www.w3.org/2001/XMLSchema" xmlns:p="http://schemas.microsoft.com/office/2006/metadata/properties" xmlns:ns3="fac265c4-7fac-4bf7-9c9d-19d3728020fa" targetNamespace="http://schemas.microsoft.com/office/2006/metadata/properties" ma:root="true" ma:fieldsID="a57660a109e583b31b56c6a39e05d5f5" ns3:_="">
    <xsd:import namespace="fac265c4-7fac-4bf7-9c9d-19d3728020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265c4-7fac-4bf7-9c9d-19d372802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1C2753-6D46-4F83-9840-AAC173415C4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ac265c4-7fac-4bf7-9c9d-19d3728020f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EC9FB8-8E08-4E25-9DC5-E88C15F629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A0AF9D-5372-4264-9B92-BEF7708F25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c265c4-7fac-4bf7-9c9d-19d3728020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2200</Words>
  <Application>Microsoft Office PowerPoint</Application>
  <PresentationFormat>와이드스크린</PresentationFormat>
  <Paragraphs>429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Whitney</vt:lpstr>
      <vt:lpstr>맑은 고딕</vt:lpstr>
      <vt:lpstr>맑은 고딕 Semilight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</dc:creator>
  <cp:lastModifiedBy>GDJ44</cp:lastModifiedBy>
  <cp:revision>73</cp:revision>
  <dcterms:created xsi:type="dcterms:W3CDTF">2022-04-13T12:52:19Z</dcterms:created>
  <dcterms:modified xsi:type="dcterms:W3CDTF">2022-05-20T08:37:03Z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0x0101008BD0A4568092ED4F9869D9F6373471B8</vt:lpwstr>
  </property>
</Properties>
</file>